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67" r:id="rId5"/>
    <p:sldId id="308" r:id="rId6"/>
    <p:sldId id="309" r:id="rId7"/>
    <p:sldId id="314" r:id="rId8"/>
    <p:sldId id="269" r:id="rId9"/>
    <p:sldId id="271" r:id="rId10"/>
    <p:sldId id="310" r:id="rId11"/>
    <p:sldId id="273" r:id="rId12"/>
    <p:sldId id="300" r:id="rId13"/>
    <p:sldId id="301" r:id="rId14"/>
    <p:sldId id="302" r:id="rId15"/>
    <p:sldId id="303" r:id="rId16"/>
    <p:sldId id="304" r:id="rId17"/>
    <p:sldId id="311" r:id="rId18"/>
    <p:sldId id="312" r:id="rId19"/>
    <p:sldId id="313" r:id="rId20"/>
    <p:sldId id="306" r:id="rId21"/>
    <p:sldId id="275" r:id="rId22"/>
    <p:sldId id="307" r:id="rId23"/>
    <p:sldId id="260" r:id="rId24"/>
    <p:sldId id="265" r:id="rId25"/>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6B8"/>
    <a:srgbClr val="335CA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36" y="-230"/>
      </p:cViewPr>
      <p:guideLst>
        <p:guide orient="horz" pos="2160"/>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90BE510-43DC-4E17-8C5A-D3AA314F5EBC}" type="datetimeFigureOut">
              <a:rPr lang="zh-CN" altLang="en-US"/>
              <a:pPr>
                <a:defRPr/>
              </a:pPr>
              <a:t>2018/1/5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3A94C2-AB66-4876-AB51-E2B68DAB151C}" type="slidenum">
              <a:rPr lang="zh-CN" altLang="en-US"/>
              <a:pPr>
                <a:defRPr/>
              </a:pPr>
              <a:t>‹#›</a:t>
            </a:fld>
            <a:endParaRPr lang="zh-CN" altLang="en-US"/>
          </a:p>
        </p:txBody>
      </p:sp>
    </p:spTree>
    <p:extLst>
      <p:ext uri="{BB962C8B-B14F-4D97-AF65-F5344CB8AC3E}">
        <p14:creationId xmlns:p14="http://schemas.microsoft.com/office/powerpoint/2010/main" val="232133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9C16EC7-F883-46F7-92EA-C7F2E8D296FC}" type="datetimeFigureOut">
              <a:rPr lang="zh-CN" altLang="en-US"/>
              <a:pPr>
                <a:defRPr/>
              </a:pPr>
              <a:t>2018/1/5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2CA02E0-86B2-4782-A7F5-347ED585A1CB}" type="slidenum">
              <a:rPr lang="zh-CN" altLang="en-US"/>
              <a:pPr>
                <a:defRPr/>
              </a:pPr>
              <a:t>‹#›</a:t>
            </a:fld>
            <a:endParaRPr lang="zh-CN" altLang="en-US"/>
          </a:p>
        </p:txBody>
      </p:sp>
    </p:spTree>
    <p:extLst>
      <p:ext uri="{BB962C8B-B14F-4D97-AF65-F5344CB8AC3E}">
        <p14:creationId xmlns:p14="http://schemas.microsoft.com/office/powerpoint/2010/main" val="264950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F82008A-099A-489B-87DD-D3EC34CA8988}" type="datetimeFigureOut">
              <a:rPr lang="zh-CN" altLang="en-US"/>
              <a:pPr>
                <a:defRPr/>
              </a:pPr>
              <a:t>2018/1/5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78E7B07-8246-44C7-90F0-D5A7191460F4}" type="slidenum">
              <a:rPr lang="zh-CN" altLang="en-US"/>
              <a:pPr>
                <a:defRPr/>
              </a:pPr>
              <a:t>‹#›</a:t>
            </a:fld>
            <a:endParaRPr lang="zh-CN" altLang="en-US"/>
          </a:p>
        </p:txBody>
      </p:sp>
    </p:spTree>
    <p:extLst>
      <p:ext uri="{BB962C8B-B14F-4D97-AF65-F5344CB8AC3E}">
        <p14:creationId xmlns:p14="http://schemas.microsoft.com/office/powerpoint/2010/main" val="59755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E8A97D9-439A-46BD-AAAA-63FA3ED6DB51}" type="datetimeFigureOut">
              <a:rPr lang="zh-CN" altLang="en-US"/>
              <a:pPr>
                <a:defRPr/>
              </a:pPr>
              <a:t>2018/1/5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3139692-805B-4821-8760-532D015893AB}" type="slidenum">
              <a:rPr lang="zh-CN" altLang="en-US"/>
              <a:pPr>
                <a:defRPr/>
              </a:pPr>
              <a:t>‹#›</a:t>
            </a:fld>
            <a:endParaRPr lang="zh-CN" altLang="en-US"/>
          </a:p>
        </p:txBody>
      </p:sp>
    </p:spTree>
    <p:extLst>
      <p:ext uri="{BB962C8B-B14F-4D97-AF65-F5344CB8AC3E}">
        <p14:creationId xmlns:p14="http://schemas.microsoft.com/office/powerpoint/2010/main" val="212945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6570E92-9B84-4D70-A796-87400479A89A}" type="datetimeFigureOut">
              <a:rPr lang="zh-CN" altLang="en-US"/>
              <a:pPr>
                <a:defRPr/>
              </a:pPr>
              <a:t>2018/1/5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EB25CA-36FE-466E-8F96-32885B541552}" type="slidenum">
              <a:rPr lang="zh-CN" altLang="en-US"/>
              <a:pPr>
                <a:defRPr/>
              </a:pPr>
              <a:t>‹#›</a:t>
            </a:fld>
            <a:endParaRPr lang="zh-CN" altLang="en-US"/>
          </a:p>
        </p:txBody>
      </p:sp>
    </p:spTree>
    <p:extLst>
      <p:ext uri="{BB962C8B-B14F-4D97-AF65-F5344CB8AC3E}">
        <p14:creationId xmlns:p14="http://schemas.microsoft.com/office/powerpoint/2010/main" val="226727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6B615E05-FDD8-46BE-944E-38503F962436}" type="datetimeFigureOut">
              <a:rPr lang="zh-CN" altLang="en-US"/>
              <a:pPr>
                <a:defRPr/>
              </a:pPr>
              <a:t>2018/1/5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680C553-F892-49A7-90B8-C0347B0F9E9C}" type="slidenum">
              <a:rPr lang="zh-CN" altLang="en-US"/>
              <a:pPr>
                <a:defRPr/>
              </a:pPr>
              <a:t>‹#›</a:t>
            </a:fld>
            <a:endParaRPr lang="zh-CN" altLang="en-US"/>
          </a:p>
        </p:txBody>
      </p:sp>
    </p:spTree>
    <p:extLst>
      <p:ext uri="{BB962C8B-B14F-4D97-AF65-F5344CB8AC3E}">
        <p14:creationId xmlns:p14="http://schemas.microsoft.com/office/powerpoint/2010/main" val="228416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4D5CD3A-4012-4472-83EB-E3A180D66A6B}" type="datetimeFigureOut">
              <a:rPr lang="zh-CN" altLang="en-US"/>
              <a:pPr>
                <a:defRPr/>
              </a:pPr>
              <a:t>2018/1/5</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6EB1C97-0E87-4B53-92F8-BA1F0C040D43}" type="slidenum">
              <a:rPr lang="zh-CN" altLang="en-US"/>
              <a:pPr>
                <a:defRPr/>
              </a:pPr>
              <a:t>‹#›</a:t>
            </a:fld>
            <a:endParaRPr lang="zh-CN" altLang="en-US"/>
          </a:p>
        </p:txBody>
      </p:sp>
    </p:spTree>
    <p:extLst>
      <p:ext uri="{BB962C8B-B14F-4D97-AF65-F5344CB8AC3E}">
        <p14:creationId xmlns:p14="http://schemas.microsoft.com/office/powerpoint/2010/main" val="158790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2DAE92A-2BA5-46AB-B353-8099CED5CE85}" type="datetimeFigureOut">
              <a:rPr lang="zh-CN" altLang="en-US"/>
              <a:pPr>
                <a:defRPr/>
              </a:pPr>
              <a:t>2018/1/5</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76AB823B-BF9F-4CD2-BF2C-8990211BCB6E}" type="slidenum">
              <a:rPr lang="zh-CN" altLang="en-US"/>
              <a:pPr>
                <a:defRPr/>
              </a:pPr>
              <a:t>‹#›</a:t>
            </a:fld>
            <a:endParaRPr lang="zh-CN" altLang="en-US"/>
          </a:p>
        </p:txBody>
      </p:sp>
    </p:spTree>
    <p:extLst>
      <p:ext uri="{BB962C8B-B14F-4D97-AF65-F5344CB8AC3E}">
        <p14:creationId xmlns:p14="http://schemas.microsoft.com/office/powerpoint/2010/main" val="342752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3F23E52-79EC-47A6-90F9-983258CDDFE4}" type="datetimeFigureOut">
              <a:rPr lang="zh-CN" altLang="en-US"/>
              <a:pPr>
                <a:defRPr/>
              </a:pPr>
              <a:t>2018/1/5</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C9FD98C9-EAC0-4BAE-A856-3BEB151D141D}" type="slidenum">
              <a:rPr lang="zh-CN" altLang="en-US"/>
              <a:pPr>
                <a:defRPr/>
              </a:pPr>
              <a:t>‹#›</a:t>
            </a:fld>
            <a:endParaRPr lang="zh-CN" altLang="en-US"/>
          </a:p>
        </p:txBody>
      </p:sp>
    </p:spTree>
    <p:extLst>
      <p:ext uri="{BB962C8B-B14F-4D97-AF65-F5344CB8AC3E}">
        <p14:creationId xmlns:p14="http://schemas.microsoft.com/office/powerpoint/2010/main" val="262807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556878B-ACBB-48A4-8F7C-C2F3487E0C67}" type="datetimeFigureOut">
              <a:rPr lang="zh-CN" altLang="en-US"/>
              <a:pPr>
                <a:defRPr/>
              </a:pPr>
              <a:t>2018/1/5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E59D8C5-3F00-40B4-B077-A1094FDB449E}" type="slidenum">
              <a:rPr lang="zh-CN" altLang="en-US"/>
              <a:pPr>
                <a:defRPr/>
              </a:pPr>
              <a:t>‹#›</a:t>
            </a:fld>
            <a:endParaRPr lang="zh-CN" altLang="en-US"/>
          </a:p>
        </p:txBody>
      </p:sp>
    </p:spTree>
    <p:extLst>
      <p:ext uri="{BB962C8B-B14F-4D97-AF65-F5344CB8AC3E}">
        <p14:creationId xmlns:p14="http://schemas.microsoft.com/office/powerpoint/2010/main" val="248884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CB67A0B-8059-46B6-B7C9-F9D327CC0F26}" type="datetimeFigureOut">
              <a:rPr lang="zh-CN" altLang="en-US"/>
              <a:pPr>
                <a:defRPr/>
              </a:pPr>
              <a:t>2018/1/5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E6ACDF0-139C-41FB-89D5-C5294444E4A5}" type="slidenum">
              <a:rPr lang="zh-CN" altLang="en-US"/>
              <a:pPr>
                <a:defRPr/>
              </a:pPr>
              <a:t>‹#›</a:t>
            </a:fld>
            <a:endParaRPr lang="zh-CN" altLang="en-US"/>
          </a:p>
        </p:txBody>
      </p:sp>
    </p:spTree>
    <p:extLst>
      <p:ext uri="{BB962C8B-B14F-4D97-AF65-F5344CB8AC3E}">
        <p14:creationId xmlns:p14="http://schemas.microsoft.com/office/powerpoint/2010/main" val="273992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6E6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defRPr>
            </a:lvl1pPr>
          </a:lstStyle>
          <a:p>
            <a:pPr>
              <a:defRPr/>
            </a:pPr>
            <a:fld id="{416D0EA3-94CA-46C7-A0D1-27E03220401A}" type="datetimeFigureOut">
              <a:rPr lang="zh-CN" altLang="en-US"/>
              <a:pPr>
                <a:defRPr/>
              </a:pPr>
              <a:t>2018/1/5</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mn-lt"/>
              </a:defRPr>
            </a:lvl1pPr>
          </a:lstStyle>
          <a:p>
            <a:pPr>
              <a:defRPr/>
            </a:pPr>
            <a:fld id="{976F6C3F-84A4-4850-943B-4B4D9CC046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4"/>
          <p:cNvSpPr txBox="1">
            <a:spLocks noChangeArrowheads="1"/>
          </p:cNvSpPr>
          <p:nvPr/>
        </p:nvSpPr>
        <p:spPr bwMode="auto">
          <a:xfrm>
            <a:off x="2933700" y="2076450"/>
            <a:ext cx="6438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4400">
                <a:solidFill>
                  <a:srgbClr val="C00000"/>
                </a:solidFill>
                <a:latin typeface="华文细黑" pitchFamily="2" charset="-122"/>
                <a:ea typeface="华文细黑" pitchFamily="2" charset="-122"/>
              </a:rPr>
              <a:t>大学生寝室基础服务平台</a:t>
            </a:r>
            <a:endParaRPr lang="zh-CN" altLang="zh-CN" sz="4400">
              <a:solidFill>
                <a:srgbClr val="C00000"/>
              </a:solidFill>
              <a:latin typeface="华文细黑" pitchFamily="2" charset="-122"/>
              <a:ea typeface="华文细黑" pitchFamily="2" charset="-122"/>
            </a:endParaRPr>
          </a:p>
        </p:txBody>
      </p:sp>
      <p:cxnSp>
        <p:nvCxnSpPr>
          <p:cNvPr id="2051" name="直接连接符 6"/>
          <p:cNvCxnSpPr>
            <a:cxnSpLocks noChangeShapeType="1"/>
          </p:cNvCxnSpPr>
          <p:nvPr/>
        </p:nvCxnSpPr>
        <p:spPr bwMode="auto">
          <a:xfrm>
            <a:off x="2343150"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2" name="文本框 12"/>
          <p:cNvSpPr txBox="1">
            <a:spLocks noChangeArrowheads="1"/>
          </p:cNvSpPr>
          <p:nvPr/>
        </p:nvSpPr>
        <p:spPr bwMode="auto">
          <a:xfrm>
            <a:off x="4849813" y="2949575"/>
            <a:ext cx="2617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1800">
                <a:solidFill>
                  <a:srgbClr val="404040"/>
                </a:solidFill>
                <a:latin typeface="华文细黑" pitchFamily="2" charset="-122"/>
                <a:ea typeface="华文细黑" pitchFamily="2" charset="-122"/>
              </a:rPr>
              <a:t>实现阶段</a:t>
            </a:r>
            <a:r>
              <a:rPr lang="en-US" altLang="zh-CN" sz="1800">
                <a:solidFill>
                  <a:srgbClr val="404040"/>
                </a:solidFill>
                <a:latin typeface="华文细黑" pitchFamily="2" charset="-122"/>
                <a:ea typeface="华文细黑" pitchFamily="2" charset="-122"/>
              </a:rPr>
              <a:t>PPT</a:t>
            </a:r>
            <a:endParaRPr lang="zh-CN" altLang="zh-CN" sz="1800">
              <a:solidFill>
                <a:srgbClr val="404040"/>
              </a:solidFill>
              <a:latin typeface="华文细黑" pitchFamily="2" charset="-122"/>
              <a:ea typeface="华文细黑" pitchFamily="2" charset="-122"/>
            </a:endParaRPr>
          </a:p>
        </p:txBody>
      </p:sp>
      <p:cxnSp>
        <p:nvCxnSpPr>
          <p:cNvPr id="2053" name="直接连接符 8"/>
          <p:cNvCxnSpPr>
            <a:cxnSpLocks noChangeShapeType="1"/>
          </p:cNvCxnSpPr>
          <p:nvPr/>
        </p:nvCxnSpPr>
        <p:spPr bwMode="auto">
          <a:xfrm>
            <a:off x="7362825"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4" name="文本框 9"/>
          <p:cNvSpPr txBox="1">
            <a:spLocks noChangeArrowheads="1"/>
          </p:cNvSpPr>
          <p:nvPr/>
        </p:nvSpPr>
        <p:spPr bwMode="auto">
          <a:xfrm>
            <a:off x="5443538" y="3317875"/>
            <a:ext cx="1419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361C50C3-7D3B-4430-976C-0D2BEC0B55E6}"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2018/1/5</a:t>
            </a:fld>
            <a:endParaRPr lang="zh-CN" altLang="en-US" sz="1800" dirty="0">
              <a:solidFill>
                <a:srgbClr val="404040"/>
              </a:solidFill>
              <a:latin typeface="华文细黑" pitchFamily="2" charset="-122"/>
              <a:ea typeface="华文细黑" pitchFamily="2" charset="-122"/>
            </a:endParaRPr>
          </a:p>
        </p:txBody>
      </p:sp>
      <p:pic>
        <p:nvPicPr>
          <p:cNvPr id="2055" name="图片 1"/>
          <p:cNvPicPr>
            <a:picLocks noChangeAspect="1"/>
          </p:cNvPicPr>
          <p:nvPr/>
        </p:nvPicPr>
        <p:blipFill>
          <a:blip r:embed="rId2">
            <a:extLst>
              <a:ext uri="{28A0092B-C50C-407E-A947-70E740481C1C}">
                <a14:useLocalDpi xmlns:a14="http://schemas.microsoft.com/office/drawing/2010/main" val="0"/>
              </a:ext>
            </a:extLst>
          </a:blip>
          <a:srcRect l="37614" t="28056" r="36974" b="35973"/>
          <a:stretch>
            <a:fillRect/>
          </a:stretch>
        </p:blipFill>
        <p:spPr bwMode="auto">
          <a:xfrm>
            <a:off x="10795000" y="5162550"/>
            <a:ext cx="81280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Box 2"/>
          <p:cNvSpPr txBox="1">
            <a:spLocks noChangeArrowheads="1"/>
          </p:cNvSpPr>
          <p:nvPr/>
        </p:nvSpPr>
        <p:spPr bwMode="auto">
          <a:xfrm>
            <a:off x="8135938" y="5275263"/>
            <a:ext cx="26590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zh-CN" altLang="en-US" sz="1800">
                <a:latin typeface="微软雅黑" pitchFamily="34" charset="-122"/>
                <a:ea typeface="微软雅黑" pitchFamily="34" charset="-122"/>
              </a:rPr>
              <a:t>小组成员：</a:t>
            </a:r>
            <a:endParaRPr lang="en-US" altLang="zh-CN" sz="1800">
              <a:latin typeface="微软雅黑" pitchFamily="34" charset="-122"/>
              <a:ea typeface="微软雅黑" pitchFamily="34" charset="-122"/>
            </a:endParaRPr>
          </a:p>
          <a:p>
            <a:pPr>
              <a:lnSpc>
                <a:spcPct val="100000"/>
              </a:lnSpc>
              <a:spcBef>
                <a:spcPct val="0"/>
              </a:spcBef>
              <a:buFont typeface="Arial" pitchFamily="34" charset="0"/>
              <a:buNone/>
            </a:pPr>
            <a:endParaRPr lang="en-US" altLang="zh-CN" sz="1800">
              <a:latin typeface="微软雅黑" pitchFamily="34" charset="-122"/>
              <a:ea typeface="微软雅黑" pitchFamily="34" charset="-122"/>
            </a:endParaRPr>
          </a:p>
          <a:p>
            <a:pPr>
              <a:lnSpc>
                <a:spcPct val="100000"/>
              </a:lnSpc>
              <a:spcBef>
                <a:spcPct val="0"/>
              </a:spcBef>
              <a:buFont typeface="Arial" pitchFamily="34" charset="0"/>
              <a:buNone/>
            </a:pPr>
            <a:r>
              <a:rPr lang="zh-CN" altLang="en-US" sz="1800">
                <a:latin typeface="微软雅黑" pitchFamily="34" charset="-122"/>
                <a:ea typeface="微软雅黑" pitchFamily="34" charset="-122"/>
              </a:rPr>
              <a:t>汤扬  张璇  孙昭</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38935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Part2  </a:t>
            </a:r>
            <a:r>
              <a:rPr lang="zh-CN" altLang="en-US" sz="2400" b="1" dirty="0" smtClean="0">
                <a:latin typeface="Calibri" pitchFamily="34" charset="0"/>
              </a:rPr>
              <a:t>代码清单及代码走查</a:t>
            </a:r>
            <a:endParaRPr lang="zh-CN" altLang="en-US" sz="2400" b="1" dirty="0">
              <a:latin typeface="Calibri" pitchFamily="34" charset="0"/>
            </a:endParaRPr>
          </a:p>
        </p:txBody>
      </p:sp>
      <p:sp>
        <p:nvSpPr>
          <p:cNvPr id="3" name="TextBox 2"/>
          <p:cNvSpPr txBox="1"/>
          <p:nvPr/>
        </p:nvSpPr>
        <p:spPr>
          <a:xfrm>
            <a:off x="8910624" y="985519"/>
            <a:ext cx="3281376" cy="4093428"/>
          </a:xfrm>
          <a:prstGeom prst="rect">
            <a:avLst/>
          </a:prstGeom>
          <a:noFill/>
        </p:spPr>
        <p:txBody>
          <a:bodyPr wrap="square" rtlCol="0">
            <a:spAutoFit/>
          </a:bodyPr>
          <a:lstStyle/>
          <a:p>
            <a:r>
              <a:rPr lang="zh-CN" altLang="en-US" sz="2000" b="1" dirty="0" smtClean="0"/>
              <a:t>代码走查</a:t>
            </a:r>
            <a:endParaRPr lang="en-US" altLang="zh-CN" sz="2000" b="1" dirty="0" smtClean="0"/>
          </a:p>
          <a:p>
            <a:endParaRPr lang="en-US" altLang="zh-CN" sz="2000" b="1" dirty="0" smtClean="0"/>
          </a:p>
          <a:p>
            <a:r>
              <a:rPr lang="zh-CN" altLang="en-US" sz="2000" b="1" dirty="0" smtClean="0"/>
              <a:t>张璇：</a:t>
            </a:r>
            <a:endParaRPr lang="en-US" altLang="zh-CN" sz="2000" b="1" dirty="0" smtClean="0"/>
          </a:p>
          <a:p>
            <a:r>
              <a:rPr lang="en-US" altLang="zh-CN" sz="2000" b="1" dirty="0"/>
              <a:t> </a:t>
            </a:r>
            <a:r>
              <a:rPr lang="en-US" altLang="zh-CN" sz="2000" b="1" dirty="0" smtClean="0"/>
              <a:t>        </a:t>
            </a:r>
            <a:r>
              <a:rPr lang="zh-CN" altLang="en-US" sz="2000" b="1" dirty="0"/>
              <a:t> </a:t>
            </a:r>
            <a:endParaRPr lang="en-US" altLang="zh-CN" sz="2000" b="1" dirty="0" smtClean="0"/>
          </a:p>
          <a:p>
            <a:r>
              <a:rPr lang="en-US" altLang="zh-CN" sz="2000" b="1" dirty="0"/>
              <a:t> </a:t>
            </a:r>
            <a:r>
              <a:rPr lang="en-US" altLang="zh-CN" sz="2000" b="1" dirty="0" smtClean="0"/>
              <a:t>        </a:t>
            </a:r>
            <a:r>
              <a:rPr lang="zh-CN" altLang="en-US" sz="2000" b="1" dirty="0" smtClean="0"/>
              <a:t>走查宿管员模块</a:t>
            </a:r>
            <a:endParaRPr lang="en-US" altLang="zh-CN" sz="2000" b="1" dirty="0" smtClean="0"/>
          </a:p>
          <a:p>
            <a:endParaRPr lang="en-US" altLang="zh-CN" sz="2000" b="1" dirty="0"/>
          </a:p>
          <a:p>
            <a:r>
              <a:rPr lang="zh-CN" altLang="en-US" sz="2000" b="1" dirty="0" smtClean="0"/>
              <a:t>孙昭：</a:t>
            </a:r>
            <a:endParaRPr lang="en-US" altLang="zh-CN" sz="2000" b="1" dirty="0"/>
          </a:p>
          <a:p>
            <a:r>
              <a:rPr lang="en-US" altLang="zh-CN" sz="2000" b="1" dirty="0"/>
              <a:t>         </a:t>
            </a:r>
            <a:r>
              <a:rPr lang="zh-CN" altLang="en-US" sz="2000" b="1" dirty="0"/>
              <a:t> </a:t>
            </a:r>
            <a:endParaRPr lang="en-US" altLang="zh-CN" sz="2000" b="1" dirty="0"/>
          </a:p>
          <a:p>
            <a:r>
              <a:rPr lang="en-US" altLang="zh-CN" sz="2000" b="1" dirty="0"/>
              <a:t>         </a:t>
            </a:r>
            <a:r>
              <a:rPr lang="zh-CN" altLang="en-US" sz="2000" b="1" dirty="0" smtClean="0"/>
              <a:t>走查学生用户模块</a:t>
            </a:r>
            <a:endParaRPr lang="en-US" altLang="zh-CN" sz="2000" b="1" dirty="0" smtClean="0"/>
          </a:p>
          <a:p>
            <a:endParaRPr lang="en-US" altLang="zh-CN" sz="2000" b="1" dirty="0"/>
          </a:p>
          <a:p>
            <a:r>
              <a:rPr lang="zh-CN" altLang="en-US" sz="2000" b="1" dirty="0"/>
              <a:t>汤扬</a:t>
            </a:r>
            <a:r>
              <a:rPr lang="zh-CN" altLang="en-US" sz="2000" b="1" dirty="0" smtClean="0"/>
              <a:t>：</a:t>
            </a:r>
            <a:endParaRPr lang="en-US" altLang="zh-CN" sz="2000" b="1" dirty="0"/>
          </a:p>
          <a:p>
            <a:r>
              <a:rPr lang="en-US" altLang="zh-CN" sz="2000" b="1" dirty="0"/>
              <a:t>         </a:t>
            </a:r>
            <a:r>
              <a:rPr lang="zh-CN" altLang="en-US" sz="2000" b="1" dirty="0"/>
              <a:t> </a:t>
            </a:r>
            <a:endParaRPr lang="en-US" altLang="zh-CN" sz="2000" b="1" dirty="0"/>
          </a:p>
          <a:p>
            <a:r>
              <a:rPr lang="en-US" altLang="zh-CN" sz="2000" b="1" dirty="0"/>
              <a:t>         </a:t>
            </a:r>
            <a:r>
              <a:rPr lang="zh-CN" altLang="en-US" sz="2000" b="1" dirty="0" smtClean="0"/>
              <a:t>走查数据库</a:t>
            </a:r>
            <a:endParaRPr lang="en-US" altLang="zh-CN" sz="2000" b="1" dirty="0"/>
          </a:p>
        </p:txBody>
      </p:sp>
      <p:sp>
        <p:nvSpPr>
          <p:cNvPr id="7" name="TextBox 6"/>
          <p:cNvSpPr txBox="1"/>
          <p:nvPr/>
        </p:nvSpPr>
        <p:spPr>
          <a:xfrm>
            <a:off x="3369466" y="5693540"/>
            <a:ext cx="2174033" cy="369332"/>
          </a:xfrm>
          <a:prstGeom prst="rect">
            <a:avLst/>
          </a:prstGeom>
          <a:noFill/>
        </p:spPr>
        <p:txBody>
          <a:bodyPr wrap="square" rtlCol="0">
            <a:spAutoFit/>
          </a:bodyPr>
          <a:lstStyle/>
          <a:p>
            <a:r>
              <a:rPr lang="zh-CN" altLang="en-US" b="1" dirty="0" smtClean="0"/>
              <a:t>详见代码清单文件</a:t>
            </a:r>
            <a:endParaRPr lang="zh-CN" altLang="en-US" b="1" dirty="0"/>
          </a:p>
        </p:txBody>
      </p:sp>
      <p:sp>
        <p:nvSpPr>
          <p:cNvPr id="2" name="TextBox 1"/>
          <p:cNvSpPr txBox="1"/>
          <p:nvPr/>
        </p:nvSpPr>
        <p:spPr>
          <a:xfrm>
            <a:off x="833120" y="825203"/>
            <a:ext cx="6553200" cy="4524315"/>
          </a:xfrm>
          <a:prstGeom prst="rect">
            <a:avLst/>
          </a:prstGeom>
          <a:noFill/>
        </p:spPr>
        <p:txBody>
          <a:bodyPr wrap="square" rtlCol="0">
            <a:spAutoFit/>
          </a:bodyPr>
          <a:lstStyle/>
          <a:p>
            <a:r>
              <a:rPr lang="en-US" altLang="zh-CN" dirty="0" smtClean="0"/>
              <a:t>Page</a:t>
            </a:r>
            <a:r>
              <a:rPr lang="zh-CN" altLang="en-US" dirty="0" smtClean="0"/>
              <a:t>名：</a:t>
            </a:r>
            <a:endParaRPr lang="en-US" altLang="zh-CN" dirty="0" smtClean="0"/>
          </a:p>
          <a:p>
            <a:r>
              <a:rPr lang="en-US" altLang="zh-CN" dirty="0"/>
              <a:t>A</a:t>
            </a:r>
            <a:r>
              <a:rPr lang="en-US" altLang="zh-CN" dirty="0" smtClean="0"/>
              <a:t>bout:</a:t>
            </a:r>
            <a:r>
              <a:rPr lang="zh-CN" altLang="en-US" dirty="0" smtClean="0"/>
              <a:t>关于我们</a:t>
            </a:r>
            <a:endParaRPr lang="en-US" altLang="zh-CN" dirty="0" smtClean="0"/>
          </a:p>
          <a:p>
            <a:r>
              <a:rPr lang="en-US" altLang="zh-CN" dirty="0" smtClean="0"/>
              <a:t>Person :</a:t>
            </a:r>
            <a:r>
              <a:rPr lang="zh-CN" altLang="en-US" dirty="0" smtClean="0"/>
              <a:t>人员查询</a:t>
            </a:r>
            <a:endParaRPr lang="en-US" altLang="zh-CN" dirty="0" smtClean="0"/>
          </a:p>
          <a:p>
            <a:r>
              <a:rPr lang="en-US" altLang="zh-CN" dirty="0" err="1"/>
              <a:t>E</a:t>
            </a:r>
            <a:r>
              <a:rPr lang="en-US" altLang="zh-CN" dirty="0" err="1" smtClean="0"/>
              <a:t>lectricityfeeadmin</a:t>
            </a:r>
            <a:r>
              <a:rPr lang="zh-CN" altLang="en-US" dirty="0"/>
              <a:t>：</a:t>
            </a:r>
            <a:r>
              <a:rPr lang="zh-CN" altLang="en-US" dirty="0" smtClean="0"/>
              <a:t>宿管电费管理</a:t>
            </a:r>
            <a:endParaRPr lang="en-US" altLang="zh-CN" dirty="0" smtClean="0"/>
          </a:p>
          <a:p>
            <a:r>
              <a:rPr lang="en-US" altLang="zh-CN" dirty="0" err="1" smtClean="0"/>
              <a:t>Electricityfeeuser</a:t>
            </a:r>
            <a:r>
              <a:rPr lang="zh-CN" altLang="en-US" dirty="0" smtClean="0"/>
              <a:t>：用户电费查询</a:t>
            </a:r>
            <a:endParaRPr lang="en-US" altLang="zh-CN" dirty="0" smtClean="0"/>
          </a:p>
          <a:p>
            <a:r>
              <a:rPr lang="en-US" altLang="zh-CN" dirty="0" smtClean="0"/>
              <a:t>Feedback</a:t>
            </a:r>
            <a:r>
              <a:rPr lang="zh-CN" altLang="en-US" dirty="0" smtClean="0"/>
              <a:t>：我要反馈</a:t>
            </a:r>
            <a:endParaRPr lang="en-US" altLang="zh-CN" dirty="0" smtClean="0"/>
          </a:p>
          <a:p>
            <a:r>
              <a:rPr lang="en-US" altLang="zh-CN" dirty="0" err="1" smtClean="0"/>
              <a:t>Fixadmin</a:t>
            </a:r>
            <a:r>
              <a:rPr lang="zh-CN" altLang="en-US" dirty="0" smtClean="0"/>
              <a:t>：用户寝室报修</a:t>
            </a:r>
            <a:endParaRPr lang="en-US" altLang="zh-CN" dirty="0" smtClean="0"/>
          </a:p>
          <a:p>
            <a:r>
              <a:rPr lang="en-US" altLang="zh-CN" dirty="0" err="1" smtClean="0"/>
              <a:t>Fixuser</a:t>
            </a:r>
            <a:r>
              <a:rPr lang="zh-CN" altLang="en-US" dirty="0" smtClean="0"/>
              <a:t>：宿管寝室报修管理</a:t>
            </a:r>
            <a:endParaRPr lang="en-US" altLang="zh-CN" dirty="0" smtClean="0"/>
          </a:p>
          <a:p>
            <a:r>
              <a:rPr lang="en-US" altLang="zh-CN" dirty="0" err="1" smtClean="0"/>
              <a:t>Historyele</a:t>
            </a:r>
            <a:r>
              <a:rPr lang="zh-CN" altLang="en-US" dirty="0" smtClean="0"/>
              <a:t>：历史电费单查询</a:t>
            </a:r>
            <a:endParaRPr lang="en-US" altLang="zh-CN" dirty="0" smtClean="0"/>
          </a:p>
          <a:p>
            <a:r>
              <a:rPr lang="en-US" altLang="zh-CN" dirty="0" err="1" smtClean="0"/>
              <a:t>Historywater</a:t>
            </a:r>
            <a:r>
              <a:rPr lang="zh-CN" altLang="en-US" dirty="0" smtClean="0"/>
              <a:t>：历史水费单查询</a:t>
            </a:r>
            <a:endParaRPr lang="en-US" altLang="zh-CN" dirty="0" smtClean="0"/>
          </a:p>
          <a:p>
            <a:r>
              <a:rPr lang="en-US" altLang="zh-CN" dirty="0" err="1" smtClean="0"/>
              <a:t>Indexadmin</a:t>
            </a:r>
            <a:r>
              <a:rPr lang="zh-CN" altLang="en-US" dirty="0" smtClean="0"/>
              <a:t>：宿管主界面</a:t>
            </a:r>
            <a:endParaRPr lang="en-US" altLang="zh-CN" dirty="0" smtClean="0"/>
          </a:p>
          <a:p>
            <a:r>
              <a:rPr lang="en-US" altLang="zh-CN" dirty="0" err="1" smtClean="0"/>
              <a:t>Indexnologin</a:t>
            </a:r>
            <a:r>
              <a:rPr lang="zh-CN" altLang="en-US" dirty="0" smtClean="0"/>
              <a:t>：未登录主界面</a:t>
            </a:r>
            <a:endParaRPr lang="en-US" altLang="zh-CN" dirty="0" smtClean="0"/>
          </a:p>
          <a:p>
            <a:r>
              <a:rPr lang="en-US" altLang="zh-CN" dirty="0" err="1" smtClean="0"/>
              <a:t>Indexuser</a:t>
            </a:r>
            <a:r>
              <a:rPr lang="zh-CN" altLang="en-US" dirty="0" smtClean="0"/>
              <a:t>：用户主界面</a:t>
            </a:r>
            <a:endParaRPr lang="en-US" altLang="zh-CN" dirty="0" smtClean="0"/>
          </a:p>
          <a:p>
            <a:r>
              <a:rPr lang="en-US" altLang="zh-CN" dirty="0" smtClean="0"/>
              <a:t>Login</a:t>
            </a:r>
            <a:r>
              <a:rPr lang="zh-CN" altLang="en-US" dirty="0" smtClean="0"/>
              <a:t>：登录</a:t>
            </a:r>
            <a:endParaRPr lang="en-US" altLang="zh-CN" dirty="0" smtClean="0"/>
          </a:p>
          <a:p>
            <a:r>
              <a:rPr lang="en-US" altLang="zh-CN" dirty="0" err="1" smtClean="0"/>
              <a:t>Noticeadmin</a:t>
            </a:r>
            <a:r>
              <a:rPr lang="zh-CN" altLang="en-US" dirty="0" smtClean="0"/>
              <a:t>：宿管通知管理</a:t>
            </a:r>
            <a:endParaRPr lang="en-US" altLang="zh-CN" dirty="0" smtClean="0"/>
          </a:p>
          <a:p>
            <a:r>
              <a:rPr lang="en-US" altLang="zh-CN" dirty="0" err="1" smtClean="0"/>
              <a:t>Noticeuser</a:t>
            </a:r>
            <a:r>
              <a:rPr lang="zh-CN" altLang="en-US" dirty="0" smtClean="0"/>
              <a:t>：用户查询通知</a:t>
            </a:r>
            <a:endParaRPr lang="en-US" altLang="zh-CN" dirty="0" smtClean="0"/>
          </a:p>
        </p:txBody>
      </p:sp>
      <p:sp>
        <p:nvSpPr>
          <p:cNvPr id="4" name="TextBox 3"/>
          <p:cNvSpPr txBox="1"/>
          <p:nvPr/>
        </p:nvSpPr>
        <p:spPr>
          <a:xfrm>
            <a:off x="4805680" y="1130003"/>
            <a:ext cx="3769360" cy="1754326"/>
          </a:xfrm>
          <a:prstGeom prst="rect">
            <a:avLst/>
          </a:prstGeom>
          <a:noFill/>
        </p:spPr>
        <p:txBody>
          <a:bodyPr wrap="square" rtlCol="0">
            <a:spAutoFit/>
          </a:bodyPr>
          <a:lstStyle/>
          <a:p>
            <a:r>
              <a:rPr lang="en-US" altLang="zh-CN" dirty="0" smtClean="0"/>
              <a:t>Register</a:t>
            </a:r>
            <a:r>
              <a:rPr lang="zh-CN" altLang="en-US" dirty="0" smtClean="0"/>
              <a:t>：注册</a:t>
            </a:r>
            <a:endParaRPr lang="en-US" altLang="zh-CN" dirty="0" smtClean="0"/>
          </a:p>
          <a:p>
            <a:r>
              <a:rPr lang="en-US" altLang="zh-CN" dirty="0" smtClean="0"/>
              <a:t>Successful</a:t>
            </a:r>
            <a:r>
              <a:rPr lang="zh-CN" altLang="en-US" dirty="0" smtClean="0"/>
              <a:t>：反馈提交成功</a:t>
            </a:r>
            <a:endParaRPr lang="en-US" altLang="zh-CN" dirty="0" smtClean="0"/>
          </a:p>
          <a:p>
            <a:r>
              <a:rPr lang="en-US" altLang="zh-CN" dirty="0" err="1" smtClean="0"/>
              <a:t>Wateradmin</a:t>
            </a:r>
            <a:r>
              <a:rPr lang="zh-CN" altLang="en-US" dirty="0" smtClean="0"/>
              <a:t>：宿管桶装水订购管理</a:t>
            </a:r>
            <a:endParaRPr lang="en-US" altLang="zh-CN" dirty="0"/>
          </a:p>
          <a:p>
            <a:r>
              <a:rPr lang="en-US" altLang="zh-CN" dirty="0" err="1" smtClean="0"/>
              <a:t>Wateruser</a:t>
            </a:r>
            <a:r>
              <a:rPr lang="zh-CN" altLang="en-US" dirty="0" smtClean="0"/>
              <a:t>：用户订购桶装水</a:t>
            </a:r>
            <a:endParaRPr lang="en-US" altLang="zh-CN" dirty="0" smtClean="0"/>
          </a:p>
          <a:p>
            <a:r>
              <a:rPr lang="en-US" altLang="zh-CN" dirty="0" err="1"/>
              <a:t>Waterfeeadmin</a:t>
            </a:r>
            <a:r>
              <a:rPr lang="zh-CN" altLang="en-US" dirty="0" smtClean="0"/>
              <a:t>：宿管水费管理</a:t>
            </a:r>
            <a:endParaRPr lang="en-US" altLang="zh-CN" dirty="0" smtClean="0"/>
          </a:p>
          <a:p>
            <a:r>
              <a:rPr lang="en-US" altLang="zh-CN" dirty="0" err="1" smtClean="0"/>
              <a:t>Waterfeeuser</a:t>
            </a:r>
            <a:r>
              <a:rPr lang="zh-CN" altLang="en-US" dirty="0" smtClean="0"/>
              <a:t>：用户水费查询</a:t>
            </a:r>
            <a:endParaRPr lang="zh-CN" altLang="en-US" dirty="0"/>
          </a:p>
        </p:txBody>
      </p:sp>
    </p:spTree>
    <p:extLst>
      <p:ext uri="{BB962C8B-B14F-4D97-AF65-F5344CB8AC3E}">
        <p14:creationId xmlns:p14="http://schemas.microsoft.com/office/powerpoint/2010/main" val="2383742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8"/>
          <p:cNvSpPr txBox="1">
            <a:spLocks noChangeArrowheads="1"/>
          </p:cNvSpPr>
          <p:nvPr/>
        </p:nvSpPr>
        <p:spPr bwMode="auto">
          <a:xfrm>
            <a:off x="4938713"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a:solidFill>
                  <a:srgbClr val="404040"/>
                </a:solidFill>
                <a:latin typeface="华文细黑" pitchFamily="2" charset="-122"/>
                <a:ea typeface="华文细黑" pitchFamily="2" charset="-122"/>
              </a:rPr>
              <a:t>测试用例</a:t>
            </a:r>
            <a:endParaRPr lang="zh-CN" altLang="zh-CN" sz="2000" b="1">
              <a:solidFill>
                <a:srgbClr val="404040"/>
              </a:solidFill>
              <a:latin typeface="华文细黑" pitchFamily="2" charset="-122"/>
              <a:ea typeface="华文细黑" pitchFamily="2" charset="-122"/>
            </a:endParaRPr>
          </a:p>
        </p:txBody>
      </p:sp>
      <p:sp>
        <p:nvSpPr>
          <p:cNvPr id="10243"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0244"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3</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Part3  </a:t>
            </a:r>
            <a:r>
              <a:rPr lang="zh-CN" altLang="en-US" sz="2400" b="1" dirty="0" smtClean="0">
                <a:latin typeface="Calibri" pitchFamily="34" charset="0"/>
              </a:rPr>
              <a:t>单元测试：登录模块</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18653445"/>
              </p:ext>
            </p:extLst>
          </p:nvPr>
        </p:nvGraphicFramePr>
        <p:xfrm>
          <a:off x="326572" y="595313"/>
          <a:ext cx="11728579" cy="5756725"/>
        </p:xfrm>
        <a:graphic>
          <a:graphicData uri="http://schemas.openxmlformats.org/drawingml/2006/table">
            <a:tbl>
              <a:tblPr firstRow="1" firstCol="1" bandRow="1">
                <a:tableStyleId>{5C22544A-7EE6-4342-B048-85BDC9FD1C3A}</a:tableStyleId>
              </a:tblPr>
              <a:tblGrid>
                <a:gridCol w="830424"/>
                <a:gridCol w="755780"/>
                <a:gridCol w="886408"/>
                <a:gridCol w="1856792"/>
                <a:gridCol w="1306285"/>
                <a:gridCol w="3377682"/>
                <a:gridCol w="2715208"/>
              </a:tblGrid>
              <a:tr h="365732">
                <a:tc>
                  <a:txBody>
                    <a:bodyPr/>
                    <a:lstStyle/>
                    <a:p>
                      <a:pPr algn="l">
                        <a:spcAft>
                          <a:spcPts val="0"/>
                        </a:spcAft>
                      </a:pPr>
                      <a:r>
                        <a:rPr lang="zh-CN" sz="1200" kern="100" dirty="0">
                          <a:effectLst/>
                        </a:rPr>
                        <a:t>测试模块</a:t>
                      </a:r>
                      <a:endParaRPr lang="zh-CN" sz="1200" kern="100" dirty="0">
                        <a:effectLst/>
                        <a:latin typeface="Times New Roman"/>
                        <a:ea typeface="宋体"/>
                      </a:endParaRPr>
                    </a:p>
                  </a:txBody>
                  <a:tcPr marL="25410" marR="25410" marT="0" marB="0"/>
                </a:tc>
                <a:tc>
                  <a:txBody>
                    <a:bodyPr/>
                    <a:lstStyle/>
                    <a:p>
                      <a:pPr algn="l">
                        <a:spcAft>
                          <a:spcPts val="0"/>
                        </a:spcAft>
                      </a:pPr>
                      <a:r>
                        <a:rPr lang="zh-CN" sz="1200" kern="100">
                          <a:effectLst/>
                        </a:rPr>
                        <a:t>测试编号</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dirty="0">
                          <a:effectLst/>
                        </a:rPr>
                        <a:t>数据规则</a:t>
                      </a:r>
                      <a:endParaRPr lang="zh-CN" sz="1200" kern="100" dirty="0">
                        <a:effectLst/>
                        <a:latin typeface="Times New Roman"/>
                        <a:ea typeface="宋体"/>
                      </a:endParaRPr>
                    </a:p>
                  </a:txBody>
                  <a:tcPr marL="25410" marR="25410" marT="0" marB="0" anchor="ctr"/>
                </a:tc>
                <a:tc>
                  <a:txBody>
                    <a:bodyPr/>
                    <a:lstStyle/>
                    <a:p>
                      <a:pPr algn="ctr">
                        <a:lnSpc>
                          <a:spcPct val="150000"/>
                        </a:lnSpc>
                        <a:spcAft>
                          <a:spcPts val="0"/>
                        </a:spcAft>
                      </a:pPr>
                      <a:r>
                        <a:rPr lang="zh-CN" sz="1200" kern="100" dirty="0">
                          <a:effectLst/>
                        </a:rPr>
                        <a:t>考察规则</a:t>
                      </a:r>
                      <a:endParaRPr lang="zh-CN" sz="1200" kern="100" dirty="0">
                        <a:effectLst/>
                        <a:latin typeface="Times New Roman"/>
                        <a:ea typeface="宋体"/>
                      </a:endParaRPr>
                    </a:p>
                  </a:txBody>
                  <a:tcPr marL="25410" marR="25410" marT="0" marB="0"/>
                </a:tc>
                <a:tc>
                  <a:txBody>
                    <a:bodyPr/>
                    <a:lstStyle/>
                    <a:p>
                      <a:pPr algn="just">
                        <a:spcAft>
                          <a:spcPts val="0"/>
                        </a:spcAft>
                      </a:pPr>
                      <a:r>
                        <a:rPr lang="zh-CN" sz="1200" kern="100" dirty="0">
                          <a:effectLst/>
                        </a:rPr>
                        <a:t>输入数据</a:t>
                      </a:r>
                      <a:endParaRPr lang="zh-CN" sz="1200" kern="100" dirty="0">
                        <a:effectLst/>
                        <a:latin typeface="Times New Roman"/>
                        <a:ea typeface="宋体"/>
                      </a:endParaRPr>
                    </a:p>
                  </a:txBody>
                  <a:tcPr marL="25410" marR="25410" marT="0" marB="0" anchor="ctr"/>
                </a:tc>
                <a:tc>
                  <a:txBody>
                    <a:bodyPr/>
                    <a:lstStyle/>
                    <a:p>
                      <a:pPr algn="just">
                        <a:spcAft>
                          <a:spcPts val="0"/>
                        </a:spcAft>
                      </a:pPr>
                      <a:r>
                        <a:rPr lang="zh-CN" sz="1200" kern="100">
                          <a:effectLst/>
                        </a:rPr>
                        <a:t>期望输出</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实际输出</a:t>
                      </a:r>
                      <a:endParaRPr lang="zh-CN" sz="1200" kern="100">
                        <a:effectLst/>
                        <a:latin typeface="Times New Roman"/>
                        <a:ea typeface="宋体"/>
                      </a:endParaRPr>
                    </a:p>
                  </a:txBody>
                  <a:tcPr marL="25410" marR="25410" marT="0" marB="0" anchor="ctr"/>
                </a:tc>
              </a:tr>
              <a:tr h="578506">
                <a:tc>
                  <a:txBody>
                    <a:bodyPr/>
                    <a:lstStyle/>
                    <a:p>
                      <a:pPr algn="just">
                        <a:spcAft>
                          <a:spcPts val="0"/>
                        </a:spcAft>
                      </a:pPr>
                      <a:r>
                        <a:rPr lang="zh-CN" sz="1200" kern="100" dirty="0">
                          <a:effectLst/>
                        </a:rPr>
                        <a:t>登陆模块</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1.1</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latin typeface="Times New Roman"/>
                          <a:ea typeface="宋体"/>
                        </a:rPr>
                        <a:t>共四条</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账号处于已注册状态</a:t>
                      </a:r>
                    </a:p>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31501086</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a:effectLst/>
                        </a:rPr>
                        <a:t>对不起</a:t>
                      </a:r>
                      <a:r>
                        <a:rPr lang="en-US" sz="1400" kern="100">
                          <a:effectLst/>
                        </a:rPr>
                        <a:t>,</a:t>
                      </a:r>
                      <a:r>
                        <a:rPr lang="zh-CN" sz="1400" kern="100">
                          <a:effectLst/>
                        </a:rPr>
                        <a:t>您输入的用户不存在或密码错误</a:t>
                      </a:r>
                    </a:p>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r h="557041">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31501088</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a:effectLst/>
                        </a:rPr>
                        <a:t>对不起</a:t>
                      </a:r>
                      <a:r>
                        <a:rPr lang="en-US" sz="1400" kern="100">
                          <a:effectLst/>
                        </a:rPr>
                        <a:t>,</a:t>
                      </a:r>
                      <a:r>
                        <a:rPr lang="zh-CN" sz="1400" kern="100">
                          <a:effectLst/>
                        </a:rPr>
                        <a:t>您输入的用户不存在或密码错误</a:t>
                      </a:r>
                    </a:p>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r h="495459">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a:effectLst/>
                        </a:rPr>
                        <a:t>1.2</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账号密码不能为空</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（不输入）</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您输入的用户不存在或密码错误</a:t>
                      </a:r>
                    </a:p>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r h="468405">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zh-CN" sz="1400" kern="100" dirty="0">
                          <a:effectLst/>
                        </a:rPr>
                        <a:t>（输入再删掉）</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您输入的用户不存在或密码错误</a:t>
                      </a:r>
                    </a:p>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r h="548597">
                <a:tc>
                  <a:txBody>
                    <a:bodyPr/>
                    <a:lstStyle/>
                    <a:p>
                      <a:pPr algn="just">
                        <a:spcAft>
                          <a:spcPts val="0"/>
                        </a:spcAft>
                      </a:pPr>
                      <a:r>
                        <a:rPr lang="en-US" sz="1200" kern="100">
                          <a:effectLst/>
                        </a:rPr>
                        <a:t> </a:t>
                      </a:r>
                      <a:endParaRPr lang="zh-CN" sz="1200" kern="100">
                        <a:effectLst/>
                        <a:latin typeface="Times New Roman"/>
                        <a:ea typeface="宋体"/>
                      </a:endParaRPr>
                    </a:p>
                  </a:txBody>
                  <a:tcPr marL="25410" marR="25410" marT="0" marB="0"/>
                </a:tc>
                <a:tc>
                  <a:txBody>
                    <a:bodyPr/>
                    <a:lstStyle/>
                    <a:p>
                      <a:pPr algn="just">
                        <a:spcAft>
                          <a:spcPts val="0"/>
                        </a:spcAft>
                      </a:pPr>
                      <a:r>
                        <a:rPr lang="en-US" sz="1400" kern="100">
                          <a:effectLst/>
                        </a:rPr>
                        <a:t>1.3</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zh-CN" sz="1400" kern="100" dirty="0">
                          <a:effectLst/>
                        </a:rPr>
                        <a:t>账号为自身学号</a:t>
                      </a:r>
                      <a:endParaRPr lang="zh-CN" sz="14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Ty123</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您输入的用户不存在或密码错误</a:t>
                      </a:r>
                    </a:p>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r h="548597">
                <a:tc>
                  <a:txBody>
                    <a:bodyPr/>
                    <a:lstStyle/>
                    <a:p>
                      <a:pPr algn="just">
                        <a:spcAft>
                          <a:spcPts val="0"/>
                        </a:spcAft>
                      </a:pPr>
                      <a:r>
                        <a:rPr lang="en-US" sz="1200" kern="100">
                          <a:effectLst/>
                        </a:rPr>
                        <a:t> </a:t>
                      </a:r>
                      <a:endParaRPr lang="zh-CN" sz="12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12580</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您输入的用户不存在或密码错误</a:t>
                      </a:r>
                    </a:p>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r h="548597">
                <a:tc>
                  <a:txBody>
                    <a:bodyPr/>
                    <a:lstStyle/>
                    <a:p>
                      <a:pPr algn="just">
                        <a:spcAft>
                          <a:spcPts val="0"/>
                        </a:spcAft>
                      </a:pPr>
                      <a:r>
                        <a:rPr lang="en-US" sz="1200" kern="100">
                          <a:effectLst/>
                        </a:rPr>
                        <a:t> </a:t>
                      </a:r>
                      <a:endParaRPr lang="zh-CN" sz="12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m3150133</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a:effectLst/>
                        </a:rPr>
                        <a:t>对不起</a:t>
                      </a:r>
                      <a:r>
                        <a:rPr lang="en-US" sz="1400" kern="100">
                          <a:effectLst/>
                        </a:rPr>
                        <a:t>,</a:t>
                      </a:r>
                      <a:r>
                        <a:rPr lang="zh-CN" sz="1400" kern="100">
                          <a:effectLst/>
                        </a:rPr>
                        <a:t>您输入的用户不存在或密码错误</a:t>
                      </a:r>
                    </a:p>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r h="548597">
                <a:tc>
                  <a:txBody>
                    <a:bodyPr/>
                    <a:lstStyle/>
                    <a:p>
                      <a:pPr algn="just">
                        <a:spcAft>
                          <a:spcPts val="0"/>
                        </a:spcAft>
                      </a:pPr>
                      <a:r>
                        <a:rPr lang="en-US" sz="1200" kern="100">
                          <a:effectLst/>
                        </a:rPr>
                        <a:t> </a:t>
                      </a:r>
                      <a:endParaRPr lang="zh-CN" sz="12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dirty="0">
                          <a:effectLst/>
                        </a:rPr>
                        <a:t>~3150133</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a:effectLst/>
                        </a:rPr>
                        <a:t>对不起</a:t>
                      </a:r>
                      <a:r>
                        <a:rPr lang="en-US" sz="1400" kern="100">
                          <a:effectLst/>
                        </a:rPr>
                        <a:t>,</a:t>
                      </a:r>
                      <a:r>
                        <a:rPr lang="zh-CN" sz="1400" kern="100">
                          <a:effectLst/>
                        </a:rPr>
                        <a:t>您输入的用户不存在或密码错误</a:t>
                      </a:r>
                    </a:p>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r h="548597">
                <a:tc>
                  <a:txBody>
                    <a:bodyPr/>
                    <a:lstStyle/>
                    <a:p>
                      <a:pPr algn="just">
                        <a:spcAft>
                          <a:spcPts val="0"/>
                        </a:spcAft>
                      </a:pPr>
                      <a:r>
                        <a:rPr lang="en-US" sz="1200" kern="100">
                          <a:effectLst/>
                        </a:rPr>
                        <a:t> </a:t>
                      </a:r>
                      <a:endParaRPr lang="zh-CN" sz="1200" kern="100">
                        <a:effectLst/>
                        <a:latin typeface="Times New Roman"/>
                        <a:ea typeface="宋体"/>
                      </a:endParaRPr>
                    </a:p>
                  </a:txBody>
                  <a:tcPr marL="25410" marR="25410" marT="0" marB="0"/>
                </a:tc>
                <a:tc>
                  <a:txBody>
                    <a:bodyPr/>
                    <a:lstStyle/>
                    <a:p>
                      <a:pPr algn="just">
                        <a:spcAft>
                          <a:spcPts val="0"/>
                        </a:spcAft>
                      </a:pPr>
                      <a:r>
                        <a:rPr lang="en-US" sz="1400" kern="100">
                          <a:effectLst/>
                        </a:rPr>
                        <a:t>1.4</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zh-CN" sz="1400" kern="100">
                          <a:effectLst/>
                        </a:rPr>
                        <a:t>账号密码匹配</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dirty="0">
                          <a:effectLst/>
                        </a:rPr>
                        <a:t>31501336</a:t>
                      </a:r>
                      <a:endParaRPr lang="zh-CN" sz="1400" kern="100" dirty="0">
                        <a:effectLst/>
                      </a:endParaRPr>
                    </a:p>
                    <a:p>
                      <a:pPr algn="just">
                        <a:spcAft>
                          <a:spcPts val="0"/>
                        </a:spcAft>
                      </a:pPr>
                      <a:r>
                        <a:rPr lang="en-US" sz="1400" kern="100" dirty="0">
                          <a:effectLst/>
                        </a:rPr>
                        <a:t>24919</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您输入的用户不存在或密码错误</a:t>
                      </a:r>
                    </a:p>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r h="548597">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en-US" sz="1400" kern="100" dirty="0">
                          <a:effectLst/>
                        </a:rPr>
                        <a:t>1000</a:t>
                      </a:r>
                      <a:endParaRPr lang="zh-CN" sz="1400" kern="100" dirty="0">
                        <a:effectLst/>
                      </a:endParaRPr>
                    </a:p>
                    <a:p>
                      <a:pPr algn="just">
                        <a:spcAft>
                          <a:spcPts val="0"/>
                        </a:spcAft>
                      </a:pPr>
                      <a:r>
                        <a:rPr lang="en-US" sz="1400" kern="100">
                          <a:effectLst/>
                        </a:rPr>
                        <a:t>1000</a:t>
                      </a:r>
                      <a:endParaRPr lang="zh-CN" sz="1400" kern="100">
                        <a:effectLst/>
                        <a:latin typeface="Times New Roman"/>
                        <a:ea typeface="宋体"/>
                      </a:endParaRPr>
                    </a:p>
                  </a:txBody>
                  <a:tcPr marL="25410" marR="25410" marT="0" marB="0"/>
                </a:tc>
                <a:tc>
                  <a:txBody>
                    <a:bodyPr/>
                    <a:lstStyle/>
                    <a:p>
                      <a:pPr algn="just">
                        <a:spcAft>
                          <a:spcPts val="0"/>
                        </a:spcAft>
                      </a:pPr>
                      <a:r>
                        <a:rPr lang="zh-CN" sz="1400" kern="100">
                          <a:effectLst/>
                        </a:rPr>
                        <a:t>对不起</a:t>
                      </a:r>
                      <a:r>
                        <a:rPr lang="en-US" sz="1400" kern="100">
                          <a:effectLst/>
                        </a:rPr>
                        <a:t>,</a:t>
                      </a:r>
                      <a:r>
                        <a:rPr lang="zh-CN" sz="1400" kern="100">
                          <a:effectLst/>
                        </a:rPr>
                        <a:t>您输入的用户不存在或密码错误</a:t>
                      </a:r>
                    </a:p>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tr>
            </a:tbl>
          </a:graphicData>
        </a:graphic>
      </p:graphicFrame>
      <p:sp>
        <p:nvSpPr>
          <p:cNvPr id="3" name="TextBox 2"/>
          <p:cNvSpPr txBox="1"/>
          <p:nvPr/>
        </p:nvSpPr>
        <p:spPr>
          <a:xfrm>
            <a:off x="111967" y="1203645"/>
            <a:ext cx="2985796" cy="1200329"/>
          </a:xfrm>
          <a:prstGeom prst="rect">
            <a:avLst/>
          </a:prstGeom>
          <a:noFill/>
        </p:spPr>
        <p:txBody>
          <a:bodyPr wrap="square" rtlCol="0">
            <a:spAutoFit/>
          </a:bodyPr>
          <a:lstStyle/>
          <a:p>
            <a:r>
              <a:rPr lang="zh-CN" altLang="en-US" kern="100" dirty="0" smtClean="0">
                <a:effectLst/>
              </a:rPr>
              <a:t>数据规则：</a:t>
            </a:r>
            <a:endParaRPr lang="en-US" altLang="zh-CN" kern="100" dirty="0" smtClean="0">
              <a:effectLst/>
            </a:endParaRPr>
          </a:p>
          <a:p>
            <a:r>
              <a:rPr lang="en-US" altLang="zh-CN" kern="100" dirty="0" smtClean="0">
                <a:effectLst/>
              </a:rPr>
              <a:t>1.</a:t>
            </a:r>
            <a:r>
              <a:rPr lang="zh-CN" altLang="zh-CN" kern="100" dirty="0" smtClean="0">
                <a:effectLst/>
              </a:rPr>
              <a:t>账号处于已注册状态</a:t>
            </a:r>
            <a:r>
              <a:rPr lang="en-US" altLang="zh-CN" kern="100" dirty="0" smtClean="0">
                <a:effectLst/>
              </a:rPr>
              <a:t>2.</a:t>
            </a:r>
            <a:r>
              <a:rPr lang="zh-CN" altLang="zh-CN" kern="100" dirty="0" smtClean="0">
                <a:effectLst/>
              </a:rPr>
              <a:t>账号密码不为空</a:t>
            </a:r>
            <a:r>
              <a:rPr lang="en-US" altLang="zh-CN" kern="100" dirty="0" smtClean="0">
                <a:effectLst/>
              </a:rPr>
              <a:t>3.</a:t>
            </a:r>
            <a:r>
              <a:rPr lang="zh-CN" altLang="zh-CN" kern="100" dirty="0" smtClean="0">
                <a:effectLst/>
              </a:rPr>
              <a:t>账号为自身学号</a:t>
            </a:r>
            <a:r>
              <a:rPr lang="en-US" altLang="zh-CN" kern="100" dirty="0" smtClean="0">
                <a:effectLst/>
              </a:rPr>
              <a:t>4.</a:t>
            </a:r>
            <a:r>
              <a:rPr lang="zh-CN" altLang="zh-CN" kern="100" dirty="0" smtClean="0">
                <a:effectLst/>
              </a:rPr>
              <a:t>账号与密码匹配</a:t>
            </a:r>
            <a:endParaRPr lang="zh-CN" altLang="zh-CN" kern="100" dirty="0" smtClean="0">
              <a:effectLst/>
              <a:latin typeface="Times New Roman"/>
              <a:ea typeface="宋体"/>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Part3  </a:t>
            </a:r>
            <a:r>
              <a:rPr lang="zh-CN" altLang="en-US" sz="2400" b="1" dirty="0" smtClean="0">
                <a:latin typeface="Calibri" pitchFamily="34" charset="0"/>
              </a:rPr>
              <a:t>单元测试：注册模块</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54414175"/>
              </p:ext>
            </p:extLst>
          </p:nvPr>
        </p:nvGraphicFramePr>
        <p:xfrm>
          <a:off x="877074" y="595313"/>
          <a:ext cx="10674846" cy="6179290"/>
        </p:xfrm>
        <a:graphic>
          <a:graphicData uri="http://schemas.openxmlformats.org/drawingml/2006/table">
            <a:tbl>
              <a:tblPr firstRow="1" firstCol="1" bandRow="1">
                <a:tableStyleId>{5C22544A-7EE6-4342-B048-85BDC9FD1C3A}</a:tableStyleId>
              </a:tblPr>
              <a:tblGrid>
                <a:gridCol w="914400"/>
                <a:gridCol w="764171"/>
                <a:gridCol w="2758035"/>
                <a:gridCol w="1451010"/>
                <a:gridCol w="1302350"/>
                <a:gridCol w="1543487"/>
                <a:gridCol w="1941393"/>
              </a:tblGrid>
              <a:tr h="365732">
                <a:tc>
                  <a:txBody>
                    <a:bodyPr/>
                    <a:lstStyle/>
                    <a:p>
                      <a:pPr algn="l">
                        <a:spcAft>
                          <a:spcPts val="0"/>
                        </a:spcAft>
                      </a:pPr>
                      <a:r>
                        <a:rPr lang="zh-CN" sz="1200" kern="100" dirty="0">
                          <a:effectLst/>
                        </a:rPr>
                        <a:t>测试模块</a:t>
                      </a:r>
                      <a:endParaRPr lang="zh-CN" sz="1200" kern="100" dirty="0">
                        <a:effectLst/>
                        <a:latin typeface="Times New Roman"/>
                        <a:ea typeface="宋体"/>
                      </a:endParaRPr>
                    </a:p>
                  </a:txBody>
                  <a:tcPr marL="25410" marR="25410" marT="0" marB="0"/>
                </a:tc>
                <a:tc>
                  <a:txBody>
                    <a:bodyPr/>
                    <a:lstStyle/>
                    <a:p>
                      <a:pPr algn="l">
                        <a:spcAft>
                          <a:spcPts val="0"/>
                        </a:spcAft>
                      </a:pPr>
                      <a:r>
                        <a:rPr lang="zh-CN" sz="1200" kern="100">
                          <a:effectLst/>
                        </a:rPr>
                        <a:t>测试编号</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数据规则</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考察规则</a:t>
                      </a:r>
                      <a:endParaRPr lang="zh-CN" sz="1200" kern="100">
                        <a:effectLst/>
                        <a:latin typeface="Times New Roman"/>
                        <a:ea typeface="宋体"/>
                      </a:endParaRPr>
                    </a:p>
                  </a:txBody>
                  <a:tcPr marL="25410" marR="25410" marT="0" marB="0"/>
                </a:tc>
                <a:tc>
                  <a:txBody>
                    <a:bodyPr/>
                    <a:lstStyle/>
                    <a:p>
                      <a:pPr algn="just">
                        <a:spcAft>
                          <a:spcPts val="0"/>
                        </a:spcAft>
                      </a:pPr>
                      <a:r>
                        <a:rPr lang="zh-CN" sz="1200" kern="100">
                          <a:effectLst/>
                        </a:rPr>
                        <a:t>输入数据</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期望输出</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dirty="0">
                          <a:effectLst/>
                        </a:rPr>
                        <a:t>实际输出</a:t>
                      </a:r>
                      <a:endParaRPr lang="zh-CN" sz="1200" kern="100" dirty="0">
                        <a:effectLst/>
                        <a:latin typeface="Times New Roman"/>
                        <a:ea typeface="宋体"/>
                      </a:endParaRPr>
                    </a:p>
                  </a:txBody>
                  <a:tcPr marL="25410" marR="25410" marT="0" marB="0" anchor="ctr"/>
                </a:tc>
              </a:tr>
              <a:tr h="438547">
                <a:tc>
                  <a:txBody>
                    <a:bodyPr/>
                    <a:lstStyle/>
                    <a:p>
                      <a:pPr algn="just">
                        <a:spcAft>
                          <a:spcPts val="0"/>
                        </a:spcAft>
                      </a:pPr>
                      <a:r>
                        <a:rPr lang="zh-CN" sz="1400" kern="100">
                          <a:effectLst/>
                          <a:latin typeface="Times New Roman"/>
                          <a:ea typeface="宋体"/>
                        </a:rPr>
                        <a:t>注册模块</a:t>
                      </a:r>
                    </a:p>
                  </a:txBody>
                  <a:tcPr marL="68580" marR="68580" marT="0" marB="0"/>
                </a:tc>
                <a:tc>
                  <a:txBody>
                    <a:bodyPr/>
                    <a:lstStyle/>
                    <a:p>
                      <a:pPr algn="just">
                        <a:spcAft>
                          <a:spcPts val="0"/>
                        </a:spcAft>
                      </a:pPr>
                      <a:r>
                        <a:rPr lang="en-US" sz="1400" kern="100">
                          <a:effectLst/>
                          <a:latin typeface="Times New Roman"/>
                          <a:ea typeface="宋体"/>
                        </a:rPr>
                        <a:t>2.1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latin typeface="Times New Roman"/>
                          <a:ea typeface="宋体"/>
                        </a:rPr>
                        <a:t>1.</a:t>
                      </a:r>
                      <a:r>
                        <a:rPr lang="zh-CN" sz="1400" kern="100" dirty="0">
                          <a:effectLst/>
                          <a:latin typeface="Times New Roman"/>
                          <a:ea typeface="宋体"/>
                        </a:rPr>
                        <a:t>账号为自身学</a:t>
                      </a:r>
                      <a:r>
                        <a:rPr lang="zh-CN" sz="1400" kern="100" dirty="0" smtClean="0">
                          <a:effectLst/>
                          <a:latin typeface="Times New Roman"/>
                          <a:ea typeface="宋体"/>
                        </a:rPr>
                        <a:t>号</a:t>
                      </a:r>
                      <a:r>
                        <a:rPr lang="en-US" sz="1400" kern="100" dirty="0" smtClean="0">
                          <a:effectLst/>
                          <a:latin typeface="Times New Roman"/>
                          <a:ea typeface="宋体"/>
                        </a:rPr>
                        <a:t>2.</a:t>
                      </a:r>
                      <a:r>
                        <a:rPr lang="zh-CN" altLang="en-US" sz="1400" kern="100" dirty="0" smtClean="0">
                          <a:effectLst/>
                          <a:latin typeface="Times New Roman"/>
                          <a:ea typeface="宋体"/>
                        </a:rPr>
                        <a:t>密码不能超过</a:t>
                      </a:r>
                      <a:r>
                        <a:rPr lang="en-US" altLang="zh-CN" sz="1400" kern="100" dirty="0" smtClean="0">
                          <a:effectLst/>
                          <a:latin typeface="Times New Roman"/>
                          <a:ea typeface="宋体"/>
                        </a:rPr>
                        <a:t>18</a:t>
                      </a:r>
                      <a:r>
                        <a:rPr lang="zh-CN" altLang="en-US" sz="1400" kern="100" dirty="0" smtClean="0">
                          <a:effectLst/>
                          <a:latin typeface="Times New Roman"/>
                          <a:ea typeface="宋体"/>
                        </a:rPr>
                        <a:t>位</a:t>
                      </a:r>
                      <a:r>
                        <a:rPr lang="en-US" sz="1400" kern="100" dirty="0" smtClean="0">
                          <a:effectLst/>
                          <a:latin typeface="Times New Roman"/>
                          <a:ea typeface="宋体"/>
                        </a:rPr>
                        <a:t>3.</a:t>
                      </a:r>
                      <a:r>
                        <a:rPr lang="zh-CN" sz="1400" kern="100" dirty="0">
                          <a:effectLst/>
                          <a:latin typeface="Times New Roman"/>
                          <a:ea typeface="宋体"/>
                        </a:rPr>
                        <a:t>账号处于未注册</a:t>
                      </a:r>
                      <a:r>
                        <a:rPr lang="zh-CN" sz="1400" kern="100" dirty="0" smtClean="0">
                          <a:effectLst/>
                          <a:latin typeface="Times New Roman"/>
                          <a:ea typeface="宋体"/>
                        </a:rPr>
                        <a:t>状态</a:t>
                      </a:r>
                      <a:r>
                        <a:rPr lang="zh-CN" altLang="en-US" sz="1400" kern="100" dirty="0" smtClean="0">
                          <a:effectLst/>
                          <a:latin typeface="Times New Roman"/>
                          <a:ea typeface="宋体"/>
                        </a:rPr>
                        <a:t>等</a:t>
                      </a:r>
                      <a:r>
                        <a:rPr lang="en-US" altLang="zh-CN" sz="1400" kern="100" dirty="0" smtClean="0">
                          <a:effectLst/>
                          <a:latin typeface="Times New Roman"/>
                          <a:ea typeface="宋体"/>
                        </a:rPr>
                        <a:t>7</a:t>
                      </a:r>
                      <a:r>
                        <a:rPr lang="zh-CN" altLang="en-US" sz="1400" kern="100" dirty="0" smtClean="0">
                          <a:effectLst/>
                          <a:latin typeface="Times New Roman"/>
                          <a:ea typeface="宋体"/>
                        </a:rPr>
                        <a:t>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账号为自身学号</a:t>
                      </a:r>
                    </a:p>
                  </a:txBody>
                  <a:tcPr marL="68580" marR="68580" marT="0" marB="0"/>
                </a:tc>
                <a:tc>
                  <a:txBody>
                    <a:bodyPr/>
                    <a:lstStyle/>
                    <a:p>
                      <a:pPr algn="just">
                        <a:spcAft>
                          <a:spcPts val="0"/>
                        </a:spcAft>
                      </a:pPr>
                      <a:r>
                        <a:rPr lang="zh-CN" sz="1400" kern="100">
                          <a:effectLst/>
                          <a:latin typeface="Times New Roman"/>
                          <a:ea typeface="宋体"/>
                        </a:rPr>
                        <a:t>孙昭</a:t>
                      </a:r>
                    </a:p>
                    <a:p>
                      <a:pPr algn="just">
                        <a:spcAft>
                          <a:spcPts val="0"/>
                        </a:spcAft>
                      </a:pPr>
                      <a:r>
                        <a:rPr lang="en-US" sz="1400" kern="100">
                          <a:effectLst/>
                          <a:latin typeface="Times New Roman"/>
                          <a:ea typeface="宋体"/>
                        </a:rPr>
                        <a:t>31501096</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该学号或工号不存在！</a:t>
                      </a:r>
                    </a:p>
                  </a:txBody>
                  <a:tcPr marL="68580" marR="68580" marT="0" marB="0"/>
                </a:tc>
                <a:tc>
                  <a:txBody>
                    <a:bodyPr/>
                    <a:lstStyle/>
                    <a:p>
                      <a:pPr algn="just">
                        <a:spcAft>
                          <a:spcPts val="0"/>
                        </a:spcAft>
                      </a:pPr>
                      <a:r>
                        <a:rPr lang="zh-CN" sz="1400" kern="100" dirty="0">
                          <a:effectLst/>
                          <a:latin typeface="Times New Roman"/>
                          <a:ea typeface="宋体"/>
                        </a:rPr>
                        <a:t>该学号或工号不存在！</a:t>
                      </a:r>
                    </a:p>
                  </a:txBody>
                  <a:tcPr marL="68580" marR="68580" marT="0" marB="0"/>
                </a:tc>
              </a:tr>
              <a:tr h="466530">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31766666</a:t>
                      </a:r>
                      <a:endParaRPr lang="zh-CN" sz="1400" kern="100">
                        <a:effectLst/>
                        <a:latin typeface="Times New Roman"/>
                        <a:ea typeface="宋体"/>
                      </a:endParaRPr>
                    </a:p>
                    <a:p>
                      <a:pPr algn="just">
                        <a:spcAft>
                          <a:spcPts val="0"/>
                        </a:spcAft>
                      </a:pPr>
                      <a:r>
                        <a:rPr lang="en-US" sz="1400" kern="100">
                          <a:effectLst/>
                          <a:latin typeface="Times New Roman"/>
                          <a:ea typeface="宋体"/>
                        </a:rPr>
                        <a:t>31766666</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该学号或工号不存在！</a:t>
                      </a:r>
                    </a:p>
                  </a:txBody>
                  <a:tcPr marL="68580" marR="68580" marT="0" marB="0"/>
                </a:tc>
                <a:tc>
                  <a:txBody>
                    <a:bodyPr/>
                    <a:lstStyle/>
                    <a:p>
                      <a:pPr algn="just">
                        <a:spcAft>
                          <a:spcPts val="0"/>
                        </a:spcAft>
                      </a:pPr>
                      <a:r>
                        <a:rPr lang="zh-CN" sz="1400" kern="100" dirty="0">
                          <a:effectLst/>
                          <a:latin typeface="Times New Roman"/>
                          <a:ea typeface="宋体"/>
                        </a:rPr>
                        <a:t>该学号或工号不存在！</a:t>
                      </a:r>
                    </a:p>
                  </a:txBody>
                  <a:tcPr marL="68580" marR="68580" marT="0" marB="0"/>
                </a:tc>
              </a:tr>
              <a:tr h="541798">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2.2</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latin typeface="Times New Roman"/>
                          <a:ea typeface="宋体"/>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mn-ea"/>
                        </a:rPr>
                        <a:t>密码不能超过</a:t>
                      </a:r>
                      <a:r>
                        <a:rPr lang="en-US" altLang="zh-CN" sz="1400" kern="100" dirty="0" smtClean="0">
                          <a:effectLst/>
                          <a:latin typeface="Times New Roman"/>
                          <a:ea typeface="+mn-ea"/>
                        </a:rPr>
                        <a:t>18</a:t>
                      </a:r>
                      <a:r>
                        <a:rPr lang="zh-CN" altLang="en-US" sz="1400" kern="100" dirty="0" smtClean="0">
                          <a:effectLst/>
                          <a:latin typeface="Times New Roman"/>
                          <a:ea typeface="+mn-ea"/>
                        </a:rPr>
                        <a:t>位</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smtClean="0">
                          <a:effectLst/>
                          <a:latin typeface="Times New Roman"/>
                          <a:ea typeface="宋体"/>
                        </a:rPr>
                        <a:t>31501096</a:t>
                      </a: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400" kern="100" dirty="0" smtClean="0">
                          <a:effectLst/>
                          <a:latin typeface="Times New Roman"/>
                          <a:ea typeface="+mn-ea"/>
                        </a:rPr>
                        <a:t>………………………………</a:t>
                      </a:r>
                      <a:endParaRPr lang="zh-CN" altLang="zh-CN" sz="1400" kern="100" dirty="0" smtClean="0">
                        <a:effectLst/>
                        <a:latin typeface="Times New Roman"/>
                        <a:ea typeface="+mn-ea"/>
                      </a:endParaRPr>
                    </a:p>
                    <a:p>
                      <a:pPr algn="just">
                        <a:spcAft>
                          <a:spcPts val="0"/>
                        </a:spcAft>
                      </a:pP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密码超过</a:t>
                      </a:r>
                      <a:r>
                        <a:rPr lang="en-US" altLang="zh-CN" sz="1400" kern="100" dirty="0" smtClean="0">
                          <a:effectLst/>
                          <a:latin typeface="Times New Roman"/>
                          <a:ea typeface="宋体"/>
                        </a:rPr>
                        <a:t>18</a:t>
                      </a:r>
                      <a:r>
                        <a:rPr lang="zh-CN" altLang="en-US" sz="1400" kern="100" dirty="0" smtClean="0">
                          <a:effectLst/>
                          <a:latin typeface="Times New Roman"/>
                          <a:ea typeface="宋体"/>
                        </a:rPr>
                        <a:t>位不能输入</a:t>
                      </a:r>
                      <a:endParaRPr lang="zh-CN" sz="1400" kern="100" dirty="0">
                        <a:effectLst/>
                        <a:latin typeface="Times New Roman"/>
                        <a:ea typeface="宋体"/>
                      </a:endParaRPr>
                    </a:p>
                    <a:p>
                      <a:pPr algn="just">
                        <a:spcAft>
                          <a:spcPts val="0"/>
                        </a:spcAft>
                      </a:pPr>
                      <a:r>
                        <a:rPr lang="en-US" sz="1400" kern="100" dirty="0">
                          <a:effectLst/>
                          <a:latin typeface="Times New Roman"/>
                          <a:ea typeface="宋体"/>
                        </a:rPr>
                        <a:t> </a:t>
                      </a:r>
                      <a:endParaRPr lang="zh-CN" sz="1400" kern="100" dirty="0">
                        <a:effectLst/>
                        <a:latin typeface="Times New Roman"/>
                        <a:ea typeface="宋体"/>
                      </a:endParaRPr>
                    </a:p>
                  </a:txBody>
                  <a:tcPr marL="68580" marR="68580" marT="0" marB="0"/>
                </a:tc>
              </a:tr>
              <a:tr h="363894">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（不输入密码</a:t>
                      </a:r>
                    </a:p>
                  </a:txBody>
                  <a:tcPr marL="68580" marR="68580" marT="0" marB="0"/>
                </a:tc>
                <a:tc>
                  <a:txBody>
                    <a:bodyPr/>
                    <a:lstStyle/>
                    <a:p>
                      <a:pPr algn="just">
                        <a:spcAft>
                          <a:spcPts val="0"/>
                        </a:spcAft>
                      </a:pPr>
                      <a:r>
                        <a:rPr lang="zh-CN" sz="1400" kern="100">
                          <a:effectLst/>
                          <a:latin typeface="Times New Roman"/>
                          <a:ea typeface="宋体"/>
                        </a:rPr>
                        <a:t>密码填写有误</a:t>
                      </a: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密码填写有误</a:t>
                      </a: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r>
              <a:tr h="380689">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23</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账号处于未注册状态</a:t>
                      </a:r>
                    </a:p>
                  </a:txBody>
                  <a:tcPr marL="68580" marR="68580" marT="0" marB="0"/>
                </a:tc>
                <a:tc>
                  <a:txBody>
                    <a:bodyPr/>
                    <a:lstStyle/>
                    <a:p>
                      <a:pPr algn="just">
                        <a:spcAft>
                          <a:spcPts val="0"/>
                        </a:spcAft>
                      </a:pPr>
                      <a:r>
                        <a:rPr lang="en-US" sz="1400" kern="100">
                          <a:effectLst/>
                          <a:latin typeface="Times New Roman"/>
                          <a:ea typeface="宋体"/>
                        </a:rPr>
                        <a:t>31501096</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该用户已注册！</a:t>
                      </a:r>
                    </a:p>
                  </a:txBody>
                  <a:tcPr marL="68580" marR="68580" marT="0" marB="0"/>
                </a:tc>
                <a:tc>
                  <a:txBody>
                    <a:bodyPr/>
                    <a:lstStyle/>
                    <a:p>
                      <a:pPr algn="just">
                        <a:spcAft>
                          <a:spcPts val="0"/>
                        </a:spcAft>
                      </a:pPr>
                      <a:r>
                        <a:rPr lang="zh-CN" sz="1400" kern="100">
                          <a:effectLst/>
                          <a:latin typeface="Times New Roman"/>
                          <a:ea typeface="宋体"/>
                        </a:rPr>
                        <a:t>该用户已注册！</a:t>
                      </a:r>
                    </a:p>
                  </a:txBody>
                  <a:tcPr marL="68580" marR="68580" marT="0" marB="0"/>
                </a:tc>
              </a:tr>
              <a:tr h="354563">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1000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该用户已注册！</a:t>
                      </a:r>
                    </a:p>
                  </a:txBody>
                  <a:tcPr marL="68580" marR="68580" marT="0" marB="0"/>
                </a:tc>
                <a:tc>
                  <a:txBody>
                    <a:bodyPr/>
                    <a:lstStyle/>
                    <a:p>
                      <a:pPr algn="just">
                        <a:spcAft>
                          <a:spcPts val="0"/>
                        </a:spcAft>
                      </a:pPr>
                      <a:r>
                        <a:rPr lang="zh-CN" sz="1400" kern="100">
                          <a:effectLst/>
                          <a:latin typeface="Times New Roman"/>
                          <a:ea typeface="宋体"/>
                        </a:rPr>
                        <a:t>该用户已注册！</a:t>
                      </a:r>
                    </a:p>
                  </a:txBody>
                  <a:tcPr marL="68580" marR="68580" marT="0" marB="0"/>
                </a:tc>
              </a:tr>
              <a:tr h="373224">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2.4</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账号不可重复</a:t>
                      </a:r>
                    </a:p>
                  </a:txBody>
                  <a:tcPr marL="68580" marR="68580" marT="0" marB="0"/>
                </a:tc>
                <a:tc>
                  <a:txBody>
                    <a:bodyPr/>
                    <a:lstStyle/>
                    <a:p>
                      <a:pPr algn="just">
                        <a:spcAft>
                          <a:spcPts val="0"/>
                        </a:spcAft>
                      </a:pPr>
                      <a:r>
                        <a:rPr lang="en-US" sz="1400" kern="100">
                          <a:effectLst/>
                          <a:latin typeface="Times New Roman"/>
                          <a:ea typeface="宋体"/>
                        </a:rPr>
                        <a:t>31501095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该用户已注册！</a:t>
                      </a:r>
                    </a:p>
                  </a:txBody>
                  <a:tcPr marL="68580" marR="68580" marT="0" marB="0"/>
                </a:tc>
                <a:tc>
                  <a:txBody>
                    <a:bodyPr/>
                    <a:lstStyle/>
                    <a:p>
                      <a:pPr algn="just">
                        <a:spcAft>
                          <a:spcPts val="0"/>
                        </a:spcAft>
                      </a:pPr>
                      <a:r>
                        <a:rPr lang="zh-CN" sz="1400" kern="100">
                          <a:effectLst/>
                          <a:latin typeface="Times New Roman"/>
                          <a:ea typeface="宋体"/>
                        </a:rPr>
                        <a:t>该用户已注册！</a:t>
                      </a:r>
                    </a:p>
                  </a:txBody>
                  <a:tcPr marL="68580" marR="68580" marT="0" marB="0"/>
                </a:tc>
              </a:tr>
              <a:tr h="401217">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latin typeface="Times New Roman"/>
                          <a:ea typeface="宋体"/>
                        </a:rPr>
                        <a:t>31501094</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该用户已注册！</a:t>
                      </a:r>
                    </a:p>
                  </a:txBody>
                  <a:tcPr marL="68580" marR="68580" marT="0" marB="0"/>
                </a:tc>
                <a:tc>
                  <a:txBody>
                    <a:bodyPr/>
                    <a:lstStyle/>
                    <a:p>
                      <a:pPr algn="just">
                        <a:spcAft>
                          <a:spcPts val="0"/>
                        </a:spcAft>
                      </a:pPr>
                      <a:r>
                        <a:rPr lang="zh-CN" sz="1400" kern="100">
                          <a:effectLst/>
                          <a:latin typeface="Times New Roman"/>
                          <a:ea typeface="宋体"/>
                        </a:rPr>
                        <a:t>该用户已注册！</a:t>
                      </a:r>
                    </a:p>
                  </a:txBody>
                  <a:tcPr marL="68580" marR="68580" marT="0" marB="0"/>
                </a:tc>
              </a:tr>
              <a:tr h="354563">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2.5</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宿管注册账号为工号</a:t>
                      </a:r>
                    </a:p>
                  </a:txBody>
                  <a:tcPr marL="68580" marR="68580" marT="0" marB="0"/>
                </a:tc>
                <a:tc>
                  <a:txBody>
                    <a:bodyPr/>
                    <a:lstStyle/>
                    <a:p>
                      <a:pPr algn="just">
                        <a:spcAft>
                          <a:spcPts val="0"/>
                        </a:spcAft>
                      </a:pPr>
                      <a:r>
                        <a:rPr lang="en-US" sz="1400" kern="100">
                          <a:effectLst/>
                          <a:latin typeface="Times New Roman"/>
                          <a:ea typeface="宋体"/>
                        </a:rPr>
                        <a:t>1566</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该学号或工号不存在！</a:t>
                      </a:r>
                    </a:p>
                  </a:txBody>
                  <a:tcPr marL="68580" marR="68580" marT="0" marB="0"/>
                </a:tc>
                <a:tc>
                  <a:txBody>
                    <a:bodyPr/>
                    <a:lstStyle/>
                    <a:p>
                      <a:pPr algn="just">
                        <a:spcAft>
                          <a:spcPts val="0"/>
                        </a:spcAft>
                      </a:pPr>
                      <a:r>
                        <a:rPr lang="zh-CN" sz="1400" kern="100">
                          <a:effectLst/>
                          <a:latin typeface="Times New Roman"/>
                          <a:ea typeface="宋体"/>
                        </a:rPr>
                        <a:t>该学号或工号不存在！</a:t>
                      </a:r>
                    </a:p>
                  </a:txBody>
                  <a:tcPr marL="68580" marR="68580" marT="0" marB="0"/>
                </a:tc>
              </a:tr>
              <a:tr h="457200">
                <a:tc>
                  <a:txBody>
                    <a:bodyPr/>
                    <a:lstStyle/>
                    <a:p>
                      <a:pPr algn="just">
                        <a:spcAft>
                          <a:spcPts val="0"/>
                        </a:spcAft>
                      </a:pPr>
                      <a:r>
                        <a:rPr lang="en-US" sz="1400" kern="100" dirty="0">
                          <a:effectLst/>
                          <a:latin typeface="Times New Roman"/>
                          <a:ea typeface="宋体"/>
                        </a:rPr>
                        <a:t> </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latin typeface="Times New Roman"/>
                          <a:ea typeface="宋体"/>
                        </a:rPr>
                        <a:t>2.6</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宿管初始密码为工号</a:t>
                      </a:r>
                    </a:p>
                  </a:txBody>
                  <a:tcPr marL="68580" marR="68580" marT="0" marB="0"/>
                </a:tc>
                <a:tc>
                  <a:txBody>
                    <a:bodyPr/>
                    <a:lstStyle/>
                    <a:p>
                      <a:pPr algn="just">
                        <a:spcAft>
                          <a:spcPts val="0"/>
                        </a:spcAft>
                      </a:pPr>
                      <a:r>
                        <a:rPr lang="en-US" sz="1400" kern="100">
                          <a:effectLst/>
                          <a:latin typeface="Times New Roman"/>
                          <a:ea typeface="宋体"/>
                        </a:rPr>
                        <a:t>2000</a:t>
                      </a:r>
                      <a:endParaRPr lang="zh-CN" sz="1400" kern="100">
                        <a:effectLst/>
                        <a:latin typeface="Times New Roman"/>
                        <a:ea typeface="宋体"/>
                      </a:endParaRPr>
                    </a:p>
                    <a:p>
                      <a:pPr algn="just">
                        <a:spcAft>
                          <a:spcPts val="0"/>
                        </a:spcAft>
                      </a:pPr>
                      <a:r>
                        <a:rPr lang="en-US" sz="1400" kern="100">
                          <a:effectLst/>
                          <a:latin typeface="Times New Roman"/>
                          <a:ea typeface="宋体"/>
                        </a:rPr>
                        <a:t>1000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密码填写有误</a:t>
                      </a: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密码填写有误</a:t>
                      </a:r>
                    </a:p>
                    <a:p>
                      <a:pPr algn="just">
                        <a:spcAft>
                          <a:spcPts val="0"/>
                        </a:spcAft>
                      </a:pPr>
                      <a:r>
                        <a:rPr lang="en-US" sz="1400" kern="100" dirty="0">
                          <a:effectLst/>
                          <a:latin typeface="Times New Roman"/>
                          <a:ea typeface="宋体"/>
                        </a:rPr>
                        <a:t> </a:t>
                      </a:r>
                      <a:endParaRPr lang="en-US" sz="1400" kern="100" dirty="0" smtClean="0">
                        <a:effectLst/>
                        <a:latin typeface="Times New Roman"/>
                        <a:ea typeface="宋体"/>
                      </a:endParaRPr>
                    </a:p>
                  </a:txBody>
                  <a:tcPr marL="68580" marR="68580" marT="0" marB="0"/>
                </a:tc>
              </a:tr>
              <a:tr h="354563">
                <a:tc>
                  <a:txBody>
                    <a:bodyPr/>
                    <a:lstStyle/>
                    <a:p>
                      <a:pPr algn="just">
                        <a:spcAft>
                          <a:spcPts val="0"/>
                        </a:spcAft>
                      </a:pP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latin typeface="Times New Roman"/>
                          <a:ea typeface="宋体"/>
                        </a:rPr>
                        <a:t>2.7</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寝室信息必须真实正确</a:t>
                      </a:r>
                    </a:p>
                  </a:txBody>
                  <a:tcPr marL="68580" marR="68580" marT="0" marB="0"/>
                </a:tc>
                <a:tc>
                  <a:txBody>
                    <a:bodyPr/>
                    <a:lstStyle/>
                    <a:p>
                      <a:pPr algn="just">
                        <a:spcAft>
                          <a:spcPts val="0"/>
                        </a:spcAft>
                      </a:pPr>
                      <a:r>
                        <a:rPr lang="zh-CN" sz="1400" kern="100">
                          <a:effectLst/>
                          <a:latin typeface="Times New Roman"/>
                          <a:ea typeface="宋体"/>
                        </a:rPr>
                        <a:t>寝室：</a:t>
                      </a:r>
                      <a:r>
                        <a:rPr lang="en-US" sz="1400" kern="100">
                          <a:effectLst/>
                          <a:latin typeface="Times New Roman"/>
                          <a:ea typeface="宋体"/>
                        </a:rPr>
                        <a:t>710</a:t>
                      </a:r>
                      <a:endParaRPr lang="zh-CN" sz="1400" kern="100">
                        <a:effectLst/>
                        <a:latin typeface="Times New Roman"/>
                        <a:ea typeface="宋体"/>
                      </a:endParaRP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寝室信息有误</a:t>
                      </a: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寝室信息有误</a:t>
                      </a: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r>
              <a:tr h="373846">
                <a:tc>
                  <a:txBody>
                    <a:bodyPr/>
                    <a:lstStyle/>
                    <a:p>
                      <a:pPr algn="just">
                        <a:spcAft>
                          <a:spcPts val="0"/>
                        </a:spcAft>
                      </a:pP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床号：</a:t>
                      </a:r>
                      <a:r>
                        <a:rPr lang="en-US" sz="1400" kern="100">
                          <a:effectLst/>
                          <a:latin typeface="Times New Roman"/>
                          <a:ea typeface="宋体"/>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寝室信息有误</a:t>
                      </a: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寝室信息有误</a:t>
                      </a: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r>
              <a:tr h="548597">
                <a:tc>
                  <a:txBody>
                    <a:bodyPr/>
                    <a:lstStyle/>
                    <a:p>
                      <a:pPr algn="just">
                        <a:spcAft>
                          <a:spcPts val="0"/>
                        </a:spcAft>
                      </a:pP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2.8</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注册信息必须填完</a:t>
                      </a:r>
                    </a:p>
                  </a:txBody>
                  <a:tcPr marL="68580" marR="68580" marT="0" marB="0"/>
                </a:tc>
                <a:tc>
                  <a:txBody>
                    <a:bodyPr/>
                    <a:lstStyle/>
                    <a:p>
                      <a:pPr algn="just">
                        <a:spcAft>
                          <a:spcPts val="0"/>
                        </a:spcAft>
                      </a:pPr>
                      <a:r>
                        <a:rPr lang="zh-CN" sz="1400" kern="100">
                          <a:effectLst/>
                          <a:latin typeface="Times New Roman"/>
                          <a:ea typeface="宋体"/>
                        </a:rPr>
                        <a:t>有一项未填</a:t>
                      </a:r>
                    </a:p>
                  </a:txBody>
                  <a:tcPr marL="68580" marR="68580" marT="0" marB="0"/>
                </a:tc>
                <a:tc>
                  <a:txBody>
                    <a:bodyPr/>
                    <a:lstStyle/>
                    <a:p>
                      <a:pPr algn="just">
                        <a:spcAft>
                          <a:spcPts val="0"/>
                        </a:spcAft>
                      </a:pPr>
                      <a:r>
                        <a:rPr lang="zh-CN" sz="1400" kern="100">
                          <a:effectLst/>
                          <a:latin typeface="Times New Roman"/>
                          <a:ea typeface="宋体"/>
                        </a:rPr>
                        <a:t>注册信息不全或有误</a:t>
                      </a:r>
                    </a:p>
                  </a:txBody>
                  <a:tcPr marL="68580" marR="68580" marT="0" marB="0"/>
                </a:tc>
                <a:tc>
                  <a:txBody>
                    <a:bodyPr/>
                    <a:lstStyle/>
                    <a:p>
                      <a:pPr algn="just">
                        <a:spcAft>
                          <a:spcPts val="0"/>
                        </a:spcAft>
                      </a:pPr>
                      <a:r>
                        <a:rPr lang="zh-CN" sz="1400" kern="100" dirty="0">
                          <a:effectLst/>
                          <a:latin typeface="Times New Roman"/>
                          <a:ea typeface="宋体"/>
                        </a:rPr>
                        <a:t>注册信息不全或有误</a:t>
                      </a:r>
                    </a:p>
                  </a:txBody>
                  <a:tcPr marL="68580" marR="68580" marT="0" marB="0"/>
                </a:tc>
              </a:tr>
            </a:tbl>
          </a:graphicData>
        </a:graphic>
      </p:graphicFrame>
      <p:sp>
        <p:nvSpPr>
          <p:cNvPr id="4" name="TextBox 3"/>
          <p:cNvSpPr txBox="1"/>
          <p:nvPr/>
        </p:nvSpPr>
        <p:spPr>
          <a:xfrm>
            <a:off x="821092" y="1735494"/>
            <a:ext cx="3638939" cy="1754326"/>
          </a:xfrm>
          <a:prstGeom prst="rect">
            <a:avLst/>
          </a:prstGeom>
          <a:noFill/>
        </p:spPr>
        <p:txBody>
          <a:bodyPr wrap="square" rtlCol="0">
            <a:spAutoFit/>
          </a:bodyPr>
          <a:lstStyle/>
          <a:p>
            <a:r>
              <a:rPr lang="zh-CN" altLang="en-US" kern="100" dirty="0" smtClean="0">
                <a:effectLst/>
                <a:latin typeface="Times New Roman"/>
                <a:ea typeface="宋体"/>
              </a:rPr>
              <a:t>数据规则：</a:t>
            </a:r>
            <a:endParaRPr lang="en-US" altLang="zh-CN" kern="100" dirty="0" smtClean="0">
              <a:effectLst/>
              <a:latin typeface="Times New Roman"/>
              <a:ea typeface="宋体"/>
            </a:endParaRPr>
          </a:p>
          <a:p>
            <a:r>
              <a:rPr lang="en-US" altLang="zh-CN" kern="100" dirty="0" smtClean="0">
                <a:effectLst/>
                <a:latin typeface="Times New Roman"/>
                <a:ea typeface="宋体"/>
              </a:rPr>
              <a:t>1.</a:t>
            </a:r>
            <a:r>
              <a:rPr lang="zh-CN" altLang="zh-CN" kern="100" dirty="0" smtClean="0">
                <a:effectLst/>
                <a:latin typeface="Times New Roman"/>
                <a:ea typeface="宋体"/>
              </a:rPr>
              <a:t>账号为自身学号</a:t>
            </a:r>
            <a:r>
              <a:rPr lang="en-US" altLang="zh-CN" kern="100" dirty="0" smtClean="0">
                <a:effectLst/>
                <a:latin typeface="Times New Roman"/>
                <a:ea typeface="宋体"/>
              </a:rPr>
              <a:t>2.</a:t>
            </a:r>
            <a:r>
              <a:rPr lang="zh-CN" altLang="en-US" kern="100" dirty="0" smtClean="0">
                <a:effectLst/>
                <a:latin typeface="Times New Roman"/>
                <a:ea typeface="宋体"/>
              </a:rPr>
              <a:t>密码不能超过</a:t>
            </a:r>
            <a:r>
              <a:rPr lang="en-US" altLang="zh-CN" kern="100" dirty="0" smtClean="0">
                <a:effectLst/>
                <a:latin typeface="Times New Roman"/>
                <a:ea typeface="宋体"/>
              </a:rPr>
              <a:t>18</a:t>
            </a:r>
            <a:r>
              <a:rPr lang="zh-CN" altLang="en-US" kern="100" dirty="0" smtClean="0">
                <a:effectLst/>
                <a:latin typeface="Times New Roman"/>
                <a:ea typeface="宋体"/>
              </a:rPr>
              <a:t>位</a:t>
            </a:r>
            <a:r>
              <a:rPr lang="en-US" altLang="zh-CN" kern="100" dirty="0" smtClean="0">
                <a:effectLst/>
                <a:latin typeface="Times New Roman"/>
                <a:ea typeface="宋体"/>
              </a:rPr>
              <a:t>3.</a:t>
            </a:r>
            <a:r>
              <a:rPr lang="zh-CN" altLang="zh-CN" kern="100" dirty="0" smtClean="0">
                <a:effectLst/>
                <a:latin typeface="Times New Roman"/>
                <a:ea typeface="宋体"/>
              </a:rPr>
              <a:t>账号处于未注册状态</a:t>
            </a:r>
            <a:r>
              <a:rPr lang="en-US" altLang="zh-CN" kern="100" dirty="0" smtClean="0">
                <a:effectLst/>
                <a:latin typeface="Times New Roman"/>
                <a:ea typeface="宋体"/>
              </a:rPr>
              <a:t>4.</a:t>
            </a:r>
            <a:r>
              <a:rPr lang="zh-CN" altLang="zh-CN" kern="100" dirty="0" smtClean="0">
                <a:effectLst/>
                <a:latin typeface="Times New Roman"/>
                <a:ea typeface="宋体"/>
              </a:rPr>
              <a:t>账号不可重复</a:t>
            </a:r>
            <a:r>
              <a:rPr lang="en-US" altLang="zh-CN" kern="100" dirty="0" smtClean="0">
                <a:effectLst/>
                <a:latin typeface="Times New Roman"/>
                <a:ea typeface="宋体"/>
              </a:rPr>
              <a:t>5.</a:t>
            </a:r>
            <a:r>
              <a:rPr lang="zh-CN" altLang="zh-CN" kern="100" dirty="0" smtClean="0">
                <a:effectLst/>
                <a:latin typeface="Times New Roman"/>
                <a:ea typeface="宋体"/>
              </a:rPr>
              <a:t>宿管注册账号为工号</a:t>
            </a:r>
            <a:r>
              <a:rPr lang="en-US" altLang="zh-CN" kern="100" dirty="0" smtClean="0">
                <a:effectLst/>
                <a:latin typeface="Times New Roman"/>
                <a:ea typeface="宋体"/>
              </a:rPr>
              <a:t>6</a:t>
            </a:r>
            <a:r>
              <a:rPr lang="zh-CN" altLang="zh-CN" kern="100" dirty="0" smtClean="0">
                <a:effectLst/>
                <a:latin typeface="Times New Roman"/>
                <a:ea typeface="宋体"/>
              </a:rPr>
              <a:t>宿管初始密码为工号</a:t>
            </a:r>
            <a:r>
              <a:rPr lang="en-US" altLang="zh-CN" kern="100" dirty="0" smtClean="0">
                <a:effectLst/>
                <a:latin typeface="Times New Roman"/>
                <a:ea typeface="宋体"/>
              </a:rPr>
              <a:t>7.</a:t>
            </a:r>
            <a:r>
              <a:rPr lang="zh-CN" altLang="zh-CN" kern="100" dirty="0" smtClean="0">
                <a:effectLst/>
                <a:latin typeface="Times New Roman"/>
                <a:ea typeface="宋体"/>
              </a:rPr>
              <a:t>寝室信息必须真实正确</a:t>
            </a:r>
            <a:r>
              <a:rPr lang="en-US" altLang="zh-CN" kern="100" dirty="0" smtClean="0">
                <a:effectLst/>
                <a:latin typeface="Times New Roman"/>
                <a:ea typeface="宋体"/>
              </a:rPr>
              <a:t>8.</a:t>
            </a:r>
            <a:r>
              <a:rPr lang="zh-CN" altLang="zh-CN" kern="100" dirty="0" smtClean="0">
                <a:effectLst/>
                <a:latin typeface="Times New Roman"/>
                <a:ea typeface="宋体"/>
              </a:rPr>
              <a:t>注册信息必须填完</a:t>
            </a:r>
          </a:p>
        </p:txBody>
      </p:sp>
    </p:spTree>
    <p:extLst>
      <p:ext uri="{BB962C8B-B14F-4D97-AF65-F5344CB8AC3E}">
        <p14:creationId xmlns:p14="http://schemas.microsoft.com/office/powerpoint/2010/main" val="2768396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Part3  </a:t>
            </a:r>
            <a:r>
              <a:rPr lang="zh-CN" altLang="en-US" sz="2400" b="1" dirty="0" smtClean="0">
                <a:latin typeface="Calibri" pitchFamily="34" charset="0"/>
              </a:rPr>
              <a:t>单元测试：学生订水模块</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833430520"/>
              </p:ext>
            </p:extLst>
          </p:nvPr>
        </p:nvGraphicFramePr>
        <p:xfrm>
          <a:off x="1054894" y="1528374"/>
          <a:ext cx="10082211" cy="3028324"/>
        </p:xfrm>
        <a:graphic>
          <a:graphicData uri="http://schemas.openxmlformats.org/drawingml/2006/table">
            <a:tbl>
              <a:tblPr firstRow="1" firstCol="1" bandRow="1">
                <a:tableStyleId>{5C22544A-7EE6-4342-B048-85BDC9FD1C3A}</a:tableStyleId>
              </a:tblPr>
              <a:tblGrid>
                <a:gridCol w="675454"/>
                <a:gridCol w="505062"/>
                <a:gridCol w="2949413"/>
                <a:gridCol w="951723"/>
                <a:gridCol w="998375"/>
                <a:gridCol w="1567543"/>
                <a:gridCol w="2434641"/>
              </a:tblGrid>
              <a:tr h="365732">
                <a:tc>
                  <a:txBody>
                    <a:bodyPr/>
                    <a:lstStyle/>
                    <a:p>
                      <a:pPr algn="l">
                        <a:spcAft>
                          <a:spcPts val="0"/>
                        </a:spcAft>
                      </a:pPr>
                      <a:r>
                        <a:rPr lang="zh-CN" sz="1200" kern="100" dirty="0">
                          <a:effectLst/>
                        </a:rPr>
                        <a:t>测试模块</a:t>
                      </a:r>
                      <a:endParaRPr lang="zh-CN" sz="1200" kern="100" dirty="0">
                        <a:effectLst/>
                        <a:latin typeface="Times New Roman"/>
                        <a:ea typeface="宋体"/>
                      </a:endParaRPr>
                    </a:p>
                  </a:txBody>
                  <a:tcPr marL="25410" marR="25410" marT="0" marB="0"/>
                </a:tc>
                <a:tc>
                  <a:txBody>
                    <a:bodyPr/>
                    <a:lstStyle/>
                    <a:p>
                      <a:pPr algn="l">
                        <a:spcAft>
                          <a:spcPts val="0"/>
                        </a:spcAft>
                      </a:pPr>
                      <a:r>
                        <a:rPr lang="zh-CN" sz="1200" kern="100">
                          <a:effectLst/>
                        </a:rPr>
                        <a:t>测试编号</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数据规则</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考察规则</a:t>
                      </a:r>
                      <a:endParaRPr lang="zh-CN" sz="1200" kern="100">
                        <a:effectLst/>
                        <a:latin typeface="Times New Roman"/>
                        <a:ea typeface="宋体"/>
                      </a:endParaRPr>
                    </a:p>
                  </a:txBody>
                  <a:tcPr marL="25410" marR="25410" marT="0" marB="0"/>
                </a:tc>
                <a:tc>
                  <a:txBody>
                    <a:bodyPr/>
                    <a:lstStyle/>
                    <a:p>
                      <a:pPr algn="just">
                        <a:spcAft>
                          <a:spcPts val="0"/>
                        </a:spcAft>
                      </a:pPr>
                      <a:r>
                        <a:rPr lang="zh-CN" sz="1200" kern="100">
                          <a:effectLst/>
                        </a:rPr>
                        <a:t>输入数据</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期望输出</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实际输出</a:t>
                      </a:r>
                      <a:endParaRPr lang="zh-CN" sz="1200" kern="100">
                        <a:effectLst/>
                        <a:latin typeface="Times New Roman"/>
                        <a:ea typeface="宋体"/>
                      </a:endParaRPr>
                    </a:p>
                  </a:txBody>
                  <a:tcPr marL="25410" marR="25410" marT="0" marB="0" anchor="ctr"/>
                </a:tc>
              </a:tr>
              <a:tr h="711930">
                <a:tc>
                  <a:txBody>
                    <a:bodyPr/>
                    <a:lstStyle/>
                    <a:p>
                      <a:pPr algn="just">
                        <a:spcAft>
                          <a:spcPts val="0"/>
                        </a:spcAft>
                      </a:pPr>
                      <a:r>
                        <a:rPr lang="zh-CN" sz="1050" kern="100">
                          <a:effectLst/>
                          <a:latin typeface="Times New Roman"/>
                          <a:ea typeface="宋体"/>
                        </a:rPr>
                        <a:t>学生订水模块</a:t>
                      </a:r>
                    </a:p>
                  </a:txBody>
                  <a:tcPr marL="68580" marR="68580" marT="0" marB="0"/>
                </a:tc>
                <a:tc>
                  <a:txBody>
                    <a:bodyPr/>
                    <a:lstStyle/>
                    <a:p>
                      <a:pPr algn="just">
                        <a:spcAft>
                          <a:spcPts val="0"/>
                        </a:spcAft>
                      </a:pPr>
                      <a:r>
                        <a:rPr lang="en-US" sz="1400" kern="100">
                          <a:effectLst/>
                          <a:latin typeface="Times New Roman"/>
                          <a:ea typeface="宋体"/>
                        </a:rPr>
                        <a:t>3.1</a:t>
                      </a:r>
                      <a:endParaRPr lang="zh-CN" sz="1400" kern="100">
                        <a:effectLst/>
                        <a:latin typeface="Times New Roman"/>
                        <a:ea typeface="宋体"/>
                      </a:endParaRPr>
                    </a:p>
                  </a:txBody>
                  <a:tcPr marL="68580" marR="68580" marT="0" marB="0"/>
                </a:tc>
                <a:tc>
                  <a:txBody>
                    <a:bodyPr/>
                    <a:lstStyle/>
                    <a:p>
                      <a:pPr marL="342900" lvl="0" indent="-342900" algn="just">
                        <a:spcAft>
                          <a:spcPts val="0"/>
                        </a:spcAft>
                        <a:buFont typeface="+mj-lt"/>
                        <a:buAutoNum type="arabicPeriod"/>
                      </a:pPr>
                      <a:r>
                        <a:rPr lang="en-US" sz="1400" kern="100">
                          <a:effectLst/>
                          <a:latin typeface="Times New Roman"/>
                          <a:ea typeface="宋体"/>
                        </a:rPr>
                        <a:t>0&lt;</a:t>
                      </a:r>
                      <a:r>
                        <a:rPr lang="zh-CN" sz="1400" kern="100">
                          <a:effectLst/>
                          <a:latin typeface="Times New Roman"/>
                          <a:ea typeface="宋体"/>
                        </a:rPr>
                        <a:t>订购数量</a:t>
                      </a:r>
                      <a:r>
                        <a:rPr lang="en-US" sz="1400" kern="100">
                          <a:effectLst/>
                          <a:latin typeface="Times New Roman"/>
                          <a:ea typeface="宋体"/>
                        </a:rPr>
                        <a:t>&lt;6</a:t>
                      </a:r>
                      <a:endParaRPr lang="zh-CN" sz="1400" kern="100">
                        <a:effectLst/>
                        <a:latin typeface="Times New Roman"/>
                        <a:ea typeface="宋体"/>
                      </a:endParaRPr>
                    </a:p>
                    <a:p>
                      <a:pPr marL="342900" lvl="0" indent="-342900" algn="just">
                        <a:spcAft>
                          <a:spcPts val="0"/>
                        </a:spcAft>
                        <a:buFont typeface="+mj-lt"/>
                        <a:buAutoNum type="arabicPeriod"/>
                      </a:pPr>
                      <a:r>
                        <a:rPr lang="zh-CN" sz="1400" kern="100">
                          <a:effectLst/>
                          <a:latin typeface="Times New Roman"/>
                          <a:ea typeface="宋体"/>
                        </a:rPr>
                        <a:t>订购数量必须是正整数</a:t>
                      </a: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latin typeface="Times New Roman"/>
                          <a:ea typeface="宋体"/>
                        </a:rPr>
                        <a:t>0&lt;</a:t>
                      </a:r>
                      <a:r>
                        <a:rPr lang="zh-CN" sz="1400" kern="100" dirty="0">
                          <a:effectLst/>
                          <a:latin typeface="Times New Roman"/>
                          <a:ea typeface="宋体"/>
                        </a:rPr>
                        <a:t>订购数量</a:t>
                      </a:r>
                      <a:r>
                        <a:rPr lang="en-US" sz="1400" kern="100" dirty="0">
                          <a:effectLst/>
                          <a:latin typeface="Times New Roman"/>
                          <a:ea typeface="宋体"/>
                        </a:rPr>
                        <a:t>&lt;6</a:t>
                      </a:r>
                      <a:endParaRPr lang="zh-CN" sz="1400" kern="100" dirty="0">
                        <a:effectLst/>
                        <a:latin typeface="Times New Roman"/>
                        <a:ea typeface="宋体"/>
                      </a:endParaRPr>
                    </a:p>
                    <a:p>
                      <a:pPr algn="just">
                        <a:spcAft>
                          <a:spcPts val="0"/>
                        </a:spcAft>
                      </a:pPr>
                      <a:r>
                        <a:rPr lang="en-US" sz="1400" kern="100" dirty="0">
                          <a:effectLst/>
                          <a:latin typeface="Times New Roman"/>
                          <a:ea typeface="宋体"/>
                        </a:rPr>
                        <a:t> </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latin typeface="Times New Roman"/>
                          <a:ea typeface="宋体"/>
                        </a:rPr>
                        <a:t>7</a:t>
                      </a:r>
                      <a:endParaRPr lang="zh-CN" sz="1400" kern="100" dirty="0">
                        <a:effectLst/>
                        <a:latin typeface="Times New Roman"/>
                        <a:ea typeface="宋体"/>
                      </a:endParaRPr>
                    </a:p>
                  </a:txBody>
                  <a:tcPr marL="68580" marR="68580" marT="0" marB="0"/>
                </a:tc>
                <a:tc>
                  <a:txBody>
                    <a:bodyPr/>
                    <a:lstStyle/>
                    <a:p>
                      <a:pPr algn="l">
                        <a:lnSpc>
                          <a:spcPts val="1350"/>
                        </a:lnSpc>
                        <a:spcAft>
                          <a:spcPts val="0"/>
                        </a:spcAft>
                      </a:pPr>
                      <a:r>
                        <a:rPr lang="zh-CN" sz="1400" kern="100">
                          <a:solidFill>
                            <a:srgbClr val="000000"/>
                          </a:solidFill>
                          <a:effectLst/>
                          <a:latin typeface="Times New Roman"/>
                          <a:ea typeface="Consolas"/>
                          <a:cs typeface="Consolas"/>
                        </a:rPr>
                        <a:t>订单信息填写有误</a:t>
                      </a:r>
                      <a:endParaRPr lang="zh-CN" sz="1400" kern="100">
                        <a:effectLst/>
                        <a:latin typeface="Times New Roman"/>
                        <a:ea typeface="宋体"/>
                      </a:endParaRPr>
                    </a:p>
                    <a:p>
                      <a:pPr algn="l">
                        <a:lnSpc>
                          <a:spcPts val="1350"/>
                        </a:lnSpc>
                        <a:spcAft>
                          <a:spcPts val="0"/>
                        </a:spcAft>
                      </a:pPr>
                      <a:r>
                        <a:rPr lang="en-US" sz="1400" kern="100">
                          <a:solidFill>
                            <a:srgbClr val="000000"/>
                          </a:solidFill>
                          <a:effectLst/>
                          <a:latin typeface="Consolas"/>
                          <a:ea typeface="Consolas"/>
                          <a:cs typeface="Consolas"/>
                        </a:rPr>
                        <a:t> </a:t>
                      </a:r>
                      <a:endParaRPr lang="zh-CN" sz="1400" kern="100">
                        <a:effectLst/>
                        <a:latin typeface="Times New Roman"/>
                        <a:ea typeface="宋体"/>
                      </a:endParaRP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l">
                        <a:lnSpc>
                          <a:spcPts val="1350"/>
                        </a:lnSpc>
                        <a:spcAft>
                          <a:spcPts val="0"/>
                        </a:spcAft>
                      </a:pPr>
                      <a:r>
                        <a:rPr lang="zh-CN" sz="1400" kern="100">
                          <a:solidFill>
                            <a:srgbClr val="000000"/>
                          </a:solidFill>
                          <a:effectLst/>
                          <a:latin typeface="Times New Roman"/>
                          <a:ea typeface="Consolas"/>
                          <a:cs typeface="Consolas"/>
                        </a:rPr>
                        <a:t>订单信息填写有误</a:t>
                      </a:r>
                      <a:endParaRPr lang="zh-CN" sz="1400" kern="100">
                        <a:effectLst/>
                        <a:latin typeface="Times New Roman"/>
                        <a:ea typeface="宋体"/>
                      </a:endParaRP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r>
              <a:tr h="548597">
                <a:tc>
                  <a:txBody>
                    <a:bodyPr/>
                    <a:lstStyle/>
                    <a:p>
                      <a:pPr algn="just">
                        <a:spcAft>
                          <a:spcPts val="0"/>
                        </a:spcAft>
                      </a:pPr>
                      <a:r>
                        <a:rPr lang="en-US" sz="1050" kern="100">
                          <a:effectLst/>
                          <a:latin typeface="Times New Roman"/>
                          <a:ea typeface="宋体"/>
                        </a:rPr>
                        <a:t> </a:t>
                      </a:r>
                      <a:endParaRPr lang="zh-CN" sz="105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latin typeface="Times New Roman"/>
                          <a:ea typeface="宋体"/>
                        </a:rPr>
                        <a:t>-1</a:t>
                      </a:r>
                      <a:endParaRPr lang="zh-CN" sz="1400" kern="100" dirty="0">
                        <a:effectLst/>
                        <a:latin typeface="Times New Roman"/>
                        <a:ea typeface="宋体"/>
                      </a:endParaRPr>
                    </a:p>
                  </a:txBody>
                  <a:tcPr marL="68580" marR="68580" marT="0" marB="0"/>
                </a:tc>
                <a:tc>
                  <a:txBody>
                    <a:bodyPr/>
                    <a:lstStyle/>
                    <a:p>
                      <a:pPr algn="l">
                        <a:lnSpc>
                          <a:spcPts val="1350"/>
                        </a:lnSpc>
                        <a:spcAft>
                          <a:spcPts val="0"/>
                        </a:spcAft>
                      </a:pPr>
                      <a:r>
                        <a:rPr lang="zh-CN" sz="1400" kern="100">
                          <a:solidFill>
                            <a:srgbClr val="000000"/>
                          </a:solidFill>
                          <a:effectLst/>
                          <a:latin typeface="Times New Roman"/>
                          <a:ea typeface="Consolas"/>
                          <a:cs typeface="Consolas"/>
                        </a:rPr>
                        <a:t>订单信息填写有误</a:t>
                      </a:r>
                      <a:endParaRPr lang="zh-CN" sz="1400" kern="100">
                        <a:effectLst/>
                        <a:latin typeface="Times New Roman"/>
                        <a:ea typeface="宋体"/>
                      </a:endParaRP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l">
                        <a:lnSpc>
                          <a:spcPts val="1350"/>
                        </a:lnSpc>
                        <a:spcAft>
                          <a:spcPts val="0"/>
                        </a:spcAft>
                      </a:pPr>
                      <a:r>
                        <a:rPr lang="zh-CN" sz="1400" kern="100">
                          <a:solidFill>
                            <a:srgbClr val="000000"/>
                          </a:solidFill>
                          <a:effectLst/>
                          <a:latin typeface="Times New Roman"/>
                          <a:ea typeface="Consolas"/>
                          <a:cs typeface="Consolas"/>
                        </a:rPr>
                        <a:t>订单信息填写有误</a:t>
                      </a:r>
                      <a:endParaRPr lang="zh-CN" sz="1400" kern="100">
                        <a:effectLst/>
                        <a:latin typeface="Times New Roman"/>
                        <a:ea typeface="宋体"/>
                      </a:endParaRP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r>
              <a:tr h="548597">
                <a:tc>
                  <a:txBody>
                    <a:bodyPr/>
                    <a:lstStyle/>
                    <a:p>
                      <a:pPr algn="just">
                        <a:spcAft>
                          <a:spcPts val="0"/>
                        </a:spcAft>
                      </a:pPr>
                      <a:r>
                        <a:rPr lang="en-US" sz="1050" kern="100">
                          <a:effectLst/>
                          <a:latin typeface="Times New Roman"/>
                          <a:ea typeface="宋体"/>
                        </a:rPr>
                        <a:t> </a:t>
                      </a:r>
                      <a:endParaRPr lang="zh-CN" sz="105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3.2</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订购数量必须是正整数</a:t>
                      </a:r>
                    </a:p>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latin typeface="Times New Roman"/>
                          <a:ea typeface="宋体"/>
                        </a:rPr>
                        <a:t>1.5</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订单信息填写有误</a:t>
                      </a:r>
                    </a:p>
                  </a:txBody>
                  <a:tcPr marL="68580" marR="68580" marT="0" marB="0"/>
                </a:tc>
                <a:tc>
                  <a:txBody>
                    <a:bodyPr/>
                    <a:lstStyle/>
                    <a:p>
                      <a:pPr algn="just">
                        <a:spcAft>
                          <a:spcPts val="0"/>
                        </a:spcAft>
                      </a:pPr>
                      <a:r>
                        <a:rPr lang="zh-CN" sz="1400" kern="100">
                          <a:effectLst/>
                          <a:latin typeface="Times New Roman"/>
                          <a:ea typeface="宋体"/>
                        </a:rPr>
                        <a:t>订单信息填写有误</a:t>
                      </a:r>
                    </a:p>
                  </a:txBody>
                  <a:tcPr marL="68580" marR="68580" marT="0" marB="0"/>
                </a:tc>
              </a:tr>
              <a:tr h="548597">
                <a:tc>
                  <a:txBody>
                    <a:bodyPr/>
                    <a:lstStyle/>
                    <a:p>
                      <a:pPr algn="just">
                        <a:spcAft>
                          <a:spcPts val="0"/>
                        </a:spcAft>
                      </a:pPr>
                      <a:r>
                        <a:rPr lang="en-US" sz="1050" kern="100">
                          <a:effectLst/>
                          <a:latin typeface="Times New Roman"/>
                          <a:ea typeface="宋体"/>
                        </a:rPr>
                        <a:t> </a:t>
                      </a:r>
                      <a:endParaRPr lang="zh-CN" sz="105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Qwer</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订单信息填写有误</a:t>
                      </a:r>
                    </a:p>
                  </a:txBody>
                  <a:tcPr marL="68580" marR="68580" marT="0" marB="0"/>
                </a:tc>
                <a:tc>
                  <a:txBody>
                    <a:bodyPr/>
                    <a:lstStyle/>
                    <a:p>
                      <a:pPr algn="just">
                        <a:spcAft>
                          <a:spcPts val="0"/>
                        </a:spcAft>
                      </a:pPr>
                      <a:r>
                        <a:rPr lang="zh-CN" sz="1400" kern="100" dirty="0">
                          <a:effectLst/>
                          <a:latin typeface="Times New Roman"/>
                          <a:ea typeface="宋体"/>
                        </a:rPr>
                        <a:t>订单信息填写有误</a:t>
                      </a:r>
                    </a:p>
                  </a:txBody>
                  <a:tcPr marL="68580" marR="68580" marT="0" marB="0"/>
                </a:tc>
              </a:tr>
            </a:tbl>
          </a:graphicData>
        </a:graphic>
      </p:graphicFrame>
    </p:spTree>
    <p:extLst>
      <p:ext uri="{BB962C8B-B14F-4D97-AF65-F5344CB8AC3E}">
        <p14:creationId xmlns:p14="http://schemas.microsoft.com/office/powerpoint/2010/main" val="17231198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a:latin typeface="Calibri" pitchFamily="34" charset="0"/>
              </a:rPr>
              <a:t>Part3  </a:t>
            </a:r>
            <a:r>
              <a:rPr lang="zh-CN" altLang="en-US" sz="2400" b="1" dirty="0" smtClean="0">
                <a:latin typeface="Calibri" pitchFamily="34" charset="0"/>
              </a:rPr>
              <a:t>单元测试：其他模块</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479448205"/>
              </p:ext>
            </p:extLst>
          </p:nvPr>
        </p:nvGraphicFramePr>
        <p:xfrm>
          <a:off x="858684" y="949876"/>
          <a:ext cx="10474632" cy="5314167"/>
        </p:xfrm>
        <a:graphic>
          <a:graphicData uri="http://schemas.openxmlformats.org/drawingml/2006/table">
            <a:tbl>
              <a:tblPr firstRow="1" firstCol="1" bandRow="1">
                <a:tableStyleId>{5C22544A-7EE6-4342-B048-85BDC9FD1C3A}</a:tableStyleId>
              </a:tblPr>
              <a:tblGrid>
                <a:gridCol w="1067875"/>
                <a:gridCol w="844900"/>
                <a:gridCol w="1772816"/>
                <a:gridCol w="1788482"/>
                <a:gridCol w="998375"/>
                <a:gridCol w="1567543"/>
                <a:gridCol w="2434641"/>
              </a:tblGrid>
              <a:tr h="365732">
                <a:tc>
                  <a:txBody>
                    <a:bodyPr/>
                    <a:lstStyle/>
                    <a:p>
                      <a:pPr algn="l">
                        <a:spcAft>
                          <a:spcPts val="0"/>
                        </a:spcAft>
                      </a:pPr>
                      <a:r>
                        <a:rPr lang="zh-CN" sz="1200" kern="100" dirty="0">
                          <a:effectLst/>
                        </a:rPr>
                        <a:t>测试模块</a:t>
                      </a:r>
                      <a:endParaRPr lang="zh-CN" sz="1200" kern="100" dirty="0">
                        <a:effectLst/>
                        <a:latin typeface="Times New Roman"/>
                        <a:ea typeface="宋体"/>
                      </a:endParaRPr>
                    </a:p>
                  </a:txBody>
                  <a:tcPr marL="25410" marR="25410" marT="0" marB="0"/>
                </a:tc>
                <a:tc>
                  <a:txBody>
                    <a:bodyPr/>
                    <a:lstStyle/>
                    <a:p>
                      <a:pPr algn="l">
                        <a:spcAft>
                          <a:spcPts val="0"/>
                        </a:spcAft>
                      </a:pPr>
                      <a:r>
                        <a:rPr lang="zh-CN" sz="1200" kern="100">
                          <a:effectLst/>
                        </a:rPr>
                        <a:t>测试编号</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数据规则</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考察规则</a:t>
                      </a:r>
                      <a:endParaRPr lang="zh-CN" sz="1200" kern="100">
                        <a:effectLst/>
                        <a:latin typeface="Times New Roman"/>
                        <a:ea typeface="宋体"/>
                      </a:endParaRPr>
                    </a:p>
                  </a:txBody>
                  <a:tcPr marL="25410" marR="25410" marT="0" marB="0"/>
                </a:tc>
                <a:tc>
                  <a:txBody>
                    <a:bodyPr/>
                    <a:lstStyle/>
                    <a:p>
                      <a:pPr algn="just">
                        <a:spcAft>
                          <a:spcPts val="0"/>
                        </a:spcAft>
                      </a:pPr>
                      <a:r>
                        <a:rPr lang="zh-CN" sz="1200" kern="100">
                          <a:effectLst/>
                        </a:rPr>
                        <a:t>输入数据</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期望输出</a:t>
                      </a:r>
                      <a:endParaRPr lang="zh-CN" sz="1200" kern="100">
                        <a:effectLst/>
                        <a:latin typeface="Times New Roman"/>
                        <a:ea typeface="宋体"/>
                      </a:endParaRPr>
                    </a:p>
                  </a:txBody>
                  <a:tcPr marL="25410" marR="25410" marT="0" marB="0" anchor="ctr"/>
                </a:tc>
                <a:tc>
                  <a:txBody>
                    <a:bodyPr/>
                    <a:lstStyle/>
                    <a:p>
                      <a:pPr algn="just">
                        <a:spcAft>
                          <a:spcPts val="0"/>
                        </a:spcAft>
                      </a:pPr>
                      <a:r>
                        <a:rPr lang="zh-CN" sz="1200" kern="100">
                          <a:effectLst/>
                        </a:rPr>
                        <a:t>实际输出</a:t>
                      </a:r>
                      <a:endParaRPr lang="zh-CN" sz="1200" kern="100">
                        <a:effectLst/>
                        <a:latin typeface="Times New Roman"/>
                        <a:ea typeface="宋体"/>
                      </a:endParaRPr>
                    </a:p>
                  </a:txBody>
                  <a:tcPr marL="25410" marR="25410" marT="0" marB="0" anchor="ctr"/>
                </a:tc>
              </a:tr>
              <a:tr h="711930">
                <a:tc>
                  <a:txBody>
                    <a:bodyPr/>
                    <a:lstStyle/>
                    <a:p>
                      <a:pPr algn="just">
                        <a:spcAft>
                          <a:spcPts val="0"/>
                        </a:spcAft>
                      </a:pPr>
                      <a:r>
                        <a:rPr lang="zh-CN" sz="1050" kern="100" dirty="0">
                          <a:effectLst/>
                          <a:latin typeface="Times New Roman"/>
                          <a:ea typeface="宋体"/>
                        </a:rPr>
                        <a:t>学生订水模块</a:t>
                      </a:r>
                    </a:p>
                  </a:txBody>
                  <a:tcPr marL="68580" marR="68580" marT="0" marB="0"/>
                </a:tc>
                <a:tc>
                  <a:txBody>
                    <a:bodyPr/>
                    <a:lstStyle/>
                    <a:p>
                      <a:pPr algn="just">
                        <a:spcAft>
                          <a:spcPts val="0"/>
                        </a:spcAft>
                      </a:pPr>
                      <a:r>
                        <a:rPr lang="zh-CN" sz="1400" kern="100">
                          <a:effectLst/>
                          <a:latin typeface="Times New Roman"/>
                          <a:ea typeface="宋体"/>
                        </a:rPr>
                        <a:t>寝室报修模块</a:t>
                      </a:r>
                    </a:p>
                  </a:txBody>
                  <a:tcPr marL="68580" marR="68580" marT="0" marB="0"/>
                </a:tc>
                <a:tc>
                  <a:txBody>
                    <a:bodyPr/>
                    <a:lstStyle/>
                    <a:p>
                      <a:pPr algn="just">
                        <a:spcAft>
                          <a:spcPts val="0"/>
                        </a:spcAft>
                      </a:pPr>
                      <a:r>
                        <a:rPr lang="en-US" sz="1400" kern="100">
                          <a:effectLst/>
                          <a:latin typeface="Times New Roman"/>
                          <a:ea typeface="宋体"/>
                        </a:rPr>
                        <a:t>4.1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1.</a:t>
                      </a:r>
                      <a:r>
                        <a:rPr lang="zh-CN" sz="1400" kern="100">
                          <a:effectLst/>
                          <a:latin typeface="Times New Roman"/>
                          <a:ea typeface="宋体"/>
                        </a:rPr>
                        <a:t>报修内容必须真实有效</a:t>
                      </a:r>
                    </a:p>
                  </a:txBody>
                  <a:tcPr marL="68580" marR="68580" marT="0" marB="0"/>
                </a:tc>
                <a:tc>
                  <a:txBody>
                    <a:bodyPr/>
                    <a:lstStyle/>
                    <a:p>
                      <a:pPr algn="just">
                        <a:spcAft>
                          <a:spcPts val="0"/>
                        </a:spcAft>
                      </a:pPr>
                      <a:r>
                        <a:rPr lang="zh-CN" sz="1400" kern="100">
                          <a:effectLst/>
                          <a:latin typeface="Times New Roman"/>
                          <a:ea typeface="宋体"/>
                        </a:rPr>
                        <a:t>报修内容必须真实有效</a:t>
                      </a:r>
                    </a:p>
                  </a:txBody>
                  <a:tcPr marL="68580" marR="68580" marT="0" marB="0"/>
                </a:tc>
                <a:tc>
                  <a:txBody>
                    <a:bodyPr/>
                    <a:lstStyle/>
                    <a:p>
                      <a:pPr algn="just">
                        <a:spcAft>
                          <a:spcPts val="0"/>
                        </a:spcAft>
                      </a:pPr>
                      <a:r>
                        <a:rPr lang="en-US" sz="1400" kern="100" dirty="0">
                          <a:effectLst/>
                          <a:latin typeface="Times New Roman"/>
                          <a:ea typeface="宋体"/>
                        </a:rPr>
                        <a:t>.......</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这个需要宿管审核</a:t>
                      </a:r>
                    </a:p>
                  </a:txBody>
                  <a:tcPr marL="68580" marR="68580" marT="0" marB="0"/>
                </a:tc>
              </a:tr>
              <a:tr h="548597">
                <a:tc>
                  <a:txBody>
                    <a:bodyPr/>
                    <a:lstStyle/>
                    <a:p>
                      <a:pPr algn="just">
                        <a:spcAft>
                          <a:spcPts val="0"/>
                        </a:spcAft>
                      </a:pPr>
                      <a:r>
                        <a:rPr lang="en-US" sz="1050" kern="100">
                          <a:effectLst/>
                          <a:latin typeface="Times New Roman"/>
                          <a:ea typeface="宋体"/>
                        </a:rPr>
                        <a:t> </a:t>
                      </a:r>
                      <a:endParaRPr lang="zh-CN" sz="105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缴水费模块</a:t>
                      </a:r>
                    </a:p>
                  </a:txBody>
                  <a:tcPr marL="68580" marR="68580" marT="0" marB="0"/>
                </a:tc>
                <a:tc>
                  <a:txBody>
                    <a:bodyPr/>
                    <a:lstStyle/>
                    <a:p>
                      <a:pPr algn="just">
                        <a:spcAft>
                          <a:spcPts val="0"/>
                        </a:spcAft>
                      </a:pPr>
                      <a:r>
                        <a:rPr lang="en-US" sz="1400" kern="100">
                          <a:effectLst/>
                          <a:latin typeface="Times New Roman"/>
                          <a:ea typeface="宋体"/>
                        </a:rPr>
                        <a:t>5.1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1.</a:t>
                      </a:r>
                      <a:r>
                        <a:rPr lang="zh-CN" sz="1400" kern="100">
                          <a:effectLst/>
                          <a:latin typeface="Times New Roman"/>
                          <a:ea typeface="宋体"/>
                        </a:rPr>
                        <a:t>支付必须完成</a:t>
                      </a:r>
                    </a:p>
                  </a:txBody>
                  <a:tcPr marL="68580" marR="68580" marT="0" marB="0"/>
                </a:tc>
                <a:tc>
                  <a:txBody>
                    <a:bodyPr/>
                    <a:lstStyle/>
                    <a:p>
                      <a:pPr algn="just">
                        <a:spcAft>
                          <a:spcPts val="0"/>
                        </a:spcAft>
                      </a:pPr>
                      <a:r>
                        <a:rPr lang="zh-CN" sz="1400" kern="100">
                          <a:effectLst/>
                          <a:latin typeface="Times New Roman"/>
                          <a:ea typeface="宋体"/>
                        </a:rPr>
                        <a:t>支付必须完成</a:t>
                      </a:r>
                    </a:p>
                  </a:txBody>
                  <a:tcPr marL="68580" marR="68580" marT="0" marB="0"/>
                </a:tc>
                <a:tc>
                  <a:txBody>
                    <a:bodyPr/>
                    <a:lstStyle/>
                    <a:p>
                      <a:pPr algn="just">
                        <a:spcAft>
                          <a:spcPts val="0"/>
                        </a:spcAft>
                      </a:pPr>
                      <a:r>
                        <a:rPr lang="zh-CN" sz="1400" kern="100">
                          <a:effectLst/>
                          <a:latin typeface="Times New Roman"/>
                          <a:ea typeface="宋体"/>
                        </a:rPr>
                        <a:t>支付时取消</a:t>
                      </a:r>
                    </a:p>
                  </a:txBody>
                  <a:tcPr marL="68580" marR="68580" marT="0" marB="0"/>
                </a:tc>
                <a:tc>
                  <a:txBody>
                    <a:bodyPr/>
                    <a:lstStyle/>
                    <a:p>
                      <a:pPr algn="just">
                        <a:spcAft>
                          <a:spcPts val="0"/>
                        </a:spcAft>
                      </a:pPr>
                      <a:r>
                        <a:rPr lang="zh-CN" sz="1400" kern="100">
                          <a:effectLst/>
                          <a:latin typeface="Times New Roman"/>
                          <a:ea typeface="宋体"/>
                        </a:rPr>
                        <a:t>退回支付界面</a:t>
                      </a:r>
                    </a:p>
                  </a:txBody>
                  <a:tcPr marL="68580" marR="68580" marT="0" marB="0"/>
                </a:tc>
              </a:tr>
              <a:tr h="548597">
                <a:tc>
                  <a:txBody>
                    <a:bodyPr/>
                    <a:lstStyle/>
                    <a:p>
                      <a:pPr algn="just">
                        <a:spcAft>
                          <a:spcPts val="0"/>
                        </a:spcAft>
                      </a:pPr>
                      <a:r>
                        <a:rPr lang="en-US" sz="1050" kern="100">
                          <a:effectLst/>
                          <a:latin typeface="Times New Roman"/>
                          <a:ea typeface="宋体"/>
                        </a:rPr>
                        <a:t> </a:t>
                      </a:r>
                      <a:endParaRPr lang="zh-CN" sz="105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支付时余额不足</a:t>
                      </a:r>
                    </a:p>
                  </a:txBody>
                  <a:tcPr marL="68580" marR="68580" marT="0" marB="0"/>
                </a:tc>
                <a:tc>
                  <a:txBody>
                    <a:bodyPr/>
                    <a:lstStyle/>
                    <a:p>
                      <a:pPr algn="just">
                        <a:spcAft>
                          <a:spcPts val="0"/>
                        </a:spcAft>
                      </a:pPr>
                      <a:r>
                        <a:rPr lang="zh-CN" sz="1400" kern="100">
                          <a:effectLst/>
                          <a:latin typeface="Times New Roman"/>
                          <a:ea typeface="宋体"/>
                        </a:rPr>
                        <a:t>退回支付界面</a:t>
                      </a:r>
                    </a:p>
                  </a:txBody>
                  <a:tcPr marL="68580" marR="68580" marT="0" marB="0"/>
                </a:tc>
              </a:tr>
              <a:tr h="548597">
                <a:tc>
                  <a:txBody>
                    <a:bodyPr/>
                    <a:lstStyle/>
                    <a:p>
                      <a:pPr algn="just">
                        <a:spcAft>
                          <a:spcPts val="0"/>
                        </a:spcAft>
                      </a:pPr>
                      <a:r>
                        <a:rPr lang="en-US" sz="1050" kern="100" dirty="0">
                          <a:effectLst/>
                          <a:latin typeface="Times New Roman"/>
                          <a:ea typeface="宋体"/>
                        </a:rPr>
                        <a:t> </a:t>
                      </a:r>
                      <a:endParaRPr lang="zh-CN" sz="105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缴电费模块</a:t>
                      </a:r>
                    </a:p>
                  </a:txBody>
                  <a:tcPr marL="68580" marR="68580" marT="0" marB="0"/>
                </a:tc>
                <a:tc>
                  <a:txBody>
                    <a:bodyPr/>
                    <a:lstStyle/>
                    <a:p>
                      <a:pPr algn="just">
                        <a:spcAft>
                          <a:spcPts val="0"/>
                        </a:spcAft>
                      </a:pPr>
                      <a:r>
                        <a:rPr lang="en-US" sz="1400" kern="100">
                          <a:effectLst/>
                          <a:latin typeface="Times New Roman"/>
                          <a:ea typeface="宋体"/>
                        </a:rPr>
                        <a:t>6.1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1.</a:t>
                      </a:r>
                      <a:r>
                        <a:rPr lang="zh-CN" sz="1400" kern="100">
                          <a:effectLst/>
                          <a:latin typeface="Times New Roman"/>
                          <a:ea typeface="宋体"/>
                        </a:rPr>
                        <a:t>支付必须完成</a:t>
                      </a:r>
                    </a:p>
                  </a:txBody>
                  <a:tcPr marL="68580" marR="68580" marT="0" marB="0"/>
                </a:tc>
                <a:tc>
                  <a:txBody>
                    <a:bodyPr/>
                    <a:lstStyle/>
                    <a:p>
                      <a:pPr algn="just">
                        <a:spcAft>
                          <a:spcPts val="0"/>
                        </a:spcAft>
                      </a:pPr>
                      <a:r>
                        <a:rPr lang="zh-CN" sz="1400" kern="100">
                          <a:effectLst/>
                          <a:latin typeface="Times New Roman"/>
                          <a:ea typeface="宋体"/>
                        </a:rPr>
                        <a:t>支付必须完成</a:t>
                      </a:r>
                    </a:p>
                  </a:txBody>
                  <a:tcPr marL="68580" marR="68580" marT="0" marB="0"/>
                </a:tc>
                <a:tc>
                  <a:txBody>
                    <a:bodyPr/>
                    <a:lstStyle/>
                    <a:p>
                      <a:pPr algn="just">
                        <a:spcAft>
                          <a:spcPts val="0"/>
                        </a:spcAft>
                      </a:pPr>
                      <a:r>
                        <a:rPr lang="zh-CN" sz="1400" kern="100">
                          <a:effectLst/>
                          <a:latin typeface="Times New Roman"/>
                          <a:ea typeface="宋体"/>
                        </a:rPr>
                        <a:t>支付时取消</a:t>
                      </a:r>
                    </a:p>
                  </a:txBody>
                  <a:tcPr marL="68580" marR="68580" marT="0" marB="0"/>
                </a:tc>
                <a:tc>
                  <a:txBody>
                    <a:bodyPr/>
                    <a:lstStyle/>
                    <a:p>
                      <a:pPr algn="just">
                        <a:spcAft>
                          <a:spcPts val="0"/>
                        </a:spcAft>
                      </a:pPr>
                      <a:r>
                        <a:rPr lang="zh-CN" sz="1400" kern="100">
                          <a:effectLst/>
                          <a:latin typeface="Times New Roman"/>
                          <a:ea typeface="宋体"/>
                        </a:rPr>
                        <a:t>退回支付界面</a:t>
                      </a:r>
                    </a:p>
                  </a:txBody>
                  <a:tcPr marL="68580" marR="68580" marT="0" marB="0"/>
                </a:tc>
              </a:tr>
              <a:tr h="548597">
                <a:tc>
                  <a:txBody>
                    <a:bodyPr/>
                    <a:lstStyle/>
                    <a:p>
                      <a:pPr algn="just">
                        <a:spcAft>
                          <a:spcPts val="0"/>
                        </a:spcAft>
                      </a:pPr>
                      <a:endParaRPr lang="zh-CN" sz="1050" kern="100" dirty="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支付时余额不足</a:t>
                      </a:r>
                    </a:p>
                  </a:txBody>
                  <a:tcPr marL="68580" marR="68580" marT="0" marB="0"/>
                </a:tc>
                <a:tc>
                  <a:txBody>
                    <a:bodyPr/>
                    <a:lstStyle/>
                    <a:p>
                      <a:pPr algn="just">
                        <a:spcAft>
                          <a:spcPts val="0"/>
                        </a:spcAft>
                      </a:pPr>
                      <a:r>
                        <a:rPr lang="zh-CN" sz="1400" kern="100">
                          <a:effectLst/>
                          <a:latin typeface="Times New Roman"/>
                          <a:ea typeface="宋体"/>
                        </a:rPr>
                        <a:t>退回支付界面</a:t>
                      </a:r>
                    </a:p>
                  </a:txBody>
                  <a:tcPr marL="68580" marR="68580" marT="0" marB="0"/>
                </a:tc>
              </a:tr>
              <a:tr h="548597">
                <a:tc>
                  <a:txBody>
                    <a:bodyPr/>
                    <a:lstStyle/>
                    <a:p>
                      <a:pPr algn="just">
                        <a:spcAft>
                          <a:spcPts val="0"/>
                        </a:spcAft>
                      </a:pPr>
                      <a:endParaRPr lang="zh-CN" sz="105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重要通知模块</a:t>
                      </a:r>
                    </a:p>
                  </a:txBody>
                  <a:tcPr marL="68580" marR="68580" marT="0" marB="0"/>
                </a:tc>
                <a:tc>
                  <a:txBody>
                    <a:bodyPr/>
                    <a:lstStyle/>
                    <a:p>
                      <a:pPr algn="just">
                        <a:spcAft>
                          <a:spcPts val="0"/>
                        </a:spcAft>
                      </a:pPr>
                      <a:r>
                        <a:rPr lang="en-US" sz="1400" kern="100">
                          <a:effectLst/>
                          <a:latin typeface="Times New Roman"/>
                          <a:ea typeface="宋体"/>
                        </a:rPr>
                        <a:t>7.1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无</a:t>
                      </a:r>
                    </a:p>
                  </a:txBody>
                  <a:tcPr marL="68580" marR="68580" marT="0" marB="0"/>
                </a:tc>
                <a:tc>
                  <a:txBody>
                    <a:bodyPr/>
                    <a:lstStyle/>
                    <a:p>
                      <a:pPr algn="just">
                        <a:spcAft>
                          <a:spcPts val="0"/>
                        </a:spcAft>
                      </a:pPr>
                      <a:r>
                        <a:rPr lang="zh-CN" sz="1400" kern="100">
                          <a:effectLst/>
                          <a:latin typeface="Times New Roman"/>
                          <a:ea typeface="宋体"/>
                        </a:rPr>
                        <a:t>无</a:t>
                      </a:r>
                    </a:p>
                  </a:txBody>
                  <a:tcPr marL="68580" marR="68580" marT="0" marB="0"/>
                </a:tc>
                <a:tc>
                  <a:txBody>
                    <a:bodyPr/>
                    <a:lstStyle/>
                    <a:p>
                      <a:pPr algn="just">
                        <a:spcAft>
                          <a:spcPts val="0"/>
                        </a:spcAft>
                      </a:pPr>
                      <a:r>
                        <a:rPr lang="zh-CN" sz="1400" kern="100">
                          <a:effectLst/>
                          <a:latin typeface="Times New Roman"/>
                          <a:ea typeface="宋体"/>
                        </a:rPr>
                        <a:t>查询字段</a:t>
                      </a:r>
                    </a:p>
                  </a:txBody>
                  <a:tcPr marL="68580" marR="68580" marT="0" marB="0"/>
                </a:tc>
                <a:tc>
                  <a:txBody>
                    <a:bodyPr/>
                    <a:lstStyle/>
                    <a:p>
                      <a:pPr algn="just">
                        <a:spcAft>
                          <a:spcPts val="0"/>
                        </a:spcAft>
                      </a:pPr>
                      <a:r>
                        <a:rPr lang="zh-CN" sz="1400" kern="100">
                          <a:effectLst/>
                          <a:latin typeface="Times New Roman"/>
                          <a:ea typeface="宋体"/>
                        </a:rPr>
                        <a:t>相关字段</a:t>
                      </a:r>
                    </a:p>
                  </a:txBody>
                  <a:tcPr marL="68580" marR="68580" marT="0" marB="0"/>
                </a:tc>
              </a:tr>
              <a:tr h="548597">
                <a:tc>
                  <a:txBody>
                    <a:bodyPr/>
                    <a:lstStyle/>
                    <a:p>
                      <a:pPr algn="just">
                        <a:spcAft>
                          <a:spcPts val="0"/>
                        </a:spcAft>
                      </a:pPr>
                      <a:endParaRPr lang="zh-CN" sz="105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修改信息模块</a:t>
                      </a:r>
                    </a:p>
                  </a:txBody>
                  <a:tcPr marL="68580" marR="68580" marT="0" marB="0"/>
                </a:tc>
                <a:tc>
                  <a:txBody>
                    <a:bodyPr/>
                    <a:lstStyle/>
                    <a:p>
                      <a:pPr algn="just">
                        <a:spcAft>
                          <a:spcPts val="0"/>
                        </a:spcAft>
                      </a:pPr>
                      <a:r>
                        <a:rPr lang="en-US" sz="1400" kern="100">
                          <a:effectLst/>
                          <a:latin typeface="Times New Roman"/>
                          <a:ea typeface="宋体"/>
                        </a:rPr>
                        <a:t>8.1</a:t>
                      </a:r>
                      <a:endParaRPr lang="zh-CN" sz="1400" kern="100">
                        <a:effectLst/>
                        <a:latin typeface="Times New Roman"/>
                        <a:ea typeface="宋体"/>
                      </a:endParaRPr>
                    </a:p>
                  </a:txBody>
                  <a:tcPr marL="68580" marR="68580" marT="0" marB="0"/>
                </a:tc>
                <a:tc>
                  <a:txBody>
                    <a:bodyPr/>
                    <a:lstStyle/>
                    <a:p>
                      <a:pPr marL="342900" lvl="0" indent="-342900" algn="just">
                        <a:spcAft>
                          <a:spcPts val="0"/>
                        </a:spcAft>
                        <a:buFont typeface="+mj-lt"/>
                        <a:buAutoNum type="arabicPeriod"/>
                        <a:tabLst>
                          <a:tab pos="198120" algn="l"/>
                        </a:tabLst>
                      </a:pPr>
                      <a:r>
                        <a:rPr lang="zh-CN" sz="1400" kern="100">
                          <a:effectLst/>
                          <a:latin typeface="Times New Roman"/>
                          <a:ea typeface="宋体"/>
                        </a:rPr>
                        <a:t>确认密码必须一致</a:t>
                      </a:r>
                    </a:p>
                    <a:p>
                      <a:pPr marL="342900" lvl="0" indent="-342900" algn="just">
                        <a:spcAft>
                          <a:spcPts val="0"/>
                        </a:spcAft>
                        <a:buFont typeface="+mj-lt"/>
                        <a:buAutoNum type="arabicPeriod"/>
                        <a:tabLst>
                          <a:tab pos="198120" algn="l"/>
                        </a:tabLst>
                      </a:pPr>
                      <a:r>
                        <a:rPr lang="zh-CN" sz="1400" kern="100">
                          <a:effectLst/>
                          <a:latin typeface="Times New Roman"/>
                          <a:ea typeface="宋体"/>
                        </a:rPr>
                        <a:t>涉及寝室变动联系客服</a:t>
                      </a:r>
                    </a:p>
                  </a:txBody>
                  <a:tcPr marL="68580" marR="68580" marT="0" marB="0"/>
                </a:tc>
                <a:tc>
                  <a:txBody>
                    <a:bodyPr/>
                    <a:lstStyle/>
                    <a:p>
                      <a:pPr algn="just">
                        <a:spcAft>
                          <a:spcPts val="0"/>
                        </a:spcAft>
                      </a:pPr>
                      <a:r>
                        <a:rPr lang="zh-CN" sz="1400" kern="100">
                          <a:effectLst/>
                          <a:latin typeface="Times New Roman"/>
                          <a:ea typeface="宋体"/>
                        </a:rPr>
                        <a:t>确认密码必须一致</a:t>
                      </a:r>
                    </a:p>
                  </a:txBody>
                  <a:tcPr marL="68580" marR="68580" marT="0" marB="0"/>
                </a:tc>
                <a:tc>
                  <a:txBody>
                    <a:bodyPr/>
                    <a:lstStyle/>
                    <a:p>
                      <a:pPr algn="just">
                        <a:spcAft>
                          <a:spcPts val="0"/>
                        </a:spcAft>
                      </a:pPr>
                      <a:r>
                        <a:rPr lang="en-US" sz="1400" kern="100">
                          <a:effectLst/>
                          <a:latin typeface="Times New Roman"/>
                          <a:ea typeface="宋体"/>
                        </a:rPr>
                        <a:t>123</a:t>
                      </a:r>
                      <a:endParaRPr lang="zh-CN" sz="1400" kern="100">
                        <a:effectLst/>
                        <a:latin typeface="Times New Roman"/>
                        <a:ea typeface="宋体"/>
                      </a:endParaRPr>
                    </a:p>
                    <a:p>
                      <a:pPr algn="just">
                        <a:spcAft>
                          <a:spcPts val="0"/>
                        </a:spcAft>
                      </a:pPr>
                      <a:r>
                        <a:rPr lang="en-US" sz="1400" kern="100">
                          <a:effectLst/>
                          <a:latin typeface="Times New Roman"/>
                          <a:ea typeface="宋体"/>
                        </a:rPr>
                        <a:t>321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信息填写有误</a:t>
                      </a:r>
                    </a:p>
                  </a:txBody>
                  <a:tcPr marL="68580" marR="68580" marT="0" marB="0"/>
                </a:tc>
              </a:tr>
              <a:tr h="548597">
                <a:tc>
                  <a:txBody>
                    <a:bodyPr/>
                    <a:lstStyle/>
                    <a:p>
                      <a:pPr algn="just">
                        <a:spcAft>
                          <a:spcPts val="0"/>
                        </a:spcAft>
                      </a:pPr>
                      <a:endParaRPr lang="zh-CN" sz="1050" kern="100" dirty="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8.2</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latin typeface="Times New Roman"/>
                          <a:ea typeface="宋体"/>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涉及寝室变动联系我们</a:t>
                      </a:r>
                    </a:p>
                  </a:txBody>
                  <a:tcPr marL="68580" marR="68580" marT="0" marB="0"/>
                </a:tc>
                <a:tc>
                  <a:txBody>
                    <a:bodyPr/>
                    <a:lstStyle/>
                    <a:p>
                      <a:pPr algn="just">
                        <a:spcAft>
                          <a:spcPts val="0"/>
                        </a:spcAft>
                      </a:pPr>
                      <a:r>
                        <a:rPr lang="zh-CN" sz="1400" kern="100">
                          <a:effectLst/>
                          <a:latin typeface="Times New Roman"/>
                          <a:ea typeface="宋体"/>
                        </a:rPr>
                        <a:t>更改寝室信息</a:t>
                      </a:r>
                    </a:p>
                  </a:txBody>
                  <a:tcPr marL="68580" marR="68580" marT="0" marB="0"/>
                </a:tc>
                <a:tc>
                  <a:txBody>
                    <a:bodyPr/>
                    <a:lstStyle/>
                    <a:p>
                      <a:pPr algn="just">
                        <a:spcAft>
                          <a:spcPts val="0"/>
                        </a:spcAft>
                      </a:pPr>
                      <a:r>
                        <a:rPr lang="zh-CN" sz="1400" kern="100" dirty="0">
                          <a:effectLst/>
                          <a:latin typeface="Times New Roman"/>
                          <a:ea typeface="宋体"/>
                        </a:rPr>
                        <a:t>联系客服</a:t>
                      </a:r>
                    </a:p>
                  </a:txBody>
                  <a:tcPr marL="68580" marR="68580" marT="0" marB="0"/>
                </a:tc>
              </a:tr>
            </a:tbl>
          </a:graphicData>
        </a:graphic>
      </p:graphicFrame>
    </p:spTree>
    <p:extLst>
      <p:ext uri="{BB962C8B-B14F-4D97-AF65-F5344CB8AC3E}">
        <p14:creationId xmlns:p14="http://schemas.microsoft.com/office/powerpoint/2010/main" val="141508755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Part3 </a:t>
            </a:r>
            <a:r>
              <a:rPr lang="zh-CN" altLang="en-US" sz="2400" b="1" dirty="0" smtClean="0">
                <a:latin typeface="Calibri" pitchFamily="34" charset="0"/>
              </a:rPr>
              <a:t>集成测试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TextBox 1"/>
          <p:cNvSpPr txBox="1"/>
          <p:nvPr/>
        </p:nvSpPr>
        <p:spPr>
          <a:xfrm>
            <a:off x="2798928" y="923396"/>
            <a:ext cx="5831840" cy="369332"/>
          </a:xfrm>
          <a:prstGeom prst="rect">
            <a:avLst/>
          </a:prstGeom>
          <a:noFill/>
        </p:spPr>
        <p:txBody>
          <a:bodyPr wrap="square" rtlCol="0">
            <a:spAutoFit/>
          </a:bodyPr>
          <a:lstStyle/>
          <a:p>
            <a:r>
              <a:rPr lang="zh-CN" altLang="en-US" b="1" dirty="0"/>
              <a:t>学生端订购桶装水和宿管端查看订购桶装水信息</a:t>
            </a:r>
          </a:p>
        </p:txBody>
      </p:sp>
      <p:pic>
        <p:nvPicPr>
          <p:cNvPr id="1026" name="图片 2"/>
          <p:cNvPicPr>
            <a:picLocks noChangeAspect="1" noChangeArrowheads="1"/>
          </p:cNvPicPr>
          <p:nvPr/>
        </p:nvPicPr>
        <p:blipFill>
          <a:blip r:embed="rId2">
            <a:extLst>
              <a:ext uri="{28A0092B-C50C-407E-A947-70E740481C1C}">
                <a14:useLocalDpi xmlns:a14="http://schemas.microsoft.com/office/drawing/2010/main" val="0"/>
              </a:ext>
            </a:extLst>
          </a:blip>
          <a:srcRect l="4340" t="2295" r="7170" b="6339"/>
          <a:stretch>
            <a:fillRect/>
          </a:stretch>
        </p:blipFill>
        <p:spPr bwMode="auto">
          <a:xfrm>
            <a:off x="2600960" y="1452563"/>
            <a:ext cx="2682240" cy="4781206"/>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3"/>
          <p:cNvPicPr>
            <a:picLocks noChangeAspect="1" noChangeArrowheads="1"/>
          </p:cNvPicPr>
          <p:nvPr/>
        </p:nvPicPr>
        <p:blipFill>
          <a:blip r:embed="rId3">
            <a:extLst>
              <a:ext uri="{28A0092B-C50C-407E-A947-70E740481C1C}">
                <a14:useLocalDpi xmlns:a14="http://schemas.microsoft.com/office/drawing/2010/main" val="0"/>
              </a:ext>
            </a:extLst>
          </a:blip>
          <a:srcRect l="11038" r="11203" b="6786"/>
          <a:stretch>
            <a:fillRect/>
          </a:stretch>
        </p:blipFill>
        <p:spPr bwMode="auto">
          <a:xfrm>
            <a:off x="7015639" y="1452563"/>
            <a:ext cx="2712720" cy="48104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1933247" y="1981200"/>
            <a:ext cx="461665" cy="1757680"/>
          </a:xfrm>
          <a:prstGeom prst="rect">
            <a:avLst/>
          </a:prstGeom>
          <a:noFill/>
        </p:spPr>
        <p:txBody>
          <a:bodyPr vert="eaVert" wrap="square" rtlCol="0">
            <a:spAutoFit/>
          </a:bodyPr>
          <a:lstStyle/>
          <a:p>
            <a:r>
              <a:rPr lang="zh-CN" altLang="en-US" b="1" dirty="0" smtClean="0"/>
              <a:t>学生端</a:t>
            </a:r>
            <a:endParaRPr lang="zh-CN" altLang="en-US" b="1" dirty="0"/>
          </a:p>
        </p:txBody>
      </p:sp>
      <p:sp>
        <p:nvSpPr>
          <p:cNvPr id="12" name="TextBox 11"/>
          <p:cNvSpPr txBox="1"/>
          <p:nvPr/>
        </p:nvSpPr>
        <p:spPr>
          <a:xfrm>
            <a:off x="9921855" y="2001520"/>
            <a:ext cx="461665" cy="1757680"/>
          </a:xfrm>
          <a:prstGeom prst="rect">
            <a:avLst/>
          </a:prstGeom>
          <a:noFill/>
        </p:spPr>
        <p:txBody>
          <a:bodyPr vert="eaVert" wrap="square" rtlCol="0">
            <a:spAutoFit/>
          </a:bodyPr>
          <a:lstStyle/>
          <a:p>
            <a:r>
              <a:rPr lang="zh-CN" altLang="en-US" b="1" dirty="0" smtClean="0"/>
              <a:t>宿管端</a:t>
            </a:r>
            <a:endParaRPr lang="zh-CN" altLang="en-US" b="1" dirty="0"/>
          </a:p>
        </p:txBody>
      </p:sp>
    </p:spTree>
    <p:extLst>
      <p:ext uri="{BB962C8B-B14F-4D97-AF65-F5344CB8AC3E}">
        <p14:creationId xmlns:p14="http://schemas.microsoft.com/office/powerpoint/2010/main" val="194666186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Part3 </a:t>
            </a:r>
            <a:r>
              <a:rPr lang="zh-CN" altLang="en-US" sz="2400" b="1" dirty="0" smtClean="0">
                <a:latin typeface="Calibri" pitchFamily="34" charset="0"/>
              </a:rPr>
              <a:t>集成测试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TextBox 1"/>
          <p:cNvSpPr txBox="1"/>
          <p:nvPr/>
        </p:nvSpPr>
        <p:spPr>
          <a:xfrm>
            <a:off x="2394911" y="923396"/>
            <a:ext cx="7526943" cy="369332"/>
          </a:xfrm>
          <a:prstGeom prst="rect">
            <a:avLst/>
          </a:prstGeom>
          <a:noFill/>
        </p:spPr>
        <p:txBody>
          <a:bodyPr wrap="square" rtlCol="0">
            <a:spAutoFit/>
          </a:bodyPr>
          <a:lstStyle/>
          <a:p>
            <a:r>
              <a:rPr lang="zh-CN" altLang="zh-CN" b="1" dirty="0"/>
              <a:t>学生端查询水电费与宿管端查看水电费缴纳情况以及水电费单的增删改</a:t>
            </a:r>
            <a:endParaRPr lang="zh-CN" altLang="en-US" b="1" dirty="0"/>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1933247" y="1981200"/>
            <a:ext cx="461665" cy="1757680"/>
          </a:xfrm>
          <a:prstGeom prst="rect">
            <a:avLst/>
          </a:prstGeom>
          <a:noFill/>
        </p:spPr>
        <p:txBody>
          <a:bodyPr vert="eaVert" wrap="square" rtlCol="0">
            <a:spAutoFit/>
          </a:bodyPr>
          <a:lstStyle/>
          <a:p>
            <a:r>
              <a:rPr lang="zh-CN" altLang="en-US" b="1" dirty="0" smtClean="0"/>
              <a:t>学生端</a:t>
            </a:r>
            <a:endParaRPr lang="zh-CN" altLang="en-US" b="1" dirty="0"/>
          </a:p>
        </p:txBody>
      </p:sp>
      <p:sp>
        <p:nvSpPr>
          <p:cNvPr id="12" name="TextBox 11"/>
          <p:cNvSpPr txBox="1"/>
          <p:nvPr/>
        </p:nvSpPr>
        <p:spPr>
          <a:xfrm>
            <a:off x="9921855" y="2001520"/>
            <a:ext cx="461665" cy="1757680"/>
          </a:xfrm>
          <a:prstGeom prst="rect">
            <a:avLst/>
          </a:prstGeom>
          <a:noFill/>
        </p:spPr>
        <p:txBody>
          <a:bodyPr vert="eaVert" wrap="square" rtlCol="0">
            <a:spAutoFit/>
          </a:bodyPr>
          <a:lstStyle/>
          <a:p>
            <a:r>
              <a:rPr lang="zh-CN" altLang="en-US" b="1" dirty="0" smtClean="0"/>
              <a:t>宿管端</a:t>
            </a:r>
            <a:endParaRPr lang="zh-CN" altLang="en-US" b="1" dirty="0"/>
          </a:p>
        </p:txBody>
      </p:sp>
      <p:pic>
        <p:nvPicPr>
          <p:cNvPr id="4098" name="图片 5"/>
          <p:cNvPicPr>
            <a:picLocks noChangeAspect="1" noChangeArrowheads="1"/>
          </p:cNvPicPr>
          <p:nvPr/>
        </p:nvPicPr>
        <p:blipFill>
          <a:blip r:embed="rId2">
            <a:extLst>
              <a:ext uri="{28A0092B-C50C-407E-A947-70E740481C1C}">
                <a14:useLocalDpi xmlns:a14="http://schemas.microsoft.com/office/drawing/2010/main" val="0"/>
              </a:ext>
            </a:extLst>
          </a:blip>
          <a:srcRect l="5586" t="2853" r="7077" b="5818"/>
          <a:stretch>
            <a:fillRect/>
          </a:stretch>
        </p:blipFill>
        <p:spPr bwMode="auto">
          <a:xfrm>
            <a:off x="2600960" y="1452563"/>
            <a:ext cx="2733040" cy="4846453"/>
          </a:xfrm>
          <a:prstGeom prst="rect">
            <a:avLst/>
          </a:prstGeom>
          <a:noFill/>
          <a:extLst>
            <a:ext uri="{909E8E84-426E-40DD-AFC4-6F175D3DCCD1}">
              <a14:hiddenFill xmlns:a14="http://schemas.microsoft.com/office/drawing/2010/main">
                <a:solidFill>
                  <a:srgbClr val="FFFFFF"/>
                </a:solidFill>
              </a14:hiddenFill>
            </a:ext>
          </a:extLst>
        </p:spPr>
      </p:pic>
      <p:pic>
        <p:nvPicPr>
          <p:cNvPr id="4097" name="图片 4"/>
          <p:cNvPicPr>
            <a:picLocks noChangeAspect="1" noChangeArrowheads="1"/>
          </p:cNvPicPr>
          <p:nvPr/>
        </p:nvPicPr>
        <p:blipFill>
          <a:blip r:embed="rId3">
            <a:extLst>
              <a:ext uri="{28A0092B-C50C-407E-A947-70E740481C1C}">
                <a14:useLocalDpi xmlns:a14="http://schemas.microsoft.com/office/drawing/2010/main" val="0"/>
              </a:ext>
            </a:extLst>
          </a:blip>
          <a:srcRect l="6679" t="856" r="6308" b="10117"/>
          <a:stretch>
            <a:fillRect/>
          </a:stretch>
        </p:blipFill>
        <p:spPr bwMode="auto">
          <a:xfrm>
            <a:off x="6959600" y="1452562"/>
            <a:ext cx="2735293" cy="48464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7818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5161984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Part3 </a:t>
            </a:r>
            <a:r>
              <a:rPr lang="zh-CN" altLang="en-US" sz="2400" b="1" dirty="0" smtClean="0">
                <a:latin typeface="Calibri" pitchFamily="34" charset="0"/>
              </a:rPr>
              <a:t>集成测试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TextBox 1"/>
          <p:cNvSpPr txBox="1"/>
          <p:nvPr/>
        </p:nvSpPr>
        <p:spPr>
          <a:xfrm>
            <a:off x="2798928" y="923396"/>
            <a:ext cx="5831840" cy="369332"/>
          </a:xfrm>
          <a:prstGeom prst="rect">
            <a:avLst/>
          </a:prstGeom>
          <a:noFill/>
        </p:spPr>
        <p:txBody>
          <a:bodyPr wrap="square" rtlCol="0">
            <a:spAutoFit/>
          </a:bodyPr>
          <a:lstStyle/>
          <a:p>
            <a:r>
              <a:rPr lang="zh-CN" altLang="en-US" b="1" dirty="0"/>
              <a:t>学生端寝室报修与宿管端查看寝室报修信息</a:t>
            </a: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1933247" y="1981200"/>
            <a:ext cx="461665" cy="1757680"/>
          </a:xfrm>
          <a:prstGeom prst="rect">
            <a:avLst/>
          </a:prstGeom>
          <a:noFill/>
        </p:spPr>
        <p:txBody>
          <a:bodyPr vert="eaVert" wrap="square" rtlCol="0">
            <a:spAutoFit/>
          </a:bodyPr>
          <a:lstStyle/>
          <a:p>
            <a:r>
              <a:rPr lang="zh-CN" altLang="en-US" b="1" dirty="0" smtClean="0"/>
              <a:t>学生端</a:t>
            </a:r>
            <a:endParaRPr lang="zh-CN" altLang="en-US" b="1" dirty="0"/>
          </a:p>
        </p:txBody>
      </p:sp>
      <p:sp>
        <p:nvSpPr>
          <p:cNvPr id="12" name="TextBox 11"/>
          <p:cNvSpPr txBox="1"/>
          <p:nvPr/>
        </p:nvSpPr>
        <p:spPr>
          <a:xfrm>
            <a:off x="9921855" y="2001520"/>
            <a:ext cx="461665" cy="1757680"/>
          </a:xfrm>
          <a:prstGeom prst="rect">
            <a:avLst/>
          </a:prstGeom>
          <a:noFill/>
        </p:spPr>
        <p:txBody>
          <a:bodyPr vert="eaVert" wrap="square" rtlCol="0">
            <a:spAutoFit/>
          </a:bodyPr>
          <a:lstStyle/>
          <a:p>
            <a:r>
              <a:rPr lang="zh-CN" altLang="en-US" b="1" dirty="0" smtClean="0"/>
              <a:t>宿管端</a:t>
            </a:r>
            <a:endParaRPr lang="zh-CN" altLang="en-US" b="1" dirty="0"/>
          </a:p>
        </p:txBody>
      </p:sp>
      <p:pic>
        <p:nvPicPr>
          <p:cNvPr id="3074" name="图片 6"/>
          <p:cNvPicPr>
            <a:picLocks noChangeAspect="1" noChangeArrowheads="1"/>
          </p:cNvPicPr>
          <p:nvPr/>
        </p:nvPicPr>
        <p:blipFill>
          <a:blip r:embed="rId2">
            <a:extLst>
              <a:ext uri="{28A0092B-C50C-407E-A947-70E740481C1C}">
                <a14:useLocalDpi xmlns:a14="http://schemas.microsoft.com/office/drawing/2010/main" val="0"/>
              </a:ext>
            </a:extLst>
          </a:blip>
          <a:srcRect l="9358" t="1274" r="4221" b="10252"/>
          <a:stretch>
            <a:fillRect/>
          </a:stretch>
        </p:blipFill>
        <p:spPr bwMode="auto">
          <a:xfrm>
            <a:off x="2600960" y="1452563"/>
            <a:ext cx="2723795" cy="4810419"/>
          </a:xfrm>
          <a:prstGeom prst="rect">
            <a:avLst/>
          </a:prstGeom>
          <a:noFill/>
          <a:extLst>
            <a:ext uri="{909E8E84-426E-40DD-AFC4-6F175D3DCCD1}">
              <a14:hiddenFill xmlns:a14="http://schemas.microsoft.com/office/drawing/2010/main">
                <a:solidFill>
                  <a:srgbClr val="FFFFFF"/>
                </a:solidFill>
              </a14:hiddenFill>
            </a:ext>
          </a:extLst>
        </p:spPr>
      </p:pic>
      <p:pic>
        <p:nvPicPr>
          <p:cNvPr id="3073" name="图片 9"/>
          <p:cNvPicPr>
            <a:picLocks noChangeAspect="1" noChangeArrowheads="1"/>
          </p:cNvPicPr>
          <p:nvPr/>
        </p:nvPicPr>
        <p:blipFill>
          <a:blip r:embed="rId3">
            <a:extLst>
              <a:ext uri="{28A0092B-C50C-407E-A947-70E740481C1C}">
                <a14:useLocalDpi xmlns:a14="http://schemas.microsoft.com/office/drawing/2010/main" val="0"/>
              </a:ext>
            </a:extLst>
          </a:blip>
          <a:srcRect l="9010" t="2127" r="7597" b="9042"/>
          <a:stretch>
            <a:fillRect/>
          </a:stretch>
        </p:blipFill>
        <p:spPr bwMode="auto">
          <a:xfrm>
            <a:off x="6970675" y="1452561"/>
            <a:ext cx="2717834" cy="48104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770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5161984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5112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Part3 </a:t>
            </a:r>
            <a:r>
              <a:rPr lang="zh-CN" altLang="en-US" sz="2400" b="1" dirty="0" smtClean="0">
                <a:latin typeface="Calibri" pitchFamily="34" charset="0"/>
              </a:rPr>
              <a:t>集成测试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4" name="TextBox 3"/>
          <p:cNvSpPr txBox="1"/>
          <p:nvPr/>
        </p:nvSpPr>
        <p:spPr>
          <a:xfrm>
            <a:off x="9022078" y="5261343"/>
            <a:ext cx="3169922" cy="1200329"/>
          </a:xfrm>
          <a:prstGeom prst="rect">
            <a:avLst/>
          </a:prstGeom>
          <a:noFill/>
        </p:spPr>
        <p:txBody>
          <a:bodyPr wrap="square" rtlCol="0">
            <a:spAutoFit/>
          </a:bodyPr>
          <a:lstStyle/>
          <a:p>
            <a:pPr algn="ctr"/>
            <a:r>
              <a:rPr lang="zh-CN" altLang="en-US" dirty="0" smtClean="0"/>
              <a:t>测试环境 </a:t>
            </a:r>
          </a:p>
          <a:p>
            <a:pPr algn="ctr"/>
            <a:r>
              <a:rPr lang="en-US" altLang="zh-CN" dirty="0" smtClean="0"/>
              <a:t>1.</a:t>
            </a:r>
            <a:r>
              <a:rPr lang="zh-CN" altLang="en-US" dirty="0" smtClean="0"/>
              <a:t>微信</a:t>
            </a:r>
            <a:r>
              <a:rPr lang="en-US" altLang="zh-CN" dirty="0" smtClean="0"/>
              <a:t>Web</a:t>
            </a:r>
            <a:r>
              <a:rPr lang="zh-CN" altLang="en-US" dirty="0" smtClean="0"/>
              <a:t>开放者工具</a:t>
            </a:r>
          </a:p>
          <a:p>
            <a:pPr algn="ctr"/>
            <a:r>
              <a:rPr lang="en-US" altLang="zh-CN" dirty="0" smtClean="0"/>
              <a:t>2.iPhone6s </a:t>
            </a:r>
            <a:r>
              <a:rPr lang="zh-CN" altLang="en-US" dirty="0" smtClean="0"/>
              <a:t>，</a:t>
            </a:r>
            <a:r>
              <a:rPr lang="en-US" altLang="zh-CN" dirty="0" smtClean="0"/>
              <a:t>iPhone8 </a:t>
            </a:r>
            <a:r>
              <a:rPr lang="zh-CN" altLang="en-US" dirty="0" smtClean="0"/>
              <a:t>，</a:t>
            </a:r>
            <a:r>
              <a:rPr lang="en-US" altLang="zh-CN" dirty="0" smtClean="0"/>
              <a:t>iPhone6</a:t>
            </a:r>
            <a:r>
              <a:rPr lang="zh-CN" altLang="en-US" dirty="0" smtClean="0"/>
              <a:t>的微信客户端</a:t>
            </a:r>
            <a:endParaRPr lang="zh-CN" altLang="en-US" dirty="0"/>
          </a:p>
        </p:txBody>
      </p:sp>
      <p:sp>
        <p:nvSpPr>
          <p:cNvPr id="2" name="TextBox 1"/>
          <p:cNvSpPr txBox="1"/>
          <p:nvPr/>
        </p:nvSpPr>
        <p:spPr>
          <a:xfrm>
            <a:off x="2798928" y="923396"/>
            <a:ext cx="5831840" cy="369332"/>
          </a:xfrm>
          <a:prstGeom prst="rect">
            <a:avLst/>
          </a:prstGeom>
          <a:noFill/>
        </p:spPr>
        <p:txBody>
          <a:bodyPr wrap="square" rtlCol="0">
            <a:spAutoFit/>
          </a:bodyPr>
          <a:lstStyle/>
          <a:p>
            <a:r>
              <a:rPr lang="zh-CN" altLang="en-US" b="1" dirty="0"/>
              <a:t>学生端查看通知与宿管端发布寝室通知</a:t>
            </a: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1933247" y="1981200"/>
            <a:ext cx="461665" cy="1757680"/>
          </a:xfrm>
          <a:prstGeom prst="rect">
            <a:avLst/>
          </a:prstGeom>
          <a:noFill/>
        </p:spPr>
        <p:txBody>
          <a:bodyPr vert="eaVert" wrap="square" rtlCol="0">
            <a:spAutoFit/>
          </a:bodyPr>
          <a:lstStyle/>
          <a:p>
            <a:r>
              <a:rPr lang="zh-CN" altLang="en-US" b="1" dirty="0" smtClean="0"/>
              <a:t>学生端</a:t>
            </a:r>
            <a:endParaRPr lang="zh-CN" altLang="en-US" b="1" dirty="0"/>
          </a:p>
        </p:txBody>
      </p:sp>
      <p:sp>
        <p:nvSpPr>
          <p:cNvPr id="12" name="TextBox 11"/>
          <p:cNvSpPr txBox="1"/>
          <p:nvPr/>
        </p:nvSpPr>
        <p:spPr>
          <a:xfrm>
            <a:off x="9691022" y="2001520"/>
            <a:ext cx="461665" cy="1757680"/>
          </a:xfrm>
          <a:prstGeom prst="rect">
            <a:avLst/>
          </a:prstGeom>
          <a:noFill/>
        </p:spPr>
        <p:txBody>
          <a:bodyPr vert="eaVert" wrap="square" rtlCol="0">
            <a:spAutoFit/>
          </a:bodyPr>
          <a:lstStyle/>
          <a:p>
            <a:r>
              <a:rPr lang="zh-CN" altLang="en-US" b="1" dirty="0" smtClean="0"/>
              <a:t>宿管端</a:t>
            </a:r>
            <a:endParaRPr lang="zh-CN" altLang="en-US" b="1" dirty="0"/>
          </a:p>
        </p:txBody>
      </p:sp>
      <p:pic>
        <p:nvPicPr>
          <p:cNvPr id="2050" name="图片 10"/>
          <p:cNvPicPr>
            <a:picLocks noChangeAspect="1" noChangeArrowheads="1"/>
          </p:cNvPicPr>
          <p:nvPr/>
        </p:nvPicPr>
        <p:blipFill>
          <a:blip r:embed="rId2">
            <a:extLst>
              <a:ext uri="{28A0092B-C50C-407E-A947-70E740481C1C}">
                <a14:useLocalDpi xmlns:a14="http://schemas.microsoft.com/office/drawing/2010/main" val="0"/>
              </a:ext>
            </a:extLst>
          </a:blip>
          <a:srcRect l="7867" t="3552" r="9790" b="9300"/>
          <a:stretch>
            <a:fillRect/>
          </a:stretch>
        </p:blipFill>
        <p:spPr bwMode="auto">
          <a:xfrm>
            <a:off x="2600959" y="1452562"/>
            <a:ext cx="2723451" cy="4810419"/>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1"/>
          <p:cNvPicPr>
            <a:picLocks noChangeAspect="1" noChangeArrowheads="1"/>
          </p:cNvPicPr>
          <p:nvPr/>
        </p:nvPicPr>
        <p:blipFill>
          <a:blip r:embed="rId3">
            <a:extLst>
              <a:ext uri="{28A0092B-C50C-407E-A947-70E740481C1C}">
                <a14:useLocalDpi xmlns:a14="http://schemas.microsoft.com/office/drawing/2010/main" val="0"/>
              </a:ext>
            </a:extLst>
          </a:blip>
          <a:srcRect l="11340" r="7732" b="9189"/>
          <a:stretch>
            <a:fillRect/>
          </a:stretch>
        </p:blipFill>
        <p:spPr bwMode="auto">
          <a:xfrm>
            <a:off x="6543662" y="1452562"/>
            <a:ext cx="2701938" cy="48106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7512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516198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4"/>
          <p:cNvSpPr txBox="1">
            <a:spLocks noChangeArrowheads="1"/>
          </p:cNvSpPr>
          <p:nvPr/>
        </p:nvSpPr>
        <p:spPr bwMode="auto">
          <a:xfrm>
            <a:off x="5313363" y="2708275"/>
            <a:ext cx="1352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4400">
                <a:solidFill>
                  <a:srgbClr val="C00000"/>
                </a:solidFill>
                <a:latin typeface="华文细黑" pitchFamily="2" charset="-122"/>
                <a:ea typeface="华文细黑" pitchFamily="2" charset="-122"/>
              </a:rPr>
              <a:t>目录</a:t>
            </a:r>
          </a:p>
        </p:txBody>
      </p:sp>
      <p:cxnSp>
        <p:nvCxnSpPr>
          <p:cNvPr id="3075" name="直接连接符 6"/>
          <p:cNvCxnSpPr>
            <a:cxnSpLocks noChangeShapeType="1"/>
          </p:cNvCxnSpPr>
          <p:nvPr/>
        </p:nvCxnSpPr>
        <p:spPr bwMode="auto">
          <a:xfrm flipV="1">
            <a:off x="6223000" y="1816100"/>
            <a:ext cx="2289175" cy="2052638"/>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6" name="直接连接符 8"/>
          <p:cNvCxnSpPr>
            <a:cxnSpLocks noChangeShapeType="1"/>
          </p:cNvCxnSpPr>
          <p:nvPr/>
        </p:nvCxnSpPr>
        <p:spPr bwMode="auto">
          <a:xfrm flipV="1">
            <a:off x="3178175" y="244316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7" name="直接连接符 24"/>
          <p:cNvCxnSpPr>
            <a:cxnSpLocks noChangeShapeType="1"/>
          </p:cNvCxnSpPr>
          <p:nvPr/>
        </p:nvCxnSpPr>
        <p:spPr bwMode="auto">
          <a:xfrm flipH="1" flipV="1">
            <a:off x="4919663" y="2316163"/>
            <a:ext cx="881062"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8" name="直接连接符 26"/>
          <p:cNvCxnSpPr>
            <a:cxnSpLocks noChangeShapeType="1"/>
          </p:cNvCxnSpPr>
          <p:nvPr/>
        </p:nvCxnSpPr>
        <p:spPr bwMode="auto">
          <a:xfrm>
            <a:off x="4919663" y="2316163"/>
            <a:ext cx="0" cy="909637"/>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9" name="直接连接符 31"/>
          <p:cNvCxnSpPr>
            <a:cxnSpLocks noChangeShapeType="1"/>
          </p:cNvCxnSpPr>
          <p:nvPr/>
        </p:nvCxnSpPr>
        <p:spPr bwMode="auto">
          <a:xfrm>
            <a:off x="6223000" y="3868738"/>
            <a:ext cx="893763"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0" name="直接连接符 32"/>
          <p:cNvCxnSpPr>
            <a:cxnSpLocks noChangeShapeType="1"/>
          </p:cNvCxnSpPr>
          <p:nvPr/>
        </p:nvCxnSpPr>
        <p:spPr bwMode="auto">
          <a:xfrm flipH="1" flipV="1">
            <a:off x="7116763" y="3094038"/>
            <a:ext cx="0" cy="9017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1" name="直接连接符 42"/>
          <p:cNvCxnSpPr>
            <a:cxnSpLocks noChangeShapeType="1"/>
          </p:cNvCxnSpPr>
          <p:nvPr/>
        </p:nvCxnSpPr>
        <p:spPr bwMode="auto">
          <a:xfrm flipV="1">
            <a:off x="3216275" y="248761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82" name="直接连接符 44"/>
          <p:cNvCxnSpPr>
            <a:cxnSpLocks noChangeShapeType="1"/>
          </p:cNvCxnSpPr>
          <p:nvPr/>
        </p:nvCxnSpPr>
        <p:spPr bwMode="auto">
          <a:xfrm flipV="1">
            <a:off x="6157913" y="1771650"/>
            <a:ext cx="2333625" cy="208280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 name="TextBox 1"/>
          <p:cNvSpPr txBox="1"/>
          <p:nvPr/>
        </p:nvSpPr>
        <p:spPr>
          <a:xfrm>
            <a:off x="2612571" y="793102"/>
            <a:ext cx="1914979" cy="369332"/>
          </a:xfrm>
          <a:prstGeom prst="rect">
            <a:avLst/>
          </a:prstGeom>
          <a:noFill/>
        </p:spPr>
        <p:txBody>
          <a:bodyPr wrap="square" rtlCol="0">
            <a:spAutoFit/>
          </a:bodyPr>
          <a:lstStyle/>
          <a:p>
            <a:endParaRPr lang="zh-CN" altLang="en-US" dirty="0"/>
          </a:p>
        </p:txBody>
      </p:sp>
      <p:sp>
        <p:nvSpPr>
          <p:cNvPr id="3" name="TextBox 2"/>
          <p:cNvSpPr txBox="1"/>
          <p:nvPr/>
        </p:nvSpPr>
        <p:spPr>
          <a:xfrm>
            <a:off x="2184788" y="1091682"/>
            <a:ext cx="2304662" cy="1938992"/>
          </a:xfrm>
          <a:prstGeom prst="rect">
            <a:avLst/>
          </a:prstGeom>
          <a:noFill/>
        </p:spPr>
        <p:txBody>
          <a:bodyPr wrap="square" rtlCol="0">
            <a:spAutoFit/>
          </a:bodyPr>
          <a:lstStyle/>
          <a:p>
            <a:pPr algn="r"/>
            <a:r>
              <a:rPr lang="en-US" altLang="zh-CN" sz="2400" b="1" dirty="0" smtClean="0"/>
              <a:t>1.</a:t>
            </a:r>
            <a:r>
              <a:rPr lang="zh-CN" altLang="en-US" sz="2400" b="1" dirty="0" smtClean="0"/>
              <a:t>成果展示</a:t>
            </a:r>
            <a:endParaRPr lang="en-US" altLang="zh-CN" sz="2400" b="1" dirty="0" smtClean="0"/>
          </a:p>
          <a:p>
            <a:pPr algn="r"/>
            <a:endParaRPr lang="en-US" altLang="zh-CN" sz="2400" b="1" dirty="0"/>
          </a:p>
          <a:p>
            <a:pPr algn="r"/>
            <a:r>
              <a:rPr lang="en-US" altLang="zh-CN" sz="2400" b="1" dirty="0" smtClean="0"/>
              <a:t>2.</a:t>
            </a:r>
            <a:r>
              <a:rPr lang="zh-CN" altLang="en-US" sz="2400" b="1" dirty="0" smtClean="0"/>
              <a:t>代码</a:t>
            </a:r>
            <a:endParaRPr lang="en-US" altLang="zh-CN" sz="2400" b="1" dirty="0" smtClean="0"/>
          </a:p>
          <a:p>
            <a:pPr algn="r"/>
            <a:endParaRPr lang="en-US" altLang="zh-CN" sz="2400" b="1" dirty="0"/>
          </a:p>
          <a:p>
            <a:pPr algn="r"/>
            <a:r>
              <a:rPr lang="en-US" altLang="zh-CN" sz="2400" b="1" dirty="0" smtClean="0"/>
              <a:t>3.</a:t>
            </a:r>
            <a:r>
              <a:rPr lang="zh-CN" altLang="en-US" sz="2400" b="1" dirty="0" smtClean="0"/>
              <a:t>测试用例</a:t>
            </a:r>
            <a:endParaRPr lang="zh-CN" altLang="en-US" sz="2400" b="1" dirty="0"/>
          </a:p>
        </p:txBody>
      </p:sp>
      <p:sp>
        <p:nvSpPr>
          <p:cNvPr id="4" name="TextBox 3"/>
          <p:cNvSpPr txBox="1"/>
          <p:nvPr/>
        </p:nvSpPr>
        <p:spPr>
          <a:xfrm>
            <a:off x="7613780" y="3030674"/>
            <a:ext cx="2258008" cy="1200329"/>
          </a:xfrm>
          <a:prstGeom prst="rect">
            <a:avLst/>
          </a:prstGeom>
          <a:noFill/>
        </p:spPr>
        <p:txBody>
          <a:bodyPr wrap="square" rtlCol="0">
            <a:spAutoFit/>
          </a:bodyPr>
          <a:lstStyle/>
          <a:p>
            <a:r>
              <a:rPr lang="en-US" altLang="zh-CN" sz="2400" b="1" dirty="0"/>
              <a:t>4</a:t>
            </a:r>
            <a:r>
              <a:rPr lang="en-US" altLang="zh-CN" sz="2400" b="1" dirty="0" smtClean="0"/>
              <a:t>.</a:t>
            </a:r>
            <a:r>
              <a:rPr lang="zh-CN" altLang="en-US" sz="2400" b="1" dirty="0" smtClean="0"/>
              <a:t>项目总结</a:t>
            </a:r>
            <a:endParaRPr lang="en-US" altLang="zh-CN" sz="2400" b="1" dirty="0"/>
          </a:p>
          <a:p>
            <a:endParaRPr lang="en-US" altLang="zh-CN" sz="2400" b="1" dirty="0"/>
          </a:p>
          <a:p>
            <a:r>
              <a:rPr lang="en-US" altLang="zh-CN" sz="2400" b="1" dirty="0" smtClean="0"/>
              <a:t>5.</a:t>
            </a:r>
            <a:r>
              <a:rPr lang="zh-CN" altLang="en-US" sz="2400" b="1" dirty="0" smtClean="0"/>
              <a:t>小组评分</a:t>
            </a:r>
            <a:endParaRPr lang="zh-CN" altLang="en-US" sz="2400" b="1"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Part3 </a:t>
            </a:r>
            <a:r>
              <a:rPr lang="zh-CN" altLang="en-US" sz="2400" b="1" dirty="0" smtClean="0">
                <a:latin typeface="Calibri" pitchFamily="34" charset="0"/>
              </a:rPr>
              <a:t>系统测试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15" name="图片 14"/>
          <p:cNvPicPr/>
          <p:nvPr/>
        </p:nvPicPr>
        <p:blipFill>
          <a:blip r:embed="rId2"/>
          <a:stretch>
            <a:fillRect/>
          </a:stretch>
        </p:blipFill>
        <p:spPr>
          <a:xfrm>
            <a:off x="6181725" y="376383"/>
            <a:ext cx="5274310" cy="2938780"/>
          </a:xfrm>
          <a:prstGeom prst="rect">
            <a:avLst/>
          </a:prstGeom>
        </p:spPr>
      </p:pic>
      <p:pic>
        <p:nvPicPr>
          <p:cNvPr id="16" name="图片 15"/>
          <p:cNvPicPr/>
          <p:nvPr/>
        </p:nvPicPr>
        <p:blipFill>
          <a:blip r:embed="rId3"/>
          <a:stretch>
            <a:fillRect/>
          </a:stretch>
        </p:blipFill>
        <p:spPr>
          <a:xfrm>
            <a:off x="454978" y="1322705"/>
            <a:ext cx="5274310" cy="3867150"/>
          </a:xfrm>
          <a:prstGeom prst="rect">
            <a:avLst/>
          </a:prstGeom>
        </p:spPr>
      </p:pic>
      <p:pic>
        <p:nvPicPr>
          <p:cNvPr id="17" name="图片 16"/>
          <p:cNvPicPr/>
          <p:nvPr/>
        </p:nvPicPr>
        <p:blipFill>
          <a:blip r:embed="rId4"/>
          <a:stretch>
            <a:fillRect/>
          </a:stretch>
        </p:blipFill>
        <p:spPr>
          <a:xfrm>
            <a:off x="6181725" y="3754119"/>
            <a:ext cx="5274310" cy="2474595"/>
          </a:xfrm>
          <a:prstGeom prst="rect">
            <a:avLst/>
          </a:prstGeom>
        </p:spPr>
      </p:pic>
    </p:spTree>
    <p:extLst>
      <p:ext uri="{BB962C8B-B14F-4D97-AF65-F5344CB8AC3E}">
        <p14:creationId xmlns:p14="http://schemas.microsoft.com/office/powerpoint/2010/main" val="4269680756"/>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None/>
            </a:pPr>
            <a:r>
              <a:rPr lang="zh-CN" altLang="en-US" sz="2000" b="1" dirty="0" smtClean="0">
                <a:solidFill>
                  <a:srgbClr val="404040"/>
                </a:solidFill>
                <a:latin typeface="华文细黑" pitchFamily="2" charset="-122"/>
                <a:ea typeface="华文细黑" pitchFamily="2" charset="-122"/>
              </a:rPr>
              <a:t>项目总结</a:t>
            </a:r>
            <a:endParaRPr lang="zh-CN" altLang="zh-CN" sz="2000" b="1" dirty="0">
              <a:solidFill>
                <a:srgbClr val="404040"/>
              </a:solidFill>
              <a:latin typeface="华文细黑" pitchFamily="2" charset="-122"/>
              <a:ea typeface="华文细黑" pitchFamily="2" charset="-122"/>
            </a:endParaRPr>
          </a:p>
        </p:txBody>
      </p:sp>
      <p:sp>
        <p:nvSpPr>
          <p:cNvPr id="16387"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6388"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4</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Part4 </a:t>
            </a:r>
            <a:r>
              <a:rPr lang="zh-CN" altLang="en-US" sz="2400" b="1" dirty="0" smtClean="0">
                <a:latin typeface="Calibri" pitchFamily="34" charset="0"/>
              </a:rPr>
              <a:t>总结</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TextBox 1"/>
          <p:cNvSpPr txBox="1"/>
          <p:nvPr/>
        </p:nvSpPr>
        <p:spPr>
          <a:xfrm>
            <a:off x="4358640" y="1818640"/>
            <a:ext cx="3190240" cy="2862322"/>
          </a:xfrm>
          <a:prstGeom prst="rect">
            <a:avLst/>
          </a:prstGeom>
          <a:noFill/>
        </p:spPr>
        <p:txBody>
          <a:bodyPr wrap="square" rtlCol="0">
            <a:spAutoFit/>
          </a:bodyPr>
          <a:lstStyle/>
          <a:p>
            <a:pPr>
              <a:lnSpc>
                <a:spcPct val="150000"/>
              </a:lnSpc>
            </a:pPr>
            <a:r>
              <a:rPr lang="zh-CN" altLang="en-US" sz="2400" b="1" dirty="0"/>
              <a:t>学习（写</a:t>
            </a:r>
            <a:r>
              <a:rPr lang="zh-CN" altLang="en-US" sz="2400" b="1" dirty="0" smtClean="0"/>
              <a:t>文档）</a:t>
            </a:r>
            <a:endParaRPr lang="en-US" altLang="zh-CN" sz="2400" b="1" dirty="0" smtClean="0"/>
          </a:p>
          <a:p>
            <a:pPr>
              <a:lnSpc>
                <a:spcPct val="150000"/>
              </a:lnSpc>
            </a:pPr>
            <a:endParaRPr lang="en-US" altLang="zh-CN" sz="2400" b="1" dirty="0" smtClean="0"/>
          </a:p>
          <a:p>
            <a:pPr>
              <a:lnSpc>
                <a:spcPct val="150000"/>
              </a:lnSpc>
            </a:pPr>
            <a:r>
              <a:rPr lang="zh-CN" altLang="en-US" sz="2400" b="1" dirty="0" smtClean="0"/>
              <a:t>领导</a:t>
            </a:r>
            <a:r>
              <a:rPr lang="zh-CN" altLang="en-US" sz="2400" b="1" dirty="0"/>
              <a:t>与</a:t>
            </a:r>
            <a:r>
              <a:rPr lang="zh-CN" altLang="en-US" sz="2400" b="1" dirty="0" smtClean="0"/>
              <a:t>交流</a:t>
            </a:r>
            <a:endParaRPr lang="en-US" altLang="zh-CN" sz="2400" b="1" dirty="0" smtClean="0"/>
          </a:p>
          <a:p>
            <a:pPr>
              <a:lnSpc>
                <a:spcPct val="150000"/>
              </a:lnSpc>
            </a:pPr>
            <a:endParaRPr lang="en-US" altLang="zh-CN" sz="2400" b="1" dirty="0"/>
          </a:p>
          <a:p>
            <a:pPr>
              <a:lnSpc>
                <a:spcPct val="150000"/>
              </a:lnSpc>
            </a:pPr>
            <a:r>
              <a:rPr lang="zh-CN" altLang="en-US" sz="2400" b="1" dirty="0" smtClean="0"/>
              <a:t>不足与反思</a:t>
            </a:r>
            <a:endParaRPr lang="zh-CN" altLang="en-US" sz="2400" b="1" dirty="0"/>
          </a:p>
        </p:txBody>
      </p:sp>
    </p:spTree>
    <p:extLst>
      <p:ext uri="{BB962C8B-B14F-4D97-AF65-F5344CB8AC3E}">
        <p14:creationId xmlns:p14="http://schemas.microsoft.com/office/powerpoint/2010/main" val="241018472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任意多边形 4"/>
          <p:cNvSpPr>
            <a:spLocks/>
          </p:cNvSpPr>
          <p:nvPr/>
        </p:nvSpPr>
        <p:spPr bwMode="auto">
          <a:xfrm>
            <a:off x="3440113" y="1901825"/>
            <a:ext cx="5053012" cy="149225"/>
          </a:xfrm>
          <a:custGeom>
            <a:avLst/>
            <a:gdLst>
              <a:gd name="T0" fmla="*/ 0 w 4140199"/>
              <a:gd name="T1" fmla="*/ 2744 h 217321"/>
              <a:gd name="T2" fmla="*/ 3580419 w 4140199"/>
              <a:gd name="T3" fmla="*/ 1 h 217321"/>
              <a:gd name="T4" fmla="*/ 7467746 w 4140199"/>
              <a:gd name="T5" fmla="*/ 2927 h 217321"/>
              <a:gd name="T6" fmla="*/ 11355059 w 4140199"/>
              <a:gd name="T7" fmla="*/ 183 h 217321"/>
              <a:gd name="T8" fmla="*/ 15651571 w 4140199"/>
              <a:gd name="T9" fmla="*/ 3475 h 217321"/>
              <a:gd name="T10" fmla="*/ 19231998 w 4140199"/>
              <a:gd name="T11" fmla="*/ 732 h 217321"/>
              <a:gd name="T12" fmla="*/ 22812419 w 4140199"/>
              <a:gd name="T13" fmla="*/ 3293 h 217321"/>
              <a:gd name="T14" fmla="*/ 25574463 w 4140199"/>
              <a:gd name="T15" fmla="*/ 183 h 217321"/>
              <a:gd name="T16" fmla="*/ 29461777 w 4140199"/>
              <a:gd name="T17" fmla="*/ 3475 h 217321"/>
              <a:gd name="T18" fmla="*/ 32019225 w 4140199"/>
              <a:gd name="T19" fmla="*/ 549 h 217321"/>
              <a:gd name="T20" fmla="*/ 34576669 w 4140199"/>
              <a:gd name="T21" fmla="*/ 3293 h 217321"/>
              <a:gd name="T22" fmla="*/ 36724922 w 4140199"/>
              <a:gd name="T23" fmla="*/ 1463 h 217321"/>
              <a:gd name="T24" fmla="*/ 37031817 w 4140199"/>
              <a:gd name="T25" fmla="*/ 1098 h 2173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0199" h="217321">
                <a:moveTo>
                  <a:pt x="0" y="171465"/>
                </a:moveTo>
                <a:cubicBezTo>
                  <a:pt x="288607" y="190515"/>
                  <a:pt x="260985" y="-1890"/>
                  <a:pt x="400050" y="15"/>
                </a:cubicBezTo>
                <a:cubicBezTo>
                  <a:pt x="539115" y="1920"/>
                  <a:pt x="689610" y="180990"/>
                  <a:pt x="834390" y="182895"/>
                </a:cubicBezTo>
                <a:cubicBezTo>
                  <a:pt x="979170" y="184800"/>
                  <a:pt x="1116330" y="5730"/>
                  <a:pt x="1268730" y="11445"/>
                </a:cubicBezTo>
                <a:cubicBezTo>
                  <a:pt x="1421130" y="17160"/>
                  <a:pt x="1602105" y="211470"/>
                  <a:pt x="1748790" y="217185"/>
                </a:cubicBezTo>
                <a:cubicBezTo>
                  <a:pt x="1895475" y="222900"/>
                  <a:pt x="2015490" y="47640"/>
                  <a:pt x="2148840" y="45735"/>
                </a:cubicBezTo>
                <a:cubicBezTo>
                  <a:pt x="2282190" y="43830"/>
                  <a:pt x="2430780" y="211470"/>
                  <a:pt x="2548890" y="205755"/>
                </a:cubicBezTo>
                <a:cubicBezTo>
                  <a:pt x="2667000" y="200040"/>
                  <a:pt x="2733675" y="9540"/>
                  <a:pt x="2857500" y="11445"/>
                </a:cubicBezTo>
                <a:cubicBezTo>
                  <a:pt x="2981325" y="13350"/>
                  <a:pt x="3171825" y="213375"/>
                  <a:pt x="3291840" y="217185"/>
                </a:cubicBezTo>
                <a:cubicBezTo>
                  <a:pt x="3411855" y="220995"/>
                  <a:pt x="3482340" y="36210"/>
                  <a:pt x="3577590" y="34305"/>
                </a:cubicBezTo>
                <a:cubicBezTo>
                  <a:pt x="3672840" y="32400"/>
                  <a:pt x="3775710" y="196230"/>
                  <a:pt x="3863340" y="205755"/>
                </a:cubicBezTo>
                <a:cubicBezTo>
                  <a:pt x="3950970" y="215280"/>
                  <a:pt x="4057650" y="114315"/>
                  <a:pt x="4103370" y="91455"/>
                </a:cubicBezTo>
                <a:cubicBezTo>
                  <a:pt x="4149090" y="68595"/>
                  <a:pt x="4140517" y="79072"/>
                  <a:pt x="4137660" y="68595"/>
                </a:cubicBezTo>
              </a:path>
            </a:pathLst>
          </a:custGeom>
          <a:noFill/>
          <a:ln w="12700" cap="flat" cmpd="sng">
            <a:solidFill>
              <a:srgbClr val="40404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4819" name="文本框 5"/>
          <p:cNvSpPr txBox="1">
            <a:spLocks noChangeArrowheads="1"/>
          </p:cNvSpPr>
          <p:nvPr/>
        </p:nvSpPr>
        <p:spPr bwMode="auto">
          <a:xfrm>
            <a:off x="3762375" y="1227138"/>
            <a:ext cx="4765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dirty="0" smtClean="0">
                <a:solidFill>
                  <a:srgbClr val="C00000"/>
                </a:solidFill>
                <a:latin typeface="华文细黑" pitchFamily="2" charset="-122"/>
                <a:ea typeface="华文细黑" pitchFamily="2" charset="-122"/>
              </a:rPr>
              <a:t>5.</a:t>
            </a:r>
            <a:r>
              <a:rPr lang="zh-CN" altLang="en-US" dirty="0" smtClean="0">
                <a:solidFill>
                  <a:srgbClr val="C00000"/>
                </a:solidFill>
                <a:latin typeface="华文细黑" pitchFamily="2" charset="-122"/>
                <a:ea typeface="华文细黑" pitchFamily="2" charset="-122"/>
              </a:rPr>
              <a:t>小组</a:t>
            </a:r>
            <a:r>
              <a:rPr lang="zh-CN" altLang="en-US" dirty="0">
                <a:solidFill>
                  <a:srgbClr val="C00000"/>
                </a:solidFill>
                <a:latin typeface="华文细黑" pitchFamily="2" charset="-122"/>
                <a:ea typeface="华文细黑" pitchFamily="2" charset="-122"/>
              </a:rPr>
              <a:t>评分</a:t>
            </a:r>
            <a:endParaRPr lang="zh-CN" altLang="zh-CN" dirty="0">
              <a:solidFill>
                <a:srgbClr val="C00000"/>
              </a:solidFill>
              <a:latin typeface="华文细黑" pitchFamily="2" charset="-122"/>
              <a:ea typeface="华文细黑" pitchFamily="2" charset="-122"/>
            </a:endParaRPr>
          </a:p>
        </p:txBody>
      </p:sp>
      <p:sp>
        <p:nvSpPr>
          <p:cNvPr id="34820" name="同心圆 11"/>
          <p:cNvSpPr>
            <a:spLocks/>
          </p:cNvSpPr>
          <p:nvPr/>
        </p:nvSpPr>
        <p:spPr bwMode="auto">
          <a:xfrm>
            <a:off x="2362200" y="2719388"/>
            <a:ext cx="1471613" cy="1471612"/>
          </a:xfrm>
          <a:custGeom>
            <a:avLst/>
            <a:gdLst>
              <a:gd name="T0" fmla="*/ 0 w 1471729"/>
              <a:gd name="T1" fmla="*/ 735226 h 1471729"/>
              <a:gd name="T2" fmla="*/ 735227 w 1471729"/>
              <a:gd name="T3" fmla="*/ 0 h 1471729"/>
              <a:gd name="T4" fmla="*/ 1470454 w 1471729"/>
              <a:gd name="T5" fmla="*/ 735226 h 1471729"/>
              <a:gd name="T6" fmla="*/ 735227 w 1471729"/>
              <a:gd name="T7" fmla="*/ 1470443 h 1471729"/>
              <a:gd name="T8" fmla="*/ 0 w 1471729"/>
              <a:gd name="T9" fmla="*/ 735226 h 1471729"/>
              <a:gd name="T10" fmla="*/ 0 w 1471729"/>
              <a:gd name="T11" fmla="*/ 735226 h 1471729"/>
              <a:gd name="T12" fmla="*/ 735227 w 1471729"/>
              <a:gd name="T13" fmla="*/ 1470443 h 1471729"/>
              <a:gd name="T14" fmla="*/ 1470454 w 1471729"/>
              <a:gd name="T15" fmla="*/ 735226 h 1471729"/>
              <a:gd name="T16" fmla="*/ 735227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FFC000"/>
          </a:solidFill>
          <a:ln w="12700" cap="flat" cmpd="sng">
            <a:solidFill>
              <a:srgbClr val="C00000"/>
            </a:solidFill>
            <a:round/>
            <a:headEnd/>
            <a:tailEnd/>
          </a:ln>
        </p:spPr>
        <p:txBody>
          <a:bodyPr anchor="ctr"/>
          <a:lstStyle/>
          <a:p>
            <a:endParaRPr lang="zh-CN" altLang="en-US"/>
          </a:p>
        </p:txBody>
      </p:sp>
      <p:sp>
        <p:nvSpPr>
          <p:cNvPr id="34821" name="同心圆 14"/>
          <p:cNvSpPr>
            <a:spLocks/>
          </p:cNvSpPr>
          <p:nvPr/>
        </p:nvSpPr>
        <p:spPr bwMode="auto">
          <a:xfrm>
            <a:off x="5508625" y="2719388"/>
            <a:ext cx="1471613" cy="1471612"/>
          </a:xfrm>
          <a:custGeom>
            <a:avLst/>
            <a:gdLst>
              <a:gd name="T0" fmla="*/ 0 w 1471729"/>
              <a:gd name="T1" fmla="*/ 735226 h 1471729"/>
              <a:gd name="T2" fmla="*/ 735227 w 1471729"/>
              <a:gd name="T3" fmla="*/ 0 h 1471729"/>
              <a:gd name="T4" fmla="*/ 1470454 w 1471729"/>
              <a:gd name="T5" fmla="*/ 735226 h 1471729"/>
              <a:gd name="T6" fmla="*/ 735227 w 1471729"/>
              <a:gd name="T7" fmla="*/ 1470443 h 1471729"/>
              <a:gd name="T8" fmla="*/ 0 w 1471729"/>
              <a:gd name="T9" fmla="*/ 735226 h 1471729"/>
              <a:gd name="T10" fmla="*/ 0 w 1471729"/>
              <a:gd name="T11" fmla="*/ 735226 h 1471729"/>
              <a:gd name="T12" fmla="*/ 735227 w 1471729"/>
              <a:gd name="T13" fmla="*/ 1470443 h 1471729"/>
              <a:gd name="T14" fmla="*/ 1470454 w 1471729"/>
              <a:gd name="T15" fmla="*/ 735226 h 1471729"/>
              <a:gd name="T16" fmla="*/ 735227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FFC000"/>
          </a:solidFill>
          <a:ln w="12700" cap="flat" cmpd="sng">
            <a:solidFill>
              <a:srgbClr val="C00000"/>
            </a:solidFill>
            <a:round/>
            <a:headEnd/>
            <a:tailEnd/>
          </a:ln>
        </p:spPr>
        <p:txBody>
          <a:bodyPr anchor="ctr"/>
          <a:lstStyle/>
          <a:p>
            <a:endParaRPr lang="zh-CN" altLang="en-US"/>
          </a:p>
        </p:txBody>
      </p:sp>
      <p:sp>
        <p:nvSpPr>
          <p:cNvPr id="34822" name="同心圆 17"/>
          <p:cNvSpPr>
            <a:spLocks/>
          </p:cNvSpPr>
          <p:nvPr/>
        </p:nvSpPr>
        <p:spPr bwMode="auto">
          <a:xfrm>
            <a:off x="8618538" y="2719388"/>
            <a:ext cx="1471612" cy="1471612"/>
          </a:xfrm>
          <a:custGeom>
            <a:avLst/>
            <a:gdLst>
              <a:gd name="T0" fmla="*/ 0 w 1471729"/>
              <a:gd name="T1" fmla="*/ 735226 h 1471729"/>
              <a:gd name="T2" fmla="*/ 735226 w 1471729"/>
              <a:gd name="T3" fmla="*/ 0 h 1471729"/>
              <a:gd name="T4" fmla="*/ 1470443 w 1471729"/>
              <a:gd name="T5" fmla="*/ 735226 h 1471729"/>
              <a:gd name="T6" fmla="*/ 735226 w 1471729"/>
              <a:gd name="T7" fmla="*/ 1470443 h 1471729"/>
              <a:gd name="T8" fmla="*/ 0 w 1471729"/>
              <a:gd name="T9" fmla="*/ 735226 h 1471729"/>
              <a:gd name="T10" fmla="*/ 0 w 1471729"/>
              <a:gd name="T11" fmla="*/ 735226 h 1471729"/>
              <a:gd name="T12" fmla="*/ 735226 w 1471729"/>
              <a:gd name="T13" fmla="*/ 1470443 h 1471729"/>
              <a:gd name="T14" fmla="*/ 1470443 w 1471729"/>
              <a:gd name="T15" fmla="*/ 735226 h 1471729"/>
              <a:gd name="T16" fmla="*/ 735226 w 1471729"/>
              <a:gd name="T17" fmla="*/ 0 h 1471729"/>
              <a:gd name="T18" fmla="*/ 0 w 1471729"/>
              <a:gd name="T19" fmla="*/ 735226 h 147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1729" h="1471729">
                <a:moveTo>
                  <a:pt x="0" y="735865"/>
                </a:moveTo>
                <a:cubicBezTo>
                  <a:pt x="0" y="329458"/>
                  <a:pt x="329458" y="0"/>
                  <a:pt x="735865" y="0"/>
                </a:cubicBezTo>
                <a:cubicBezTo>
                  <a:pt x="1142272" y="0"/>
                  <a:pt x="1471730" y="329458"/>
                  <a:pt x="1471730" y="735865"/>
                </a:cubicBezTo>
                <a:cubicBezTo>
                  <a:pt x="1471730" y="1142272"/>
                  <a:pt x="1142272" y="1471730"/>
                  <a:pt x="735865" y="1471730"/>
                </a:cubicBezTo>
                <a:cubicBezTo>
                  <a:pt x="329458" y="1471730"/>
                  <a:pt x="0" y="1142272"/>
                  <a:pt x="0" y="735865"/>
                </a:cubicBezTo>
                <a:close/>
                <a:moveTo>
                  <a:pt x="0" y="735865"/>
                </a:moveTo>
                <a:cubicBezTo>
                  <a:pt x="0" y="1142272"/>
                  <a:pt x="329458" y="1471730"/>
                  <a:pt x="735865" y="1471730"/>
                </a:cubicBezTo>
                <a:cubicBezTo>
                  <a:pt x="1142272" y="1471730"/>
                  <a:pt x="1471730" y="1142272"/>
                  <a:pt x="1471730" y="735865"/>
                </a:cubicBezTo>
                <a:cubicBezTo>
                  <a:pt x="1471730" y="329458"/>
                  <a:pt x="1142272" y="0"/>
                  <a:pt x="735865" y="0"/>
                </a:cubicBezTo>
                <a:cubicBezTo>
                  <a:pt x="329458" y="0"/>
                  <a:pt x="0" y="329458"/>
                  <a:pt x="0" y="735865"/>
                </a:cubicBezTo>
                <a:close/>
              </a:path>
            </a:pathLst>
          </a:custGeom>
          <a:solidFill>
            <a:srgbClr val="2E75B6"/>
          </a:solidFill>
          <a:ln w="12700" cap="flat" cmpd="sng">
            <a:solidFill>
              <a:srgbClr val="C00000"/>
            </a:solidFill>
            <a:round/>
            <a:headEnd/>
            <a:tailEnd/>
          </a:ln>
        </p:spPr>
        <p:txBody>
          <a:bodyPr anchor="ctr"/>
          <a:lstStyle/>
          <a:p>
            <a:endParaRPr lang="zh-CN" altLang="en-US"/>
          </a:p>
        </p:txBody>
      </p:sp>
      <p:sp>
        <p:nvSpPr>
          <p:cNvPr id="34823" name="文本框 5"/>
          <p:cNvSpPr txBox="1">
            <a:spLocks noChangeArrowheads="1"/>
          </p:cNvSpPr>
          <p:nvPr/>
        </p:nvSpPr>
        <p:spPr bwMode="auto">
          <a:xfrm>
            <a:off x="2600325" y="3132138"/>
            <a:ext cx="1162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a:solidFill>
                  <a:srgbClr val="404040"/>
                </a:solidFill>
                <a:latin typeface="微软雅黑" pitchFamily="34" charset="-122"/>
                <a:ea typeface="微软雅黑" pitchFamily="34" charset="-122"/>
              </a:rPr>
              <a:t>汤扬</a:t>
            </a:r>
          </a:p>
        </p:txBody>
      </p:sp>
      <p:sp>
        <p:nvSpPr>
          <p:cNvPr id="34824" name="文本框 17"/>
          <p:cNvSpPr txBox="1">
            <a:spLocks noChangeArrowheads="1"/>
          </p:cNvSpPr>
          <p:nvPr/>
        </p:nvSpPr>
        <p:spPr bwMode="auto">
          <a:xfrm>
            <a:off x="5748338" y="3132138"/>
            <a:ext cx="1231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a:solidFill>
                  <a:srgbClr val="404040"/>
                </a:solidFill>
                <a:latin typeface="微软雅黑" pitchFamily="34" charset="-122"/>
                <a:ea typeface="微软雅黑" pitchFamily="34" charset="-122"/>
              </a:rPr>
              <a:t>张璇</a:t>
            </a:r>
          </a:p>
        </p:txBody>
      </p:sp>
      <p:sp>
        <p:nvSpPr>
          <p:cNvPr id="34825" name="文本框 19"/>
          <p:cNvSpPr txBox="1">
            <a:spLocks noChangeArrowheads="1"/>
          </p:cNvSpPr>
          <p:nvPr/>
        </p:nvSpPr>
        <p:spPr bwMode="auto">
          <a:xfrm>
            <a:off x="8788400" y="3132138"/>
            <a:ext cx="11318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3600" b="1">
                <a:solidFill>
                  <a:srgbClr val="404040"/>
                </a:solidFill>
              </a:rPr>
              <a:t>孙昭</a:t>
            </a:r>
          </a:p>
        </p:txBody>
      </p:sp>
      <p:sp>
        <p:nvSpPr>
          <p:cNvPr id="34826" name="文本框 12"/>
          <p:cNvSpPr txBox="1">
            <a:spLocks noChangeArrowheads="1"/>
          </p:cNvSpPr>
          <p:nvPr/>
        </p:nvSpPr>
        <p:spPr bwMode="auto">
          <a:xfrm>
            <a:off x="5224463" y="4403725"/>
            <a:ext cx="223361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smtClean="0">
                <a:solidFill>
                  <a:schemeClr val="tx2"/>
                </a:solidFill>
                <a:latin typeface="华文细黑" pitchFamily="2" charset="-122"/>
                <a:ea typeface="华文细黑" pitchFamily="2" charset="-122"/>
              </a:rPr>
              <a:t>5</a:t>
            </a:r>
            <a:r>
              <a:rPr lang="zh-CN" altLang="en-US" sz="2400" b="1" dirty="0" smtClean="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en-US" altLang="zh-CN" sz="1600" b="1" dirty="0" smtClean="0">
                <a:solidFill>
                  <a:schemeClr val="tx2"/>
                </a:solidFill>
                <a:latin typeface="华文细黑" pitchFamily="2" charset="-122"/>
                <a:ea typeface="华文细黑" pitchFamily="2" charset="-122"/>
              </a:rPr>
              <a:t>1.</a:t>
            </a:r>
            <a:r>
              <a:rPr lang="zh-CN" altLang="en-US" sz="1600" b="1" dirty="0" smtClean="0">
                <a:solidFill>
                  <a:schemeClr val="tx2"/>
                </a:solidFill>
                <a:latin typeface="华文细黑" pitchFamily="2" charset="-122"/>
                <a:ea typeface="华文细黑" pitchFamily="2" charset="-122"/>
              </a:rPr>
              <a:t>学生相关功能的实现</a:t>
            </a:r>
            <a:endParaRPr lang="en-US" altLang="zh-CN" sz="1600" b="1" dirty="0" smtClean="0">
              <a:solidFill>
                <a:schemeClr val="tx2"/>
              </a:solidFill>
              <a:latin typeface="华文细黑" pitchFamily="2" charset="-122"/>
              <a:ea typeface="华文细黑" pitchFamily="2" charset="-122"/>
            </a:endParaRPr>
          </a:p>
          <a:p>
            <a:pPr algn="ctr" eaLnBrk="1" hangingPunct="1">
              <a:lnSpc>
                <a:spcPct val="100000"/>
              </a:lnSpc>
              <a:spcBef>
                <a:spcPct val="0"/>
              </a:spcBef>
              <a:buNone/>
            </a:pPr>
            <a:r>
              <a:rPr lang="en-US" altLang="zh-CN" sz="1600" b="1" dirty="0" smtClean="0">
                <a:solidFill>
                  <a:schemeClr val="tx2"/>
                </a:solidFill>
                <a:latin typeface="华文细黑" pitchFamily="2" charset="-122"/>
                <a:ea typeface="华文细黑" pitchFamily="2" charset="-122"/>
              </a:rPr>
              <a:t>2.</a:t>
            </a:r>
            <a:r>
              <a:rPr lang="zh-CN" altLang="en-US" sz="1600" b="1" dirty="0" smtClean="0">
                <a:solidFill>
                  <a:schemeClr val="tx2"/>
                </a:solidFill>
                <a:latin typeface="华文细黑" pitchFamily="2" charset="-122"/>
                <a:ea typeface="华文细黑" pitchFamily="2" charset="-122"/>
              </a:rPr>
              <a:t>宿管查询订单并发布重要通知的测试</a:t>
            </a:r>
            <a:endParaRPr lang="en-US" altLang="zh-CN" sz="1600" b="1" dirty="0" smtClean="0">
              <a:solidFill>
                <a:schemeClr val="tx2"/>
              </a:solidFill>
              <a:latin typeface="华文细黑" pitchFamily="2" charset="-122"/>
              <a:ea typeface="华文细黑" pitchFamily="2" charset="-122"/>
            </a:endParaRPr>
          </a:p>
          <a:p>
            <a:pPr algn="ctr" eaLnBrk="1" hangingPunct="1">
              <a:lnSpc>
                <a:spcPct val="100000"/>
              </a:lnSpc>
              <a:spcBef>
                <a:spcPct val="0"/>
              </a:spcBef>
              <a:buNone/>
            </a:pPr>
            <a:r>
              <a:rPr lang="en-US" altLang="zh-CN" sz="1600" b="1" dirty="0" smtClean="0">
                <a:solidFill>
                  <a:schemeClr val="tx2"/>
                </a:solidFill>
                <a:latin typeface="华文细黑" pitchFamily="2" charset="-122"/>
                <a:ea typeface="华文细黑" pitchFamily="2" charset="-122"/>
              </a:rPr>
              <a:t>3.</a:t>
            </a:r>
            <a:r>
              <a:rPr lang="zh-CN" altLang="en-US" sz="1600" b="1" dirty="0" smtClean="0">
                <a:solidFill>
                  <a:schemeClr val="tx2"/>
                </a:solidFill>
                <a:latin typeface="华文细黑" pitchFamily="2" charset="-122"/>
                <a:ea typeface="华文细黑" pitchFamily="2" charset="-122"/>
              </a:rPr>
              <a:t>界面的美化修改</a:t>
            </a:r>
          </a:p>
        </p:txBody>
      </p:sp>
      <p:sp>
        <p:nvSpPr>
          <p:cNvPr id="34827" name="文本框 12"/>
          <p:cNvSpPr txBox="1">
            <a:spLocks noChangeArrowheads="1"/>
          </p:cNvSpPr>
          <p:nvPr/>
        </p:nvSpPr>
        <p:spPr bwMode="auto">
          <a:xfrm>
            <a:off x="8237538" y="4425950"/>
            <a:ext cx="2511327"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a:solidFill>
                  <a:schemeClr val="tx2"/>
                </a:solidFill>
                <a:latin typeface="华文细黑" pitchFamily="2" charset="-122"/>
                <a:ea typeface="华文细黑" pitchFamily="2" charset="-122"/>
              </a:rPr>
              <a:t>4.5</a:t>
            </a:r>
            <a:r>
              <a:rPr lang="zh-CN" altLang="en-US" sz="2400" b="1" dirty="0">
                <a:solidFill>
                  <a:schemeClr val="tx2"/>
                </a:solidFill>
                <a:latin typeface="华文细黑" pitchFamily="2" charset="-122"/>
                <a:ea typeface="华文细黑" pitchFamily="2" charset="-122"/>
              </a:rPr>
              <a:t>分</a:t>
            </a:r>
            <a:endParaRPr lang="en-US" altLang="zh-CN" sz="2400" b="1" dirty="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en-US" altLang="zh-CN" sz="1600" b="1" dirty="0" smtClean="0">
                <a:solidFill>
                  <a:schemeClr val="tx2"/>
                </a:solidFill>
                <a:latin typeface="华文细黑" pitchFamily="2" charset="-122"/>
                <a:ea typeface="华文细黑" pitchFamily="2" charset="-122"/>
              </a:rPr>
              <a:t>1.</a:t>
            </a:r>
            <a:r>
              <a:rPr lang="zh-CN" altLang="en-US" sz="1600" b="1" dirty="0" smtClean="0">
                <a:solidFill>
                  <a:schemeClr val="tx2"/>
                </a:solidFill>
                <a:latin typeface="华文细黑" pitchFamily="2" charset="-122"/>
                <a:ea typeface="华文细黑" pitchFamily="2" charset="-122"/>
              </a:rPr>
              <a:t>宿管相关功能的实现</a:t>
            </a:r>
            <a:endParaRPr lang="en-US" altLang="zh-CN" sz="1600" b="1" dirty="0" smtClean="0">
              <a:solidFill>
                <a:schemeClr val="tx2"/>
              </a:solidFill>
              <a:latin typeface="华文细黑" pitchFamily="2" charset="-122"/>
              <a:ea typeface="华文细黑" pitchFamily="2" charset="-122"/>
            </a:endParaRPr>
          </a:p>
          <a:p>
            <a:pPr algn="ctr" eaLnBrk="1" hangingPunct="1">
              <a:lnSpc>
                <a:spcPct val="100000"/>
              </a:lnSpc>
              <a:spcBef>
                <a:spcPct val="0"/>
              </a:spcBef>
              <a:buNone/>
            </a:pPr>
            <a:r>
              <a:rPr lang="en-US" altLang="zh-CN" sz="1600" b="1" dirty="0" smtClean="0">
                <a:solidFill>
                  <a:schemeClr val="tx2"/>
                </a:solidFill>
                <a:latin typeface="华文细黑" pitchFamily="2" charset="-122"/>
                <a:ea typeface="华文细黑" pitchFamily="2" charset="-122"/>
              </a:rPr>
              <a:t>2.</a:t>
            </a:r>
            <a:r>
              <a:rPr lang="zh-CN" altLang="en-US" sz="1600" b="1" dirty="0" smtClean="0">
                <a:solidFill>
                  <a:schemeClr val="tx2"/>
                </a:solidFill>
                <a:latin typeface="华文细黑" pitchFamily="2" charset="-122"/>
                <a:ea typeface="华文细黑" pitchFamily="2" charset="-122"/>
              </a:rPr>
              <a:t>学生用户订水，缴纳水电费的测试</a:t>
            </a:r>
            <a:endParaRPr lang="en-US" altLang="zh-CN" sz="1600" b="1" dirty="0" smtClean="0">
              <a:solidFill>
                <a:schemeClr val="tx2"/>
              </a:solidFill>
              <a:latin typeface="华文细黑" pitchFamily="2" charset="-122"/>
              <a:ea typeface="华文细黑" pitchFamily="2" charset="-122"/>
            </a:endParaRPr>
          </a:p>
          <a:p>
            <a:pPr algn="ctr" eaLnBrk="1" hangingPunct="1">
              <a:lnSpc>
                <a:spcPct val="100000"/>
              </a:lnSpc>
              <a:spcBef>
                <a:spcPct val="0"/>
              </a:spcBef>
              <a:buNone/>
            </a:pPr>
            <a:r>
              <a:rPr lang="en-US" altLang="zh-CN" sz="1600" b="1" dirty="0" smtClean="0">
                <a:solidFill>
                  <a:schemeClr val="tx2"/>
                </a:solidFill>
                <a:latin typeface="华文细黑" pitchFamily="2" charset="-122"/>
                <a:ea typeface="华文细黑" pitchFamily="2" charset="-122"/>
              </a:rPr>
              <a:t>3.</a:t>
            </a:r>
            <a:r>
              <a:rPr lang="zh-CN" altLang="en-US" sz="1600" b="1" dirty="0" smtClean="0">
                <a:solidFill>
                  <a:schemeClr val="tx2"/>
                </a:solidFill>
                <a:latin typeface="华文细黑" pitchFamily="2" charset="-122"/>
                <a:ea typeface="华文细黑" pitchFamily="2" charset="-122"/>
              </a:rPr>
              <a:t>学生及宿管用户注册登录修改密码的测试</a:t>
            </a:r>
          </a:p>
        </p:txBody>
      </p:sp>
      <p:sp>
        <p:nvSpPr>
          <p:cNvPr id="34828" name="文本框 12"/>
          <p:cNvSpPr txBox="1">
            <a:spLocks noChangeArrowheads="1"/>
          </p:cNvSpPr>
          <p:nvPr/>
        </p:nvSpPr>
        <p:spPr bwMode="auto">
          <a:xfrm>
            <a:off x="1763728" y="4425950"/>
            <a:ext cx="266855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2400" b="1" dirty="0" smtClean="0">
                <a:solidFill>
                  <a:schemeClr val="tx2"/>
                </a:solidFill>
                <a:latin typeface="华文细黑" pitchFamily="2" charset="-122"/>
                <a:ea typeface="华文细黑" pitchFamily="2" charset="-122"/>
              </a:rPr>
              <a:t>4</a:t>
            </a:r>
            <a:r>
              <a:rPr lang="zh-CN" altLang="en-US" sz="2400" b="1" dirty="0" smtClean="0">
                <a:solidFill>
                  <a:schemeClr val="tx2"/>
                </a:solidFill>
                <a:latin typeface="华文细黑" pitchFamily="2" charset="-122"/>
                <a:ea typeface="华文细黑" pitchFamily="2" charset="-122"/>
              </a:rPr>
              <a:t>分</a:t>
            </a:r>
            <a:endParaRPr lang="en-US" altLang="zh-CN" sz="2400" b="1" dirty="0" smtClean="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en-US" altLang="zh-CN" sz="1600" b="1" dirty="0" smtClean="0">
                <a:solidFill>
                  <a:schemeClr val="tx2"/>
                </a:solidFill>
                <a:latin typeface="华文细黑" pitchFamily="2" charset="-122"/>
                <a:ea typeface="华文细黑" pitchFamily="2" charset="-122"/>
              </a:rPr>
              <a:t>1.PPT</a:t>
            </a:r>
            <a:r>
              <a:rPr lang="zh-CN" altLang="en-US" sz="1600" b="1" dirty="0" smtClean="0">
                <a:solidFill>
                  <a:schemeClr val="tx2"/>
                </a:solidFill>
                <a:latin typeface="华文细黑" pitchFamily="2" charset="-122"/>
                <a:ea typeface="华文细黑" pitchFamily="2" charset="-122"/>
              </a:rPr>
              <a:t>制作</a:t>
            </a:r>
            <a:endParaRPr lang="en-US" altLang="zh-CN" sz="1600" b="1" dirty="0" smtClean="0">
              <a:solidFill>
                <a:schemeClr val="tx2"/>
              </a:solidFill>
              <a:latin typeface="华文细黑" pitchFamily="2" charset="-122"/>
              <a:ea typeface="华文细黑" pitchFamily="2" charset="-122"/>
            </a:endParaRPr>
          </a:p>
          <a:p>
            <a:pPr algn="ctr" eaLnBrk="1" hangingPunct="1">
              <a:lnSpc>
                <a:spcPct val="100000"/>
              </a:lnSpc>
              <a:spcBef>
                <a:spcPct val="0"/>
              </a:spcBef>
              <a:buFont typeface="Arial" pitchFamily="34" charset="0"/>
              <a:buNone/>
            </a:pPr>
            <a:r>
              <a:rPr lang="en-US" altLang="zh-CN" sz="1600" b="1" dirty="0" smtClean="0">
                <a:solidFill>
                  <a:schemeClr val="tx2"/>
                </a:solidFill>
                <a:latin typeface="华文细黑" pitchFamily="2" charset="-122"/>
                <a:ea typeface="华文细黑" pitchFamily="2" charset="-122"/>
              </a:rPr>
              <a:t>2.</a:t>
            </a:r>
            <a:r>
              <a:rPr lang="zh-CN" altLang="en-US" sz="1600" b="1" dirty="0" smtClean="0">
                <a:solidFill>
                  <a:schemeClr val="tx2"/>
                </a:solidFill>
                <a:latin typeface="华文细黑" pitchFamily="2" charset="-122"/>
                <a:ea typeface="华文细黑" pitchFamily="2" charset="-122"/>
              </a:rPr>
              <a:t>数据库相关信息的录入</a:t>
            </a:r>
            <a:endParaRPr lang="en-US" altLang="zh-CN" sz="1600" b="1" dirty="0" smtClean="0">
              <a:solidFill>
                <a:schemeClr val="tx2"/>
              </a:solidFill>
              <a:latin typeface="华文细黑" pitchFamily="2" charset="-122"/>
              <a:ea typeface="华文细黑" pitchFamily="2" charset="-122"/>
            </a:endParaRPr>
          </a:p>
          <a:p>
            <a:pPr algn="ctr" eaLnBrk="1" hangingPunct="1">
              <a:lnSpc>
                <a:spcPct val="100000"/>
              </a:lnSpc>
              <a:spcBef>
                <a:spcPct val="0"/>
              </a:spcBef>
              <a:buNone/>
            </a:pPr>
            <a:r>
              <a:rPr lang="en-US" altLang="zh-CN" sz="1600" b="1" dirty="0" smtClean="0">
                <a:solidFill>
                  <a:schemeClr val="tx2"/>
                </a:solidFill>
                <a:latin typeface="华文细黑" pitchFamily="2" charset="-122"/>
                <a:ea typeface="华文细黑" pitchFamily="2" charset="-122"/>
              </a:rPr>
              <a:t>3.</a:t>
            </a:r>
            <a:r>
              <a:rPr lang="zh-CN" altLang="en-US" sz="1600" b="1" dirty="0" smtClean="0">
                <a:solidFill>
                  <a:schemeClr val="tx2"/>
                </a:solidFill>
                <a:latin typeface="华文细黑" pitchFamily="2" charset="-122"/>
                <a:ea typeface="华文细黑" pitchFamily="2" charset="-122"/>
              </a:rPr>
              <a:t>学生用户查询历史订单和重要通知并报修的测试</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7"/>
          <p:cNvSpPr txBox="1">
            <a:spLocks noChangeArrowheads="1"/>
          </p:cNvSpPr>
          <p:nvPr/>
        </p:nvSpPr>
        <p:spPr bwMode="auto">
          <a:xfrm>
            <a:off x="5295900" y="2641600"/>
            <a:ext cx="1939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3200">
                <a:solidFill>
                  <a:srgbClr val="C00000"/>
                </a:solidFill>
                <a:latin typeface="华文细黑" pitchFamily="2" charset="-122"/>
                <a:ea typeface="华文细黑" pitchFamily="2" charset="-122"/>
              </a:rPr>
              <a:t>谢谢观看</a:t>
            </a:r>
          </a:p>
        </p:txBody>
      </p:sp>
      <p:cxnSp>
        <p:nvCxnSpPr>
          <p:cNvPr id="35843" name="直接连接符 12"/>
          <p:cNvCxnSpPr>
            <a:cxnSpLocks noChangeShapeType="1"/>
          </p:cNvCxnSpPr>
          <p:nvPr/>
        </p:nvCxnSpPr>
        <p:spPr bwMode="auto">
          <a:xfrm>
            <a:off x="2411413"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4" name="文本框 12"/>
          <p:cNvSpPr txBox="1">
            <a:spLocks noChangeArrowheads="1"/>
          </p:cNvSpPr>
          <p:nvPr/>
        </p:nvSpPr>
        <p:spPr bwMode="auto">
          <a:xfrm>
            <a:off x="4918075" y="3298825"/>
            <a:ext cx="2617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1800">
                <a:solidFill>
                  <a:srgbClr val="404040"/>
                </a:solidFill>
                <a:latin typeface="华文细黑" pitchFamily="2" charset="-122"/>
                <a:ea typeface="华文细黑" pitchFamily="2" charset="-122"/>
              </a:rPr>
              <a:t>G07</a:t>
            </a:r>
            <a:endParaRPr lang="zh-CN" altLang="zh-CN" sz="1800">
              <a:solidFill>
                <a:srgbClr val="404040"/>
              </a:solidFill>
              <a:latin typeface="华文细黑" pitchFamily="2" charset="-122"/>
              <a:ea typeface="华文细黑" pitchFamily="2" charset="-122"/>
            </a:endParaRPr>
          </a:p>
        </p:txBody>
      </p:sp>
      <p:cxnSp>
        <p:nvCxnSpPr>
          <p:cNvPr id="35845" name="直接连接符 14"/>
          <p:cNvCxnSpPr>
            <a:cxnSpLocks noChangeShapeType="1"/>
          </p:cNvCxnSpPr>
          <p:nvPr/>
        </p:nvCxnSpPr>
        <p:spPr bwMode="auto">
          <a:xfrm>
            <a:off x="7431088"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6" name="文本框 15"/>
          <p:cNvSpPr txBox="1">
            <a:spLocks noChangeArrowheads="1"/>
          </p:cNvSpPr>
          <p:nvPr/>
        </p:nvSpPr>
        <p:spPr bwMode="auto">
          <a:xfrm>
            <a:off x="5432425" y="3684588"/>
            <a:ext cx="1419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8046FA58-7914-48FC-9A38-276116B13383}"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2018/1/5</a:t>
            </a:fld>
            <a:endParaRPr lang="zh-CN" altLang="en-US" sz="1800">
              <a:solidFill>
                <a:srgbClr val="404040"/>
              </a:solidFill>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smtClean="0">
                <a:solidFill>
                  <a:srgbClr val="404040"/>
                </a:solidFill>
                <a:latin typeface="华文细黑" pitchFamily="2" charset="-122"/>
                <a:ea typeface="华文细黑" pitchFamily="2" charset="-122"/>
              </a:rPr>
              <a:t>成果展示</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1</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Part1  </a:t>
            </a:r>
            <a:r>
              <a:rPr lang="zh-CN" altLang="en-US" sz="2400" b="1" dirty="0">
                <a:latin typeface="Calibri" pitchFamily="34" charset="0"/>
              </a:rPr>
              <a:t>界面</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1030" r="2417" b="2118"/>
          <a:stretch>
            <a:fillRect/>
          </a:stretch>
        </p:blipFill>
        <p:spPr bwMode="auto">
          <a:xfrm>
            <a:off x="830897" y="919794"/>
            <a:ext cx="2613343" cy="463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l="3911" t="2237" r="8752" b="4027"/>
          <a:stretch>
            <a:fillRect/>
          </a:stretch>
        </p:blipFill>
        <p:spPr bwMode="auto">
          <a:xfrm>
            <a:off x="3444240" y="919794"/>
            <a:ext cx="2613343" cy="466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3"/>
          <p:cNvPicPr>
            <a:picLocks noChangeAspect="1" noChangeArrowheads="1"/>
          </p:cNvPicPr>
          <p:nvPr/>
        </p:nvPicPr>
        <p:blipFill>
          <a:blip r:embed="rId4">
            <a:extLst>
              <a:ext uri="{28A0092B-C50C-407E-A947-70E740481C1C}">
                <a14:useLocalDpi xmlns:a14="http://schemas.microsoft.com/office/drawing/2010/main" val="0"/>
              </a:ext>
            </a:extLst>
          </a:blip>
          <a:srcRect l="5263" t="1566" r="9619" b="5099"/>
          <a:stretch>
            <a:fillRect/>
          </a:stretch>
        </p:blipFill>
        <p:spPr bwMode="auto">
          <a:xfrm>
            <a:off x="6057583" y="919794"/>
            <a:ext cx="2604929" cy="463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111408" y="5770880"/>
            <a:ext cx="2052320" cy="369332"/>
          </a:xfrm>
          <a:prstGeom prst="rect">
            <a:avLst/>
          </a:prstGeom>
          <a:noFill/>
        </p:spPr>
        <p:txBody>
          <a:bodyPr wrap="square" rtlCol="0">
            <a:spAutoFit/>
          </a:bodyPr>
          <a:lstStyle/>
          <a:p>
            <a:pPr algn="ctr"/>
            <a:r>
              <a:rPr lang="zh-CN" altLang="en-US" b="1" dirty="0" smtClean="0"/>
              <a:t>初始主界面</a:t>
            </a:r>
            <a:endParaRPr lang="zh-CN" altLang="en-US" b="1" dirty="0"/>
          </a:p>
        </p:txBody>
      </p:sp>
      <p:sp>
        <p:nvSpPr>
          <p:cNvPr id="8" name="TextBox 7"/>
          <p:cNvSpPr txBox="1"/>
          <p:nvPr/>
        </p:nvSpPr>
        <p:spPr>
          <a:xfrm>
            <a:off x="3724751" y="5770880"/>
            <a:ext cx="2052320" cy="369332"/>
          </a:xfrm>
          <a:prstGeom prst="rect">
            <a:avLst/>
          </a:prstGeom>
          <a:noFill/>
        </p:spPr>
        <p:txBody>
          <a:bodyPr wrap="square" rtlCol="0">
            <a:spAutoFit/>
          </a:bodyPr>
          <a:lstStyle/>
          <a:p>
            <a:pPr algn="ctr"/>
            <a:r>
              <a:rPr lang="zh-CN" altLang="en-US" b="1" dirty="0" smtClean="0"/>
              <a:t>登录界面</a:t>
            </a:r>
            <a:endParaRPr lang="zh-CN" altLang="en-US" b="1"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l="5482" t="1717" r="5859" b="2861"/>
          <a:stretch>
            <a:fillRect/>
          </a:stretch>
        </p:blipFill>
        <p:spPr bwMode="auto">
          <a:xfrm>
            <a:off x="8662513" y="919794"/>
            <a:ext cx="2625248" cy="466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333887" y="5772666"/>
            <a:ext cx="2052320" cy="369332"/>
          </a:xfrm>
          <a:prstGeom prst="rect">
            <a:avLst/>
          </a:prstGeom>
          <a:noFill/>
        </p:spPr>
        <p:txBody>
          <a:bodyPr wrap="square" rtlCol="0">
            <a:spAutoFit/>
          </a:bodyPr>
          <a:lstStyle/>
          <a:p>
            <a:pPr algn="ctr"/>
            <a:r>
              <a:rPr lang="zh-CN" altLang="en-US" b="1" dirty="0"/>
              <a:t>注册</a:t>
            </a:r>
            <a:r>
              <a:rPr lang="zh-CN" altLang="en-US" b="1" dirty="0" smtClean="0"/>
              <a:t>界面</a:t>
            </a:r>
            <a:endParaRPr lang="zh-CN" altLang="en-US" b="1" dirty="0"/>
          </a:p>
        </p:txBody>
      </p:sp>
      <p:sp>
        <p:nvSpPr>
          <p:cNvPr id="11" name="TextBox 10"/>
          <p:cNvSpPr txBox="1"/>
          <p:nvPr/>
        </p:nvSpPr>
        <p:spPr>
          <a:xfrm>
            <a:off x="8948977" y="5774452"/>
            <a:ext cx="2052320" cy="369332"/>
          </a:xfrm>
          <a:prstGeom prst="rect">
            <a:avLst/>
          </a:prstGeom>
          <a:noFill/>
        </p:spPr>
        <p:txBody>
          <a:bodyPr wrap="square" rtlCol="0">
            <a:spAutoFit/>
          </a:bodyPr>
          <a:lstStyle/>
          <a:p>
            <a:pPr algn="ctr"/>
            <a:r>
              <a:rPr lang="zh-CN" altLang="en-US" b="1" dirty="0" smtClean="0"/>
              <a:t>登录完成界面</a:t>
            </a:r>
            <a:endParaRPr lang="zh-CN" altLang="en-US" b="1" dirty="0"/>
          </a:p>
        </p:txBody>
      </p:sp>
    </p:spTree>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Part1  </a:t>
            </a:r>
            <a:r>
              <a:rPr lang="zh-CN" altLang="en-US" sz="2400" b="1" dirty="0">
                <a:latin typeface="Calibri" pitchFamily="34" charset="0"/>
              </a:rPr>
              <a:t>界面</a:t>
            </a:r>
          </a:p>
        </p:txBody>
      </p:sp>
      <p:sp>
        <p:nvSpPr>
          <p:cNvPr id="2" name="TextBox 1"/>
          <p:cNvSpPr txBox="1"/>
          <p:nvPr/>
        </p:nvSpPr>
        <p:spPr>
          <a:xfrm>
            <a:off x="2367179" y="5781040"/>
            <a:ext cx="2052320" cy="369332"/>
          </a:xfrm>
          <a:prstGeom prst="rect">
            <a:avLst/>
          </a:prstGeom>
          <a:noFill/>
        </p:spPr>
        <p:txBody>
          <a:bodyPr wrap="square" rtlCol="0">
            <a:spAutoFit/>
          </a:bodyPr>
          <a:lstStyle/>
          <a:p>
            <a:pPr algn="ctr"/>
            <a:r>
              <a:rPr lang="zh-CN" altLang="en-US" b="1" dirty="0" smtClean="0"/>
              <a:t>订购桶装水</a:t>
            </a:r>
            <a:endParaRPr lang="zh-CN" altLang="en-US" b="1" dirty="0"/>
          </a:p>
        </p:txBody>
      </p:sp>
      <p:sp>
        <p:nvSpPr>
          <p:cNvPr id="8" name="TextBox 7"/>
          <p:cNvSpPr txBox="1"/>
          <p:nvPr/>
        </p:nvSpPr>
        <p:spPr>
          <a:xfrm>
            <a:off x="4980522" y="5781040"/>
            <a:ext cx="2052320" cy="369332"/>
          </a:xfrm>
          <a:prstGeom prst="rect">
            <a:avLst/>
          </a:prstGeom>
          <a:noFill/>
        </p:spPr>
        <p:txBody>
          <a:bodyPr wrap="square" rtlCol="0">
            <a:spAutoFit/>
          </a:bodyPr>
          <a:lstStyle/>
          <a:p>
            <a:pPr algn="ctr"/>
            <a:r>
              <a:rPr lang="zh-CN" altLang="en-US" b="1" dirty="0" smtClean="0"/>
              <a:t>缴纳电费</a:t>
            </a:r>
            <a:endParaRPr lang="zh-CN" altLang="en-US" b="1" dirty="0"/>
          </a:p>
        </p:txBody>
      </p:sp>
      <p:sp>
        <p:nvSpPr>
          <p:cNvPr id="10" name="TextBox 9"/>
          <p:cNvSpPr txBox="1"/>
          <p:nvPr/>
        </p:nvSpPr>
        <p:spPr>
          <a:xfrm>
            <a:off x="7589658" y="5782826"/>
            <a:ext cx="2052320" cy="369332"/>
          </a:xfrm>
          <a:prstGeom prst="rect">
            <a:avLst/>
          </a:prstGeom>
          <a:noFill/>
        </p:spPr>
        <p:txBody>
          <a:bodyPr wrap="square" rtlCol="0">
            <a:spAutoFit/>
          </a:bodyPr>
          <a:lstStyle/>
          <a:p>
            <a:pPr algn="ctr"/>
            <a:r>
              <a:rPr lang="zh-CN" altLang="en-US" b="1" dirty="0" smtClean="0"/>
              <a:t>缴纳水费</a:t>
            </a:r>
            <a:endParaRPr lang="zh-CN" altLang="en-US"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l="4340" t="2295" r="7170" b="6339"/>
          <a:stretch>
            <a:fillRect/>
          </a:stretch>
        </p:blipFill>
        <p:spPr bwMode="auto">
          <a:xfrm>
            <a:off x="2084127" y="933065"/>
            <a:ext cx="2618423" cy="466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l="3206" t="2065" r="2806" b="2522"/>
          <a:stretch>
            <a:fillRect/>
          </a:stretch>
        </p:blipFill>
        <p:spPr bwMode="auto">
          <a:xfrm>
            <a:off x="4718902" y="929955"/>
            <a:ext cx="2631163" cy="466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l="5586" t="2853" r="7077" b="5818"/>
          <a:stretch>
            <a:fillRect/>
          </a:stretch>
        </p:blipFill>
        <p:spPr bwMode="auto">
          <a:xfrm>
            <a:off x="7350064" y="933065"/>
            <a:ext cx="2630879" cy="4668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6169988"/>
      </p:ext>
    </p:extLst>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Part1  </a:t>
            </a:r>
            <a:r>
              <a:rPr lang="zh-CN" altLang="en-US" sz="2400" b="1" dirty="0">
                <a:latin typeface="Calibri" pitchFamily="34" charset="0"/>
              </a:rPr>
              <a:t>界面</a:t>
            </a:r>
          </a:p>
        </p:txBody>
      </p:sp>
      <p:sp>
        <p:nvSpPr>
          <p:cNvPr id="2" name="TextBox 1"/>
          <p:cNvSpPr txBox="1"/>
          <p:nvPr/>
        </p:nvSpPr>
        <p:spPr>
          <a:xfrm>
            <a:off x="1016000" y="5770880"/>
            <a:ext cx="2265680" cy="369332"/>
          </a:xfrm>
          <a:prstGeom prst="rect">
            <a:avLst/>
          </a:prstGeom>
          <a:noFill/>
        </p:spPr>
        <p:txBody>
          <a:bodyPr wrap="square" rtlCol="0">
            <a:spAutoFit/>
          </a:bodyPr>
          <a:lstStyle/>
          <a:p>
            <a:pPr algn="ctr"/>
            <a:r>
              <a:rPr lang="zh-CN" altLang="en-US" b="1" dirty="0" smtClean="0"/>
              <a:t>宿管查询桶装水订单</a:t>
            </a:r>
            <a:endParaRPr lang="zh-CN" altLang="en-US" b="1" dirty="0"/>
          </a:p>
        </p:txBody>
      </p:sp>
      <p:sp>
        <p:nvSpPr>
          <p:cNvPr id="8" name="TextBox 7"/>
          <p:cNvSpPr txBox="1"/>
          <p:nvPr/>
        </p:nvSpPr>
        <p:spPr>
          <a:xfrm>
            <a:off x="3724751" y="5770880"/>
            <a:ext cx="2052320" cy="369332"/>
          </a:xfrm>
          <a:prstGeom prst="rect">
            <a:avLst/>
          </a:prstGeom>
          <a:noFill/>
        </p:spPr>
        <p:txBody>
          <a:bodyPr wrap="square" rtlCol="0">
            <a:spAutoFit/>
          </a:bodyPr>
          <a:lstStyle/>
          <a:p>
            <a:pPr algn="ctr"/>
            <a:r>
              <a:rPr lang="zh-CN" altLang="en-US" b="1" dirty="0" smtClean="0"/>
              <a:t>修改订水单</a:t>
            </a:r>
            <a:endParaRPr lang="zh-CN" altLang="en-US" b="1" dirty="0"/>
          </a:p>
        </p:txBody>
      </p:sp>
      <p:sp>
        <p:nvSpPr>
          <p:cNvPr id="10" name="TextBox 9"/>
          <p:cNvSpPr txBox="1"/>
          <p:nvPr/>
        </p:nvSpPr>
        <p:spPr>
          <a:xfrm>
            <a:off x="6333887" y="5772666"/>
            <a:ext cx="2052320" cy="369332"/>
          </a:xfrm>
          <a:prstGeom prst="rect">
            <a:avLst/>
          </a:prstGeom>
          <a:noFill/>
        </p:spPr>
        <p:txBody>
          <a:bodyPr wrap="square" rtlCol="0">
            <a:spAutoFit/>
          </a:bodyPr>
          <a:lstStyle/>
          <a:p>
            <a:pPr algn="ctr"/>
            <a:r>
              <a:rPr lang="zh-CN" altLang="en-US" b="1" dirty="0" smtClean="0"/>
              <a:t>删除订水单</a:t>
            </a:r>
            <a:endParaRPr lang="zh-CN" altLang="en-US" b="1" dirty="0"/>
          </a:p>
        </p:txBody>
      </p:sp>
      <p:sp>
        <p:nvSpPr>
          <p:cNvPr id="11" name="TextBox 10"/>
          <p:cNvSpPr txBox="1"/>
          <p:nvPr/>
        </p:nvSpPr>
        <p:spPr>
          <a:xfrm>
            <a:off x="8948977" y="5774452"/>
            <a:ext cx="2052320" cy="369332"/>
          </a:xfrm>
          <a:prstGeom prst="rect">
            <a:avLst/>
          </a:prstGeom>
          <a:noFill/>
        </p:spPr>
        <p:txBody>
          <a:bodyPr wrap="square" rtlCol="0">
            <a:spAutoFit/>
          </a:bodyPr>
          <a:lstStyle/>
          <a:p>
            <a:pPr algn="ctr"/>
            <a:r>
              <a:rPr lang="zh-CN" altLang="en-US" b="1" dirty="0" smtClean="0"/>
              <a:t>添加订水单</a:t>
            </a:r>
            <a:endParaRPr lang="zh-CN" altLang="en-US"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l="11038" r="11203" b="6786"/>
          <a:stretch>
            <a:fillRect/>
          </a:stretch>
        </p:blipFill>
        <p:spPr bwMode="auto">
          <a:xfrm>
            <a:off x="808589" y="947420"/>
            <a:ext cx="2657953" cy="471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1"/>
          <p:cNvPicPr>
            <a:picLocks noChangeAspect="1" noChangeArrowheads="1"/>
          </p:cNvPicPr>
          <p:nvPr/>
        </p:nvPicPr>
        <p:blipFill>
          <a:blip r:embed="rId3">
            <a:extLst>
              <a:ext uri="{28A0092B-C50C-407E-A947-70E740481C1C}">
                <a14:useLocalDpi xmlns:a14="http://schemas.microsoft.com/office/drawing/2010/main" val="0"/>
              </a:ext>
            </a:extLst>
          </a:blip>
          <a:srcRect l="3696" b="1524"/>
          <a:stretch>
            <a:fillRect/>
          </a:stretch>
        </p:blipFill>
        <p:spPr bwMode="auto">
          <a:xfrm>
            <a:off x="3432093" y="947420"/>
            <a:ext cx="2613342" cy="471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2"/>
          <p:cNvPicPr>
            <a:picLocks noChangeAspect="1" noChangeArrowheads="1"/>
          </p:cNvPicPr>
          <p:nvPr/>
        </p:nvPicPr>
        <p:blipFill>
          <a:blip r:embed="rId4">
            <a:extLst>
              <a:ext uri="{28A0092B-C50C-407E-A947-70E740481C1C}">
                <a14:useLocalDpi xmlns:a14="http://schemas.microsoft.com/office/drawing/2010/main" val="0"/>
              </a:ext>
            </a:extLst>
          </a:blip>
          <a:srcRect l="8856" r="4613" b="6705"/>
          <a:stretch>
            <a:fillRect/>
          </a:stretch>
        </p:blipFill>
        <p:spPr bwMode="auto">
          <a:xfrm>
            <a:off x="6049524" y="947420"/>
            <a:ext cx="2621045" cy="471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4"/>
          <p:cNvPicPr>
            <a:picLocks noChangeAspect="1" noChangeArrowheads="1"/>
          </p:cNvPicPr>
          <p:nvPr/>
        </p:nvPicPr>
        <p:blipFill>
          <a:blip r:embed="rId5">
            <a:extLst>
              <a:ext uri="{28A0092B-C50C-407E-A947-70E740481C1C}">
                <a14:useLocalDpi xmlns:a14="http://schemas.microsoft.com/office/drawing/2010/main" val="0"/>
              </a:ext>
            </a:extLst>
          </a:blip>
          <a:srcRect r="4132" b="3203"/>
          <a:stretch>
            <a:fillRect/>
          </a:stretch>
        </p:blipFill>
        <p:spPr bwMode="auto">
          <a:xfrm>
            <a:off x="8670569" y="947420"/>
            <a:ext cx="2625134" cy="471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048240"/>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Part1  </a:t>
            </a:r>
            <a:r>
              <a:rPr lang="zh-CN" altLang="en-US" sz="2400" b="1" dirty="0">
                <a:latin typeface="Calibri" pitchFamily="34" charset="0"/>
              </a:rPr>
              <a:t>界面</a:t>
            </a:r>
          </a:p>
        </p:txBody>
      </p:sp>
      <p:sp>
        <p:nvSpPr>
          <p:cNvPr id="12" name="TextBox 11"/>
          <p:cNvSpPr txBox="1"/>
          <p:nvPr/>
        </p:nvSpPr>
        <p:spPr>
          <a:xfrm>
            <a:off x="1933247" y="1981200"/>
            <a:ext cx="461665" cy="1757680"/>
          </a:xfrm>
          <a:prstGeom prst="rect">
            <a:avLst/>
          </a:prstGeom>
          <a:noFill/>
        </p:spPr>
        <p:txBody>
          <a:bodyPr vert="eaVert" wrap="square" rtlCol="0">
            <a:spAutoFit/>
          </a:bodyPr>
          <a:lstStyle/>
          <a:p>
            <a:r>
              <a:rPr lang="zh-CN" altLang="en-US" b="1" dirty="0" smtClean="0"/>
              <a:t>学生端</a:t>
            </a:r>
            <a:endParaRPr lang="zh-CN" altLang="en-US" b="1" dirty="0"/>
          </a:p>
        </p:txBody>
      </p:sp>
      <p:sp>
        <p:nvSpPr>
          <p:cNvPr id="13" name="TextBox 12"/>
          <p:cNvSpPr txBox="1"/>
          <p:nvPr/>
        </p:nvSpPr>
        <p:spPr>
          <a:xfrm>
            <a:off x="9691022" y="2001520"/>
            <a:ext cx="461665" cy="1757680"/>
          </a:xfrm>
          <a:prstGeom prst="rect">
            <a:avLst/>
          </a:prstGeom>
          <a:noFill/>
        </p:spPr>
        <p:txBody>
          <a:bodyPr vert="eaVert" wrap="square" rtlCol="0">
            <a:spAutoFit/>
          </a:bodyPr>
          <a:lstStyle/>
          <a:p>
            <a:r>
              <a:rPr lang="zh-CN" altLang="en-US" b="1" dirty="0" smtClean="0"/>
              <a:t>宿管端</a:t>
            </a:r>
            <a:endParaRPr lang="zh-CN" altLang="en-US" b="1" dirty="0"/>
          </a:p>
        </p:txBody>
      </p:sp>
      <p:pic>
        <p:nvPicPr>
          <p:cNvPr id="14" name="图片 10"/>
          <p:cNvPicPr>
            <a:picLocks noChangeAspect="1" noChangeArrowheads="1"/>
          </p:cNvPicPr>
          <p:nvPr/>
        </p:nvPicPr>
        <p:blipFill>
          <a:blip r:embed="rId2">
            <a:extLst>
              <a:ext uri="{28A0092B-C50C-407E-A947-70E740481C1C}">
                <a14:useLocalDpi xmlns:a14="http://schemas.microsoft.com/office/drawing/2010/main" val="0"/>
              </a:ext>
            </a:extLst>
          </a:blip>
          <a:srcRect l="7867" t="3552" r="9790" b="9300"/>
          <a:stretch>
            <a:fillRect/>
          </a:stretch>
        </p:blipFill>
        <p:spPr bwMode="auto">
          <a:xfrm>
            <a:off x="2600958" y="825500"/>
            <a:ext cx="2723451" cy="4810419"/>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1"/>
          <p:cNvPicPr>
            <a:picLocks noChangeAspect="1" noChangeArrowheads="1"/>
          </p:cNvPicPr>
          <p:nvPr/>
        </p:nvPicPr>
        <p:blipFill>
          <a:blip r:embed="rId3">
            <a:extLst>
              <a:ext uri="{28A0092B-C50C-407E-A947-70E740481C1C}">
                <a14:useLocalDpi xmlns:a14="http://schemas.microsoft.com/office/drawing/2010/main" val="0"/>
              </a:ext>
            </a:extLst>
          </a:blip>
          <a:srcRect l="11340" r="7732" b="9189"/>
          <a:stretch>
            <a:fillRect/>
          </a:stretch>
        </p:blipFill>
        <p:spPr bwMode="auto">
          <a:xfrm>
            <a:off x="6543661" y="825500"/>
            <a:ext cx="2701938" cy="48106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80161" y="5811520"/>
            <a:ext cx="10231120" cy="369332"/>
          </a:xfrm>
          <a:prstGeom prst="rect">
            <a:avLst/>
          </a:prstGeom>
          <a:noFill/>
        </p:spPr>
        <p:txBody>
          <a:bodyPr wrap="square" rtlCol="0">
            <a:spAutoFit/>
          </a:bodyPr>
          <a:lstStyle/>
          <a:p>
            <a:r>
              <a:rPr lang="zh-CN" altLang="en-US" b="1" dirty="0" smtClean="0"/>
              <a:t>在用户（金同学）的建议之下，我们又加入了宿管端发布重要通知以及学生端查看重要通知的功能</a:t>
            </a:r>
            <a:endParaRPr lang="zh-CN" altLang="en-US" b="1" dirty="0"/>
          </a:p>
        </p:txBody>
      </p:sp>
    </p:spTree>
    <p:extLst>
      <p:ext uri="{BB962C8B-B14F-4D97-AF65-F5344CB8AC3E}">
        <p14:creationId xmlns:p14="http://schemas.microsoft.com/office/powerpoint/2010/main" val="3548074634"/>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p:cNvSpPr txBox="1">
            <a:spLocks noChangeArrowheads="1"/>
          </p:cNvSpPr>
          <p:nvPr/>
        </p:nvSpPr>
        <p:spPr bwMode="auto">
          <a:xfrm>
            <a:off x="4938713" y="3563938"/>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a:solidFill>
                  <a:srgbClr val="404040"/>
                </a:solidFill>
                <a:latin typeface="华文细黑" pitchFamily="2" charset="-122"/>
                <a:ea typeface="华文细黑" pitchFamily="2" charset="-122"/>
              </a:rPr>
              <a:t>代码</a:t>
            </a:r>
            <a:endParaRPr lang="zh-CN" altLang="zh-CN" sz="2000" b="1">
              <a:solidFill>
                <a:srgbClr val="404040"/>
              </a:solidFill>
              <a:latin typeface="华文细黑" pitchFamily="2" charset="-122"/>
              <a:ea typeface="华文细黑" pitchFamily="2" charset="-122"/>
            </a:endParaRPr>
          </a:p>
        </p:txBody>
      </p:sp>
      <p:sp>
        <p:nvSpPr>
          <p:cNvPr id="7171"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7172"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2</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289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a:latin typeface="Calibri" pitchFamily="34" charset="0"/>
              </a:rPr>
              <a:t>Part2  </a:t>
            </a:r>
            <a:r>
              <a:rPr lang="zh-CN" altLang="en-US" sz="2400" b="1">
                <a:latin typeface="Calibri" pitchFamily="34" charset="0"/>
              </a:rPr>
              <a:t>代码规范</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6" y="835025"/>
            <a:ext cx="12033250" cy="518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79910" y="6242180"/>
            <a:ext cx="2174033" cy="369332"/>
          </a:xfrm>
          <a:prstGeom prst="rect">
            <a:avLst/>
          </a:prstGeom>
          <a:noFill/>
        </p:spPr>
        <p:txBody>
          <a:bodyPr wrap="square" rtlCol="0">
            <a:spAutoFit/>
          </a:bodyPr>
          <a:lstStyle/>
          <a:p>
            <a:r>
              <a:rPr lang="zh-CN" altLang="en-US" b="1" dirty="0" smtClean="0"/>
              <a:t>详见代码规范文档</a:t>
            </a:r>
            <a:endParaRPr lang="zh-CN" altLang="en-US" b="1" dirty="0"/>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DotumChe"/>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1593</TotalTime>
  <Pages>0</Pages>
  <Words>1376</Words>
  <Characters>0</Characters>
  <Application>Microsoft Office PowerPoint</Application>
  <DocSecurity>0</DocSecurity>
  <PresentationFormat>自定义</PresentationFormat>
  <Lines>0</Lines>
  <Paragraphs>436</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asus-</cp:lastModifiedBy>
  <cp:revision>77</cp:revision>
  <dcterms:created xsi:type="dcterms:W3CDTF">2013-11-26T08:12:46Z</dcterms:created>
  <dcterms:modified xsi:type="dcterms:W3CDTF">2018-01-05T13:57:08Z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