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80" r:id="rId4"/>
    <p:sldId id="258" r:id="rId5"/>
    <p:sldId id="319" r:id="rId6"/>
    <p:sldId id="304" r:id="rId7"/>
    <p:sldId id="305" r:id="rId8"/>
    <p:sldId id="306" r:id="rId9"/>
    <p:sldId id="318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292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3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74" autoAdjust="0"/>
  </p:normalViewPr>
  <p:slideViewPr>
    <p:cSldViewPr>
      <p:cViewPr>
        <p:scale>
          <a:sx n="100" d="100"/>
          <a:sy n="100" d="100"/>
        </p:scale>
        <p:origin x="-936" y="-2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64373" y="1072565"/>
            <a:ext cx="358554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zh-CN" altLang="en-US" sz="3200" b="1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项目开发计划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03648" y="3435846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G07</a:t>
            </a:r>
            <a:r>
              <a:rPr lang="zh-CN" altLang="en-US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小组：汤扬 孙昭 张璇</a:t>
            </a:r>
            <a:endParaRPr lang="zh-CN" altLang="en-US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2" y="343584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指导老师：杨老师</a:t>
            </a:r>
            <a:endParaRPr lang="zh-CN" altLang="en-US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4110" y="2139702"/>
            <a:ext cx="314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项目名称：</a:t>
            </a:r>
            <a:endParaRPr lang="en-US" altLang="zh-CN" b="1" dirty="0" smtClean="0"/>
          </a:p>
          <a:p>
            <a:pPr algn="ctr"/>
            <a:r>
              <a:rPr lang="zh-CN" altLang="zh-CN" b="1" dirty="0"/>
              <a:t>基于微信小程序的</a:t>
            </a:r>
            <a:endParaRPr lang="en-US" altLang="zh-CN" b="1" dirty="0" smtClean="0"/>
          </a:p>
          <a:p>
            <a:pPr algn="ctr"/>
            <a:r>
              <a:rPr lang="zh-CN" altLang="zh-CN" b="1" dirty="0" smtClean="0"/>
              <a:t>大学生</a:t>
            </a:r>
            <a:r>
              <a:rPr lang="zh-CN" altLang="zh-CN" b="1" dirty="0"/>
              <a:t>寝室基础服务平台</a:t>
            </a:r>
            <a:endParaRPr lang="zh-CN" altLang="en-US" b="1" dirty="0"/>
          </a:p>
        </p:txBody>
      </p:sp>
      <p:pic>
        <p:nvPicPr>
          <p:cNvPr id="14" name="Picture 2" descr="C:\Documents and Settings\Administrator\My Documents\Downloads\percentag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9702"/>
            <a:ext cx="323999" cy="3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3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开发环境及条件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1099646"/>
            <a:ext cx="64087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10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200000"/>
              </a:lnSpc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开发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软件：微信开发者工具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just">
              <a:lnSpc>
                <a:spcPct val="200000"/>
              </a:lnSpc>
            </a:pP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办公软件：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Microsoft Office 2013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Microsoft project 2013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界面设计：</a:t>
            </a:r>
            <a:r>
              <a:rPr lang="en-US" altLang="zh-CN" sz="12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Axure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RP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负载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测试：微信开发者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工具、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Load Runner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6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3995936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148064" y="4932633"/>
            <a:ext cx="3995936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85450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08086" y="474096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597275" y="2019300"/>
            <a:ext cx="4348163" cy="939800"/>
            <a:chOff x="2866757" y="2019402"/>
            <a:chExt cx="4348365" cy="939618"/>
          </a:xfrm>
        </p:grpSpPr>
        <p:sp>
          <p:nvSpPr>
            <p:cNvPr id="15" name="文本框 19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434836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rPr>
                <a:t>  </a:t>
              </a:r>
              <a:r>
                <a:rPr lang="zh-CN" altLang="en-US" sz="4000" b="1" dirty="0">
                  <a:latin typeface="微软雅黑 Light" pitchFamily="34" charset="-122"/>
                  <a:ea typeface="微软雅黑 Light" pitchFamily="34" charset="-122"/>
                </a:rPr>
                <a:t>实施计划</a:t>
              </a:r>
            </a:p>
          </p:txBody>
        </p:sp>
        <p:sp>
          <p:nvSpPr>
            <p:cNvPr id="16" name="文本框 20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16595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微软雅黑 Light" pitchFamily="34" charset="-122"/>
                  <a:ea typeface="微软雅黑 Light" pitchFamily="34" charset="-122"/>
                </a:rPr>
                <a:t>PART THREE</a:t>
              </a:r>
              <a:endParaRPr lang="zh-CN" altLang="en-US" sz="1400" b="1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659063" y="1944688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8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任务分解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736" y="1099646"/>
            <a:ext cx="54915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设计阶段：由张璇设计程序基本模块，汤扬、孙昭、张璇共同完成项目计划、应用软件安装、功能需求分析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实现阶段：由孙昭完成微信小程序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UI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设计，由张璇、孙昭、汤扬完成微信小程序代码，并实现各模块功能，由汤扬完成数据库导入以及更新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just">
              <a:lnSpc>
                <a:spcPct val="200000"/>
              </a:lnSpc>
            </a:pP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测试阶段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由张璇、孙昭、汤扬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共同进行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debug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测试，用户反馈完善以及各界面优化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80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时间表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93" y="803493"/>
            <a:ext cx="6838031" cy="371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6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预算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6628" y="1707654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微信认证：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 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云服务器：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8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3995936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148064" y="4932633"/>
            <a:ext cx="3995936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85450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08086" y="474096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738563" y="2019300"/>
            <a:ext cx="4348162" cy="939800"/>
            <a:chOff x="2866757" y="2019402"/>
            <a:chExt cx="4348365" cy="939618"/>
          </a:xfrm>
        </p:grpSpPr>
        <p:sp>
          <p:nvSpPr>
            <p:cNvPr id="24" name="文本框 12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434836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rPr>
                <a:t>  </a:t>
              </a:r>
              <a:r>
                <a:rPr lang="zh-CN" altLang="en-US" sz="4000" b="1" dirty="0" smtClean="0">
                  <a:latin typeface="微软雅黑 Light" pitchFamily="34" charset="-122"/>
                  <a:ea typeface="微软雅黑 Light" pitchFamily="34" charset="-122"/>
                </a:rPr>
                <a:t>专题计划要点</a:t>
              </a:r>
              <a:endParaRPr lang="zh-CN" altLang="en-US" sz="4000" b="1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25" name="文本框 14"/>
            <p:cNvSpPr txBox="1">
              <a:spLocks noChangeArrowheads="1"/>
            </p:cNvSpPr>
            <p:nvPr/>
          </p:nvSpPr>
          <p:spPr bwMode="auto">
            <a:xfrm>
              <a:off x="3229670" y="2019402"/>
              <a:ext cx="1616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微软雅黑 Light" pitchFamily="34" charset="-122"/>
                  <a:ea typeface="微软雅黑 Light" pitchFamily="34" charset="-122"/>
                </a:rPr>
                <a:t>PART FOUR</a:t>
              </a:r>
              <a:endParaRPr lang="zh-CN" altLang="en-US" sz="1400" b="1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2800350" y="1944688"/>
            <a:ext cx="1130300" cy="1128712"/>
            <a:chOff x="1928879" y="1944350"/>
            <a:chExt cx="1129689" cy="1129689"/>
          </a:xfrm>
        </p:grpSpPr>
        <p:sp>
          <p:nvSpPr>
            <p:cNvPr id="27" name="椭圆 2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9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" name="Freeform 25"/>
              <p:cNvSpPr>
                <a:spLocks/>
              </p:cNvSpPr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" name="Freeform 29"/>
              <p:cNvSpPr>
                <a:spLocks/>
              </p:cNvSpPr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Freeform 32"/>
              <p:cNvSpPr>
                <a:spLocks/>
              </p:cNvSpPr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604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测试计划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665" y="1392504"/>
            <a:ext cx="122413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为了保证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我们这个基于微信小程序的大学生寝室基础服务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平台能够顺利的使用，我们会有一系列的、针对各个功能模块的测试。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这些测试能让我们看到我们的小程序在一开始的不足，使我们能加以改进。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1840" y="843558"/>
            <a:ext cx="41764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对用户和管理员进行分别测试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对各个功能模块进行测试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对小程序的负载能力进行测试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对支付功能进行测试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对信息库数据的准确性进行测试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9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84355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质量保证计划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  <p:cxnSp>
        <p:nvCxnSpPr>
          <p:cNvPr id="71" name="直接箭头连接符 5"/>
          <p:cNvCxnSpPr>
            <a:cxnSpLocks noChangeShapeType="1"/>
          </p:cNvCxnSpPr>
          <p:nvPr/>
        </p:nvCxnSpPr>
        <p:spPr bwMode="auto">
          <a:xfrm>
            <a:off x="3339232" y="2601119"/>
            <a:ext cx="0" cy="5857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接箭头连接符 6"/>
          <p:cNvCxnSpPr>
            <a:cxnSpLocks noChangeShapeType="1"/>
          </p:cNvCxnSpPr>
          <p:nvPr/>
        </p:nvCxnSpPr>
        <p:spPr bwMode="auto">
          <a:xfrm>
            <a:off x="7231782" y="2601119"/>
            <a:ext cx="0" cy="5857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直接箭头连接符 8"/>
          <p:cNvCxnSpPr>
            <a:cxnSpLocks noChangeShapeType="1"/>
          </p:cNvCxnSpPr>
          <p:nvPr/>
        </p:nvCxnSpPr>
        <p:spPr bwMode="auto">
          <a:xfrm>
            <a:off x="5206132" y="2601119"/>
            <a:ext cx="0" cy="5857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Box 31"/>
          <p:cNvSpPr txBox="1"/>
          <p:nvPr/>
        </p:nvSpPr>
        <p:spPr>
          <a:xfrm>
            <a:off x="2621682" y="3198019"/>
            <a:ext cx="1547812" cy="577081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提供一款操作方便，功能有效的微信小程序</a:t>
            </a:r>
            <a:endParaRPr lang="zh-CN" altLang="en-US" sz="11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76" name="环形箭头 75"/>
          <p:cNvSpPr/>
          <p:nvPr/>
        </p:nvSpPr>
        <p:spPr>
          <a:xfrm flipH="1">
            <a:off x="4567957" y="1439069"/>
            <a:ext cx="1276350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保证措施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77" name="TextBox 31"/>
          <p:cNvSpPr txBox="1"/>
          <p:nvPr/>
        </p:nvSpPr>
        <p:spPr>
          <a:xfrm>
            <a:off x="4485407" y="3198019"/>
            <a:ext cx="1409700" cy="548292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通过不断地</a:t>
            </a:r>
            <a:r>
              <a:rPr lang="en-US" altLang="zh-CN" sz="11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debug</a:t>
            </a:r>
            <a:r>
              <a:rPr lang="zh-CN" altLang="en-US" sz="11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以及调试进行改良</a:t>
            </a:r>
            <a:endParaRPr lang="zh-CN" altLang="en-US" sz="11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78" name="环形箭头 77"/>
          <p:cNvSpPr/>
          <p:nvPr/>
        </p:nvSpPr>
        <p:spPr>
          <a:xfrm flipH="1">
            <a:off x="6590432" y="1439069"/>
            <a:ext cx="1279525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后期维护</a:t>
            </a:r>
            <a:endParaRPr lang="zh-CN" altLang="en-US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79" name="TextBox 31"/>
          <p:cNvSpPr txBox="1"/>
          <p:nvPr/>
        </p:nvSpPr>
        <p:spPr>
          <a:xfrm>
            <a:off x="6507882" y="3198019"/>
            <a:ext cx="1595437" cy="577081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及时根据反馈的信息对小程序进行维护</a:t>
            </a:r>
            <a:endParaRPr lang="zh-CN" altLang="en-US" sz="11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80" name="环形箭头 79"/>
          <p:cNvSpPr/>
          <p:nvPr/>
        </p:nvSpPr>
        <p:spPr>
          <a:xfrm flipH="1">
            <a:off x="2701057" y="1439069"/>
            <a:ext cx="1276350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质量目标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412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7" grpId="0"/>
      <p:bldP spid="78" grpId="0" animBg="1"/>
      <p:bldP spid="79" grpId="0"/>
      <p:bldP spid="8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84355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人员培训计划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843558"/>
            <a:ext cx="3744416" cy="328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我们来说，之前我们是微信小程序的使用者，而现在作为它的开发者，有很多东西对我们来说是非常陌生的。所以对于小组成员，要在已有知识的途径上通过自行学习，相互交流的方式逐步了解并掌握微信小程序的设计以及开发。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我们所有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的开发和测试都由微信开发者工具完成，使用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RP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的制作，后端用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开发，数据库使用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90110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3995936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148064" y="4932633"/>
            <a:ext cx="3995936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85450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08086" y="474096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398838" y="2019299"/>
            <a:ext cx="4373562" cy="939742"/>
            <a:chOff x="4070980" y="2019402"/>
            <a:chExt cx="3453888" cy="939238"/>
          </a:xfrm>
        </p:grpSpPr>
        <p:sp>
          <p:nvSpPr>
            <p:cNvPr id="46" name="文本框 23"/>
            <p:cNvSpPr txBox="1">
              <a:spLocks noChangeArrowheads="1"/>
            </p:cNvSpPr>
            <p:nvPr/>
          </p:nvSpPr>
          <p:spPr bwMode="auto">
            <a:xfrm>
              <a:off x="4070980" y="2251134"/>
              <a:ext cx="3453888" cy="70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>
                  <a:latin typeface="微软雅黑 Light" pitchFamily="34" charset="-122"/>
                  <a:ea typeface="微软雅黑 Light" pitchFamily="34" charset="-122"/>
                </a:rPr>
                <a:t>组员分工及评价</a:t>
              </a:r>
            </a:p>
          </p:txBody>
        </p:sp>
        <p:sp>
          <p:nvSpPr>
            <p:cNvPr id="47" name="文本框 35"/>
            <p:cNvSpPr txBox="1">
              <a:spLocks noChangeArrowheads="1"/>
            </p:cNvSpPr>
            <p:nvPr/>
          </p:nvSpPr>
          <p:spPr bwMode="auto">
            <a:xfrm>
              <a:off x="4118308" y="2019402"/>
              <a:ext cx="13312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微软雅黑 Light" pitchFamily="34" charset="-122"/>
                  <a:ea typeface="微软雅黑 Light" pitchFamily="34" charset="-122"/>
                </a:rPr>
                <a:t>PART FIVE</a:t>
              </a:r>
              <a:endParaRPr lang="zh-CN" altLang="en-US" sz="1400" b="1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2083593" y="1944688"/>
            <a:ext cx="1128713" cy="1128712"/>
            <a:chOff x="2817516" y="1944350"/>
            <a:chExt cx="1129689" cy="1129689"/>
          </a:xfrm>
        </p:grpSpPr>
        <p:sp>
          <p:nvSpPr>
            <p:cNvPr id="54" name="椭圆 53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4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47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994377" y="1847296"/>
            <a:ext cx="1155246" cy="461665"/>
            <a:chOff x="4092657" y="2340918"/>
            <a:chExt cx="1155246" cy="461665"/>
          </a:xfrm>
        </p:grpSpPr>
        <p:pic>
          <p:nvPicPr>
            <p:cNvPr id="1026" name="Picture 2" descr="C:\Documents and Settings\Administrator\My Documents\Downloads\business9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4000"/>
                      </a14:imgEffect>
                      <a14:imgEffect>
                        <a14:brightnessContrast contrast="-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657" y="2375897"/>
              <a:ext cx="391707" cy="39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4447683" y="2340918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441173" y="2975401"/>
            <a:ext cx="62616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6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引言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项目概论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实施计划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专题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 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分工</a:t>
            </a:r>
          </a:p>
        </p:txBody>
      </p:sp>
      <p:sp>
        <p:nvSpPr>
          <p:cNvPr id="11" name="矩形 10"/>
          <p:cNvSpPr/>
          <p:nvPr/>
        </p:nvSpPr>
        <p:spPr>
          <a:xfrm>
            <a:off x="7637514" y="4740961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60150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G07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3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843558"/>
            <a:ext cx="136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组员分工及评价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  <p:cxnSp>
        <p:nvCxnSpPr>
          <p:cNvPr id="13" name="直接箭头连接符 5"/>
          <p:cNvCxnSpPr>
            <a:cxnSpLocks noChangeShapeType="1"/>
          </p:cNvCxnSpPr>
          <p:nvPr/>
        </p:nvCxnSpPr>
        <p:spPr bwMode="auto">
          <a:xfrm>
            <a:off x="3339232" y="2601119"/>
            <a:ext cx="0" cy="5857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6"/>
          <p:cNvCxnSpPr>
            <a:cxnSpLocks noChangeShapeType="1"/>
          </p:cNvCxnSpPr>
          <p:nvPr/>
        </p:nvCxnSpPr>
        <p:spPr bwMode="auto">
          <a:xfrm>
            <a:off x="7231782" y="2601119"/>
            <a:ext cx="0" cy="5857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8"/>
          <p:cNvCxnSpPr>
            <a:cxnSpLocks noChangeShapeType="1"/>
          </p:cNvCxnSpPr>
          <p:nvPr/>
        </p:nvCxnSpPr>
        <p:spPr bwMode="auto">
          <a:xfrm>
            <a:off x="5206132" y="2601119"/>
            <a:ext cx="0" cy="5857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31"/>
          <p:cNvSpPr txBox="1"/>
          <p:nvPr/>
        </p:nvSpPr>
        <p:spPr>
          <a:xfrm>
            <a:off x="2621682" y="3198019"/>
            <a:ext cx="1547812" cy="830997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负责</a:t>
            </a:r>
            <a:r>
              <a:rPr lang="en-US" altLang="zh-CN" sz="11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PPT</a:t>
            </a:r>
            <a:r>
              <a:rPr lang="zh-CN" altLang="en-US" sz="11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的制作及项目计划</a:t>
            </a:r>
            <a:r>
              <a:rPr lang="zh-CN" altLang="en-US" sz="11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书的初稿</a:t>
            </a:r>
            <a:endParaRPr lang="en-US" altLang="zh-CN" sz="1100" b="1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4</a:t>
            </a:r>
            <a:r>
              <a:rPr lang="zh-CN" altLang="en-US" sz="11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分</a:t>
            </a:r>
            <a:endParaRPr lang="zh-CN" altLang="en-US" sz="11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18" name="环形箭头 17"/>
          <p:cNvSpPr/>
          <p:nvPr/>
        </p:nvSpPr>
        <p:spPr>
          <a:xfrm flipH="1">
            <a:off x="4567957" y="1439069"/>
            <a:ext cx="1276350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张璇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9" name="TextBox 31"/>
          <p:cNvSpPr txBox="1"/>
          <p:nvPr/>
        </p:nvSpPr>
        <p:spPr>
          <a:xfrm>
            <a:off x="4436566" y="3198019"/>
            <a:ext cx="1539131" cy="80220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负责项目计划书的修改以及可行性分析的初稿</a:t>
            </a:r>
            <a:endParaRPr lang="en-US" altLang="zh-CN" sz="1100" b="1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5</a:t>
            </a:r>
            <a:r>
              <a:rPr lang="zh-CN" altLang="en-US" sz="11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分</a:t>
            </a:r>
            <a:endParaRPr lang="zh-CN" altLang="en-US" sz="11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20" name="环形箭头 19"/>
          <p:cNvSpPr/>
          <p:nvPr/>
        </p:nvSpPr>
        <p:spPr>
          <a:xfrm flipH="1">
            <a:off x="6590432" y="1439069"/>
            <a:ext cx="1279525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孙昭</a:t>
            </a:r>
            <a:endParaRPr lang="zh-CN" altLang="en-US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1" name="TextBox 31"/>
          <p:cNvSpPr txBox="1"/>
          <p:nvPr/>
        </p:nvSpPr>
        <p:spPr>
          <a:xfrm>
            <a:off x="6507882" y="3198019"/>
            <a:ext cx="1595437" cy="830997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负责甘特图、</a:t>
            </a:r>
            <a:r>
              <a:rPr lang="en-US" altLang="zh-CN" sz="11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WBS</a:t>
            </a:r>
            <a:r>
              <a:rPr lang="zh-CN" altLang="en-US" sz="11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结构等的制作及改进</a:t>
            </a:r>
            <a:endParaRPr lang="en-US" altLang="zh-CN" sz="1100" b="1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3</a:t>
            </a:r>
            <a:r>
              <a:rPr lang="zh-CN" altLang="en-US" sz="11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分</a:t>
            </a:r>
            <a:endParaRPr lang="en-US" altLang="zh-CN" sz="1100" b="1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22" name="环形箭头 21"/>
          <p:cNvSpPr/>
          <p:nvPr/>
        </p:nvSpPr>
        <p:spPr>
          <a:xfrm flipH="1">
            <a:off x="2701057" y="1439069"/>
            <a:ext cx="1276350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汤扬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318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1522" y="2201000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21433112">
            <a:off x="3523407" y="1568068"/>
            <a:ext cx="2097186" cy="1797947"/>
            <a:chOff x="2834854" y="1563638"/>
            <a:chExt cx="2837876" cy="2432951"/>
          </a:xfrm>
        </p:grpSpPr>
        <p:sp>
          <p:nvSpPr>
            <p:cNvPr id="4" name="六边形 3"/>
            <p:cNvSpPr/>
            <p:nvPr/>
          </p:nvSpPr>
          <p:spPr>
            <a:xfrm>
              <a:off x="2864418" y="1563638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 rot="2111975">
              <a:off x="2834854" y="1575630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4572000" y="3815405"/>
            <a:ext cx="0" cy="25727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7904" y="3772582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4008" y="3772582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30540" y="3779588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For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66644" y="3779588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0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3995936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148064" y="4932633"/>
            <a:ext cx="3995936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85450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08086" y="474096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032125" y="1957388"/>
            <a:ext cx="1128713" cy="1128712"/>
            <a:chOff x="2558424" y="1401428"/>
            <a:chExt cx="1318727" cy="1318727"/>
          </a:xfrm>
        </p:grpSpPr>
        <p:sp>
          <p:nvSpPr>
            <p:cNvPr id="15" name="椭圆 1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+mn-lt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4244975" y="2032000"/>
            <a:ext cx="1460500" cy="1038225"/>
            <a:chOff x="4447677" y="2019402"/>
            <a:chExt cx="1461654" cy="1038453"/>
          </a:xfrm>
        </p:grpSpPr>
        <p:sp>
          <p:nvSpPr>
            <p:cNvPr id="21" name="文本框 37"/>
            <p:cNvSpPr txBox="1">
              <a:spLocks noChangeArrowheads="1"/>
            </p:cNvSpPr>
            <p:nvPr/>
          </p:nvSpPr>
          <p:spPr bwMode="auto">
            <a:xfrm>
              <a:off x="4447677" y="2226858"/>
              <a:ext cx="146165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4800" b="1" dirty="0">
                  <a:ea typeface="微软雅黑 Light" pitchFamily="34" charset="-122"/>
                </a:rPr>
                <a:t>引言</a:t>
              </a:r>
            </a:p>
          </p:txBody>
        </p:sp>
        <p:sp>
          <p:nvSpPr>
            <p:cNvPr id="22" name="文本框 38"/>
            <p:cNvSpPr txBox="1">
              <a:spLocks noChangeArrowheads="1"/>
            </p:cNvSpPr>
            <p:nvPr/>
          </p:nvSpPr>
          <p:spPr bwMode="auto">
            <a:xfrm>
              <a:off x="4535462" y="2019402"/>
              <a:ext cx="12868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微软雅黑 Light" pitchFamily="34" charset="-122"/>
                  <a:ea typeface="微软雅黑 Light" pitchFamily="34" charset="-122"/>
                </a:rPr>
                <a:t>PART ONE</a:t>
              </a:r>
              <a:endParaRPr lang="zh-CN" altLang="en-US" sz="1400" b="1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35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84355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目的及背景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1347614"/>
            <a:ext cx="64087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项目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目的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及背景：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just">
              <a:lnSpc>
                <a:spcPct val="200000"/>
              </a:lnSpc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    经过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两年的大学生活，我们发现宿舍生活有不少不方便之处：楼层太高，报修订水不方便；水电费只支持现金支付；停水停电和查寝通知需要口耳相传等等。</a:t>
            </a:r>
          </a:p>
          <a:p>
            <a:pPr lvl="0" algn="just">
              <a:lnSpc>
                <a:spcPct val="200000"/>
              </a:lnSpc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    之所以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选择微信小程序，是因为小程序最近比较火，而且几乎每个大学生手机里都安装了微信。小程序“用完即走”，用户无需安装的理念也符合这个平台使用频率不高的特点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。所以我们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认为该项目具有实用性和可行性。</a:t>
            </a:r>
          </a:p>
          <a:p>
            <a:pPr lvl="0" algn="just">
              <a:lnSpc>
                <a:spcPct val="20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　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1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843558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61" y="1012835"/>
            <a:ext cx="2655099" cy="26550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94" y="1012835"/>
            <a:ext cx="2655099" cy="26550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26607" y="372387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4374" y="372613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82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1347614"/>
            <a:ext cx="6408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软件工程导论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作者：张海藩等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algn="just">
              <a:lnSpc>
                <a:spcPct val="200000"/>
              </a:lnSpc>
              <a:buAutoNum type="arabicPeriod"/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《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软件工程 实践者的研究方法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》 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机械工业出版社   作者：罗杰 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.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普莱斯曼等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28600" lvl="0" indent="-228600" algn="just">
              <a:lnSpc>
                <a:spcPct val="200000"/>
              </a:lnSpc>
              <a:buAutoNum type="arabicPeriod"/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28600" lvl="0" indent="-2286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《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微信小程序入门指南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》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作者：知晓程序等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G07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9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3995936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148064" y="4932633"/>
            <a:ext cx="3995936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85450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08086" y="474096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549650" y="2019300"/>
            <a:ext cx="4348163" cy="939800"/>
            <a:chOff x="2866757" y="2019402"/>
            <a:chExt cx="4348365" cy="939618"/>
          </a:xfrm>
        </p:grpSpPr>
        <p:sp>
          <p:nvSpPr>
            <p:cNvPr id="24" name="文本框 12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434836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rPr>
                <a:t>  </a:t>
              </a:r>
              <a:r>
                <a:rPr lang="zh-CN" altLang="en-US" sz="4000" b="1" dirty="0">
                  <a:latin typeface="微软雅黑 Light" pitchFamily="34" charset="-122"/>
                  <a:ea typeface="微软雅黑 Light" pitchFamily="34" charset="-122"/>
                </a:rPr>
                <a:t>项目概述</a:t>
              </a:r>
            </a:p>
          </p:txBody>
        </p:sp>
        <p:sp>
          <p:nvSpPr>
            <p:cNvPr id="25" name="文本框 14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13312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微软雅黑 Light" pitchFamily="34" charset="-122"/>
                  <a:ea typeface="微软雅黑 Light" pitchFamily="34" charset="-122"/>
                </a:rPr>
                <a:t>PART TWO</a:t>
              </a:r>
              <a:endParaRPr lang="zh-CN" altLang="en-US" sz="1400" b="1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2611438" y="1944688"/>
            <a:ext cx="1130300" cy="1128712"/>
            <a:chOff x="1928879" y="1944350"/>
            <a:chExt cx="1129689" cy="1129689"/>
          </a:xfrm>
        </p:grpSpPr>
        <p:sp>
          <p:nvSpPr>
            <p:cNvPr id="27" name="椭圆 2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35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程序模块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示意图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  <p:pic>
        <p:nvPicPr>
          <p:cNvPr id="1026" name="Picture 2" descr="1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55854"/>
            <a:ext cx="5592763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5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参与人员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G07</a:t>
            </a:r>
            <a:endParaRPr lang="zh-CN" altLang="en-US" dirty="0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755022" y="1209836"/>
            <a:ext cx="4841314" cy="2488046"/>
            <a:chOff x="2209606" y="1846375"/>
            <a:chExt cx="4748146" cy="1797601"/>
          </a:xfrm>
        </p:grpSpPr>
        <p:grpSp>
          <p:nvGrpSpPr>
            <p:cNvPr id="15" name="组合 7"/>
            <p:cNvGrpSpPr>
              <a:grpSpLocks/>
            </p:cNvGrpSpPr>
            <p:nvPr/>
          </p:nvGrpSpPr>
          <p:grpSpPr bwMode="auto">
            <a:xfrm>
              <a:off x="3103356" y="2722170"/>
              <a:ext cx="2960645" cy="380781"/>
              <a:chOff x="3103356" y="2722170"/>
              <a:chExt cx="2960645" cy="380781"/>
            </a:xfrm>
          </p:grpSpPr>
          <p:cxnSp>
            <p:nvCxnSpPr>
              <p:cNvPr id="23" name="直接连接符 22"/>
              <p:cNvCxnSpPr/>
              <p:nvPr/>
            </p:nvCxnSpPr>
            <p:spPr>
              <a:xfrm flipV="1">
                <a:off x="3103356" y="2726930"/>
                <a:ext cx="2960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endCxn id="18" idx="0"/>
              </p:cNvCxnSpPr>
              <p:nvPr/>
            </p:nvCxnSpPr>
            <p:spPr>
              <a:xfrm>
                <a:off x="3103356" y="2726930"/>
                <a:ext cx="0" cy="3760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endCxn id="20" idx="0"/>
              </p:cNvCxnSpPr>
              <p:nvPr/>
            </p:nvCxnSpPr>
            <p:spPr>
              <a:xfrm>
                <a:off x="6064001" y="2722170"/>
                <a:ext cx="0" cy="3807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3695485" y="1846375"/>
              <a:ext cx="1789088" cy="5410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3697454" y="1985840"/>
              <a:ext cx="1810999" cy="500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 b="1" dirty="0"/>
                <a:t>项目经理兼程序员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汤扬</a:t>
              </a:r>
            </a:p>
            <a:p>
              <a:pPr algn="ctr" eaLnBrk="1" hangingPunct="1"/>
              <a:endParaRPr lang="zh-CN" altLang="en-US" sz="11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209606" y="3102951"/>
              <a:ext cx="1787500" cy="5410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2298853" y="3184451"/>
              <a:ext cx="1609005" cy="378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 b="1" dirty="0"/>
                <a:t>程序员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张璇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168664" y="3102951"/>
              <a:ext cx="1789088" cy="5410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1" name="TextBox 38"/>
            <p:cNvSpPr txBox="1">
              <a:spLocks noChangeArrowheads="1"/>
            </p:cNvSpPr>
            <p:nvPr/>
          </p:nvSpPr>
          <p:spPr bwMode="auto">
            <a:xfrm>
              <a:off x="5606697" y="3184451"/>
              <a:ext cx="913020" cy="378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 b="1" dirty="0"/>
                <a:t>程序员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孙昭</a:t>
              </a:r>
            </a:p>
          </p:txBody>
        </p:sp>
      </p:grpSp>
      <p:cxnSp>
        <p:nvCxnSpPr>
          <p:cNvPr id="26" name="直接连接符 25"/>
          <p:cNvCxnSpPr/>
          <p:nvPr/>
        </p:nvCxnSpPr>
        <p:spPr bwMode="auto">
          <a:xfrm>
            <a:off x="5175678" y="1958665"/>
            <a:ext cx="0" cy="469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H="1">
            <a:off x="4577596" y="3449042"/>
            <a:ext cx="11945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>
            <a:off x="4577596" y="3219822"/>
            <a:ext cx="11945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703</Words>
  <Application>Microsoft Office PowerPoint</Application>
  <PresentationFormat>全屏显示(16:9)</PresentationFormat>
  <Paragraphs>125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</dc:creator>
  <cp:lastModifiedBy>asus-</cp:lastModifiedBy>
  <cp:revision>106</cp:revision>
  <dcterms:modified xsi:type="dcterms:W3CDTF">2017-10-29T03:08:24Z</dcterms:modified>
</cp:coreProperties>
</file>