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62" r:id="rId5"/>
    <p:sldId id="297" r:id="rId6"/>
    <p:sldId id="271" r:id="rId7"/>
    <p:sldId id="301" r:id="rId8"/>
    <p:sldId id="300" r:id="rId9"/>
    <p:sldId id="299" r:id="rId10"/>
    <p:sldId id="298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74" y="-1008"/>
      </p:cViewPr>
      <p:guideLst>
        <p:guide orient="horz" pos="2198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zuccYanghaha/SE20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0219" y="-1262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SE2018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春</a:t>
            </a:r>
            <a:r>
              <a:rPr kumimoji="1" lang="en-US" altLang="zh-CN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-G16-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“杨哈哈”交流网站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60438" y="3797300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G16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960438" y="4457700"/>
            <a:ext cx="5772150" cy="94615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组长 ：周德阳   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组员：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冯一鸣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何银超  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TextBox 40"/>
          <p:cNvSpPr txBox="1"/>
          <p:nvPr/>
        </p:nvSpPr>
        <p:spPr>
          <a:xfrm>
            <a:off x="736283" y="5734050"/>
            <a:ext cx="2320925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defTabSz="912495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浙江大学城市学院</a:t>
            </a:r>
            <a:endParaRPr kumimoji="1" lang="zh-CN" altLang="en-US" sz="2000" b="1" kern="1200" cap="none" spc="0" normalizeH="0" baseline="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7114223" y="4144328"/>
            <a:ext cx="3917950" cy="398780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dist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项目设计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答辩</a:t>
            </a:r>
            <a:endParaRPr kumimoji="1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1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rgbClr val="C01C23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76165" y="812165"/>
            <a:ext cx="3593465" cy="852805"/>
            <a:chOff x="4909310" y="725714"/>
            <a:chExt cx="2369604" cy="852861"/>
          </a:xfrm>
          <a:solidFill>
            <a:srgbClr val="25243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1740" y="946785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组员效绩考评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225" y="1493838"/>
            <a:ext cx="8391525" cy="470376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5" name="矩形 4"/>
          <p:cNvSpPr/>
          <p:nvPr/>
        </p:nvSpPr>
        <p:spPr>
          <a:xfrm>
            <a:off x="1537970" y="1904048"/>
            <a:ext cx="750411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组长：周德阳（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</a:rPr>
              <a:t>ppt+帖子功能设计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组员：冯一鸣（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99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</a:rPr>
              <a:t>留言+版块功能设计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	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何银超（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98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）：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修改界面原型、gantt图</a:t>
            </a: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，</a:t>
            </a: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用户功能设计</a:t>
            </a:r>
            <a:endParaRPr lang="zh-CN" sz="20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5223" y="3964623"/>
            <a:ext cx="11214100" cy="2606675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[1]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软件工程导论，第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版，张海藩，牟永敏（编著），清华大学出版社，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微软雅黑" panose="020B0503020204020204" pitchFamily="34" charset="-122"/>
                <a:cs typeface="+mn-cs"/>
                <a:sym typeface="+mn-ea"/>
              </a:rPr>
              <a:t>2013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[2]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软件项目管理，第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版，朱少民、韩莹（编著），人民邮电出版社，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2007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[3]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软件项目管理，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Rajeev T Shandilya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（编著），科学出版社，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2010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[4]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项目管理知识体系指南（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PMBOK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指南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)/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项目管理协会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[5]项目计划书模板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国标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(GB8567——88)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"/>
          <p:cNvSpPr>
            <a:spLocks noGrp="1"/>
          </p:cNvSpPr>
          <p:nvPr/>
        </p:nvSpPr>
        <p:spPr>
          <a:xfrm>
            <a:off x="960438" y="3267075"/>
            <a:ext cx="5772150" cy="64770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感谢聆听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960438" y="3914775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SE2018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春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-G16-“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杨哈哈”交流网站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14740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-66881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-347143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24695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2222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n-US" altLang="zh-CN" sz="5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占位符 13"/>
          <p:cNvSpPr>
            <a:spLocks noGrp="1"/>
          </p:cNvSpPr>
          <p:nvPr/>
        </p:nvSpPr>
        <p:spPr>
          <a:xfrm>
            <a:off x="5524500" y="1878013"/>
            <a:ext cx="2613025" cy="565150"/>
          </a:xfrm>
          <a:prstGeom prst="rect">
            <a:avLst/>
          </a:prstGeom>
          <a:noFill/>
          <a:ln>
            <a:solidFill>
              <a:schemeClr val="bg1"/>
            </a:solidFill>
            <a:miter/>
          </a:ln>
        </p:spPr>
        <p:txBody>
          <a:bodyPr anchor="ctr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作业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5" name="组合 68"/>
          <p:cNvGrpSpPr/>
          <p:nvPr/>
        </p:nvGrpSpPr>
        <p:grpSpPr>
          <a:xfrm>
            <a:off x="5075238" y="1154113"/>
            <a:ext cx="4899025" cy="460375"/>
            <a:chOff x="2729939" y="1705283"/>
            <a:chExt cx="6532309" cy="613831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3364966" y="2249264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70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188" name="平行四边形 187"/>
              <p:cNvSpPr/>
              <p:nvPr/>
            </p:nvSpPr>
            <p:spPr>
              <a:xfrm>
                <a:off x="2928914" y="1815349"/>
                <a:ext cx="590574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9" name="文本框 72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73"/>
          <p:cNvGrpSpPr/>
          <p:nvPr/>
        </p:nvGrpSpPr>
        <p:grpSpPr>
          <a:xfrm>
            <a:off x="5137150" y="1979613"/>
            <a:ext cx="4837113" cy="460375"/>
            <a:chOff x="2812066" y="1722216"/>
            <a:chExt cx="6450182" cy="613831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80"/>
            <p:cNvGrpSpPr/>
            <p:nvPr/>
          </p:nvGrpSpPr>
          <p:grpSpPr>
            <a:xfrm>
              <a:off x="2812066" y="1722216"/>
              <a:ext cx="825500" cy="613831"/>
              <a:chOff x="2812066" y="1760316"/>
              <a:chExt cx="825500" cy="613831"/>
            </a:xfrm>
          </p:grpSpPr>
          <p:sp>
            <p:nvSpPr>
              <p:cNvPr id="193" name="平行四边形 192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" name="文本框 87"/>
              <p:cNvSpPr txBox="1"/>
              <p:nvPr/>
            </p:nvSpPr>
            <p:spPr>
              <a:xfrm>
                <a:off x="2812066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5" name="组合 93"/>
          <p:cNvGrpSpPr/>
          <p:nvPr/>
        </p:nvGrpSpPr>
        <p:grpSpPr>
          <a:xfrm>
            <a:off x="5226050" y="2768600"/>
            <a:ext cx="4748213" cy="460375"/>
            <a:chOff x="2929753" y="1756083"/>
            <a:chExt cx="6332495" cy="613831"/>
          </a:xfrm>
        </p:grpSpPr>
        <p:cxnSp>
          <p:nvCxnSpPr>
            <p:cNvPr id="196" name="直接连接符 195"/>
            <p:cNvCxnSpPr/>
            <p:nvPr/>
          </p:nvCxnSpPr>
          <p:spPr>
            <a:xfrm>
              <a:off x="3363776" y="2249265"/>
              <a:ext cx="58984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组合 97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198" name="平行四边形 197"/>
              <p:cNvSpPr/>
              <p:nvPr/>
            </p:nvSpPr>
            <p:spPr>
              <a:xfrm>
                <a:off x="2929753" y="1815350"/>
                <a:ext cx="590695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9" name="文本框 99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6011863" y="122396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p>
            <a:pPr eaLnBrk="1" hangingPunct="1"/>
            <a:r>
              <a:rPr lang="en-US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引</a:t>
            </a:r>
            <a:r>
              <a:rPr lang="en-US" altLang="en-US" sz="2000" b="1" dirty="0">
                <a:solidFill>
                  <a:srgbClr val="215A6D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言</a:t>
            </a:r>
            <a:endParaRPr lang="en-US" altLang="en-US" sz="2000" b="1" dirty="0">
              <a:solidFill>
                <a:srgbClr val="215A6D"/>
              </a:solidFill>
              <a:latin typeface="微软雅黑" panose="020B0503020204020204" pitchFamily="34" charset="-122"/>
              <a:ea typeface="Times New Roman" panose="02020603050405020304" pitchFamily="18" charset="0"/>
            </a:endParaRPr>
          </a:p>
        </p:txBody>
      </p:sp>
      <p:sp>
        <p:nvSpPr>
          <p:cNvPr id="201" name="矩形 101"/>
          <p:cNvSpPr/>
          <p:nvPr/>
        </p:nvSpPr>
        <p:spPr>
          <a:xfrm>
            <a:off x="6011863" y="2011363"/>
            <a:ext cx="1198562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作业提交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2" name="矩形 102"/>
          <p:cNvSpPr/>
          <p:nvPr/>
        </p:nvSpPr>
        <p:spPr>
          <a:xfrm>
            <a:off x="6011863" y="2701925"/>
            <a:ext cx="1198562" cy="552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315B7B"/>
                </a:solidFill>
                <a:latin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rgbClr val="315B7B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3" name="矩形 103"/>
          <p:cNvSpPr/>
          <p:nvPr/>
        </p:nvSpPr>
        <p:spPr>
          <a:xfrm>
            <a:off x="6011863" y="5759450"/>
            <a:ext cx="1198562" cy="398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会议记录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04" name="组合 105"/>
          <p:cNvGrpSpPr/>
          <p:nvPr/>
        </p:nvGrpSpPr>
        <p:grpSpPr>
          <a:xfrm>
            <a:off x="5207000" y="3521075"/>
            <a:ext cx="4748213" cy="461963"/>
            <a:chOff x="2929753" y="1756083"/>
            <a:chExt cx="6332495" cy="615551"/>
          </a:xfrm>
        </p:grpSpPr>
        <p:cxnSp>
          <p:nvCxnSpPr>
            <p:cNvPr id="205" name="直接连接符 204"/>
            <p:cNvCxnSpPr/>
            <p:nvPr/>
          </p:nvCxnSpPr>
          <p:spPr>
            <a:xfrm>
              <a:off x="3363776" y="2248947"/>
              <a:ext cx="58984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组合 107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207" name="平行四边形 206"/>
              <p:cNvSpPr/>
              <p:nvPr/>
            </p:nvSpPr>
            <p:spPr>
              <a:xfrm>
                <a:off x="2929753" y="1815336"/>
                <a:ext cx="590695" cy="48017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8" name="文本框 109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9" name="组合 110"/>
          <p:cNvGrpSpPr/>
          <p:nvPr/>
        </p:nvGrpSpPr>
        <p:grpSpPr>
          <a:xfrm>
            <a:off x="5137150" y="4941888"/>
            <a:ext cx="4749800" cy="460375"/>
            <a:chOff x="2929753" y="1756083"/>
            <a:chExt cx="6332495" cy="613831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3365747" y="2249264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组合 112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212" name="平行四边形 211"/>
              <p:cNvSpPr/>
              <p:nvPr/>
            </p:nvSpPr>
            <p:spPr>
              <a:xfrm>
                <a:off x="2929753" y="1815350"/>
                <a:ext cx="590498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3" name="文本框 114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6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14" name="矩形 115"/>
          <p:cNvSpPr/>
          <p:nvPr/>
        </p:nvSpPr>
        <p:spPr>
          <a:xfrm>
            <a:off x="6011863" y="4911725"/>
            <a:ext cx="120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15B7B"/>
                </a:solidFill>
                <a:latin typeface="微软雅黑" panose="020B0503020204020204" pitchFamily="34" charset="-122"/>
              </a:rPr>
              <a:t>配置管理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5" name="组合 36"/>
          <p:cNvGrpSpPr/>
          <p:nvPr/>
        </p:nvGrpSpPr>
        <p:grpSpPr>
          <a:xfrm>
            <a:off x="7721283" y="1191895"/>
            <a:ext cx="4749800" cy="460375"/>
            <a:chOff x="2929753" y="1756083"/>
            <a:chExt cx="6332495" cy="613831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218" name="平行四边形 217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8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20" name="矩形 41"/>
          <p:cNvSpPr/>
          <p:nvPr/>
        </p:nvSpPr>
        <p:spPr>
          <a:xfrm>
            <a:off x="6030913" y="3478213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总体设计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1" name="矩形 56"/>
          <p:cNvSpPr/>
          <p:nvPr/>
        </p:nvSpPr>
        <p:spPr>
          <a:xfrm>
            <a:off x="8553133" y="1154113"/>
            <a:ext cx="2811462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组员绩效考评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2" name="矩形 129"/>
          <p:cNvSpPr/>
          <p:nvPr/>
        </p:nvSpPr>
        <p:spPr>
          <a:xfrm>
            <a:off x="6030913" y="4175125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详细设计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3" name="矩形 130"/>
          <p:cNvSpPr/>
          <p:nvPr/>
        </p:nvSpPr>
        <p:spPr>
          <a:xfrm>
            <a:off x="8650288" y="2005013"/>
            <a:ext cx="1200150" cy="398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参考文献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24" name="组合 27"/>
          <p:cNvGrpSpPr/>
          <p:nvPr/>
        </p:nvGrpSpPr>
        <p:grpSpPr>
          <a:xfrm>
            <a:off x="5075238" y="4175125"/>
            <a:ext cx="4899025" cy="460375"/>
            <a:chOff x="2729939" y="1705283"/>
            <a:chExt cx="6532309" cy="613831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3364966" y="2249265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组合 29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227" name="平行四边形 226"/>
              <p:cNvSpPr/>
              <p:nvPr/>
            </p:nvSpPr>
            <p:spPr>
              <a:xfrm>
                <a:off x="2928914" y="1815349"/>
                <a:ext cx="590574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8" name="文本框 31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5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1" name="组合 36"/>
          <p:cNvGrpSpPr/>
          <p:nvPr/>
        </p:nvGrpSpPr>
        <p:grpSpPr>
          <a:xfrm>
            <a:off x="5227638" y="5915025"/>
            <a:ext cx="4749800" cy="460375"/>
            <a:chOff x="2929753" y="1756083"/>
            <a:chExt cx="6332495" cy="613831"/>
          </a:xfrm>
        </p:grpSpPr>
        <p:cxnSp>
          <p:nvCxnSpPr>
            <p:cNvPr id="232" name="直接连接符 231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38"/>
            <p:cNvGrpSpPr/>
            <p:nvPr/>
          </p:nvGrpSpPr>
          <p:grpSpPr>
            <a:xfrm>
              <a:off x="2929753" y="1756083"/>
              <a:ext cx="590550" cy="613831"/>
              <a:chOff x="2929753" y="1794183"/>
              <a:chExt cx="590550" cy="613831"/>
            </a:xfrm>
          </p:grpSpPr>
          <p:sp>
            <p:nvSpPr>
              <p:cNvPr id="234" name="平行四边形 233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5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7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7" name="组合 36"/>
          <p:cNvGrpSpPr/>
          <p:nvPr/>
        </p:nvGrpSpPr>
        <p:grpSpPr>
          <a:xfrm>
            <a:off x="7721283" y="2011680"/>
            <a:ext cx="4749800" cy="460375"/>
            <a:chOff x="2929753" y="1756083"/>
            <a:chExt cx="6332495" cy="613831"/>
          </a:xfrm>
        </p:grpSpPr>
        <p:cxnSp>
          <p:nvCxnSpPr>
            <p:cNvPr id="238" name="直接连接符 23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240" name="平行四边形 23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9</a:t>
                </a:r>
                <a:endPara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794510" y="1768475"/>
            <a:ext cx="7340600" cy="3870325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1" name="矩形 2"/>
          <p:cNvSpPr/>
          <p:nvPr/>
        </p:nvSpPr>
        <p:spPr>
          <a:xfrm>
            <a:off x="1988185" y="2271713"/>
            <a:ext cx="6951663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本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</a:rPr>
              <a:t>面向评审表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Century Gothic" panose="020B0502020202020204" pitchFamily="34" charset="0"/>
              </a:rPr>
              <a:t>    内容按照评审表的顺序进行叙述，包括引言、作业提交、项目介绍</a:t>
            </a:r>
            <a:r>
              <a:rPr lang="zh-CN" altLang="en-US" sz="2400" b="1" dirty="0">
                <a:latin typeface="Century Gothic" panose="020B0502020202020204" pitchFamily="34" charset="0"/>
                <a:sym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Century Gothic" panose="020B0502020202020204" pitchFamily="34" charset="0"/>
              </a:rPr>
              <a:t>总体设计、详细设计、配置管理、会议记录</a:t>
            </a:r>
            <a:r>
              <a:rPr lang="zh-CN" altLang="en-US" sz="2400" b="1" dirty="0">
                <a:latin typeface="Century Gothic" panose="020B0502020202020204" pitchFamily="34" charset="0"/>
                <a:sym typeface="+mn-ea"/>
              </a:rPr>
              <a:t>、</a:t>
            </a:r>
            <a:r>
              <a:rPr lang="zh-CN" altLang="en-US" sz="2400" b="1" dirty="0">
                <a:latin typeface="Century Gothic" panose="020B0502020202020204" pitchFamily="34" charset="0"/>
              </a:rPr>
              <a:t>组员绩效考评</a:t>
            </a:r>
            <a:r>
              <a:rPr lang="zh-CN" altLang="en-US" sz="2400" b="1" dirty="0">
                <a:latin typeface="Century Gothic" panose="020B0502020202020204" pitchFamily="34" charset="0"/>
                <a:sym typeface="+mn-ea"/>
              </a:rPr>
              <a:t>、参考文献</a:t>
            </a:r>
            <a:endParaRPr lang="zh-CN" altLang="zh-CN" sz="2400" b="1" dirty="0">
              <a:latin typeface="Century Gothic" panose="020B0502020202020204" pitchFamily="34" charset="0"/>
            </a:endParaRPr>
          </a:p>
        </p:txBody>
      </p: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1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引言</a:t>
            </a:r>
            <a:endParaRPr lang="zh-CN" altLang="en-US" sz="36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2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作业提交</a:t>
            </a:r>
            <a:endParaRPr lang="zh-CN" altLang="en-US" sz="3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99"/>
          <p:cNvSpPr txBox="1"/>
          <p:nvPr/>
        </p:nvSpPr>
        <p:spPr>
          <a:xfrm>
            <a:off x="1241108" y="2134553"/>
            <a:ext cx="939165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是否按照项目进度和课程要求提交了全部的阶段成果？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https://github.com/zuccYanghaha/SE2018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 b="1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0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项目介绍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4390" y="4460875"/>
            <a:ext cx="415925" cy="4159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34390" y="5251450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8" name="矩形 10"/>
          <p:cNvSpPr/>
          <p:nvPr/>
        </p:nvSpPr>
        <p:spPr>
          <a:xfrm>
            <a:off x="924878" y="4054475"/>
            <a:ext cx="4737100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项目名称：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杨哈哈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信息交互网站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710565" y="4876800"/>
            <a:ext cx="4735513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项目网址：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www.yanghaha.cn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1844040"/>
            <a:ext cx="5897880" cy="4688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7322820" y="468630"/>
            <a:ext cx="2242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</a:t>
            </a:r>
            <a:endParaRPr lang="zh-CN" altLang="en-US" sz="3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总体设计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4315" y="4149725"/>
            <a:ext cx="11351895" cy="137096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2495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总体设计文件是否提供了HIPO图说明，描述了系统的模块结构？给出主要的业务流图？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0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详细设计</a:t>
            </a:r>
            <a:endParaRPr lang="zh-CN" alt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4390" y="4460875"/>
            <a:ext cx="415925" cy="4159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34390" y="5251450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8" name="矩形 10"/>
          <p:cNvSpPr/>
          <p:nvPr/>
        </p:nvSpPr>
        <p:spPr>
          <a:xfrm>
            <a:off x="924878" y="4054475"/>
            <a:ext cx="47371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界面设计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710565" y="4876800"/>
            <a:ext cx="47355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数据库设计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0055" y="2234565"/>
            <a:ext cx="4286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是否采用PDL或其他伪代码语言进行详细设计？是否准确、完整？</a:t>
            </a:r>
            <a:endParaRPr lang="zh-CN" altLang="en-US" sz="3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710565" y="5666105"/>
            <a:ext cx="47355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>
              <a:lnSpc>
                <a:spcPct val="300000"/>
              </a:lnSpc>
              <a:spcBef>
                <a:spcPts val="7200"/>
              </a:spcBef>
            </a:pP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关键算法设计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4390" y="6048375"/>
            <a:ext cx="415925" cy="414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90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6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dirty="0">
                <a:sym typeface="+mn-ea"/>
              </a:rPr>
              <a:t>配置管理</a:t>
            </a:r>
            <a:endParaRPr lang="zh-CN" altLang="en-US" sz="3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796" name="文本框 99"/>
          <p:cNvSpPr txBox="1"/>
          <p:nvPr/>
        </p:nvSpPr>
        <p:spPr>
          <a:xfrm>
            <a:off x="878840" y="2645728"/>
            <a:ext cx="10280650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13.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是否采用了配置管理工具进行文档的版本管理？效果如何？</a:t>
            </a:r>
            <a:endParaRPr lang="zh-CN" altLang="en-US" sz="36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90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231140" y="270510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kern="1200" dirty="0">
                <a:latin typeface="+mn-lt"/>
                <a:ea typeface="+mn-ea"/>
                <a:cs typeface="+mn-cs"/>
              </a:rPr>
              <a:t>7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3817937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kern="1200" dirty="0">
                <a:latin typeface="+mn-lt"/>
                <a:ea typeface="+mn-ea"/>
                <a:cs typeface="+mn-cs"/>
              </a:rPr>
              <a:t>会议记录</a:t>
            </a:r>
            <a:endParaRPr lang="zh-CN" altLang="en-US" sz="3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96135" y="885190"/>
            <a:ext cx="45732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16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会 议 记 录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628140" y="1257935"/>
          <a:ext cx="5828030" cy="526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/>
                <a:gridCol w="2059940"/>
                <a:gridCol w="828675"/>
                <a:gridCol w="1956435"/>
              </a:tblGrid>
              <a:tr h="252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会议主题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会议时间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会议地点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223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 录 人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参会人员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何银超、周德阳、冯一鸣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会议时长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请假人员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迟到人员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478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访谈开始：对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进行讨论建议对本周作业进行讨论、理解、分配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0480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282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任务安排：      修改内容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修改界面原型、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gantt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图，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修改内容        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需初次完成部分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endParaRPr lang="en-US" altLang="zh-CN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何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用户功能设计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冯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版块功能设计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周：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ppt+</a:t>
                      </a: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帖子功能设计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0" name="图片 -1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526665"/>
            <a:ext cx="1468755" cy="72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演示</Application>
  <PresentationFormat>自定义</PresentationFormat>
  <Paragraphs>211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Calibri Light</vt:lpstr>
      <vt:lpstr>Calibri</vt:lpstr>
      <vt:lpstr>Arial</vt:lpstr>
      <vt:lpstr>Times New Roman</vt:lpstr>
      <vt:lpstr>Century Gothic</vt:lpstr>
      <vt:lpstr>等线 Light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周德阳</cp:lastModifiedBy>
  <cp:revision>36</cp:revision>
  <dcterms:created xsi:type="dcterms:W3CDTF">2015-06-10T14:28:00Z</dcterms:created>
  <dcterms:modified xsi:type="dcterms:W3CDTF">2018-05-16T14:27:38Z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