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2" r:id="rId4"/>
    <p:sldId id="297" r:id="rId5"/>
    <p:sldId id="271" r:id="rId6"/>
    <p:sldId id="301" r:id="rId7"/>
    <p:sldId id="300" r:id="rId8"/>
    <p:sldId id="299" r:id="rId9"/>
    <p:sldId id="298" r:id="rId10"/>
    <p:sldId id="302" r:id="rId11"/>
    <p:sldId id="276" r:id="rId12"/>
    <p:sldId id="277" r:id="rId13"/>
    <p:sldId id="27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>
          <p15:clr>
            <a:srgbClr val="A4A3A4"/>
          </p15:clr>
        </p15:guide>
        <p15:guide id="2" pos="38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434"/>
    <a:srgbClr val="C01C23"/>
    <a:srgbClr val="FFC000"/>
    <a:srgbClr val="44546A"/>
    <a:srgbClr val="FF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9" y="62"/>
      </p:cViewPr>
      <p:guideLst>
        <p:guide orient="horz" pos="2198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0BDC6-96A9-45B7-ADB8-15D4618BD705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EA506-4726-4922-97B4-8F6BC28033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E2DCE-F5FE-42E6-B7AD-2E701BC4A199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uccYanghaha/SE2018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98" name="矩形 97"/>
          <p:cNvSpPr/>
          <p:nvPr/>
        </p:nvSpPr>
        <p:spPr>
          <a:xfrm>
            <a:off x="60219" y="-1262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rgbClr val="252434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-22331" y="-12775"/>
            <a:ext cx="12213877" cy="1376769"/>
            <a:chOff x="-35031" y="1575572"/>
            <a:chExt cx="12213877" cy="1376769"/>
          </a:xfrm>
        </p:grpSpPr>
        <p:sp>
          <p:nvSpPr>
            <p:cNvPr id="94" name="直角三角形 93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直角三角形 94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19600" y="1921981"/>
            <a:ext cx="3352800" cy="837055"/>
            <a:chOff x="4421085" y="2391272"/>
            <a:chExt cx="3352800" cy="837055"/>
          </a:xfrm>
        </p:grpSpPr>
        <p:sp>
          <p:nvSpPr>
            <p:cNvPr id="100" name="等腰三角形 99"/>
            <p:cNvSpPr/>
            <p:nvPr/>
          </p:nvSpPr>
          <p:spPr>
            <a:xfrm flipV="1">
              <a:off x="5942265" y="2947945"/>
              <a:ext cx="310439" cy="280382"/>
            </a:xfrm>
            <a:prstGeom prst="triangle">
              <a:avLst/>
            </a:prstGeom>
            <a:solidFill>
              <a:srgbClr val="FFC200"/>
            </a:solidFill>
            <a:ln>
              <a:solidFill>
                <a:srgbClr val="FFC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4421085" y="2391272"/>
              <a:ext cx="3352800" cy="556673"/>
            </a:xfrm>
            <a:prstGeom prst="rect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736600" y="2940827"/>
            <a:ext cx="10985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b="1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sym typeface="+mn-ea"/>
              </a:rPr>
              <a:t>SE2018</a:t>
            </a:r>
            <a:r>
              <a:rPr kumimoji="1" lang="zh-CN" altLang="en-US" sz="5400" b="1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sym typeface="+mn-ea"/>
              </a:rPr>
              <a:t>春</a:t>
            </a:r>
            <a:r>
              <a:rPr kumimoji="1" lang="en-US" altLang="zh-CN" sz="5400" b="1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sym typeface="+mn-ea"/>
              </a:rPr>
              <a:t>-G16-</a:t>
            </a:r>
            <a:r>
              <a:rPr kumimoji="1" lang="zh-CN" altLang="en-US" sz="5400" b="1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sym typeface="+mn-ea"/>
              </a:rPr>
              <a:t>“杨哈哈”交流网站</a:t>
            </a:r>
            <a:endParaRPr lang="zh-CN" altLang="en-US" sz="5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960438" y="3797300"/>
            <a:ext cx="5772150" cy="277813"/>
          </a:xfrm>
          <a:prstGeom prst="rect">
            <a:avLst/>
          </a:prstGeom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小组：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G16</a:t>
            </a:r>
          </a:p>
        </p:txBody>
      </p:sp>
      <p:sp>
        <p:nvSpPr>
          <p:cNvPr id="5" name="文本占位符 3"/>
          <p:cNvSpPr>
            <a:spLocks noGrp="1"/>
          </p:cNvSpPr>
          <p:nvPr/>
        </p:nvSpPr>
        <p:spPr>
          <a:xfrm>
            <a:off x="960438" y="4457700"/>
            <a:ext cx="5772150" cy="946150"/>
          </a:xfrm>
          <a:prstGeom prst="rect">
            <a:avLst/>
          </a:prstGeom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组长 ：周德阳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组员：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冯一鸣 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何银超  </a:t>
            </a:r>
          </a:p>
        </p:txBody>
      </p:sp>
      <p:sp>
        <p:nvSpPr>
          <p:cNvPr id="14340" name="TextBox 40"/>
          <p:cNvSpPr txBox="1"/>
          <p:nvPr/>
        </p:nvSpPr>
        <p:spPr>
          <a:xfrm>
            <a:off x="736283" y="5734050"/>
            <a:ext cx="2320925" cy="4000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R="0" defTabSz="912495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000" b="1" kern="1200" cap="none" spc="0" normalizeH="0" baseline="0" noProof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浙江大学城市学院</a:t>
            </a:r>
          </a:p>
        </p:txBody>
      </p:sp>
      <p:sp>
        <p:nvSpPr>
          <p:cNvPr id="828" name="矩形 827"/>
          <p:cNvSpPr/>
          <p:nvPr/>
        </p:nvSpPr>
        <p:spPr>
          <a:xfrm>
            <a:off x="7114223" y="4144328"/>
            <a:ext cx="391795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dist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项目设计答辩</a:t>
            </a:r>
            <a:endParaRPr kumimoji="1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0901" y="-12775"/>
            <a:ext cx="12213877" cy="1376769"/>
            <a:chOff x="-35031" y="1575572"/>
            <a:chExt cx="12213877" cy="1376769"/>
          </a:xfrm>
        </p:grpSpPr>
        <p:sp>
          <p:nvSpPr>
            <p:cNvPr id="4" name="直角三角形 3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339" name="文本占位符 2"/>
          <p:cNvSpPr>
            <a:spLocks noGrp="1"/>
          </p:cNvSpPr>
          <p:nvPr/>
        </p:nvSpPr>
        <p:spPr>
          <a:xfrm>
            <a:off x="231140" y="270510"/>
            <a:ext cx="725488" cy="479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8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4338" name="文本占位符 1"/>
          <p:cNvSpPr>
            <a:spLocks noGrp="1"/>
          </p:cNvSpPr>
          <p:nvPr/>
        </p:nvSpPr>
        <p:spPr>
          <a:xfrm>
            <a:off x="679133" y="254953"/>
            <a:ext cx="3817937" cy="36195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3600" kern="1200" dirty="0">
                <a:latin typeface="+mn-lt"/>
                <a:ea typeface="+mn-ea"/>
                <a:cs typeface="+mn-cs"/>
              </a:rPr>
              <a:t>会议记录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096135" y="885190"/>
            <a:ext cx="45732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altLang="en-US" sz="1600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会 议 记 录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1628140" y="1257935"/>
          <a:ext cx="5828030" cy="52673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2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7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会议主题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详细设计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会议时间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会议地点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理四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223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记 录 人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何银超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参会人员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何银超、周德阳、冯一鸣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会议时长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请假人员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迟到人员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4785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访谈开始：对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进行讨论建议对本周作业进行讨论、理解、分配</a:t>
                      </a:r>
                    </a:p>
                  </a:txBody>
                  <a:tcPr marL="30480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829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任务安排：      修改内容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何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 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修改界面原型、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gantt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图，</a:t>
                      </a:r>
                    </a:p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冯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 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修改内容        </a:t>
                      </a:r>
                    </a:p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需初次完成部分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</a:t>
                      </a:r>
                    </a:p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何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用户功能设计</a:t>
                      </a:r>
                    </a:p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冯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留言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版块功能设计</a:t>
                      </a:r>
                    </a:p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周：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ppt+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帖子功能设计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图片 -1"/>
          <p:cNvPicPr/>
          <p:nvPr/>
        </p:nvPicPr>
        <p:blipFill>
          <a:blip r:embed="rId2"/>
          <a:stretch>
            <a:fillRect/>
          </a:stretch>
        </p:blipFill>
        <p:spPr>
          <a:xfrm>
            <a:off x="3556000" y="2526665"/>
            <a:ext cx="1468755" cy="7207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5019098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1C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rgbClr val="C01C23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876165" y="812165"/>
            <a:ext cx="3593465" cy="852805"/>
            <a:chOff x="4909310" y="725714"/>
            <a:chExt cx="2369604" cy="852861"/>
          </a:xfrm>
          <a:solidFill>
            <a:srgbClr val="25243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椭圆 5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25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25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25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031740" y="946785"/>
            <a:ext cx="3305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组员效绩考评</a:t>
            </a:r>
          </a:p>
        </p:txBody>
      </p:sp>
      <p:sp>
        <p:nvSpPr>
          <p:cNvPr id="2" name="矩形 1"/>
          <p:cNvSpPr/>
          <p:nvPr/>
        </p:nvSpPr>
        <p:spPr>
          <a:xfrm>
            <a:off x="1292225" y="1493838"/>
            <a:ext cx="8391525" cy="4703763"/>
          </a:xfrm>
          <a:prstGeom prst="rect">
            <a:avLst/>
          </a:prstGeom>
          <a:noFill/>
          <a:ln w="12700">
            <a:solidFill>
              <a:srgbClr val="346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45" name="矩形 4"/>
          <p:cNvSpPr/>
          <p:nvPr/>
        </p:nvSpPr>
        <p:spPr>
          <a:xfrm>
            <a:off x="1537970" y="1904048"/>
            <a:ext cx="7504113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组长：周德阳（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88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）：</a:t>
            </a:r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</a:rPr>
              <a:t>ppt+帖子功能设计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组员：冯一鸣（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99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）：</a:t>
            </a:r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</a:rPr>
              <a:t>留言+版块功能设计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	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何银超（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98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）：</a:t>
            </a:r>
            <a:r>
              <a:rPr sz="20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修改界面原型、gantt图</a:t>
            </a:r>
            <a:r>
              <a:rPr lang="zh-CN" sz="20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，用户功能设计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2331" y="-156674"/>
            <a:ext cx="12214331" cy="3585674"/>
          </a:xfrm>
          <a:prstGeom prst="rect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33498" y="3488811"/>
            <a:ext cx="12236663" cy="7580"/>
          </a:xfrm>
          <a:prstGeom prst="line">
            <a:avLst/>
          </a:prstGeom>
          <a:ln w="139700">
            <a:solidFill>
              <a:srgbClr val="C01C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864970" y="81298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031740" y="946785"/>
            <a:ext cx="2290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参考文献</a:t>
            </a:r>
          </a:p>
        </p:txBody>
      </p:sp>
      <p:sp>
        <p:nvSpPr>
          <p:cNvPr id="14" name="矩形 13"/>
          <p:cNvSpPr/>
          <p:nvPr/>
        </p:nvSpPr>
        <p:spPr>
          <a:xfrm>
            <a:off x="1145223" y="3964623"/>
            <a:ext cx="11214100" cy="26066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2495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[1]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微软雅黑" panose="020B0503020204020204" pitchFamily="34" charset="-122"/>
                <a:cs typeface="+mn-cs"/>
                <a:sym typeface="+mn-ea"/>
              </a:rPr>
              <a:t>软件工程导论，第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微软雅黑" panose="020B0503020204020204" pitchFamily="34" charset="-122"/>
                <a:cs typeface="+mn-cs"/>
                <a:sym typeface="+mn-ea"/>
              </a:rPr>
              <a:t>6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微软雅黑" panose="020B0503020204020204" pitchFamily="34" charset="-122"/>
                <a:cs typeface="+mn-cs"/>
                <a:sym typeface="+mn-ea"/>
              </a:rPr>
              <a:t>版，张海藩，牟永敏（编著），清华大学出版社，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微软雅黑" panose="020B0503020204020204" pitchFamily="34" charset="-122"/>
                <a:cs typeface="+mn-cs"/>
                <a:sym typeface="+mn-ea"/>
              </a:rPr>
              <a:t>2013</a:t>
            </a:r>
          </a:p>
          <a:p>
            <a:pPr marL="0" marR="0" lvl="0" indent="0" algn="l" defTabSz="912495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0" marR="0" lvl="0" indent="0" algn="l" defTabSz="912495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[2]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软件项目管理，第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版，朱少民、韩莹（编著），人民邮电出版社，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2007</a:t>
            </a:r>
          </a:p>
          <a:p>
            <a:pPr marL="0" marR="0" lvl="0" indent="0" algn="l" defTabSz="912495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0" marR="0" lvl="0" indent="0" algn="l" defTabSz="912495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[3]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软件项目管理，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Rajeev T Shandilya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（编著），科学出版社，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2010</a:t>
            </a:r>
          </a:p>
          <a:p>
            <a:pPr marL="0" marR="0" lvl="0" indent="0" algn="l" defTabSz="912495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0" marR="0" lvl="0" indent="0" algn="l" defTabSz="912495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[4]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项目管理知识体系指南（</a:t>
            </a: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PMBOK 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指南</a:t>
            </a: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)/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项目管理协会</a:t>
            </a:r>
          </a:p>
          <a:p>
            <a:pPr marL="0" marR="0" lvl="0" indent="0" algn="l" defTabSz="912495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0" marR="0" lvl="0" indent="0" algn="l" defTabSz="912495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[5]项目计划书模板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国标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(GB8567——88)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16711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www.1ppt.com/kejian/lishi/     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pic>
        <p:nvPicPr>
          <p:cNvPr id="2" name="图片 1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530"/>
            <a:ext cx="12192000" cy="6743471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flipH="1" flipV="1">
            <a:off x="-22331" y="5481233"/>
            <a:ext cx="12213877" cy="1376769"/>
            <a:chOff x="-35031" y="1575572"/>
            <a:chExt cx="12213877" cy="1376769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6" name="直角三角形 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占位符 1"/>
          <p:cNvSpPr>
            <a:spLocks noGrp="1"/>
          </p:cNvSpPr>
          <p:nvPr/>
        </p:nvSpPr>
        <p:spPr>
          <a:xfrm>
            <a:off x="960438" y="3267075"/>
            <a:ext cx="5772150" cy="647700"/>
          </a:xfrm>
          <a:prstGeom prst="rect">
            <a:avLst/>
          </a:prstGeom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感谢聆听</a:t>
            </a:r>
          </a:p>
        </p:txBody>
      </p:sp>
      <p:sp>
        <p:nvSpPr>
          <p:cNvPr id="12" name="文本占位符 2"/>
          <p:cNvSpPr>
            <a:spLocks noGrp="1"/>
          </p:cNvSpPr>
          <p:nvPr/>
        </p:nvSpPr>
        <p:spPr>
          <a:xfrm>
            <a:off x="960438" y="3914775"/>
            <a:ext cx="5772150" cy="277813"/>
          </a:xfrm>
          <a:prstGeom prst="rect">
            <a:avLst/>
          </a:prstGeom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SE2018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春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-G16-“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杨哈哈”交流网站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10562066">
            <a:off x="14740" y="1754572"/>
            <a:ext cx="3851979" cy="3848100"/>
            <a:chOff x="4092009" y="1748648"/>
            <a:chExt cx="3851979" cy="3848100"/>
          </a:xfrm>
        </p:grpSpPr>
        <p:sp>
          <p:nvSpPr>
            <p:cNvPr id="8" name="等腰三角形 7"/>
            <p:cNvSpPr/>
            <p:nvPr/>
          </p:nvSpPr>
          <p:spPr>
            <a:xfrm rot="14088228">
              <a:off x="4122504" y="4748260"/>
              <a:ext cx="497016" cy="558006"/>
            </a:xfrm>
            <a:prstGeom prst="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095888" y="1748648"/>
              <a:ext cx="3848100" cy="3848100"/>
            </a:xfrm>
            <a:prstGeom prst="ellips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4611756">
            <a:off x="-66881" y="1751385"/>
            <a:ext cx="3818506" cy="3335424"/>
            <a:chOff x="3444438" y="1748648"/>
            <a:chExt cx="4499550" cy="3930309"/>
          </a:xfrm>
        </p:grpSpPr>
        <p:sp>
          <p:nvSpPr>
            <p:cNvPr id="11" name="等腰三角形 10"/>
            <p:cNvSpPr/>
            <p:nvPr/>
          </p:nvSpPr>
          <p:spPr>
            <a:xfrm rot="14088228">
              <a:off x="3763766" y="4664826"/>
              <a:ext cx="694803" cy="1333459"/>
            </a:xfrm>
            <a:prstGeom prst="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095888" y="1748648"/>
              <a:ext cx="3848100" cy="3848100"/>
            </a:xfrm>
            <a:prstGeom prst="ellips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rot="21354803">
            <a:off x="-347143" y="2324144"/>
            <a:ext cx="3717647" cy="2841410"/>
            <a:chOff x="2771349" y="1868123"/>
            <a:chExt cx="5034780" cy="3848100"/>
          </a:xfrm>
        </p:grpSpPr>
        <p:sp>
          <p:nvSpPr>
            <p:cNvPr id="14" name="等腰三角形 13"/>
            <p:cNvSpPr/>
            <p:nvPr/>
          </p:nvSpPr>
          <p:spPr>
            <a:xfrm rot="14088228">
              <a:off x="3353727" y="4342536"/>
              <a:ext cx="723929" cy="1888685"/>
            </a:xfrm>
            <a:prstGeom prst="triangle">
              <a:avLst>
                <a:gd name="adj" fmla="val 68553"/>
              </a:avLst>
            </a:prstGeom>
            <a:solidFill>
              <a:srgbClr val="C01C23"/>
            </a:solidFill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958029" y="1868123"/>
              <a:ext cx="3848100" cy="3848100"/>
            </a:xfrm>
            <a:prstGeom prst="ellips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rot="15062627">
            <a:off x="424695" y="2930359"/>
            <a:ext cx="3623094" cy="2618001"/>
            <a:chOff x="2257464" y="1748647"/>
            <a:chExt cx="5686524" cy="4109007"/>
          </a:xfrm>
          <a:solidFill>
            <a:srgbClr val="252434"/>
          </a:solidFill>
        </p:grpSpPr>
        <p:sp>
          <p:nvSpPr>
            <p:cNvPr id="17" name="等腰三角形 16"/>
            <p:cNvSpPr/>
            <p:nvPr/>
          </p:nvSpPr>
          <p:spPr>
            <a:xfrm rot="14088228">
              <a:off x="3018182" y="4175786"/>
              <a:ext cx="921150" cy="2442586"/>
            </a:xfrm>
            <a:prstGeom prst="triangle">
              <a:avLst/>
            </a:prstGeom>
            <a:grpFill/>
            <a:ln>
              <a:solidFill>
                <a:srgbClr val="25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095888" y="1748647"/>
              <a:ext cx="3848100" cy="3848100"/>
            </a:xfrm>
            <a:prstGeom prst="ellipse">
              <a:avLst/>
            </a:prstGeom>
            <a:grpFill/>
            <a:ln>
              <a:solidFill>
                <a:srgbClr val="25243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82222" y="2926914"/>
            <a:ext cx="1847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</a:p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TENTS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 flipH="1">
            <a:off x="-22331" y="-12775"/>
            <a:ext cx="12213877" cy="1376769"/>
            <a:chOff x="-35031" y="1575572"/>
            <a:chExt cx="12213877" cy="1376769"/>
          </a:xfrm>
        </p:grpSpPr>
        <p:sp>
          <p:nvSpPr>
            <p:cNvPr id="31" name="直角三角形 30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直角三角形 31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4" name="文本占位符 13"/>
          <p:cNvSpPr>
            <a:spLocks noGrp="1"/>
          </p:cNvSpPr>
          <p:nvPr/>
        </p:nvSpPr>
        <p:spPr>
          <a:xfrm>
            <a:off x="5524500" y="1878013"/>
            <a:ext cx="2613025" cy="565150"/>
          </a:xfrm>
          <a:prstGeom prst="rect">
            <a:avLst/>
          </a:prstGeom>
          <a:noFill/>
          <a:ln>
            <a:solidFill>
              <a:schemeClr val="bg1"/>
            </a:solidFill>
            <a:miter/>
          </a:ln>
        </p:spPr>
        <p:txBody>
          <a:bodyPr anchor="ctr"/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kern="1200" dirty="0">
                <a:latin typeface="+mn-lt"/>
                <a:ea typeface="+mn-ea"/>
                <a:cs typeface="+mn-cs"/>
              </a:rPr>
              <a:t>C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作业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NTS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185" name="组合 68"/>
          <p:cNvGrpSpPr/>
          <p:nvPr/>
        </p:nvGrpSpPr>
        <p:grpSpPr>
          <a:xfrm>
            <a:off x="5075238" y="1154113"/>
            <a:ext cx="4899025" cy="460375"/>
            <a:chOff x="2729939" y="1705283"/>
            <a:chExt cx="6532309" cy="613831"/>
          </a:xfrm>
        </p:grpSpPr>
        <p:cxnSp>
          <p:nvCxnSpPr>
            <p:cNvPr id="186" name="直接连接符 185"/>
            <p:cNvCxnSpPr/>
            <p:nvPr/>
          </p:nvCxnSpPr>
          <p:spPr>
            <a:xfrm>
              <a:off x="3364966" y="2249264"/>
              <a:ext cx="589728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组合 70"/>
            <p:cNvGrpSpPr/>
            <p:nvPr/>
          </p:nvGrpSpPr>
          <p:grpSpPr>
            <a:xfrm>
              <a:off x="2729939" y="1705283"/>
              <a:ext cx="990600" cy="613831"/>
              <a:chOff x="2729939" y="1743383"/>
              <a:chExt cx="990600" cy="613831"/>
            </a:xfrm>
          </p:grpSpPr>
          <p:sp>
            <p:nvSpPr>
              <p:cNvPr id="188" name="平行四边形 187"/>
              <p:cNvSpPr/>
              <p:nvPr/>
            </p:nvSpPr>
            <p:spPr>
              <a:xfrm>
                <a:off x="2928914" y="1815349"/>
                <a:ext cx="590574" cy="480481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9" name="文本框 72"/>
              <p:cNvSpPr txBox="1"/>
              <p:nvPr/>
            </p:nvSpPr>
            <p:spPr>
              <a:xfrm>
                <a:off x="2729939" y="1743383"/>
                <a:ext cx="990600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0" name="组合 73"/>
          <p:cNvGrpSpPr/>
          <p:nvPr/>
        </p:nvGrpSpPr>
        <p:grpSpPr>
          <a:xfrm>
            <a:off x="5137150" y="1979613"/>
            <a:ext cx="4837113" cy="460375"/>
            <a:chOff x="2812066" y="1722216"/>
            <a:chExt cx="6450182" cy="613831"/>
          </a:xfrm>
        </p:grpSpPr>
        <p:cxnSp>
          <p:nvCxnSpPr>
            <p:cNvPr id="191" name="直接连接符 190"/>
            <p:cNvCxnSpPr/>
            <p:nvPr/>
          </p:nvCxnSpPr>
          <p:spPr>
            <a:xfrm>
              <a:off x="3364576" y="2249263"/>
              <a:ext cx="58976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80"/>
            <p:cNvGrpSpPr/>
            <p:nvPr/>
          </p:nvGrpSpPr>
          <p:grpSpPr>
            <a:xfrm>
              <a:off x="2812066" y="1722216"/>
              <a:ext cx="825500" cy="613831"/>
              <a:chOff x="2812066" y="1760316"/>
              <a:chExt cx="825500" cy="613831"/>
            </a:xfrm>
          </p:grpSpPr>
          <p:sp>
            <p:nvSpPr>
              <p:cNvPr id="193" name="平行四边形 192"/>
              <p:cNvSpPr/>
              <p:nvPr/>
            </p:nvSpPr>
            <p:spPr>
              <a:xfrm>
                <a:off x="2930612" y="1815349"/>
                <a:ext cx="590615" cy="480481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4" name="文本框 87"/>
              <p:cNvSpPr txBox="1"/>
              <p:nvPr/>
            </p:nvSpPr>
            <p:spPr>
              <a:xfrm>
                <a:off x="2812066" y="1760316"/>
                <a:ext cx="825500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5" name="组合 93"/>
          <p:cNvGrpSpPr/>
          <p:nvPr/>
        </p:nvGrpSpPr>
        <p:grpSpPr>
          <a:xfrm>
            <a:off x="5226050" y="2768600"/>
            <a:ext cx="4748213" cy="460375"/>
            <a:chOff x="2929753" y="1756083"/>
            <a:chExt cx="6332495" cy="613831"/>
          </a:xfrm>
        </p:grpSpPr>
        <p:cxnSp>
          <p:nvCxnSpPr>
            <p:cNvPr id="196" name="直接连接符 195"/>
            <p:cNvCxnSpPr/>
            <p:nvPr/>
          </p:nvCxnSpPr>
          <p:spPr>
            <a:xfrm>
              <a:off x="3363776" y="2249265"/>
              <a:ext cx="58984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组合 97"/>
            <p:cNvGrpSpPr/>
            <p:nvPr/>
          </p:nvGrpSpPr>
          <p:grpSpPr>
            <a:xfrm>
              <a:off x="2929753" y="1756083"/>
              <a:ext cx="590550" cy="613831"/>
              <a:chOff x="2929753" y="1794183"/>
              <a:chExt cx="590550" cy="613831"/>
            </a:xfrm>
          </p:grpSpPr>
          <p:sp>
            <p:nvSpPr>
              <p:cNvPr id="198" name="平行四边形 197"/>
              <p:cNvSpPr/>
              <p:nvPr/>
            </p:nvSpPr>
            <p:spPr>
              <a:xfrm>
                <a:off x="2929753" y="1815350"/>
                <a:ext cx="590695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9" name="文本框 99"/>
              <p:cNvSpPr txBox="1"/>
              <p:nvPr/>
            </p:nvSpPr>
            <p:spPr>
              <a:xfrm>
                <a:off x="2934922" y="1794183"/>
                <a:ext cx="580213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200" name="矩形 199"/>
          <p:cNvSpPr/>
          <p:nvPr/>
        </p:nvSpPr>
        <p:spPr>
          <a:xfrm>
            <a:off x="6011863" y="1223963"/>
            <a:ext cx="6969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b="1" dirty="0">
                <a:solidFill>
                  <a:srgbClr val="346182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引</a:t>
            </a:r>
            <a:r>
              <a:rPr lang="en-US" altLang="en-US" sz="2000" b="1" dirty="0">
                <a:solidFill>
                  <a:srgbClr val="215A6D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言</a:t>
            </a:r>
            <a:endParaRPr lang="en-US" altLang="en-US" sz="2000" b="1" dirty="0">
              <a:solidFill>
                <a:srgbClr val="215A6D"/>
              </a:solidFill>
              <a:latin typeface="微软雅黑" panose="020B0503020204020204" pitchFamily="34" charset="-122"/>
              <a:ea typeface="Times New Roman" panose="02020603050405020304" pitchFamily="18" charset="0"/>
            </a:endParaRPr>
          </a:p>
        </p:txBody>
      </p:sp>
      <p:sp>
        <p:nvSpPr>
          <p:cNvPr id="201" name="矩形 101"/>
          <p:cNvSpPr/>
          <p:nvPr/>
        </p:nvSpPr>
        <p:spPr>
          <a:xfrm>
            <a:off x="6011863" y="2011363"/>
            <a:ext cx="1198562" cy="3984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作业提交</a:t>
            </a:r>
          </a:p>
        </p:txBody>
      </p:sp>
      <p:sp>
        <p:nvSpPr>
          <p:cNvPr id="202" name="矩形 102"/>
          <p:cNvSpPr/>
          <p:nvPr/>
        </p:nvSpPr>
        <p:spPr>
          <a:xfrm>
            <a:off x="6011863" y="2701925"/>
            <a:ext cx="1217000" cy="4962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315B7B"/>
                </a:solidFill>
                <a:latin typeface="微软雅黑" panose="020B0503020204020204" pitchFamily="34" charset="-122"/>
              </a:rPr>
              <a:t>程序清单</a:t>
            </a:r>
          </a:p>
        </p:txBody>
      </p:sp>
      <p:sp>
        <p:nvSpPr>
          <p:cNvPr id="203" name="矩形 103"/>
          <p:cNvSpPr/>
          <p:nvPr/>
        </p:nvSpPr>
        <p:spPr>
          <a:xfrm>
            <a:off x="6011863" y="5759450"/>
            <a:ext cx="2887329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白盒测试用例</a:t>
            </a:r>
            <a:r>
              <a:rPr lang="en-US" altLang="zh-CN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测试计划</a:t>
            </a:r>
          </a:p>
        </p:txBody>
      </p:sp>
      <p:grpSp>
        <p:nvGrpSpPr>
          <p:cNvPr id="204" name="组合 105"/>
          <p:cNvGrpSpPr/>
          <p:nvPr/>
        </p:nvGrpSpPr>
        <p:grpSpPr>
          <a:xfrm>
            <a:off x="5207000" y="3521075"/>
            <a:ext cx="4748213" cy="461963"/>
            <a:chOff x="2929753" y="1756083"/>
            <a:chExt cx="6332495" cy="615551"/>
          </a:xfrm>
        </p:grpSpPr>
        <p:cxnSp>
          <p:nvCxnSpPr>
            <p:cNvPr id="205" name="直接连接符 204"/>
            <p:cNvCxnSpPr/>
            <p:nvPr/>
          </p:nvCxnSpPr>
          <p:spPr>
            <a:xfrm>
              <a:off x="3363776" y="2248947"/>
              <a:ext cx="58984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组合 107"/>
            <p:cNvGrpSpPr/>
            <p:nvPr/>
          </p:nvGrpSpPr>
          <p:grpSpPr>
            <a:xfrm>
              <a:off x="2929753" y="1756083"/>
              <a:ext cx="590550" cy="615551"/>
              <a:chOff x="2929753" y="1794183"/>
              <a:chExt cx="590550" cy="615551"/>
            </a:xfrm>
          </p:grpSpPr>
          <p:sp>
            <p:nvSpPr>
              <p:cNvPr id="207" name="平行四边形 206"/>
              <p:cNvSpPr/>
              <p:nvPr/>
            </p:nvSpPr>
            <p:spPr>
              <a:xfrm>
                <a:off x="2929753" y="1815336"/>
                <a:ext cx="590695" cy="48017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8" name="文本框 109"/>
              <p:cNvSpPr txBox="1"/>
              <p:nvPr/>
            </p:nvSpPr>
            <p:spPr>
              <a:xfrm>
                <a:off x="2934922" y="1794183"/>
                <a:ext cx="580213" cy="6155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09" name="组合 110"/>
          <p:cNvGrpSpPr/>
          <p:nvPr/>
        </p:nvGrpSpPr>
        <p:grpSpPr>
          <a:xfrm>
            <a:off x="5137150" y="4941888"/>
            <a:ext cx="4749800" cy="460375"/>
            <a:chOff x="2929753" y="1756083"/>
            <a:chExt cx="6332495" cy="613831"/>
          </a:xfrm>
        </p:grpSpPr>
        <p:cxnSp>
          <p:nvCxnSpPr>
            <p:cNvPr id="210" name="直接连接符 209"/>
            <p:cNvCxnSpPr/>
            <p:nvPr/>
          </p:nvCxnSpPr>
          <p:spPr>
            <a:xfrm>
              <a:off x="3365747" y="2249264"/>
              <a:ext cx="589650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组合 112"/>
            <p:cNvGrpSpPr/>
            <p:nvPr/>
          </p:nvGrpSpPr>
          <p:grpSpPr>
            <a:xfrm>
              <a:off x="2929753" y="1756083"/>
              <a:ext cx="590550" cy="613831"/>
              <a:chOff x="2929753" y="1794183"/>
              <a:chExt cx="590550" cy="613831"/>
            </a:xfrm>
          </p:grpSpPr>
          <p:sp>
            <p:nvSpPr>
              <p:cNvPr id="212" name="平行四边形 211"/>
              <p:cNvSpPr/>
              <p:nvPr/>
            </p:nvSpPr>
            <p:spPr>
              <a:xfrm>
                <a:off x="2929753" y="1815350"/>
                <a:ext cx="590498" cy="480481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3" name="文本框 114"/>
              <p:cNvSpPr txBox="1"/>
              <p:nvPr/>
            </p:nvSpPr>
            <p:spPr>
              <a:xfrm>
                <a:off x="2934922" y="1794183"/>
                <a:ext cx="580213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6</a:t>
                </a:r>
              </a:p>
            </p:txBody>
          </p:sp>
        </p:grpSp>
      </p:grpSp>
      <p:sp>
        <p:nvSpPr>
          <p:cNvPr id="214" name="矩形 115"/>
          <p:cNvSpPr/>
          <p:nvPr/>
        </p:nvSpPr>
        <p:spPr>
          <a:xfrm>
            <a:off x="6011863" y="4911725"/>
            <a:ext cx="121700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15B7B"/>
                </a:solidFill>
                <a:latin typeface="微软雅黑" panose="020B0503020204020204" pitchFamily="34" charset="-122"/>
              </a:rPr>
              <a:t>详细设计</a:t>
            </a:r>
            <a:endParaRPr lang="zh-CN" altLang="en-US" sz="2000" b="1" dirty="0">
              <a:solidFill>
                <a:srgbClr val="346182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15" name="组合 36"/>
          <p:cNvGrpSpPr/>
          <p:nvPr/>
        </p:nvGrpSpPr>
        <p:grpSpPr>
          <a:xfrm>
            <a:off x="7721283" y="1191895"/>
            <a:ext cx="4749800" cy="460375"/>
            <a:chOff x="2929753" y="1756083"/>
            <a:chExt cx="6332495" cy="613831"/>
          </a:xfrm>
        </p:grpSpPr>
        <p:cxnSp>
          <p:nvCxnSpPr>
            <p:cNvPr id="216" name="直接连接符 215"/>
            <p:cNvCxnSpPr/>
            <p:nvPr/>
          </p:nvCxnSpPr>
          <p:spPr>
            <a:xfrm>
              <a:off x="3365747" y="2249265"/>
              <a:ext cx="589650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组合 38"/>
            <p:cNvGrpSpPr/>
            <p:nvPr/>
          </p:nvGrpSpPr>
          <p:grpSpPr>
            <a:xfrm>
              <a:off x="2929753" y="1756083"/>
              <a:ext cx="590497" cy="613831"/>
              <a:chOff x="2929753" y="1794183"/>
              <a:chExt cx="590497" cy="613831"/>
            </a:xfrm>
          </p:grpSpPr>
          <p:sp>
            <p:nvSpPr>
              <p:cNvPr id="218" name="平行四边形 217"/>
              <p:cNvSpPr/>
              <p:nvPr/>
            </p:nvSpPr>
            <p:spPr>
              <a:xfrm>
                <a:off x="2929753" y="1815350"/>
                <a:ext cx="590497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9" name="文本框 40"/>
              <p:cNvSpPr txBox="1"/>
              <p:nvPr/>
            </p:nvSpPr>
            <p:spPr>
              <a:xfrm>
                <a:off x="2934922" y="1794183"/>
                <a:ext cx="580213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8</a:t>
                </a:r>
              </a:p>
            </p:txBody>
          </p:sp>
        </p:grpSp>
      </p:grpSp>
      <p:sp>
        <p:nvSpPr>
          <p:cNvPr id="220" name="矩形 41"/>
          <p:cNvSpPr/>
          <p:nvPr/>
        </p:nvSpPr>
        <p:spPr>
          <a:xfrm>
            <a:off x="6030913" y="3478213"/>
            <a:ext cx="121700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代码规范</a:t>
            </a:r>
          </a:p>
        </p:txBody>
      </p:sp>
      <p:sp>
        <p:nvSpPr>
          <p:cNvPr id="221" name="矩形 56"/>
          <p:cNvSpPr/>
          <p:nvPr/>
        </p:nvSpPr>
        <p:spPr>
          <a:xfrm>
            <a:off x="8553133" y="1154113"/>
            <a:ext cx="3324256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会议记录</a:t>
            </a:r>
            <a:r>
              <a:rPr lang="en-US" altLang="zh-CN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组员绩效考评</a:t>
            </a:r>
          </a:p>
        </p:txBody>
      </p:sp>
      <p:sp>
        <p:nvSpPr>
          <p:cNvPr id="222" name="矩形 129"/>
          <p:cNvSpPr/>
          <p:nvPr/>
        </p:nvSpPr>
        <p:spPr>
          <a:xfrm>
            <a:off x="6030913" y="4175125"/>
            <a:ext cx="121700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单元测试</a:t>
            </a:r>
          </a:p>
        </p:txBody>
      </p:sp>
      <p:sp>
        <p:nvSpPr>
          <p:cNvPr id="223" name="矩形 130"/>
          <p:cNvSpPr/>
          <p:nvPr/>
        </p:nvSpPr>
        <p:spPr>
          <a:xfrm>
            <a:off x="8650288" y="2005013"/>
            <a:ext cx="1200150" cy="3984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参考文献</a:t>
            </a:r>
          </a:p>
        </p:txBody>
      </p:sp>
      <p:grpSp>
        <p:nvGrpSpPr>
          <p:cNvPr id="224" name="组合 27"/>
          <p:cNvGrpSpPr/>
          <p:nvPr/>
        </p:nvGrpSpPr>
        <p:grpSpPr>
          <a:xfrm>
            <a:off x="5075238" y="4175125"/>
            <a:ext cx="4899025" cy="460375"/>
            <a:chOff x="2729939" y="1705283"/>
            <a:chExt cx="6532309" cy="613831"/>
          </a:xfrm>
        </p:grpSpPr>
        <p:cxnSp>
          <p:nvCxnSpPr>
            <p:cNvPr id="225" name="直接连接符 224"/>
            <p:cNvCxnSpPr/>
            <p:nvPr/>
          </p:nvCxnSpPr>
          <p:spPr>
            <a:xfrm>
              <a:off x="3364966" y="2249265"/>
              <a:ext cx="589728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组合 29"/>
            <p:cNvGrpSpPr/>
            <p:nvPr/>
          </p:nvGrpSpPr>
          <p:grpSpPr>
            <a:xfrm>
              <a:off x="2729939" y="1705283"/>
              <a:ext cx="990600" cy="613831"/>
              <a:chOff x="2729939" y="1743383"/>
              <a:chExt cx="990600" cy="613831"/>
            </a:xfrm>
          </p:grpSpPr>
          <p:sp>
            <p:nvSpPr>
              <p:cNvPr id="227" name="平行四边形 226"/>
              <p:cNvSpPr/>
              <p:nvPr/>
            </p:nvSpPr>
            <p:spPr>
              <a:xfrm>
                <a:off x="2928914" y="1815349"/>
                <a:ext cx="590574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8" name="文本框 31"/>
              <p:cNvSpPr txBox="1"/>
              <p:nvPr/>
            </p:nvSpPr>
            <p:spPr>
              <a:xfrm>
                <a:off x="2729939" y="1743383"/>
                <a:ext cx="990600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5</a:t>
                </a:r>
              </a:p>
            </p:txBody>
          </p:sp>
        </p:grpSp>
      </p:grpSp>
      <p:grpSp>
        <p:nvGrpSpPr>
          <p:cNvPr id="231" name="组合 36"/>
          <p:cNvGrpSpPr/>
          <p:nvPr/>
        </p:nvGrpSpPr>
        <p:grpSpPr>
          <a:xfrm>
            <a:off x="5227638" y="5915025"/>
            <a:ext cx="4749800" cy="460375"/>
            <a:chOff x="2929753" y="1756083"/>
            <a:chExt cx="6332495" cy="613831"/>
          </a:xfrm>
        </p:grpSpPr>
        <p:cxnSp>
          <p:nvCxnSpPr>
            <p:cNvPr id="232" name="直接连接符 231"/>
            <p:cNvCxnSpPr/>
            <p:nvPr/>
          </p:nvCxnSpPr>
          <p:spPr>
            <a:xfrm>
              <a:off x="3365747" y="2249265"/>
              <a:ext cx="589650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组合 38"/>
            <p:cNvGrpSpPr/>
            <p:nvPr/>
          </p:nvGrpSpPr>
          <p:grpSpPr>
            <a:xfrm>
              <a:off x="2929753" y="1756083"/>
              <a:ext cx="590550" cy="613831"/>
              <a:chOff x="2929753" y="1794183"/>
              <a:chExt cx="590550" cy="613831"/>
            </a:xfrm>
          </p:grpSpPr>
          <p:sp>
            <p:nvSpPr>
              <p:cNvPr id="234" name="平行四边形 233"/>
              <p:cNvSpPr/>
              <p:nvPr/>
            </p:nvSpPr>
            <p:spPr>
              <a:xfrm>
                <a:off x="2929753" y="1815350"/>
                <a:ext cx="590497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5" name="文本框 40"/>
              <p:cNvSpPr txBox="1"/>
              <p:nvPr/>
            </p:nvSpPr>
            <p:spPr>
              <a:xfrm>
                <a:off x="2934922" y="1794183"/>
                <a:ext cx="580213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7</a:t>
                </a:r>
              </a:p>
            </p:txBody>
          </p:sp>
        </p:grpSp>
      </p:grpSp>
      <p:grpSp>
        <p:nvGrpSpPr>
          <p:cNvPr id="237" name="组合 36"/>
          <p:cNvGrpSpPr/>
          <p:nvPr/>
        </p:nvGrpSpPr>
        <p:grpSpPr>
          <a:xfrm>
            <a:off x="7721283" y="2011680"/>
            <a:ext cx="4749800" cy="460375"/>
            <a:chOff x="2929753" y="1756083"/>
            <a:chExt cx="6332495" cy="613831"/>
          </a:xfrm>
        </p:grpSpPr>
        <p:cxnSp>
          <p:nvCxnSpPr>
            <p:cNvPr id="238" name="直接连接符 237"/>
            <p:cNvCxnSpPr/>
            <p:nvPr/>
          </p:nvCxnSpPr>
          <p:spPr>
            <a:xfrm>
              <a:off x="3365747" y="2249265"/>
              <a:ext cx="589650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9" name="组合 38"/>
            <p:cNvGrpSpPr/>
            <p:nvPr/>
          </p:nvGrpSpPr>
          <p:grpSpPr>
            <a:xfrm>
              <a:off x="2929753" y="1756083"/>
              <a:ext cx="590497" cy="613831"/>
              <a:chOff x="2929753" y="1794183"/>
              <a:chExt cx="590497" cy="613831"/>
            </a:xfrm>
          </p:grpSpPr>
          <p:sp>
            <p:nvSpPr>
              <p:cNvPr id="240" name="平行四边形 239"/>
              <p:cNvSpPr/>
              <p:nvPr/>
            </p:nvSpPr>
            <p:spPr>
              <a:xfrm>
                <a:off x="2929753" y="1815350"/>
                <a:ext cx="590497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1" name="文本框 40"/>
              <p:cNvSpPr txBox="1"/>
              <p:nvPr/>
            </p:nvSpPr>
            <p:spPr>
              <a:xfrm>
                <a:off x="2934922" y="1794183"/>
                <a:ext cx="580213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9</a:t>
                </a:r>
              </a:p>
            </p:txBody>
          </p:sp>
        </p:grpSp>
      </p:grpSp>
      <p:grpSp>
        <p:nvGrpSpPr>
          <p:cNvPr id="74" name="组合 36">
            <a:extLst>
              <a:ext uri="{FF2B5EF4-FFF2-40B4-BE49-F238E27FC236}">
                <a16:creationId xmlns:a16="http://schemas.microsoft.com/office/drawing/2014/main" id="{286FEFFA-C8BB-4AA5-9EA2-F3408F0457DB}"/>
              </a:ext>
            </a:extLst>
          </p:cNvPr>
          <p:cNvGrpSpPr/>
          <p:nvPr/>
        </p:nvGrpSpPr>
        <p:grpSpPr>
          <a:xfrm>
            <a:off x="7550425" y="2744788"/>
            <a:ext cx="4884917" cy="474682"/>
            <a:chOff x="2749613" y="1777250"/>
            <a:chExt cx="6512635" cy="632907"/>
          </a:xfrm>
        </p:grpSpPr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DEB7DAB7-FC0F-43A0-A055-8C72817D1C88}"/>
                </a:ext>
              </a:extLst>
            </p:cNvPr>
            <p:cNvCxnSpPr/>
            <p:nvPr/>
          </p:nvCxnSpPr>
          <p:spPr>
            <a:xfrm>
              <a:off x="3365747" y="2249265"/>
              <a:ext cx="589650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38">
              <a:extLst>
                <a:ext uri="{FF2B5EF4-FFF2-40B4-BE49-F238E27FC236}">
                  <a16:creationId xmlns:a16="http://schemas.microsoft.com/office/drawing/2014/main" id="{8A0E4738-5684-413C-941C-0C649A19DC2F}"/>
                </a:ext>
              </a:extLst>
            </p:cNvPr>
            <p:cNvGrpSpPr/>
            <p:nvPr/>
          </p:nvGrpSpPr>
          <p:grpSpPr>
            <a:xfrm>
              <a:off x="2749613" y="1777250"/>
              <a:ext cx="866958" cy="632907"/>
              <a:chOff x="2749613" y="1815350"/>
              <a:chExt cx="866958" cy="632907"/>
            </a:xfrm>
          </p:grpSpPr>
          <p:sp>
            <p:nvSpPr>
              <p:cNvPr id="77" name="平行四边形 76">
                <a:extLst>
                  <a:ext uri="{FF2B5EF4-FFF2-40B4-BE49-F238E27FC236}">
                    <a16:creationId xmlns:a16="http://schemas.microsoft.com/office/drawing/2014/main" id="{3BA2DB7E-3590-42F8-A3A9-26287AFF6721}"/>
                  </a:ext>
                </a:extLst>
              </p:cNvPr>
              <p:cNvSpPr/>
              <p:nvPr/>
            </p:nvSpPr>
            <p:spPr>
              <a:xfrm>
                <a:off x="2929753" y="1815350"/>
                <a:ext cx="590497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8" name="文本框 40">
                <a:extLst>
                  <a:ext uri="{FF2B5EF4-FFF2-40B4-BE49-F238E27FC236}">
                    <a16:creationId xmlns:a16="http://schemas.microsoft.com/office/drawing/2014/main" id="{CD454E94-1C65-4D40-A578-800A53C58F40}"/>
                  </a:ext>
                </a:extLst>
              </p:cNvPr>
              <p:cNvSpPr txBox="1"/>
              <p:nvPr/>
            </p:nvSpPr>
            <p:spPr>
              <a:xfrm>
                <a:off x="2749613" y="1832706"/>
                <a:ext cx="866958" cy="6155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10</a:t>
                </a:r>
              </a:p>
            </p:txBody>
          </p:sp>
        </p:grpSp>
      </p:grpSp>
      <p:sp>
        <p:nvSpPr>
          <p:cNvPr id="79" name="矩形 56">
            <a:extLst>
              <a:ext uri="{FF2B5EF4-FFF2-40B4-BE49-F238E27FC236}">
                <a16:creationId xmlns:a16="http://schemas.microsoft.com/office/drawing/2014/main" id="{52410241-1F5E-409A-BC89-7361012C9C92}"/>
              </a:ext>
            </a:extLst>
          </p:cNvPr>
          <p:cNvSpPr/>
          <p:nvPr/>
        </p:nvSpPr>
        <p:spPr>
          <a:xfrm>
            <a:off x="8517392" y="2691131"/>
            <a:ext cx="2811462" cy="398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组员绩效考评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2331" y="-12775"/>
            <a:ext cx="12213877" cy="1376769"/>
            <a:chOff x="-35031" y="1575572"/>
            <a:chExt cx="12213877" cy="1376769"/>
          </a:xfrm>
        </p:grpSpPr>
        <p:sp>
          <p:nvSpPr>
            <p:cNvPr id="4" name="直角三角形 3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794510" y="1768475"/>
            <a:ext cx="7340600" cy="3870325"/>
          </a:xfrm>
          <a:prstGeom prst="rect">
            <a:avLst/>
          </a:prstGeom>
          <a:noFill/>
          <a:ln w="12700">
            <a:solidFill>
              <a:srgbClr val="346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41" name="矩形 2"/>
          <p:cNvSpPr/>
          <p:nvPr/>
        </p:nvSpPr>
        <p:spPr>
          <a:xfrm>
            <a:off x="1988185" y="2271713"/>
            <a:ext cx="6951663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</a:rPr>
              <a:t>本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</a:rPr>
              <a:t>面向评审表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Century Gothic" panose="020B0502020202020204" pitchFamily="34" charset="0"/>
              </a:rPr>
              <a:t>    内容按照评审表的顺序进行叙述，包括引言、作业提交、项目介绍</a:t>
            </a:r>
            <a:r>
              <a:rPr lang="zh-CN" altLang="en-US" sz="2400" b="1" dirty="0">
                <a:latin typeface="Century Gothic" panose="020B0502020202020204" pitchFamily="34" charset="0"/>
                <a:sym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Century Gothic" panose="020B0502020202020204" pitchFamily="34" charset="0"/>
              </a:rPr>
              <a:t>总体设计、详细设计、配置管理、会议记录</a:t>
            </a:r>
            <a:r>
              <a:rPr lang="zh-CN" altLang="en-US" sz="2400" b="1" dirty="0">
                <a:latin typeface="Century Gothic" panose="020B0502020202020204" pitchFamily="34" charset="0"/>
                <a:sym typeface="+mn-ea"/>
              </a:rPr>
              <a:t>、</a:t>
            </a:r>
            <a:r>
              <a:rPr lang="zh-CN" altLang="en-US" sz="2400" b="1" dirty="0">
                <a:latin typeface="Century Gothic" panose="020B0502020202020204" pitchFamily="34" charset="0"/>
              </a:rPr>
              <a:t>组员绩效考评</a:t>
            </a:r>
            <a:r>
              <a:rPr lang="zh-CN" altLang="en-US" sz="2400" b="1" dirty="0">
                <a:latin typeface="Century Gothic" panose="020B0502020202020204" pitchFamily="34" charset="0"/>
                <a:sym typeface="+mn-ea"/>
              </a:rPr>
              <a:t>、参考文献</a:t>
            </a:r>
            <a:endParaRPr lang="zh-CN" altLang="zh-CN" sz="2400" b="1" dirty="0">
              <a:latin typeface="Century Gothic" panose="020B0502020202020204" pitchFamily="34" charset="0"/>
            </a:endParaRPr>
          </a:p>
        </p:txBody>
      </p:sp>
      <p:sp>
        <p:nvSpPr>
          <p:cNvPr id="14339" name="文本占位符 2"/>
          <p:cNvSpPr>
            <a:spLocks noGrp="1"/>
          </p:cNvSpPr>
          <p:nvPr/>
        </p:nvSpPr>
        <p:spPr>
          <a:xfrm>
            <a:off x="231140" y="270510"/>
            <a:ext cx="725488" cy="479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kern="1200" dirty="0">
                <a:latin typeface="+mn-lt"/>
                <a:ea typeface="+mn-ea"/>
                <a:cs typeface="+mn-cs"/>
              </a:rPr>
              <a:t>1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4338" name="文本占位符 1"/>
          <p:cNvSpPr>
            <a:spLocks noGrp="1"/>
          </p:cNvSpPr>
          <p:nvPr/>
        </p:nvSpPr>
        <p:spPr>
          <a:xfrm>
            <a:off x="679133" y="254953"/>
            <a:ext cx="3817937" cy="36195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3600" kern="1200" dirty="0">
                <a:latin typeface="+mn-lt"/>
                <a:ea typeface="+mn-ea"/>
                <a:cs typeface="+mn-cs"/>
              </a:rPr>
              <a:t>引言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2331" y="-12775"/>
            <a:ext cx="12213877" cy="1376769"/>
            <a:chOff x="-35031" y="1575572"/>
            <a:chExt cx="12213877" cy="1376769"/>
          </a:xfrm>
        </p:grpSpPr>
        <p:sp>
          <p:nvSpPr>
            <p:cNvPr id="4" name="直角三角形 3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339" name="文本占位符 2"/>
          <p:cNvSpPr>
            <a:spLocks noGrp="1"/>
          </p:cNvSpPr>
          <p:nvPr/>
        </p:nvSpPr>
        <p:spPr>
          <a:xfrm>
            <a:off x="231140" y="270510"/>
            <a:ext cx="725488" cy="479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kern="1200" dirty="0"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14338" name="文本占位符 1"/>
          <p:cNvSpPr>
            <a:spLocks noGrp="1"/>
          </p:cNvSpPr>
          <p:nvPr/>
        </p:nvSpPr>
        <p:spPr>
          <a:xfrm>
            <a:off x="679133" y="254953"/>
            <a:ext cx="3817937" cy="36195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3600" kern="1200" dirty="0">
                <a:latin typeface="+mn-lt"/>
                <a:ea typeface="+mn-ea"/>
                <a:cs typeface="+mn-cs"/>
              </a:rPr>
              <a:t>作业提交</a:t>
            </a:r>
          </a:p>
        </p:txBody>
      </p:sp>
      <p:sp>
        <p:nvSpPr>
          <p:cNvPr id="15364" name="文本框 99"/>
          <p:cNvSpPr txBox="1"/>
          <p:nvPr/>
        </p:nvSpPr>
        <p:spPr>
          <a:xfrm>
            <a:off x="1241108" y="2134553"/>
            <a:ext cx="9391650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是否按照项目进度和课程要求提交了全部的阶段成果？</a:t>
            </a:r>
            <a:endParaRPr lang="en-US" altLang="zh-CN" sz="2800" b="1" dirty="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https://github.com/zuccYanghaha/SE2018</a:t>
            </a:r>
            <a:endParaRPr lang="en-US" altLang="zh-CN" sz="2800" b="1" dirty="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 flipH="1">
            <a:off x="0" y="0"/>
            <a:ext cx="6790007" cy="6872068"/>
          </a:xfrm>
          <a:custGeom>
            <a:avLst/>
            <a:gdLst>
              <a:gd name="connsiteX0" fmla="*/ 0 w 2668172"/>
              <a:gd name="connsiteY0" fmla="*/ 0 h 6858000"/>
              <a:gd name="connsiteX1" fmla="*/ 2668172 w 2668172"/>
              <a:gd name="connsiteY1" fmla="*/ 0 h 6858000"/>
              <a:gd name="connsiteX2" fmla="*/ 2668172 w 2668172"/>
              <a:gd name="connsiteY2" fmla="*/ 6858000 h 6858000"/>
              <a:gd name="connsiteX3" fmla="*/ 0 w 2668172"/>
              <a:gd name="connsiteY3" fmla="*/ 6858000 h 6858000"/>
              <a:gd name="connsiteX4" fmla="*/ 0 w 2668172"/>
              <a:gd name="connsiteY4" fmla="*/ 0 h 6858000"/>
              <a:gd name="connsiteX0-1" fmla="*/ 4121834 w 6790006"/>
              <a:gd name="connsiteY0-2" fmla="*/ 0 h 6872068"/>
              <a:gd name="connsiteX1-3" fmla="*/ 6790006 w 6790006"/>
              <a:gd name="connsiteY1-4" fmla="*/ 0 h 6872068"/>
              <a:gd name="connsiteX2-5" fmla="*/ 6790006 w 6790006"/>
              <a:gd name="connsiteY2-6" fmla="*/ 6858000 h 6872068"/>
              <a:gd name="connsiteX3-7" fmla="*/ 0 w 6790006"/>
              <a:gd name="connsiteY3-8" fmla="*/ 6872068 h 6872068"/>
              <a:gd name="connsiteX4-9" fmla="*/ 4121834 w 6790006"/>
              <a:gd name="connsiteY4-10" fmla="*/ 0 h 6872068"/>
              <a:gd name="connsiteX0-11" fmla="*/ 1407662 w 6790006"/>
              <a:gd name="connsiteY0-12" fmla="*/ 0 h 6872068"/>
              <a:gd name="connsiteX1-13" fmla="*/ 6790006 w 6790006"/>
              <a:gd name="connsiteY1-14" fmla="*/ 0 h 6872068"/>
              <a:gd name="connsiteX2-15" fmla="*/ 6790006 w 6790006"/>
              <a:gd name="connsiteY2-16" fmla="*/ 6858000 h 6872068"/>
              <a:gd name="connsiteX3-17" fmla="*/ 0 w 6790006"/>
              <a:gd name="connsiteY3-18" fmla="*/ 6872068 h 6872068"/>
              <a:gd name="connsiteX4-19" fmla="*/ 1407662 w 6790006"/>
              <a:gd name="connsiteY4-20" fmla="*/ 0 h 68720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790006" h="6872068">
                <a:moveTo>
                  <a:pt x="1407662" y="0"/>
                </a:moveTo>
                <a:lnTo>
                  <a:pt x="6790006" y="0"/>
                </a:lnTo>
                <a:lnTo>
                  <a:pt x="6790006" y="6858000"/>
                </a:lnTo>
                <a:lnTo>
                  <a:pt x="0" y="6872068"/>
                </a:lnTo>
                <a:lnTo>
                  <a:pt x="1407662" y="0"/>
                </a:lnTo>
                <a:close/>
              </a:path>
            </a:pathLst>
          </a:custGeom>
          <a:solidFill>
            <a:srgbClr val="252434"/>
          </a:solidFill>
          <a:ln>
            <a:solidFill>
              <a:srgbClr val="252434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8855" y="33401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26110" y="468630"/>
            <a:ext cx="2242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程序清单</a:t>
            </a:r>
          </a:p>
          <a:p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34390" y="4460875"/>
            <a:ext cx="415925" cy="4159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24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34390" y="5251450"/>
            <a:ext cx="415925" cy="4143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24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8" name="矩形 10"/>
          <p:cNvSpPr/>
          <p:nvPr/>
        </p:nvSpPr>
        <p:spPr>
          <a:xfrm>
            <a:off x="924878" y="4054475"/>
            <a:ext cx="4737100" cy="922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fontAlgn="ctr" hangingPunct="1">
              <a:lnSpc>
                <a:spcPct val="300000"/>
              </a:lnSpc>
              <a:spcBef>
                <a:spcPts val="7200"/>
              </a:spcBef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</a:rPr>
              <a:t>项目名称：</a:t>
            </a:r>
            <a:r>
              <a:rPr lang="en-US" altLang="zh-CN" b="1" dirty="0">
                <a:solidFill>
                  <a:srgbClr val="346182"/>
                </a:solidFill>
                <a:latin typeface="微软雅黑" panose="020B0503020204020204" pitchFamily="34" charset="-122"/>
              </a:rPr>
              <a:t>”</a:t>
            </a: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</a:rPr>
              <a:t>杨哈哈</a:t>
            </a:r>
            <a:r>
              <a:rPr lang="en-US" altLang="zh-CN" b="1" dirty="0">
                <a:solidFill>
                  <a:srgbClr val="346182"/>
                </a:solidFill>
                <a:latin typeface="微软雅黑" panose="020B0503020204020204" pitchFamily="34" charset="-122"/>
              </a:rPr>
              <a:t>“</a:t>
            </a: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</a:rPr>
              <a:t>信息交互网站</a:t>
            </a:r>
          </a:p>
        </p:txBody>
      </p:sp>
      <p:sp>
        <p:nvSpPr>
          <p:cNvPr id="14" name="矩形 2"/>
          <p:cNvSpPr/>
          <p:nvPr/>
        </p:nvSpPr>
        <p:spPr>
          <a:xfrm>
            <a:off x="710565" y="4876800"/>
            <a:ext cx="4735513" cy="922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fontAlgn="ctr" hangingPunct="1">
              <a:lnSpc>
                <a:spcPct val="300000"/>
              </a:lnSpc>
              <a:spcBef>
                <a:spcPts val="7200"/>
              </a:spcBef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</a:rPr>
              <a:t>项目网址：</a:t>
            </a:r>
            <a:r>
              <a:rPr lang="en-US" altLang="zh-CN" b="1" dirty="0">
                <a:solidFill>
                  <a:srgbClr val="346182"/>
                </a:solidFill>
                <a:latin typeface="微软雅黑" panose="020B0503020204020204" pitchFamily="34" charset="-122"/>
              </a:rPr>
              <a:t>www.yanghaha.cn</a:t>
            </a:r>
          </a:p>
        </p:txBody>
      </p:sp>
      <p:pic>
        <p:nvPicPr>
          <p:cNvPr id="24579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865" y="1844040"/>
            <a:ext cx="5897880" cy="46882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7322820" y="468630"/>
            <a:ext cx="2242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系统功能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2331" y="-156674"/>
            <a:ext cx="12214331" cy="3585674"/>
          </a:xfrm>
          <a:prstGeom prst="rect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33498" y="3488811"/>
            <a:ext cx="12236663" cy="7580"/>
          </a:xfrm>
          <a:prstGeom prst="line">
            <a:avLst/>
          </a:prstGeom>
          <a:ln w="139700">
            <a:solidFill>
              <a:srgbClr val="C01C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864970" y="81298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031740" y="946785"/>
            <a:ext cx="2290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代码规范</a:t>
            </a:r>
          </a:p>
          <a:p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4315" y="4149725"/>
            <a:ext cx="11351895" cy="137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2495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cs typeface="+mn-cs"/>
                <a:sym typeface="+mn-ea"/>
              </a:rPr>
              <a:t>总体设计文件是否提供了HIPO图说明，描述了系统的模块结构？给出主要的业务流图？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 flipH="1">
            <a:off x="0" y="0"/>
            <a:ext cx="6790007" cy="6872068"/>
          </a:xfrm>
          <a:custGeom>
            <a:avLst/>
            <a:gdLst>
              <a:gd name="connsiteX0" fmla="*/ 0 w 2668172"/>
              <a:gd name="connsiteY0" fmla="*/ 0 h 6858000"/>
              <a:gd name="connsiteX1" fmla="*/ 2668172 w 2668172"/>
              <a:gd name="connsiteY1" fmla="*/ 0 h 6858000"/>
              <a:gd name="connsiteX2" fmla="*/ 2668172 w 2668172"/>
              <a:gd name="connsiteY2" fmla="*/ 6858000 h 6858000"/>
              <a:gd name="connsiteX3" fmla="*/ 0 w 2668172"/>
              <a:gd name="connsiteY3" fmla="*/ 6858000 h 6858000"/>
              <a:gd name="connsiteX4" fmla="*/ 0 w 2668172"/>
              <a:gd name="connsiteY4" fmla="*/ 0 h 6858000"/>
              <a:gd name="connsiteX0-1" fmla="*/ 4121834 w 6790006"/>
              <a:gd name="connsiteY0-2" fmla="*/ 0 h 6872068"/>
              <a:gd name="connsiteX1-3" fmla="*/ 6790006 w 6790006"/>
              <a:gd name="connsiteY1-4" fmla="*/ 0 h 6872068"/>
              <a:gd name="connsiteX2-5" fmla="*/ 6790006 w 6790006"/>
              <a:gd name="connsiteY2-6" fmla="*/ 6858000 h 6872068"/>
              <a:gd name="connsiteX3-7" fmla="*/ 0 w 6790006"/>
              <a:gd name="connsiteY3-8" fmla="*/ 6872068 h 6872068"/>
              <a:gd name="connsiteX4-9" fmla="*/ 4121834 w 6790006"/>
              <a:gd name="connsiteY4-10" fmla="*/ 0 h 6872068"/>
              <a:gd name="connsiteX0-11" fmla="*/ 1407662 w 6790006"/>
              <a:gd name="connsiteY0-12" fmla="*/ 0 h 6872068"/>
              <a:gd name="connsiteX1-13" fmla="*/ 6790006 w 6790006"/>
              <a:gd name="connsiteY1-14" fmla="*/ 0 h 6872068"/>
              <a:gd name="connsiteX2-15" fmla="*/ 6790006 w 6790006"/>
              <a:gd name="connsiteY2-16" fmla="*/ 6858000 h 6872068"/>
              <a:gd name="connsiteX3-17" fmla="*/ 0 w 6790006"/>
              <a:gd name="connsiteY3-18" fmla="*/ 6872068 h 6872068"/>
              <a:gd name="connsiteX4-19" fmla="*/ 1407662 w 6790006"/>
              <a:gd name="connsiteY4-20" fmla="*/ 0 h 68720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790006" h="6872068">
                <a:moveTo>
                  <a:pt x="1407662" y="0"/>
                </a:moveTo>
                <a:lnTo>
                  <a:pt x="6790006" y="0"/>
                </a:lnTo>
                <a:lnTo>
                  <a:pt x="6790006" y="6858000"/>
                </a:lnTo>
                <a:lnTo>
                  <a:pt x="0" y="6872068"/>
                </a:lnTo>
                <a:lnTo>
                  <a:pt x="1407662" y="0"/>
                </a:lnTo>
                <a:close/>
              </a:path>
            </a:pathLst>
          </a:custGeom>
          <a:solidFill>
            <a:srgbClr val="252434"/>
          </a:solidFill>
          <a:ln>
            <a:solidFill>
              <a:srgbClr val="252434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8855" y="33401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26110" y="468630"/>
            <a:ext cx="2242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单元测试</a:t>
            </a:r>
          </a:p>
          <a:p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34390" y="4460875"/>
            <a:ext cx="415925" cy="4159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24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34390" y="5251450"/>
            <a:ext cx="415925" cy="4143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24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8" name="矩形 10"/>
          <p:cNvSpPr/>
          <p:nvPr/>
        </p:nvSpPr>
        <p:spPr>
          <a:xfrm>
            <a:off x="924878" y="4054475"/>
            <a:ext cx="47371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fontAlgn="ctr" hangingPunct="1">
              <a:lnSpc>
                <a:spcPct val="300000"/>
              </a:lnSpc>
              <a:spcBef>
                <a:spcPts val="7200"/>
              </a:spcBef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</a:rPr>
              <a:t>界面设计</a:t>
            </a:r>
          </a:p>
        </p:txBody>
      </p:sp>
      <p:sp>
        <p:nvSpPr>
          <p:cNvPr id="14" name="矩形 2"/>
          <p:cNvSpPr/>
          <p:nvPr/>
        </p:nvSpPr>
        <p:spPr>
          <a:xfrm>
            <a:off x="710565" y="4876800"/>
            <a:ext cx="4735513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fontAlgn="ctr" hangingPunct="1">
              <a:lnSpc>
                <a:spcPct val="300000"/>
              </a:lnSpc>
              <a:spcBef>
                <a:spcPts val="7200"/>
              </a:spcBef>
            </a:pPr>
            <a:r>
              <a:rPr lang="en-US" altLang="zh-CN" b="1" dirty="0">
                <a:solidFill>
                  <a:srgbClr val="346182"/>
                </a:solidFill>
                <a:latin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</a:rPr>
              <a:t>数据库设计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790055" y="2234565"/>
            <a:ext cx="42862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是否采用PDL或其他伪代码语言进行详细设计？是否准确、完整？</a:t>
            </a:r>
          </a:p>
        </p:txBody>
      </p:sp>
      <p:sp>
        <p:nvSpPr>
          <p:cNvPr id="2" name="矩形 2"/>
          <p:cNvSpPr/>
          <p:nvPr/>
        </p:nvSpPr>
        <p:spPr>
          <a:xfrm>
            <a:off x="710565" y="5666105"/>
            <a:ext cx="4735513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fontAlgn="ctr" hangingPunct="1">
              <a:lnSpc>
                <a:spcPct val="300000"/>
              </a:lnSpc>
              <a:spcBef>
                <a:spcPts val="7200"/>
              </a:spcBef>
            </a:pPr>
            <a:r>
              <a:rPr lang="en-US" altLang="zh-CN" b="1" dirty="0">
                <a:solidFill>
                  <a:srgbClr val="346182"/>
                </a:solidFill>
                <a:latin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</a:rPr>
              <a:t>关键算法设计</a:t>
            </a:r>
          </a:p>
        </p:txBody>
      </p:sp>
      <p:sp>
        <p:nvSpPr>
          <p:cNvPr id="3" name="椭圆 2"/>
          <p:cNvSpPr/>
          <p:nvPr/>
        </p:nvSpPr>
        <p:spPr>
          <a:xfrm>
            <a:off x="834390" y="6048375"/>
            <a:ext cx="415925" cy="4143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24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0901" y="-12775"/>
            <a:ext cx="12213877" cy="1376769"/>
            <a:chOff x="-35031" y="1575572"/>
            <a:chExt cx="12213877" cy="1376769"/>
          </a:xfrm>
        </p:grpSpPr>
        <p:sp>
          <p:nvSpPr>
            <p:cNvPr id="4" name="直角三角形 3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339" name="文本占位符 2"/>
          <p:cNvSpPr>
            <a:spLocks noGrp="1"/>
          </p:cNvSpPr>
          <p:nvPr/>
        </p:nvSpPr>
        <p:spPr>
          <a:xfrm>
            <a:off x="231140" y="270510"/>
            <a:ext cx="725488" cy="479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kern="1200" dirty="0">
                <a:latin typeface="+mn-lt"/>
                <a:ea typeface="+mn-ea"/>
                <a:cs typeface="+mn-cs"/>
              </a:rPr>
              <a:t>6</a:t>
            </a:r>
          </a:p>
        </p:txBody>
      </p:sp>
      <p:sp>
        <p:nvSpPr>
          <p:cNvPr id="14338" name="文本占位符 1"/>
          <p:cNvSpPr>
            <a:spLocks noGrp="1"/>
          </p:cNvSpPr>
          <p:nvPr/>
        </p:nvSpPr>
        <p:spPr>
          <a:xfrm>
            <a:off x="679133" y="254953"/>
            <a:ext cx="3817937" cy="36195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ym typeface="+mn-ea"/>
              </a:rPr>
              <a:t>详细设计</a:t>
            </a:r>
          </a:p>
        </p:txBody>
      </p:sp>
      <p:sp>
        <p:nvSpPr>
          <p:cNvPr id="33796" name="文本框 99"/>
          <p:cNvSpPr txBox="1"/>
          <p:nvPr/>
        </p:nvSpPr>
        <p:spPr>
          <a:xfrm>
            <a:off x="878840" y="2645728"/>
            <a:ext cx="10280650" cy="1198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13.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是否采用了配置管理工具进行文档的版本管理？效果如何？</a:t>
            </a:r>
            <a:endParaRPr lang="zh-CN" altLang="en-US" sz="3600" b="1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0901" y="-12775"/>
            <a:ext cx="12213877" cy="1376769"/>
            <a:chOff x="-35031" y="1575572"/>
            <a:chExt cx="12213877" cy="1376769"/>
          </a:xfrm>
        </p:grpSpPr>
        <p:sp>
          <p:nvSpPr>
            <p:cNvPr id="4" name="直角三角形 3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339" name="文本占位符 2"/>
          <p:cNvSpPr>
            <a:spLocks noGrp="1"/>
          </p:cNvSpPr>
          <p:nvPr/>
        </p:nvSpPr>
        <p:spPr>
          <a:xfrm>
            <a:off x="231140" y="270510"/>
            <a:ext cx="725488" cy="479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kern="1200" dirty="0">
                <a:latin typeface="+mn-lt"/>
                <a:ea typeface="+mn-ea"/>
                <a:cs typeface="+mn-cs"/>
              </a:rPr>
              <a:t>7</a:t>
            </a:r>
          </a:p>
        </p:txBody>
      </p:sp>
      <p:sp>
        <p:nvSpPr>
          <p:cNvPr id="14338" name="文本占位符 1"/>
          <p:cNvSpPr>
            <a:spLocks noGrp="1"/>
          </p:cNvSpPr>
          <p:nvPr/>
        </p:nvSpPr>
        <p:spPr>
          <a:xfrm>
            <a:off x="679133" y="254953"/>
            <a:ext cx="3817937" cy="36195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/>
              <a:t>白盒测试用例</a:t>
            </a:r>
            <a:r>
              <a:rPr lang="en-US" altLang="zh-CN" sz="3600" dirty="0"/>
              <a:t>/</a:t>
            </a:r>
            <a:r>
              <a:rPr lang="zh-CN" altLang="en-US" sz="3600" dirty="0"/>
              <a:t>测试计划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096135" y="885190"/>
            <a:ext cx="45732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altLang="en-US" sz="1600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会 议 记 录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1628140" y="1257935"/>
          <a:ext cx="5828030" cy="52673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2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7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会议主题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详细设计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会议时间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会议地点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理四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223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记 录 人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何银超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参会人员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何银超、周德阳、冯一鸣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会议时长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请假人员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迟到人员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4785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访谈开始：对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进行讨论建议对本周作业进行讨论、理解、分配</a:t>
                      </a:r>
                    </a:p>
                  </a:txBody>
                  <a:tcPr marL="30480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829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任务安排：      修改内容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何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 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修改界面原型、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gantt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图，</a:t>
                      </a:r>
                    </a:p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冯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 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修改内容        </a:t>
                      </a:r>
                    </a:p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需初次完成部分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</a:t>
                      </a:r>
                    </a:p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何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用户功能设计</a:t>
                      </a:r>
                    </a:p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冯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留言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版块功能设计</a:t>
                      </a:r>
                    </a:p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周：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ppt+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帖子功能设计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图片 -1"/>
          <p:cNvPicPr/>
          <p:nvPr/>
        </p:nvPicPr>
        <p:blipFill>
          <a:blip r:embed="rId2"/>
          <a:stretch>
            <a:fillRect/>
          </a:stretch>
        </p:blipFill>
        <p:spPr>
          <a:xfrm>
            <a:off x="3556000" y="2526665"/>
            <a:ext cx="1468755" cy="720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805</Words>
  <Application>Microsoft Office PowerPoint</Application>
  <PresentationFormat>宽屏</PresentationFormat>
  <Paragraphs>130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 Light</vt:lpstr>
      <vt:lpstr>黑体</vt:lpstr>
      <vt:lpstr>宋体</vt:lpstr>
      <vt:lpstr>微软雅黑</vt:lpstr>
      <vt:lpstr>Arial</vt:lpstr>
      <vt:lpstr>Calibri</vt:lpstr>
      <vt:lpstr>Calibri Light</vt:lpstr>
      <vt:lpstr>Century Gothic</vt:lpstr>
      <vt:lpstr>Times New Roman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he yinchao</cp:lastModifiedBy>
  <cp:revision>37</cp:revision>
  <dcterms:created xsi:type="dcterms:W3CDTF">2015-06-10T14:28:00Z</dcterms:created>
  <dcterms:modified xsi:type="dcterms:W3CDTF">2018-06-04T14:45:05Z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