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97" r:id="rId4"/>
    <p:sldId id="271" r:id="rId5"/>
    <p:sldId id="322" r:id="rId6"/>
    <p:sldId id="315" r:id="rId7"/>
    <p:sldId id="323" r:id="rId8"/>
    <p:sldId id="336" r:id="rId9"/>
    <p:sldId id="324" r:id="rId10"/>
    <p:sldId id="301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277" r:id="rId22"/>
    <p:sldId id="335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434"/>
    <a:srgbClr val="C01C23"/>
    <a:srgbClr val="FFC000"/>
    <a:srgbClr val="44546A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62"/>
      </p:cViewPr>
      <p:guideLst>
        <p:guide orient="horz" pos="2164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BDC6-96A9-45B7-ADB8-15D4618BD70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A506-4726-4922-97B4-8F6BC2803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2DCE-F5FE-42E6-B7AD-2E701BC4A199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60219" y="-1262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94" name="直角三角形 9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直角三角形 9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9600" y="1921981"/>
            <a:ext cx="3352800" cy="837055"/>
            <a:chOff x="4421085" y="2391272"/>
            <a:chExt cx="3352800" cy="837055"/>
          </a:xfrm>
        </p:grpSpPr>
        <p:sp>
          <p:nvSpPr>
            <p:cNvPr id="100" name="等腰三角形 99"/>
            <p:cNvSpPr/>
            <p:nvPr/>
          </p:nvSpPr>
          <p:spPr>
            <a:xfrm flipV="1">
              <a:off x="5942265" y="2947945"/>
              <a:ext cx="310439" cy="280382"/>
            </a:xfrm>
            <a:prstGeom prst="triangle">
              <a:avLst/>
            </a:prstGeom>
            <a:solidFill>
              <a:srgbClr val="FFC200"/>
            </a:solidFill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421085" y="2391272"/>
              <a:ext cx="3352800" cy="556673"/>
            </a:xfrm>
            <a:prstGeom prst="rect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736600" y="2940827"/>
            <a:ext cx="10985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z</a:t>
            </a:r>
            <a:r>
              <a:rPr kumimoji="1" lang="en-US" altLang="zh-CN" sz="5400" b="1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ucc</a:t>
            </a:r>
            <a:r>
              <a:rPr kumimoji="1" lang="zh-CN" altLang="en-US" sz="5400" b="1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软件工程论坛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960438" y="3797300"/>
            <a:ext cx="5772150" cy="277813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小组：G16</a:t>
            </a:r>
          </a:p>
        </p:txBody>
      </p:sp>
      <p:sp>
        <p:nvSpPr>
          <p:cNvPr id="5" name="文本占位符 3"/>
          <p:cNvSpPr>
            <a:spLocks noGrp="1"/>
          </p:cNvSpPr>
          <p:nvPr/>
        </p:nvSpPr>
        <p:spPr>
          <a:xfrm>
            <a:off x="960438" y="4457700"/>
            <a:ext cx="5772150" cy="946150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组长 ：周德阳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组员： 冯一鸣  何银超  </a:t>
            </a:r>
          </a:p>
        </p:txBody>
      </p:sp>
      <p:sp>
        <p:nvSpPr>
          <p:cNvPr id="14340" name="TextBox 40"/>
          <p:cNvSpPr txBox="1"/>
          <p:nvPr/>
        </p:nvSpPr>
        <p:spPr>
          <a:xfrm>
            <a:off x="736283" y="5734685"/>
            <a:ext cx="2320925" cy="3987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R="0" defTabSz="912495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浙江大学城市学院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295996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279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总体设计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23" y="2824593"/>
            <a:ext cx="7935432" cy="3762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20145" y="619288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HIPO</a:t>
            </a: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295996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279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总体设计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20145" y="619288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主要业务流图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548"/>
            <a:ext cx="6382139" cy="49761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71" y="1717347"/>
            <a:ext cx="5787530" cy="51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51110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22331" y="-15159"/>
            <a:ext cx="6118331" cy="6873160"/>
          </a:xfrm>
          <a:prstGeom prst="rect">
            <a:avLst/>
          </a:pr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/>
          <a:stretch/>
        </p:blipFill>
        <p:spPr>
          <a:xfrm>
            <a:off x="-451000" y="-196951"/>
            <a:ext cx="65563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31" y="0"/>
            <a:ext cx="6118331" cy="6873160"/>
          </a:xfrm>
          <a:prstGeom prst="rect">
            <a:avLst/>
          </a:prstGeom>
          <a:solidFill>
            <a:srgbClr val="C01C23">
              <a:alpha val="87000"/>
            </a:srgbClr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0909" y="218084"/>
            <a:ext cx="2532559" cy="852861"/>
            <a:chOff x="1852032" y="908776"/>
            <a:chExt cx="2532559" cy="852861"/>
          </a:xfrm>
        </p:grpSpPr>
        <p:grpSp>
          <p:nvGrpSpPr>
            <p:cNvPr id="6" name="组合 5"/>
            <p:cNvGrpSpPr/>
            <p:nvPr/>
          </p:nvGrpSpPr>
          <p:grpSpPr>
            <a:xfrm>
              <a:off x="1852032" y="908776"/>
              <a:ext cx="2369604" cy="852861"/>
              <a:chOff x="4909310" y="725714"/>
              <a:chExt cx="2369604" cy="852861"/>
            </a:xfrm>
            <a:solidFill>
              <a:srgbClr val="25243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椭圆 6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024939" y="1042817"/>
              <a:ext cx="2359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16788" y="214253"/>
            <a:ext cx="2487740" cy="852861"/>
            <a:chOff x="7948032" y="908776"/>
            <a:chExt cx="2487740" cy="852861"/>
          </a:xfrm>
        </p:grpSpPr>
        <p:grpSp>
          <p:nvGrpSpPr>
            <p:cNvPr id="10" name="组合 9"/>
            <p:cNvGrpSpPr/>
            <p:nvPr/>
          </p:nvGrpSpPr>
          <p:grpSpPr>
            <a:xfrm>
              <a:off x="7948032" y="908776"/>
              <a:ext cx="2369604" cy="852861"/>
              <a:chOff x="4909310" y="725714"/>
              <a:chExt cx="2369604" cy="852861"/>
            </a:xfr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椭圆 10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979742" y="1042816"/>
              <a:ext cx="24560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10" y="1248906"/>
            <a:ext cx="4728171" cy="558110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83171" y="2698551"/>
            <a:ext cx="665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页面设计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21" y="1179376"/>
            <a:ext cx="4978068" cy="5721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402227" y="2483108"/>
            <a:ext cx="6658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数据库设计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7192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22331" y="-15159"/>
            <a:ext cx="6118331" cy="6873160"/>
          </a:xfrm>
          <a:prstGeom prst="rect">
            <a:avLst/>
          </a:pr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/>
          <a:stretch/>
        </p:blipFill>
        <p:spPr>
          <a:xfrm>
            <a:off x="-451000" y="-196951"/>
            <a:ext cx="65563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31" y="0"/>
            <a:ext cx="6118331" cy="6873160"/>
          </a:xfrm>
          <a:prstGeom prst="rect">
            <a:avLst/>
          </a:prstGeom>
          <a:solidFill>
            <a:srgbClr val="C01C23">
              <a:alpha val="87000"/>
            </a:srgbClr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0909" y="218084"/>
            <a:ext cx="2532559" cy="852861"/>
            <a:chOff x="1852032" y="908776"/>
            <a:chExt cx="2532559" cy="852861"/>
          </a:xfrm>
        </p:grpSpPr>
        <p:grpSp>
          <p:nvGrpSpPr>
            <p:cNvPr id="6" name="组合 5"/>
            <p:cNvGrpSpPr/>
            <p:nvPr/>
          </p:nvGrpSpPr>
          <p:grpSpPr>
            <a:xfrm>
              <a:off x="1852032" y="908776"/>
              <a:ext cx="2369604" cy="852861"/>
              <a:chOff x="4909310" y="725714"/>
              <a:chExt cx="2369604" cy="852861"/>
            </a:xfrm>
            <a:solidFill>
              <a:srgbClr val="25243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椭圆 6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024939" y="1042817"/>
              <a:ext cx="2359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16788" y="214253"/>
            <a:ext cx="2487740" cy="852861"/>
            <a:chOff x="7948032" y="908776"/>
            <a:chExt cx="2487740" cy="852861"/>
          </a:xfrm>
        </p:grpSpPr>
        <p:grpSp>
          <p:nvGrpSpPr>
            <p:cNvPr id="10" name="组合 9"/>
            <p:cNvGrpSpPr/>
            <p:nvPr/>
          </p:nvGrpSpPr>
          <p:grpSpPr>
            <a:xfrm>
              <a:off x="7948032" y="908776"/>
              <a:ext cx="2369604" cy="852861"/>
              <a:chOff x="4909310" y="725714"/>
              <a:chExt cx="2369604" cy="852861"/>
            </a:xfr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椭圆 10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979742" y="1042816"/>
              <a:ext cx="24560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15" y="1675677"/>
            <a:ext cx="8135485" cy="518232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947488" y="1194704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关键算</a:t>
            </a:r>
            <a:r>
              <a:rPr lang="zh-CN" altLang="en-US" sz="2800" b="1" dirty="0">
                <a:latin typeface="宋体" panose="02010600030101010101" pitchFamily="2" charset="-122"/>
              </a:rPr>
              <a:t>法</a:t>
            </a:r>
            <a:r>
              <a:rPr lang="en-US" altLang="zh-CN" sz="2800" b="1" dirty="0">
                <a:latin typeface="宋体" panose="02010600030101010101" pitchFamily="2" charset="-122"/>
              </a:rPr>
              <a:t>PDL</a:t>
            </a:r>
          </a:p>
        </p:txBody>
      </p:sp>
    </p:spTree>
    <p:extLst>
      <p:ext uri="{BB962C8B-B14F-4D97-AF65-F5344CB8AC3E}">
        <p14:creationId xmlns:p14="http://schemas.microsoft.com/office/powerpoint/2010/main" val="14152584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22331" y="-15159"/>
            <a:ext cx="6118331" cy="6873160"/>
          </a:xfrm>
          <a:prstGeom prst="rect">
            <a:avLst/>
          </a:pr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/>
          <a:stretch/>
        </p:blipFill>
        <p:spPr>
          <a:xfrm>
            <a:off x="-451000" y="-196951"/>
            <a:ext cx="65563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31" y="0"/>
            <a:ext cx="6118331" cy="6873160"/>
          </a:xfrm>
          <a:prstGeom prst="rect">
            <a:avLst/>
          </a:prstGeom>
          <a:solidFill>
            <a:srgbClr val="C01C23">
              <a:alpha val="87000"/>
            </a:srgbClr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0909" y="218084"/>
            <a:ext cx="2532559" cy="852861"/>
            <a:chOff x="1852032" y="908776"/>
            <a:chExt cx="2532559" cy="852861"/>
          </a:xfrm>
        </p:grpSpPr>
        <p:grpSp>
          <p:nvGrpSpPr>
            <p:cNvPr id="6" name="组合 5"/>
            <p:cNvGrpSpPr/>
            <p:nvPr/>
          </p:nvGrpSpPr>
          <p:grpSpPr>
            <a:xfrm>
              <a:off x="1852032" y="908776"/>
              <a:ext cx="2369604" cy="852861"/>
              <a:chOff x="4909310" y="725714"/>
              <a:chExt cx="2369604" cy="852861"/>
            </a:xfrm>
            <a:solidFill>
              <a:srgbClr val="25243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椭圆 6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024939" y="1042817"/>
              <a:ext cx="2359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16788" y="214253"/>
            <a:ext cx="2487740" cy="852861"/>
            <a:chOff x="7948032" y="908776"/>
            <a:chExt cx="2487740" cy="852861"/>
          </a:xfrm>
        </p:grpSpPr>
        <p:grpSp>
          <p:nvGrpSpPr>
            <p:cNvPr id="10" name="组合 9"/>
            <p:cNvGrpSpPr/>
            <p:nvPr/>
          </p:nvGrpSpPr>
          <p:grpSpPr>
            <a:xfrm>
              <a:off x="7948032" y="908776"/>
              <a:ext cx="2369604" cy="852861"/>
              <a:chOff x="4909310" y="725714"/>
              <a:chExt cx="2369604" cy="852861"/>
            </a:xfr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椭圆 10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979742" y="1042816"/>
              <a:ext cx="24560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947488" y="1194704"/>
            <a:ext cx="554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关键算</a:t>
            </a:r>
            <a:r>
              <a:rPr lang="zh-CN" altLang="en-US" sz="2800" b="1" dirty="0">
                <a:latin typeface="宋体" panose="02010600030101010101" pitchFamily="2" charset="-122"/>
              </a:rPr>
              <a:t>法设计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3200" b="1" dirty="0">
                <a:latin typeface="宋体" panose="02010600030101010101" pitchFamily="2" charset="-122"/>
              </a:rPr>
              <a:t>AD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2B9BF2-51C3-4CF1-B5AD-FAC1D62A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9" y="1845515"/>
            <a:ext cx="4294060" cy="439392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463886B-6078-4E15-AF82-E633AA327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494" y="1702535"/>
            <a:ext cx="3961704" cy="46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74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94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" fmla="*/ 4121834 w 6790006"/>
              <a:gd name="connsiteY0" fmla="*/ 0 h 6872068"/>
              <a:gd name="connsiteX1" fmla="*/ 6790006 w 6790006"/>
              <a:gd name="connsiteY1" fmla="*/ 0 h 6872068"/>
              <a:gd name="connsiteX2" fmla="*/ 6790006 w 6790006"/>
              <a:gd name="connsiteY2" fmla="*/ 6858000 h 6872068"/>
              <a:gd name="connsiteX3" fmla="*/ 0 w 6790006"/>
              <a:gd name="connsiteY3" fmla="*/ 6872068 h 6872068"/>
              <a:gd name="connsiteX4" fmla="*/ 4121834 w 6790006"/>
              <a:gd name="connsiteY4" fmla="*/ 0 h 68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006" h="6872068">
                <a:moveTo>
                  <a:pt x="4121834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4121834" y="0"/>
                </a:lnTo>
                <a:close/>
              </a:path>
            </a:pathLst>
          </a:cu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5927" y="468053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代码规范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24" y="36704"/>
            <a:ext cx="6627575" cy="4479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10" y="2276669"/>
            <a:ext cx="5878411" cy="4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80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866958" y="766295"/>
            <a:ext cx="677108" cy="4523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     单元测试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7" y="250669"/>
            <a:ext cx="8688218" cy="65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1114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866958" y="766295"/>
            <a:ext cx="677108" cy="4523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     集成测试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7" y="316149"/>
            <a:ext cx="9158150" cy="62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0782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866958" y="766295"/>
            <a:ext cx="677108" cy="4523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     性能测试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0" y="250670"/>
            <a:ext cx="9483633" cy="62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081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866958" y="286982"/>
            <a:ext cx="677108" cy="5012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     最终用户测试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6326" y="547951"/>
            <a:ext cx="432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关键用户：杨枨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61" y="1156843"/>
            <a:ext cx="4433280" cy="33249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26325" y="4715084"/>
            <a:ext cx="47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用户：王淑雯，平易成等</a:t>
            </a:r>
          </a:p>
        </p:txBody>
      </p:sp>
    </p:spTree>
    <p:extLst>
      <p:ext uri="{BB962C8B-B14F-4D97-AF65-F5344CB8AC3E}">
        <p14:creationId xmlns:p14="http://schemas.microsoft.com/office/powerpoint/2010/main" val="182357209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562066">
            <a:off x="14740" y="1754572"/>
            <a:ext cx="3851979" cy="3848100"/>
            <a:chOff x="4092009" y="1748648"/>
            <a:chExt cx="3851979" cy="3848100"/>
          </a:xfrm>
        </p:grpSpPr>
        <p:sp>
          <p:nvSpPr>
            <p:cNvPr id="8" name="等腰三角形 7"/>
            <p:cNvSpPr/>
            <p:nvPr/>
          </p:nvSpPr>
          <p:spPr>
            <a:xfrm rot="14088228">
              <a:off x="4122504" y="4748260"/>
              <a:ext cx="497016" cy="558006"/>
            </a:xfrm>
            <a:prstGeom prst="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4611756">
            <a:off x="-66881" y="1751385"/>
            <a:ext cx="3818506" cy="3335424"/>
            <a:chOff x="3444438" y="1748648"/>
            <a:chExt cx="4499550" cy="3930309"/>
          </a:xfrm>
        </p:grpSpPr>
        <p:sp>
          <p:nvSpPr>
            <p:cNvPr id="11" name="等腰三角形 10"/>
            <p:cNvSpPr/>
            <p:nvPr/>
          </p:nvSpPr>
          <p:spPr>
            <a:xfrm rot="14088228">
              <a:off x="3763766" y="4664826"/>
              <a:ext cx="694803" cy="1333459"/>
            </a:xfrm>
            <a:prstGeom prst="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21354803">
            <a:off x="-347143" y="2324144"/>
            <a:ext cx="3717647" cy="2841410"/>
            <a:chOff x="2771349" y="1868123"/>
            <a:chExt cx="5034780" cy="3848100"/>
          </a:xfrm>
        </p:grpSpPr>
        <p:sp>
          <p:nvSpPr>
            <p:cNvPr id="14" name="等腰三角形 13"/>
            <p:cNvSpPr/>
            <p:nvPr/>
          </p:nvSpPr>
          <p:spPr>
            <a:xfrm rot="14088228">
              <a:off x="3353727" y="4342536"/>
              <a:ext cx="723929" cy="1888685"/>
            </a:xfrm>
            <a:prstGeom prst="triangle">
              <a:avLst>
                <a:gd name="adj" fmla="val 68553"/>
              </a:avLst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958029" y="1868123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5062627">
            <a:off x="424695" y="2930359"/>
            <a:ext cx="3623094" cy="2618001"/>
            <a:chOff x="2257464" y="1748647"/>
            <a:chExt cx="5686524" cy="4109007"/>
          </a:xfrm>
          <a:solidFill>
            <a:srgbClr val="252434"/>
          </a:solidFill>
        </p:grpSpPr>
        <p:sp>
          <p:nvSpPr>
            <p:cNvPr id="17" name="等腰三角形 16"/>
            <p:cNvSpPr/>
            <p:nvPr/>
          </p:nvSpPr>
          <p:spPr>
            <a:xfrm rot="14088228">
              <a:off x="3018182" y="4175786"/>
              <a:ext cx="921150" cy="2442586"/>
            </a:xfrm>
            <a:prstGeom prst="triangle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95888" y="1748647"/>
              <a:ext cx="3848100" cy="3848100"/>
            </a:xfrm>
            <a:prstGeom prst="ellipse">
              <a:avLst/>
            </a:prstGeom>
            <a:grpFill/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82222" y="2926914"/>
            <a:ext cx="184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31" name="直角三角形 30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文本占位符 13"/>
          <p:cNvSpPr>
            <a:spLocks noGrp="1"/>
          </p:cNvSpPr>
          <p:nvPr/>
        </p:nvSpPr>
        <p:spPr>
          <a:xfrm>
            <a:off x="4781453" y="1516971"/>
            <a:ext cx="2613025" cy="565150"/>
          </a:xfrm>
          <a:prstGeom prst="rect">
            <a:avLst/>
          </a:prstGeom>
          <a:noFill/>
          <a:ln>
            <a:solidFill>
              <a:schemeClr val="bg1"/>
            </a:solidFill>
            <a:miter/>
          </a:ln>
        </p:spPr>
        <p:txBody>
          <a:bodyPr anchor="ctr"/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>
                <a:latin typeface="+mn-lt"/>
                <a:ea typeface="+mn-ea"/>
                <a:cs typeface="+mn-cs"/>
              </a:rPr>
              <a:t>C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作业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NTS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185" name="组合 68"/>
          <p:cNvGrpSpPr/>
          <p:nvPr/>
        </p:nvGrpSpPr>
        <p:grpSpPr>
          <a:xfrm>
            <a:off x="4332191" y="793071"/>
            <a:ext cx="4899025" cy="460375"/>
            <a:chOff x="2729939" y="1705283"/>
            <a:chExt cx="6532309" cy="613831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3364966" y="2249264"/>
              <a:ext cx="589728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组合 70"/>
            <p:cNvGrpSpPr/>
            <p:nvPr/>
          </p:nvGrpSpPr>
          <p:grpSpPr>
            <a:xfrm>
              <a:off x="2729939" y="1705283"/>
              <a:ext cx="990600" cy="613831"/>
              <a:chOff x="2729939" y="1743383"/>
              <a:chExt cx="990600" cy="613831"/>
            </a:xfrm>
          </p:grpSpPr>
          <p:sp>
            <p:nvSpPr>
              <p:cNvPr id="188" name="平行四边形 187"/>
              <p:cNvSpPr/>
              <p:nvPr/>
            </p:nvSpPr>
            <p:spPr>
              <a:xfrm>
                <a:off x="2928914" y="1815349"/>
                <a:ext cx="590574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9" name="文本框 72"/>
              <p:cNvSpPr txBox="1"/>
              <p:nvPr/>
            </p:nvSpPr>
            <p:spPr>
              <a:xfrm>
                <a:off x="2729939" y="1743383"/>
                <a:ext cx="9906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0" name="组合 73"/>
          <p:cNvGrpSpPr/>
          <p:nvPr/>
        </p:nvGrpSpPr>
        <p:grpSpPr>
          <a:xfrm>
            <a:off x="4394103" y="1618571"/>
            <a:ext cx="4837112" cy="460375"/>
            <a:chOff x="2812067" y="1722216"/>
            <a:chExt cx="6450181" cy="613831"/>
          </a:xfrm>
        </p:grpSpPr>
        <p:cxnSp>
          <p:nvCxnSpPr>
            <p:cNvPr id="191" name="直接连接符 190"/>
            <p:cNvCxnSpPr/>
            <p:nvPr/>
          </p:nvCxnSpPr>
          <p:spPr>
            <a:xfrm>
              <a:off x="3364576" y="2249263"/>
              <a:ext cx="58976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80"/>
            <p:cNvGrpSpPr/>
            <p:nvPr/>
          </p:nvGrpSpPr>
          <p:grpSpPr>
            <a:xfrm>
              <a:off x="2812067" y="1722216"/>
              <a:ext cx="825500" cy="613831"/>
              <a:chOff x="2812067" y="1760316"/>
              <a:chExt cx="825500" cy="613831"/>
            </a:xfrm>
          </p:grpSpPr>
          <p:sp>
            <p:nvSpPr>
              <p:cNvPr id="193" name="平行四边形 192"/>
              <p:cNvSpPr/>
              <p:nvPr/>
            </p:nvSpPr>
            <p:spPr>
              <a:xfrm>
                <a:off x="2930612" y="1815349"/>
                <a:ext cx="590615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4" name="文本框 87"/>
              <p:cNvSpPr txBox="1"/>
              <p:nvPr/>
            </p:nvSpPr>
            <p:spPr>
              <a:xfrm>
                <a:off x="2812067" y="1760316"/>
                <a:ext cx="8255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00" name="矩形 199"/>
          <p:cNvSpPr/>
          <p:nvPr/>
        </p:nvSpPr>
        <p:spPr>
          <a:xfrm>
            <a:off x="5268816" y="862921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全部成果</a:t>
            </a:r>
            <a:endParaRPr lang="en-US" altLang="en-US" sz="2000" b="1" dirty="0">
              <a:solidFill>
                <a:srgbClr val="215A6D"/>
              </a:solidFill>
              <a:latin typeface="微软雅黑" panose="020B0503020204020204" pitchFamily="34" charset="-122"/>
              <a:ea typeface="Times New Roman" panose="02020603050405020304" pitchFamily="18" charset="0"/>
            </a:endParaRPr>
          </a:p>
        </p:txBody>
      </p:sp>
      <p:sp>
        <p:nvSpPr>
          <p:cNvPr id="201" name="矩形 101"/>
          <p:cNvSpPr/>
          <p:nvPr/>
        </p:nvSpPr>
        <p:spPr>
          <a:xfrm>
            <a:off x="5268816" y="1650321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项目计划</a:t>
            </a:r>
          </a:p>
        </p:txBody>
      </p:sp>
      <p:grpSp>
        <p:nvGrpSpPr>
          <p:cNvPr id="215" name="组合 36"/>
          <p:cNvGrpSpPr/>
          <p:nvPr/>
        </p:nvGrpSpPr>
        <p:grpSpPr>
          <a:xfrm>
            <a:off x="4433283" y="3194723"/>
            <a:ext cx="4749800" cy="830997"/>
            <a:chOff x="2929753" y="1756083"/>
            <a:chExt cx="6332495" cy="1107992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38"/>
            <p:cNvGrpSpPr/>
            <p:nvPr/>
          </p:nvGrpSpPr>
          <p:grpSpPr>
            <a:xfrm>
              <a:off x="2929753" y="1756083"/>
              <a:ext cx="590497" cy="1107992"/>
              <a:chOff x="2929753" y="1794183"/>
              <a:chExt cx="590497" cy="1107992"/>
            </a:xfrm>
          </p:grpSpPr>
          <p:sp>
            <p:nvSpPr>
              <p:cNvPr id="218" name="平行四边形 217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9" name="文本框 40"/>
              <p:cNvSpPr txBox="1"/>
              <p:nvPr/>
            </p:nvSpPr>
            <p:spPr>
              <a:xfrm>
                <a:off x="2934922" y="1794183"/>
                <a:ext cx="580213" cy="11079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44</a:t>
                </a:r>
              </a:p>
            </p:txBody>
          </p:sp>
        </p:grpSp>
      </p:grpSp>
      <p:sp>
        <p:nvSpPr>
          <p:cNvPr id="221" name="矩形 56"/>
          <p:cNvSpPr/>
          <p:nvPr/>
        </p:nvSpPr>
        <p:spPr>
          <a:xfrm>
            <a:off x="5265133" y="3156941"/>
            <a:ext cx="2811462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需求报告</a:t>
            </a:r>
          </a:p>
        </p:txBody>
      </p:sp>
      <p:sp>
        <p:nvSpPr>
          <p:cNvPr id="223" name="矩形 130"/>
          <p:cNvSpPr/>
          <p:nvPr/>
        </p:nvSpPr>
        <p:spPr>
          <a:xfrm>
            <a:off x="5311017" y="4004154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总体设计</a:t>
            </a:r>
          </a:p>
        </p:txBody>
      </p:sp>
      <p:grpSp>
        <p:nvGrpSpPr>
          <p:cNvPr id="237" name="组合 36"/>
          <p:cNvGrpSpPr/>
          <p:nvPr/>
        </p:nvGrpSpPr>
        <p:grpSpPr>
          <a:xfrm>
            <a:off x="4437390" y="3963084"/>
            <a:ext cx="4749800" cy="830997"/>
            <a:chOff x="2929753" y="1756083"/>
            <a:chExt cx="6332495" cy="1107992"/>
          </a:xfrm>
        </p:grpSpPr>
        <p:cxnSp>
          <p:nvCxnSpPr>
            <p:cNvPr id="238" name="直接连接符 237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组合 38"/>
            <p:cNvGrpSpPr/>
            <p:nvPr/>
          </p:nvGrpSpPr>
          <p:grpSpPr>
            <a:xfrm>
              <a:off x="2929753" y="1756083"/>
              <a:ext cx="590497" cy="1107992"/>
              <a:chOff x="2929753" y="1794183"/>
              <a:chExt cx="590497" cy="1107992"/>
            </a:xfrm>
          </p:grpSpPr>
          <p:sp>
            <p:nvSpPr>
              <p:cNvPr id="240" name="平行四边形 239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1" name="文本框 40"/>
              <p:cNvSpPr txBox="1"/>
              <p:nvPr/>
            </p:nvSpPr>
            <p:spPr>
              <a:xfrm>
                <a:off x="2934922" y="1794183"/>
                <a:ext cx="580213" cy="11079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55</a:t>
                </a: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4346575" y="2387597"/>
            <a:ext cx="4837112" cy="460375"/>
            <a:chOff x="2812067" y="1722216"/>
            <a:chExt cx="6450181" cy="613831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3364576" y="2249263"/>
              <a:ext cx="58976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80"/>
            <p:cNvGrpSpPr/>
            <p:nvPr/>
          </p:nvGrpSpPr>
          <p:grpSpPr>
            <a:xfrm>
              <a:off x="2812067" y="1722216"/>
              <a:ext cx="825500" cy="613831"/>
              <a:chOff x="2812067" y="1760316"/>
              <a:chExt cx="825500" cy="613831"/>
            </a:xfrm>
          </p:grpSpPr>
          <p:sp>
            <p:nvSpPr>
              <p:cNvPr id="77" name="平行四边形 76"/>
              <p:cNvSpPr/>
              <p:nvPr/>
            </p:nvSpPr>
            <p:spPr>
              <a:xfrm>
                <a:off x="2930612" y="1815349"/>
                <a:ext cx="590615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文本框 87"/>
              <p:cNvSpPr txBox="1"/>
              <p:nvPr/>
            </p:nvSpPr>
            <p:spPr>
              <a:xfrm>
                <a:off x="2812067" y="1760316"/>
                <a:ext cx="8255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79" name="矩形 101"/>
          <p:cNvSpPr/>
          <p:nvPr/>
        </p:nvSpPr>
        <p:spPr>
          <a:xfrm>
            <a:off x="5234846" y="2428872"/>
            <a:ext cx="1991251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可行性分析报告</a:t>
            </a:r>
          </a:p>
        </p:txBody>
      </p:sp>
      <p:sp>
        <p:nvSpPr>
          <p:cNvPr id="80" name="矩形 130"/>
          <p:cNvSpPr/>
          <p:nvPr/>
        </p:nvSpPr>
        <p:spPr>
          <a:xfrm>
            <a:off x="5296733" y="4822614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详细设计</a:t>
            </a:r>
          </a:p>
        </p:txBody>
      </p:sp>
      <p:grpSp>
        <p:nvGrpSpPr>
          <p:cNvPr id="81" name="组合 36"/>
          <p:cNvGrpSpPr/>
          <p:nvPr/>
        </p:nvGrpSpPr>
        <p:grpSpPr>
          <a:xfrm>
            <a:off x="4423106" y="4781544"/>
            <a:ext cx="4749800" cy="460375"/>
            <a:chOff x="2929753" y="1756083"/>
            <a:chExt cx="6332495" cy="613831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84" name="平行四边形 83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5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6</a:t>
                </a:r>
              </a:p>
            </p:txBody>
          </p:sp>
        </p:grpSp>
      </p:grpSp>
      <p:sp>
        <p:nvSpPr>
          <p:cNvPr id="86" name="矩形 130"/>
          <p:cNvSpPr/>
          <p:nvPr/>
        </p:nvSpPr>
        <p:spPr>
          <a:xfrm>
            <a:off x="5296733" y="5633682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测试计划</a:t>
            </a:r>
          </a:p>
        </p:txBody>
      </p:sp>
      <p:grpSp>
        <p:nvGrpSpPr>
          <p:cNvPr id="87" name="组合 36"/>
          <p:cNvGrpSpPr/>
          <p:nvPr/>
        </p:nvGrpSpPr>
        <p:grpSpPr>
          <a:xfrm>
            <a:off x="4423106" y="5592612"/>
            <a:ext cx="4749800" cy="460375"/>
            <a:chOff x="2929753" y="1756083"/>
            <a:chExt cx="6332495" cy="613831"/>
          </a:xfrm>
        </p:grpSpPr>
        <p:cxnSp>
          <p:nvCxnSpPr>
            <p:cNvPr id="88" name="直接连接符 87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90" name="平行四边形 89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1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7</a:t>
                </a:r>
              </a:p>
            </p:txBody>
          </p:sp>
        </p:grpSp>
      </p:grpSp>
      <p:sp>
        <p:nvSpPr>
          <p:cNvPr id="62" name="矩形 130"/>
          <p:cNvSpPr/>
          <p:nvPr/>
        </p:nvSpPr>
        <p:spPr>
          <a:xfrm>
            <a:off x="5267730" y="6418375"/>
            <a:ext cx="3023585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小组分工考评和参考文献</a:t>
            </a:r>
          </a:p>
        </p:txBody>
      </p:sp>
      <p:grpSp>
        <p:nvGrpSpPr>
          <p:cNvPr id="63" name="组合 36"/>
          <p:cNvGrpSpPr/>
          <p:nvPr/>
        </p:nvGrpSpPr>
        <p:grpSpPr>
          <a:xfrm>
            <a:off x="4394103" y="6377305"/>
            <a:ext cx="4749800" cy="460375"/>
            <a:chOff x="2929753" y="1756083"/>
            <a:chExt cx="6332495" cy="613831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66" name="平行四边形 65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8</a:t>
                </a: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rgbClr val="C01C23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" y="-15160"/>
            <a:ext cx="12214332" cy="4079160"/>
            <a:chOff x="-22332" y="-15160"/>
            <a:chExt cx="12214332" cy="4079160"/>
          </a:xfrm>
        </p:grpSpPr>
        <p:sp>
          <p:nvSpPr>
            <p:cNvPr id="7" name="等腰三角形 6"/>
            <p:cNvSpPr/>
            <p:nvPr/>
          </p:nvSpPr>
          <p:spPr>
            <a:xfrm flipV="1">
              <a:off x="-22332" y="-15160"/>
              <a:ext cx="12214331" cy="3934017"/>
            </a:xfrm>
            <a:prstGeom prst="triangle">
              <a:avLst>
                <a:gd name="adj" fmla="val 6057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-22331" y="-15160"/>
              <a:ext cx="12214331" cy="40791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5791201" y="3611661"/>
              <a:ext cx="609600" cy="161863"/>
            </a:xfrm>
            <a:prstGeom prst="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" y="5131352"/>
            <a:ext cx="12214332" cy="0"/>
          </a:xfrm>
          <a:prstGeom prst="line">
            <a:avLst/>
          </a:prstGeom>
          <a:ln w="76200">
            <a:solidFill>
              <a:srgbClr val="252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135521" y="4412730"/>
            <a:ext cx="1449921" cy="1437249"/>
          </a:xfrm>
          <a:prstGeom prst="ellipse">
            <a:avLst/>
          </a:prstGeom>
          <a:solidFill>
            <a:srgbClr val="FFC000"/>
          </a:solidFill>
          <a:ln w="3175">
            <a:noFill/>
            <a:prstDash val="sys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86428" y="4412730"/>
            <a:ext cx="1449921" cy="1437249"/>
          </a:xfrm>
          <a:prstGeom prst="ellipse">
            <a:avLst/>
          </a:prstGeom>
          <a:solidFill>
            <a:srgbClr val="252434"/>
          </a:solidFill>
          <a:ln w="3175">
            <a:noFill/>
            <a:prstDash val="sys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37333" y="4412730"/>
            <a:ext cx="1449921" cy="1437249"/>
          </a:xfrm>
          <a:prstGeom prst="ellipse">
            <a:avLst/>
          </a:prstGeom>
          <a:solidFill>
            <a:srgbClr val="FFC000"/>
          </a:solidFill>
          <a:ln w="3175">
            <a:noFill/>
            <a:prstDash val="sys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88238" y="4412730"/>
            <a:ext cx="1449921" cy="1437249"/>
          </a:xfrm>
          <a:prstGeom prst="ellipse">
            <a:avLst/>
          </a:prstGeom>
          <a:solidFill>
            <a:srgbClr val="252434"/>
          </a:solidFill>
          <a:ln w="3175">
            <a:noFill/>
            <a:prstDash val="sys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768584" y="841552"/>
            <a:ext cx="6919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www.zuccyanghaha.cn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72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3585674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348881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1740" y="946785"/>
            <a:ext cx="2290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小组考评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3585674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348881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1740" y="946785"/>
            <a:ext cx="2290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参考文献</a:t>
            </a:r>
          </a:p>
        </p:txBody>
      </p:sp>
      <p:sp>
        <p:nvSpPr>
          <p:cNvPr id="14" name="矩形 13"/>
          <p:cNvSpPr/>
          <p:nvPr/>
        </p:nvSpPr>
        <p:spPr>
          <a:xfrm>
            <a:off x="1715135" y="4029191"/>
            <a:ext cx="11214100" cy="375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[1] 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张海藩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软件工程导论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版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)[M].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清华大学出版社，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2008 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2 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9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1671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www.1ppt.com/kejian/lishi/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pic>
        <p:nvPicPr>
          <p:cNvPr id="2" name="图片 1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"/>
            <a:ext cx="12192000" cy="67434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22331" y="5481233"/>
            <a:ext cx="12213877" cy="1376769"/>
            <a:chOff x="-35031" y="1575572"/>
            <a:chExt cx="12213877" cy="137676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占位符 1"/>
          <p:cNvSpPr>
            <a:spLocks noGrp="1"/>
          </p:cNvSpPr>
          <p:nvPr/>
        </p:nvSpPr>
        <p:spPr>
          <a:xfrm>
            <a:off x="960438" y="3267075"/>
            <a:ext cx="5772150" cy="647700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感谢聆听</a:t>
            </a:r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960438" y="3914775"/>
            <a:ext cx="5772150" cy="277813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作者：</a:t>
            </a:r>
            <a:r>
              <a:rPr kumimoji="1" lang="en-US" altLang="zh-CN" dirty="0"/>
              <a:t>SE2018</a:t>
            </a:r>
            <a:r>
              <a:rPr kumimoji="1" lang="zh-CN" altLang="en-US" dirty="0"/>
              <a:t>春</a:t>
            </a:r>
            <a:r>
              <a:rPr kumimoji="1" lang="en-US" altLang="zh-CN" dirty="0"/>
              <a:t>-G16</a:t>
            </a:r>
            <a:r>
              <a:rPr kumimoji="1" lang="zh-CN" altLang="en-US" dirty="0"/>
              <a:t>小组所有成员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316389" y="328171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4056640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全部成果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3" y="1631722"/>
            <a:ext cx="8306839" cy="48584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22442" y="2900964"/>
            <a:ext cx="2555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根据要求，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G16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小组提交了要求的所有成果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-1092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-22331" y="0"/>
            <a:ext cx="4931956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10" y="468630"/>
            <a:ext cx="224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66" y="1827648"/>
            <a:ext cx="12236662" cy="50702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41377" y="360907"/>
            <a:ext cx="674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在本学期中，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G16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小组在每个阶段，都会对项目计划进行调整，下图为项目计划的版本历史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omb dir="vert"/>
      </p:transition>
    </mc:Choice>
    <mc:Fallback xmlns="">
      <p:transition spd="slow">
        <p:comb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-1092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-22331" y="0"/>
            <a:ext cx="4931956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10" y="468630"/>
            <a:ext cx="224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项目计划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31" y="1842166"/>
            <a:ext cx="5959107" cy="50299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77" y="1842166"/>
            <a:ext cx="5804224" cy="501583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241377" y="360907"/>
            <a:ext cx="674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Gantt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图中，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G16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小组每一位成员的任务都贯穿了整个项目</a:t>
            </a:r>
          </a:p>
        </p:txBody>
      </p:sp>
    </p:spTree>
    <p:extLst>
      <p:ext uri="{BB962C8B-B14F-4D97-AF65-F5344CB8AC3E}">
        <p14:creationId xmlns:p14="http://schemas.microsoft.com/office/powerpoint/2010/main" val="27351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omb dir="vert"/>
      </p:transition>
    </mc:Choice>
    <mc:Fallback xmlns="">
      <p:transition spd="slow">
        <p:comb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-1092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-22331" y="0"/>
            <a:ext cx="4931956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787180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09" y="468630"/>
            <a:ext cx="2637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可行性分析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25" y="3848102"/>
            <a:ext cx="5458587" cy="200052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75278" y="928837"/>
            <a:ext cx="5543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关键的技术：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sz="2800" b="1" dirty="0" err="1">
                <a:solidFill>
                  <a:srgbClr val="404040"/>
                </a:solidFill>
                <a:latin typeface="宋体" panose="02010600030101010101" pitchFamily="2" charset="-122"/>
              </a:rPr>
              <a:t>linux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系统的服务器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作为网站的编写语言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SQLite3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作为网站的数据库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1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omb dir="vert"/>
      </p:transition>
    </mc:Choice>
    <mc:Fallback xmlns="">
      <p:transition spd="slow"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3" name="直角三角形 2"/>
          <p:cNvSpPr/>
          <p:nvPr/>
        </p:nvSpPr>
        <p:spPr>
          <a:xfrm flipV="1">
            <a:off x="-22330" y="0"/>
            <a:ext cx="6790007" cy="6858000"/>
          </a:xfrm>
          <a:prstGeom prst="rtTriangle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65770" y="468052"/>
            <a:ext cx="233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需求报告</a:t>
            </a:r>
          </a:p>
        </p:txBody>
      </p:sp>
      <p:pic>
        <p:nvPicPr>
          <p:cNvPr id="1027" name="图片 10" descr="1529723061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7" y="0"/>
            <a:ext cx="6352027" cy="51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665770" y="1488776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用户类型以及界面原型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30" y="1976452"/>
            <a:ext cx="5858609" cy="48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35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3" name="直角三角形 2"/>
          <p:cNvSpPr/>
          <p:nvPr/>
        </p:nvSpPr>
        <p:spPr>
          <a:xfrm flipV="1">
            <a:off x="-22330" y="0"/>
            <a:ext cx="6790007" cy="6858000"/>
          </a:xfrm>
          <a:prstGeom prst="rtTriangle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65770" y="468052"/>
            <a:ext cx="233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需求报告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5770" y="1488776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用户代表和访谈记录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14" y="488032"/>
            <a:ext cx="6963747" cy="25625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" y="3050615"/>
            <a:ext cx="718285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43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3" name="直角三角形 2"/>
          <p:cNvSpPr/>
          <p:nvPr/>
        </p:nvSpPr>
        <p:spPr>
          <a:xfrm flipV="1">
            <a:off x="-22330" y="0"/>
            <a:ext cx="6790007" cy="6858000"/>
          </a:xfrm>
          <a:prstGeom prst="rtTriangle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65770" y="468052"/>
            <a:ext cx="233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需求报告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8855" y="1201230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ER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图以及数据字典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2050" name="图片 3" descr="1529330171(1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" r="11212"/>
          <a:stretch/>
        </p:blipFill>
        <p:spPr bwMode="auto">
          <a:xfrm>
            <a:off x="0" y="1884784"/>
            <a:ext cx="7240555" cy="510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47" y="1"/>
            <a:ext cx="5058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524</Words>
  <Application>Microsoft Office PowerPoint</Application>
  <PresentationFormat>宽屏</PresentationFormat>
  <Paragraphs>81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yinchao he</cp:lastModifiedBy>
  <cp:revision>70</cp:revision>
  <dcterms:created xsi:type="dcterms:W3CDTF">2015-06-10T14:28:00Z</dcterms:created>
  <dcterms:modified xsi:type="dcterms:W3CDTF">2018-06-26T15:05:51Z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