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97" r:id="rId4"/>
    <p:sldId id="302" r:id="rId5"/>
    <p:sldId id="271" r:id="rId6"/>
    <p:sldId id="315" r:id="rId7"/>
    <p:sldId id="301" r:id="rId8"/>
    <p:sldId id="316" r:id="rId9"/>
    <p:sldId id="317" r:id="rId10"/>
    <p:sldId id="318" r:id="rId11"/>
    <p:sldId id="319" r:id="rId12"/>
    <p:sldId id="320" r:id="rId13"/>
    <p:sldId id="307" r:id="rId14"/>
    <p:sldId id="321" r:id="rId15"/>
    <p:sldId id="314" r:id="rId16"/>
    <p:sldId id="277" r:id="rId17"/>
    <p:sldId id="328"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434"/>
    <a:srgbClr val="C01C23"/>
    <a:srgbClr val="FFC000"/>
    <a:srgbClr val="44546A"/>
    <a:srgbClr val="FF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0" autoAdjust="0"/>
    <p:restoredTop sz="94660"/>
  </p:normalViewPr>
  <p:slideViewPr>
    <p:cSldViewPr snapToGrid="0">
      <p:cViewPr varScale="1">
        <p:scale>
          <a:sx n="79" d="100"/>
          <a:sy n="79" d="100"/>
        </p:scale>
        <p:origin x="269" y="-19"/>
      </p:cViewPr>
      <p:guideLst>
        <p:guide orient="horz" pos="2136"/>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0BDC6-96A9-45B7-ADB8-15D4618BD705}" type="datetimeFigureOut">
              <a:rPr lang="zh-CN" altLang="en-US" smtClean="0"/>
              <a:t>2018/6/14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EA506-4726-4922-97B4-8F6BC280339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2E2DCE-F5FE-42E6-B7AD-2E701BC4A199}"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E2DCE-F5FE-42E6-B7AD-2E701BC4A199}" type="datetimeFigureOut">
              <a:rPr lang="zh-CN" altLang="en-US" smtClean="0"/>
              <a:t>2018/6/14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26852-6CDD-4311-9E3D-6AA5F27DBD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2" name="图片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98" name="矩形 97"/>
          <p:cNvSpPr/>
          <p:nvPr/>
        </p:nvSpPr>
        <p:spPr>
          <a:xfrm>
            <a:off x="60219" y="-1262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252434"/>
              </a:solidFill>
            </a:endParaRPr>
          </a:p>
        </p:txBody>
      </p:sp>
      <p:grpSp>
        <p:nvGrpSpPr>
          <p:cNvPr id="97" name="组合 96"/>
          <p:cNvGrpSpPr/>
          <p:nvPr/>
        </p:nvGrpSpPr>
        <p:grpSpPr>
          <a:xfrm>
            <a:off x="-22331" y="-12775"/>
            <a:ext cx="12213877" cy="1376769"/>
            <a:chOff x="-35031" y="1575572"/>
            <a:chExt cx="12213877" cy="1376769"/>
          </a:xfrm>
        </p:grpSpPr>
        <p:sp>
          <p:nvSpPr>
            <p:cNvPr id="94" name="直角三角形 93"/>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直角三角形 94"/>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直角三角形 95"/>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419600" y="1921981"/>
            <a:ext cx="3352800" cy="837055"/>
            <a:chOff x="4421085" y="2391272"/>
            <a:chExt cx="3352800" cy="837055"/>
          </a:xfrm>
        </p:grpSpPr>
        <p:sp>
          <p:nvSpPr>
            <p:cNvPr id="100" name="等腰三角形 99"/>
            <p:cNvSpPr/>
            <p:nvPr/>
          </p:nvSpPr>
          <p:spPr>
            <a:xfrm flipV="1">
              <a:off x="5942265" y="2947945"/>
              <a:ext cx="310439" cy="280382"/>
            </a:xfrm>
            <a:prstGeom prst="triangle">
              <a:avLst/>
            </a:prstGeom>
            <a:solidFill>
              <a:srgbClr val="FFC200"/>
            </a:solid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4421085" y="2391272"/>
              <a:ext cx="3352800" cy="556673"/>
            </a:xfrm>
            <a:prstGeom prst="rect">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36600" y="2940827"/>
            <a:ext cx="10985500" cy="922020"/>
          </a:xfrm>
          <a:prstGeom prst="rect">
            <a:avLst/>
          </a:prstGeom>
          <a:noFill/>
        </p:spPr>
        <p:txBody>
          <a:bodyPr wrap="square" rtlCol="0">
            <a:spAutoFit/>
          </a:bodyPr>
          <a:lstStyle/>
          <a:p>
            <a:pPr algn="ctr"/>
            <a:r>
              <a:rPr kumimoji="1" lang="en-US" altLang="zh-CN" sz="5400" b="1" noProof="0" dirty="0">
                <a:ln>
                  <a:noFill/>
                </a:ln>
                <a:solidFill>
                  <a:schemeClr val="accent5">
                    <a:lumMod val="75000"/>
                  </a:schemeClr>
                </a:solidFill>
                <a:effectLst/>
                <a:uLnTx/>
                <a:uFillTx/>
                <a:sym typeface="+mn-ea"/>
              </a:rPr>
              <a:t>8.3</a:t>
            </a:r>
            <a:r>
              <a:rPr kumimoji="1" lang="zh-CN" altLang="en-US" sz="5400" b="1" noProof="0" dirty="0">
                <a:ln>
                  <a:noFill/>
                </a:ln>
                <a:solidFill>
                  <a:schemeClr val="accent5">
                    <a:lumMod val="75000"/>
                  </a:schemeClr>
                </a:solidFill>
                <a:effectLst/>
                <a:uLnTx/>
                <a:uFillTx/>
                <a:sym typeface="+mn-ea"/>
              </a:rPr>
              <a:t>软件</a:t>
            </a:r>
            <a:r>
              <a:rPr kumimoji="1" lang="zh-CN" altLang="en-US" sz="5400" b="1" dirty="0">
                <a:solidFill>
                  <a:schemeClr val="accent5">
                    <a:lumMod val="75000"/>
                  </a:schemeClr>
                </a:solidFill>
                <a:sym typeface="+mn-ea"/>
              </a:rPr>
              <a:t>维护过程</a:t>
            </a:r>
            <a:endParaRPr lang="zh-CN" altLang="en-US" sz="5400" dirty="0">
              <a:solidFill>
                <a:schemeClr val="bg1"/>
              </a:solidFill>
              <a:latin typeface="黑体" panose="02010609060101010101" pitchFamily="49" charset="-122"/>
              <a:ea typeface="黑体" panose="02010609060101010101" pitchFamily="49" charset="-122"/>
            </a:endParaRPr>
          </a:p>
        </p:txBody>
      </p:sp>
      <p:sp>
        <p:nvSpPr>
          <p:cNvPr id="4" name="文本占位符 2"/>
          <p:cNvSpPr>
            <a:spLocks noGrp="1"/>
          </p:cNvSpPr>
          <p:nvPr/>
        </p:nvSpPr>
        <p:spPr>
          <a:xfrm>
            <a:off x="960438" y="3797300"/>
            <a:ext cx="5772150" cy="277813"/>
          </a:xfrm>
          <a:prstGeom prst="rect">
            <a:avLst/>
          </a:prstGeom>
        </p:spPr>
        <p:txBody>
          <a:bodyPr anchor="t"/>
          <a:lstStyle>
            <a:lvl1pPr marL="0" indent="0" algn="l" rtl="0" fontAlgn="base">
              <a:lnSpc>
                <a:spcPct val="90000"/>
              </a:lnSpc>
              <a:spcBef>
                <a:spcPts val="1000"/>
              </a:spcBef>
              <a:spcAft>
                <a:spcPct val="0"/>
              </a:spcAft>
              <a:buFont typeface="Arial" panose="020B0604020202020204" pitchFamily="34" charset="0"/>
              <a:buNone/>
              <a:defRPr sz="1800" b="1" kern="1200">
                <a:solidFill>
                  <a:schemeClr val="accent1">
                    <a:lumMod val="75000"/>
                  </a:schemeClr>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000" b="1" i="0" u="none" strike="noStrike" kern="1200" cap="none" spc="0" normalizeH="0" baseline="0" noProof="0" dirty="0">
                <a:solidFill>
                  <a:schemeClr val="accent5">
                    <a:lumMod val="75000"/>
                  </a:schemeClr>
                </a:solidFill>
                <a:latin typeface="+mn-lt"/>
                <a:ea typeface="+mn-ea"/>
                <a:cs typeface="+mn-cs"/>
              </a:rPr>
              <a:t>小组：G16</a:t>
            </a:r>
          </a:p>
        </p:txBody>
      </p:sp>
      <p:sp>
        <p:nvSpPr>
          <p:cNvPr id="5" name="文本占位符 3"/>
          <p:cNvSpPr>
            <a:spLocks noGrp="1"/>
          </p:cNvSpPr>
          <p:nvPr/>
        </p:nvSpPr>
        <p:spPr>
          <a:xfrm>
            <a:off x="960438" y="4457700"/>
            <a:ext cx="5772150" cy="946150"/>
          </a:xfrm>
          <a:prstGeom prst="rect">
            <a:avLst/>
          </a:prstGeom>
        </p:spPr>
        <p:txBody>
          <a:bodyPr anchor="t"/>
          <a:lstStyle>
            <a:lvl1pPr marL="0" indent="0" algn="l" rtl="0" fontAlgn="base">
              <a:lnSpc>
                <a:spcPct val="90000"/>
              </a:lnSpc>
              <a:spcBef>
                <a:spcPts val="1000"/>
              </a:spcBef>
              <a:spcAft>
                <a:spcPct val="0"/>
              </a:spcAft>
              <a:buFont typeface="Arial" panose="020B0604020202020204" pitchFamily="34" charset="0"/>
              <a:buNone/>
              <a:defRPr sz="1400" b="0" kern="1200">
                <a:solidFill>
                  <a:schemeClr val="accent1">
                    <a:lumMod val="75000"/>
                  </a:schemeClr>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000" b="1" i="0" u="none" strike="noStrike" kern="1200" cap="none" spc="0" normalizeH="0" baseline="0" noProof="0" dirty="0">
                <a:solidFill>
                  <a:schemeClr val="accent5">
                    <a:lumMod val="75000"/>
                  </a:schemeClr>
                </a:solidFill>
                <a:latin typeface="+mn-lt"/>
                <a:ea typeface="+mn-ea"/>
                <a:cs typeface="+mn-cs"/>
              </a:rPr>
              <a:t>组长 ：周德阳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000" b="1" i="0" u="none" strike="noStrike" kern="1200" cap="none" spc="0" normalizeH="0" baseline="0" noProof="0" dirty="0">
                <a:solidFill>
                  <a:schemeClr val="accent5">
                    <a:lumMod val="75000"/>
                  </a:schemeClr>
                </a:solidFill>
                <a:latin typeface="+mn-lt"/>
                <a:ea typeface="+mn-ea"/>
                <a:cs typeface="+mn-cs"/>
              </a:rPr>
              <a:t>组员： 冯一鸣  何银超  </a:t>
            </a:r>
          </a:p>
        </p:txBody>
      </p:sp>
      <p:sp>
        <p:nvSpPr>
          <p:cNvPr id="14340" name="TextBox 40"/>
          <p:cNvSpPr txBox="1"/>
          <p:nvPr/>
        </p:nvSpPr>
        <p:spPr>
          <a:xfrm>
            <a:off x="736283" y="5734685"/>
            <a:ext cx="2320925" cy="398780"/>
          </a:xfrm>
          <a:prstGeom prst="rect">
            <a:avLst/>
          </a:prstGeom>
          <a:noFill/>
          <a:ln w="9525">
            <a:noFill/>
          </a:ln>
        </p:spPr>
        <p:txBody>
          <a:bodyPr anchor="ctr">
            <a:spAutoFit/>
          </a:bodyPr>
          <a:lstStyle/>
          <a:p>
            <a:pPr marR="0" defTabSz="912495">
              <a:buClrTx/>
              <a:buSzTx/>
              <a:buFont typeface="Arial" panose="020B0604020202020204" pitchFamily="34" charset="0"/>
              <a:buNone/>
              <a:defRPr/>
            </a:pPr>
            <a:r>
              <a:rPr kumimoji="1" lang="zh-CN" altLang="en-US" sz="2000" b="1" kern="1200" cap="none" spc="0" normalizeH="0" baseline="0" noProof="0" dirty="0">
                <a:solidFill>
                  <a:schemeClr val="accent5">
                    <a:lumMod val="75000"/>
                  </a:schemeClr>
                </a:solidFill>
                <a:latin typeface="+mn-lt"/>
                <a:ea typeface="+mn-ea"/>
                <a:cs typeface="+mn-cs"/>
              </a:rPr>
              <a:t>浙江大学城市学院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anim calcmode="lin" valueType="num">
                                      <p:cBhvr>
                                        <p:cTn id="13" dur="1000" fill="hold"/>
                                        <p:tgtEl>
                                          <p:spTgt spid="101"/>
                                        </p:tgtEl>
                                        <p:attrNameLst>
                                          <p:attrName>ppt_x</p:attrName>
                                        </p:attrNameLst>
                                      </p:cBhvr>
                                      <p:tavLst>
                                        <p:tav tm="0">
                                          <p:val>
                                            <p:strVal val="#ppt_x"/>
                                          </p:val>
                                        </p:tav>
                                        <p:tav tm="100000">
                                          <p:val>
                                            <p:strVal val="#ppt_x"/>
                                          </p:val>
                                        </p:tav>
                                      </p:tavLst>
                                    </p:anim>
                                    <p:anim calcmode="lin" valueType="num">
                                      <p:cBhvr>
                                        <p:cTn id="14"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sp>
        <p:nvSpPr>
          <p:cNvPr id="14" name="矩形 13"/>
          <p:cNvSpPr/>
          <p:nvPr/>
        </p:nvSpPr>
        <p:spPr>
          <a:xfrm>
            <a:off x="-33498" y="1987730"/>
            <a:ext cx="7375995" cy="4573560"/>
          </a:xfrm>
          <a:prstGeom prst="rect">
            <a:avLst/>
          </a:prstGeom>
        </p:spPr>
        <p:txBody>
          <a:bodyPr wrap="square">
            <a:spAutoFit/>
          </a:bodyPr>
          <a:lstStyle/>
          <a:p>
            <a:pPr lvl="0" fontAlgn="base">
              <a:lnSpc>
                <a:spcPct val="130000"/>
              </a:lnSpc>
              <a:spcBef>
                <a:spcPct val="0"/>
              </a:spcBef>
              <a:spcAft>
                <a:spcPct val="0"/>
              </a:spcAft>
              <a:defRPr/>
            </a:pPr>
            <a:r>
              <a:rPr lang="zh-CN" altLang="en-US" sz="2800" b="1" dirty="0">
                <a:latin typeface="宋体" panose="02010600030101010101" pitchFamily="2" charset="-122"/>
                <a:sym typeface="+mn-ea"/>
              </a:rPr>
              <a:t>不管维护类型如何，都需要进行同样的技术工作。包括：</a:t>
            </a:r>
            <a:r>
              <a:rPr lang="zh-CN" altLang="en-US" sz="2800" b="1" dirty="0">
                <a:solidFill>
                  <a:srgbClr val="FF0000"/>
                </a:solidFill>
                <a:latin typeface="宋体" panose="02010600030101010101" pitchFamily="2" charset="-122"/>
                <a:sym typeface="+mn-ea"/>
              </a:rPr>
              <a:t>修改软件设计、复查、必要的代码修改、单元测试和集成测试</a:t>
            </a:r>
            <a:r>
              <a:rPr lang="en-US" altLang="zh-CN" sz="2800" b="1" dirty="0">
                <a:solidFill>
                  <a:srgbClr val="FF0000"/>
                </a:solidFill>
                <a:latin typeface="宋体" panose="02010600030101010101" pitchFamily="2" charset="-122"/>
                <a:sym typeface="+mn-ea"/>
              </a:rPr>
              <a:t>(</a:t>
            </a:r>
            <a:r>
              <a:rPr lang="zh-CN" altLang="en-US" sz="2800" b="1" dirty="0">
                <a:solidFill>
                  <a:srgbClr val="FF0000"/>
                </a:solidFill>
                <a:latin typeface="宋体" panose="02010600030101010101" pitchFamily="2" charset="-122"/>
                <a:sym typeface="+mn-ea"/>
              </a:rPr>
              <a:t>包括使用以前的测试方案的回归测试</a:t>
            </a:r>
            <a:r>
              <a:rPr lang="en-US" altLang="zh-CN" sz="2800" b="1" dirty="0">
                <a:solidFill>
                  <a:srgbClr val="FF0000"/>
                </a:solidFill>
                <a:latin typeface="宋体" panose="02010600030101010101" pitchFamily="2" charset="-122"/>
                <a:sym typeface="+mn-ea"/>
              </a:rPr>
              <a:t>)</a:t>
            </a:r>
            <a:r>
              <a:rPr lang="zh-CN" altLang="en-US" sz="2800" b="1" dirty="0">
                <a:solidFill>
                  <a:srgbClr val="FF0000"/>
                </a:solidFill>
                <a:latin typeface="宋体" panose="02010600030101010101" pitchFamily="2" charset="-122"/>
                <a:sym typeface="+mn-ea"/>
              </a:rPr>
              <a:t>、验收测试和复审。</a:t>
            </a:r>
          </a:p>
          <a:p>
            <a:pPr lvl="0" algn="l" fontAlgn="base">
              <a:lnSpc>
                <a:spcPct val="130000"/>
              </a:lnSpc>
              <a:spcBef>
                <a:spcPct val="0"/>
              </a:spcBef>
              <a:spcAft>
                <a:spcPct val="0"/>
              </a:spcAft>
              <a:defRPr/>
            </a:pPr>
            <a:r>
              <a:rPr lang="zh-CN" altLang="en-US" sz="2800" b="1" dirty="0">
                <a:solidFill>
                  <a:srgbClr val="FF0000"/>
                </a:solidFill>
                <a:latin typeface="宋体" panose="02010600030101010101" pitchFamily="2" charset="-122"/>
                <a:sym typeface="+mn-ea"/>
              </a:rPr>
              <a:t>不同类型的维护强调的重点不同，但是基本途径是相同的。</a:t>
            </a:r>
            <a:r>
              <a:rPr lang="zh-CN" altLang="en-US" sz="2800" b="1" dirty="0">
                <a:latin typeface="宋体" panose="02010600030101010101" pitchFamily="2" charset="-122"/>
                <a:sym typeface="+mn-ea"/>
              </a:rPr>
              <a:t>维护事件流中最后一个事件是</a:t>
            </a:r>
            <a:r>
              <a:rPr lang="zh-CN" altLang="en-US" sz="2800" b="1" dirty="0">
                <a:solidFill>
                  <a:srgbClr val="FF0000"/>
                </a:solidFill>
                <a:latin typeface="宋体" panose="02010600030101010101" pitchFamily="2" charset="-122"/>
                <a:sym typeface="+mn-ea"/>
              </a:rPr>
              <a:t>复审</a:t>
            </a:r>
            <a:r>
              <a:rPr lang="zh-CN" altLang="en-US" sz="2800" b="1" dirty="0">
                <a:latin typeface="宋体" panose="02010600030101010101" pitchFamily="2" charset="-122"/>
                <a:sym typeface="+mn-ea"/>
              </a:rPr>
              <a:t>，它再次检验软件配置的所有成分的有效性，并且保证事实上满足了维护要求表中的要求。</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427" y="1765598"/>
            <a:ext cx="4940488" cy="513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427" y="1765598"/>
            <a:ext cx="4940488" cy="513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3497" y="1657814"/>
            <a:ext cx="7017246" cy="5133713"/>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处境复查常常是有好处的。一般说来，</a:t>
            </a:r>
            <a:r>
              <a:rPr lang="zh-CN" altLang="en-US" sz="2800" b="1" dirty="0">
                <a:solidFill>
                  <a:srgbClr val="FF0000"/>
                </a:solidFill>
                <a:latin typeface="宋体" panose="02010600030101010101" pitchFamily="2" charset="-122"/>
                <a:sym typeface="+mn-ea"/>
              </a:rPr>
              <a:t>这种复查试图回答下述问题。</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在当前处境下设计、编码或测试的哪些方面能用不同方法进行</a:t>
            </a:r>
            <a:r>
              <a:rPr lang="en-US" altLang="zh-CN" sz="2800" b="1" dirty="0">
                <a:latin typeface="宋体" panose="02010600030101010101" pitchFamily="2" charset="-122"/>
                <a:sym typeface="+mn-ea"/>
              </a:rPr>
              <a:t>?</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哪些维护资源是应该有而事实上却没有的？</a:t>
            </a:r>
            <a:endParaRPr lang="en-US" altLang="zh-CN" sz="2800" b="1" dirty="0">
              <a:latin typeface="宋体" panose="02010600030101010101" pitchFamily="2" charset="-122"/>
              <a:sym typeface="+mn-ea"/>
            </a:endParaRP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对于这项维护工作什么是主要的</a:t>
            </a:r>
            <a:r>
              <a:rPr lang="en-US" altLang="zh-CN" sz="2800" b="1" dirty="0">
                <a:latin typeface="宋体" panose="02010600030101010101" pitchFamily="2" charset="-122"/>
                <a:sym typeface="+mn-ea"/>
              </a:rPr>
              <a:t>(</a:t>
            </a:r>
            <a:r>
              <a:rPr lang="zh-CN" altLang="en-US" sz="2800" b="1" dirty="0">
                <a:latin typeface="宋体" panose="02010600030101010101" pitchFamily="2" charset="-122"/>
                <a:sym typeface="+mn-ea"/>
              </a:rPr>
              <a:t>以及次要的</a:t>
            </a:r>
            <a:r>
              <a:rPr lang="en-US" altLang="zh-CN" sz="2800" b="1" dirty="0">
                <a:latin typeface="宋体" panose="02010600030101010101" pitchFamily="2" charset="-122"/>
                <a:sym typeface="+mn-ea"/>
              </a:rPr>
              <a:t>)</a:t>
            </a:r>
            <a:r>
              <a:rPr lang="zh-CN" altLang="en-US" sz="2800" b="1" dirty="0">
                <a:latin typeface="宋体" panose="02010600030101010101" pitchFamily="2" charset="-122"/>
                <a:sym typeface="+mn-ea"/>
              </a:rPr>
              <a:t>障碍</a:t>
            </a:r>
            <a:r>
              <a:rPr lang="en-US" altLang="zh-CN" sz="2800" b="1" dirty="0">
                <a:latin typeface="宋体" panose="02010600030101010101" pitchFamily="2" charset="-122"/>
                <a:sym typeface="+mn-ea"/>
              </a:rPr>
              <a:t>?</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要求的维护类型中有预防性维护吗</a:t>
            </a:r>
            <a:r>
              <a:rPr lang="en-US" altLang="zh-CN" sz="2800" b="1" dirty="0">
                <a:latin typeface="宋体" panose="02010600030101010101" pitchFamily="2" charset="-122"/>
                <a:sym typeface="+mn-ea"/>
              </a:rPr>
              <a:t>?</a:t>
            </a:r>
            <a:endParaRPr lang="zh-CN" altLang="en-US" sz="2800" b="1" dirty="0">
              <a:latin typeface="宋体" panose="02010600030101010101" pitchFamily="2" charset="-122"/>
              <a:sym typeface="+mn-ea"/>
            </a:endParaRPr>
          </a:p>
        </p:txBody>
      </p: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427" y="1765598"/>
            <a:ext cx="4940488" cy="513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3497" y="1657814"/>
            <a:ext cx="7017246" cy="5133713"/>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处境复查常常是有好处的。一般说来，</a:t>
            </a:r>
            <a:r>
              <a:rPr lang="zh-CN" altLang="en-US" sz="2800" b="1" dirty="0">
                <a:solidFill>
                  <a:srgbClr val="FF0000"/>
                </a:solidFill>
                <a:latin typeface="宋体" panose="02010600030101010101" pitchFamily="2" charset="-122"/>
                <a:sym typeface="+mn-ea"/>
              </a:rPr>
              <a:t>这种复查试图回答下述问题。</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在当前处境下设计、编码或测试的哪些方面能用不同方法进行</a:t>
            </a:r>
            <a:r>
              <a:rPr lang="en-US" altLang="zh-CN" sz="2800" b="1" dirty="0">
                <a:latin typeface="宋体" panose="02010600030101010101" pitchFamily="2" charset="-122"/>
                <a:sym typeface="+mn-ea"/>
              </a:rPr>
              <a:t>?</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哪些维护资源是应该有而事实上却没有的？</a:t>
            </a:r>
            <a:endParaRPr lang="en-US" altLang="zh-CN" sz="2800" b="1" dirty="0">
              <a:latin typeface="宋体" panose="02010600030101010101" pitchFamily="2" charset="-122"/>
              <a:sym typeface="+mn-ea"/>
            </a:endParaRP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对于这项维护工作什么是主要的</a:t>
            </a:r>
            <a:r>
              <a:rPr lang="en-US" altLang="zh-CN" sz="2800" b="1" dirty="0">
                <a:latin typeface="宋体" panose="02010600030101010101" pitchFamily="2" charset="-122"/>
                <a:sym typeface="+mn-ea"/>
              </a:rPr>
              <a:t>(</a:t>
            </a:r>
            <a:r>
              <a:rPr lang="zh-CN" altLang="en-US" sz="2800" b="1" dirty="0">
                <a:latin typeface="宋体" panose="02010600030101010101" pitchFamily="2" charset="-122"/>
                <a:sym typeface="+mn-ea"/>
              </a:rPr>
              <a:t>以及次要的</a:t>
            </a:r>
            <a:r>
              <a:rPr lang="en-US" altLang="zh-CN" sz="2800" b="1" dirty="0">
                <a:latin typeface="宋体" panose="02010600030101010101" pitchFamily="2" charset="-122"/>
                <a:sym typeface="+mn-ea"/>
              </a:rPr>
              <a:t>)</a:t>
            </a:r>
            <a:r>
              <a:rPr lang="zh-CN" altLang="en-US" sz="2800" b="1" dirty="0">
                <a:latin typeface="宋体" panose="02010600030101010101" pitchFamily="2" charset="-122"/>
                <a:sym typeface="+mn-ea"/>
              </a:rPr>
              <a:t>障碍</a:t>
            </a:r>
            <a:r>
              <a:rPr lang="en-US" altLang="zh-CN" sz="2800" b="1" dirty="0">
                <a:latin typeface="宋体" panose="02010600030101010101" pitchFamily="2" charset="-122"/>
                <a:sym typeface="+mn-ea"/>
              </a:rPr>
              <a:t>?</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	</a:t>
            </a:r>
            <a:r>
              <a:rPr lang="zh-CN" altLang="en-US" sz="2800" b="1" dirty="0">
                <a:latin typeface="宋体" panose="02010600030101010101" pitchFamily="2" charset="-122"/>
                <a:sym typeface="+mn-ea"/>
              </a:rPr>
              <a:t>要求的维护类型中有预防性维护吗</a:t>
            </a:r>
            <a:r>
              <a:rPr lang="en-US" altLang="zh-CN" sz="2800" b="1" dirty="0">
                <a:latin typeface="宋体" panose="02010600030101010101" pitchFamily="2" charset="-122"/>
                <a:sym typeface="+mn-ea"/>
              </a:rPr>
              <a:t>?</a:t>
            </a:r>
            <a:endParaRPr lang="zh-CN" altLang="en-US" sz="2800" b="1" dirty="0">
              <a:latin typeface="宋体" panose="02010600030101010101" pitchFamily="2" charset="-122"/>
              <a:sym typeface="+mn-ea"/>
            </a:endParaRPr>
          </a:p>
        </p:txBody>
      </p:sp>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2" name="矩形 11"/>
          <p:cNvSpPr/>
          <p:nvPr/>
        </p:nvSpPr>
        <p:spPr>
          <a:xfrm>
            <a:off x="0" y="-1092"/>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6"/>
          <p:cNvSpPr/>
          <p:nvPr/>
        </p:nvSpPr>
        <p:spPr>
          <a:xfrm flipH="1">
            <a:off x="-22225" y="0"/>
            <a:ext cx="5719445" cy="6871970"/>
          </a:xfrm>
          <a:custGeom>
            <a:avLst/>
            <a:gdLst>
              <a:gd name="connsiteX0" fmla="*/ 0 w 2668172"/>
              <a:gd name="connsiteY0" fmla="*/ 0 h 6858000"/>
              <a:gd name="connsiteX1" fmla="*/ 2668172 w 2668172"/>
              <a:gd name="connsiteY1" fmla="*/ 0 h 6858000"/>
              <a:gd name="connsiteX2" fmla="*/ 2668172 w 2668172"/>
              <a:gd name="connsiteY2" fmla="*/ 6858000 h 6858000"/>
              <a:gd name="connsiteX3" fmla="*/ 0 w 2668172"/>
              <a:gd name="connsiteY3" fmla="*/ 6858000 h 6858000"/>
              <a:gd name="connsiteX4" fmla="*/ 0 w 2668172"/>
              <a:gd name="connsiteY4" fmla="*/ 0 h 6858000"/>
              <a:gd name="connsiteX0-1" fmla="*/ 4121834 w 6790006"/>
              <a:gd name="connsiteY0-2" fmla="*/ 0 h 6872068"/>
              <a:gd name="connsiteX1-3" fmla="*/ 6790006 w 6790006"/>
              <a:gd name="connsiteY1-4" fmla="*/ 0 h 6872068"/>
              <a:gd name="connsiteX2-5" fmla="*/ 6790006 w 6790006"/>
              <a:gd name="connsiteY2-6" fmla="*/ 6858000 h 6872068"/>
              <a:gd name="connsiteX3-7" fmla="*/ 0 w 6790006"/>
              <a:gd name="connsiteY3-8" fmla="*/ 6872068 h 6872068"/>
              <a:gd name="connsiteX4-9" fmla="*/ 4121834 w 6790006"/>
              <a:gd name="connsiteY4-10" fmla="*/ 0 h 6872068"/>
              <a:gd name="connsiteX0-11" fmla="*/ 1407662 w 6790006"/>
              <a:gd name="connsiteY0-12" fmla="*/ 0 h 6872068"/>
              <a:gd name="connsiteX1-13" fmla="*/ 6790006 w 6790006"/>
              <a:gd name="connsiteY1-14" fmla="*/ 0 h 6872068"/>
              <a:gd name="connsiteX2-15" fmla="*/ 6790006 w 6790006"/>
              <a:gd name="connsiteY2-16" fmla="*/ 6858000 h 6872068"/>
              <a:gd name="connsiteX3-17" fmla="*/ 0 w 6790006"/>
              <a:gd name="connsiteY3-18" fmla="*/ 6872068 h 6872068"/>
              <a:gd name="connsiteX4-19" fmla="*/ 1407662 w 6790006"/>
              <a:gd name="connsiteY4-20" fmla="*/ 0 h 6872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90006" h="6872068">
                <a:moveTo>
                  <a:pt x="1407662" y="0"/>
                </a:moveTo>
                <a:lnTo>
                  <a:pt x="6790006" y="0"/>
                </a:lnTo>
                <a:lnTo>
                  <a:pt x="6790006" y="6858000"/>
                </a:lnTo>
                <a:lnTo>
                  <a:pt x="0" y="6872068"/>
                </a:lnTo>
                <a:lnTo>
                  <a:pt x="1407662" y="0"/>
                </a:lnTo>
                <a:close/>
              </a:path>
            </a:pathLst>
          </a:custGeom>
          <a:solidFill>
            <a:srgbClr val="252434"/>
          </a:solidFill>
          <a:ln>
            <a:solidFill>
              <a:srgbClr val="252434"/>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3240632" cy="852861"/>
            <a:chOff x="4909310" y="725714"/>
            <a:chExt cx="2369604" cy="852861"/>
          </a:xfrm>
          <a:solidFill>
            <a:srgbClr val="C01C23"/>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626109" y="468630"/>
            <a:ext cx="3331742"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4.</a:t>
            </a:r>
            <a:r>
              <a:rPr lang="zh-CN" altLang="en-US" sz="3200" b="1" dirty="0">
                <a:solidFill>
                  <a:schemeClr val="bg1"/>
                </a:solidFill>
                <a:latin typeface="Arial" panose="020B0604020202020204" pitchFamily="34" charset="0"/>
                <a:cs typeface="Arial" panose="020B0604020202020204" pitchFamily="34" charset="0"/>
              </a:rPr>
              <a:t>保护维护记录</a:t>
            </a:r>
          </a:p>
        </p:txBody>
      </p:sp>
      <p:sp>
        <p:nvSpPr>
          <p:cNvPr id="2" name="文本框 1"/>
          <p:cNvSpPr txBox="1"/>
          <p:nvPr/>
        </p:nvSpPr>
        <p:spPr>
          <a:xfrm>
            <a:off x="5388670" y="1254126"/>
            <a:ext cx="6698826" cy="3969385"/>
          </a:xfrm>
          <a:prstGeom prst="rect">
            <a:avLst/>
          </a:prstGeom>
          <a:noFill/>
        </p:spPr>
        <p:txBody>
          <a:bodyPr wrap="square" rtlCol="0">
            <a:spAutoFit/>
          </a:bodyPr>
          <a:lstStyle/>
          <a:p>
            <a:r>
              <a:rPr lang="zh-CN" altLang="en-US" sz="2800" b="1" dirty="0">
                <a:solidFill>
                  <a:srgbClr val="404040"/>
                </a:solidFill>
                <a:latin typeface="宋体" panose="02010600030101010101" pitchFamily="2" charset="-122"/>
              </a:rPr>
              <a:t> </a:t>
            </a:r>
            <a:r>
              <a:rPr lang="en-US" altLang="zh-CN" sz="2800" b="1" dirty="0">
                <a:solidFill>
                  <a:srgbClr val="404040"/>
                </a:solidFill>
                <a:latin typeface="宋体" panose="02010600030101010101" pitchFamily="2" charset="-122"/>
              </a:rPr>
              <a:t>	10</a:t>
            </a:r>
            <a:r>
              <a:rPr lang="zh-CN" altLang="en-US" sz="2800" b="1" dirty="0">
                <a:solidFill>
                  <a:srgbClr val="404040"/>
                </a:solidFill>
                <a:latin typeface="宋体" panose="02010600030101010101" pitchFamily="2" charset="-122"/>
              </a:rPr>
              <a:t>因程序变动而删除的源语句数；</a:t>
            </a:r>
            <a:r>
              <a:rPr lang="en-US" altLang="zh-CN" sz="2800" b="1" dirty="0">
                <a:solidFill>
                  <a:srgbClr val="404040"/>
                </a:solidFill>
                <a:latin typeface="宋体" panose="02010600030101010101" pitchFamily="2" charset="-122"/>
              </a:rPr>
              <a:t>	11</a:t>
            </a:r>
            <a:r>
              <a:rPr lang="zh-CN" altLang="en-US" sz="2800" b="1" dirty="0">
                <a:solidFill>
                  <a:srgbClr val="404040"/>
                </a:solidFill>
                <a:latin typeface="宋体" panose="02010600030101010101" pitchFamily="2" charset="-122"/>
              </a:rPr>
              <a:t>每个改动耗费的人时数；</a:t>
            </a:r>
            <a:r>
              <a:rPr lang="en-US" altLang="zh-CN" sz="2800" b="1" dirty="0">
                <a:solidFill>
                  <a:srgbClr val="404040"/>
                </a:solidFill>
                <a:latin typeface="宋体" panose="02010600030101010101" pitchFamily="2" charset="-122"/>
              </a:rPr>
              <a:t>	</a:t>
            </a:r>
          </a:p>
          <a:p>
            <a:r>
              <a:rPr lang="en-US" altLang="zh-CN" sz="2800" b="1" dirty="0">
                <a:solidFill>
                  <a:srgbClr val="404040"/>
                </a:solidFill>
                <a:latin typeface="宋体" panose="02010600030101010101" pitchFamily="2" charset="-122"/>
              </a:rPr>
              <a:t>	12</a:t>
            </a:r>
            <a:r>
              <a:rPr lang="zh-CN" altLang="en-US" sz="2800" b="1" dirty="0">
                <a:solidFill>
                  <a:srgbClr val="404040"/>
                </a:solidFill>
                <a:latin typeface="宋体" panose="02010600030101010101" pitchFamily="2" charset="-122"/>
              </a:rPr>
              <a:t>程序改动的日期；</a:t>
            </a:r>
          </a:p>
          <a:p>
            <a:r>
              <a:rPr lang="en-US" altLang="zh-CN" sz="2800" b="1" dirty="0">
                <a:solidFill>
                  <a:srgbClr val="404040"/>
                </a:solidFill>
                <a:latin typeface="宋体" panose="02010600030101010101" pitchFamily="2" charset="-122"/>
              </a:rPr>
              <a:t>	13</a:t>
            </a:r>
            <a:r>
              <a:rPr lang="zh-CN" altLang="en-US" sz="2800" b="1" dirty="0">
                <a:solidFill>
                  <a:srgbClr val="404040"/>
                </a:solidFill>
                <a:latin typeface="宋体" panose="02010600030101010101" pitchFamily="2" charset="-122"/>
              </a:rPr>
              <a:t>软件工程师的名字；</a:t>
            </a:r>
          </a:p>
          <a:p>
            <a:r>
              <a:rPr lang="en-US" altLang="zh-CN" sz="2800" b="1" dirty="0">
                <a:solidFill>
                  <a:srgbClr val="404040"/>
                </a:solidFill>
                <a:latin typeface="宋体" panose="02010600030101010101" pitchFamily="2" charset="-122"/>
              </a:rPr>
              <a:t>	14</a:t>
            </a:r>
            <a:r>
              <a:rPr lang="zh-CN" altLang="en-US" sz="2800" b="1" dirty="0">
                <a:solidFill>
                  <a:srgbClr val="404040"/>
                </a:solidFill>
                <a:latin typeface="宋体" panose="02010600030101010101" pitchFamily="2" charset="-122"/>
              </a:rPr>
              <a:t>维护要求表的标识；</a:t>
            </a:r>
          </a:p>
          <a:p>
            <a:r>
              <a:rPr lang="en-US" altLang="zh-CN" sz="2800" b="1" dirty="0">
                <a:solidFill>
                  <a:srgbClr val="404040"/>
                </a:solidFill>
                <a:latin typeface="宋体" panose="02010600030101010101" pitchFamily="2" charset="-122"/>
              </a:rPr>
              <a:t>	15</a:t>
            </a:r>
            <a:r>
              <a:rPr lang="zh-CN" altLang="en-US" sz="2800" b="1" dirty="0">
                <a:solidFill>
                  <a:srgbClr val="404040"/>
                </a:solidFill>
                <a:latin typeface="宋体" panose="02010600030101010101" pitchFamily="2" charset="-122"/>
              </a:rPr>
              <a:t>维护类型；</a:t>
            </a:r>
          </a:p>
          <a:p>
            <a:r>
              <a:rPr lang="en-US" altLang="zh-CN" sz="2800" b="1" dirty="0">
                <a:solidFill>
                  <a:srgbClr val="404040"/>
                </a:solidFill>
                <a:latin typeface="宋体" panose="02010600030101010101" pitchFamily="2" charset="-122"/>
              </a:rPr>
              <a:t>	16</a:t>
            </a:r>
            <a:r>
              <a:rPr lang="zh-CN" altLang="en-US" sz="2800" b="1" dirty="0">
                <a:solidFill>
                  <a:srgbClr val="404040"/>
                </a:solidFill>
                <a:latin typeface="宋体" panose="02010600030101010101" pitchFamily="2" charset="-122"/>
              </a:rPr>
              <a:t>维护开始和完成的日期；</a:t>
            </a:r>
          </a:p>
          <a:p>
            <a:r>
              <a:rPr lang="en-US" altLang="zh-CN" sz="2800" b="1" dirty="0">
                <a:solidFill>
                  <a:srgbClr val="404040"/>
                </a:solidFill>
                <a:latin typeface="宋体" panose="02010600030101010101" pitchFamily="2" charset="-122"/>
              </a:rPr>
              <a:t>	17</a:t>
            </a:r>
            <a:r>
              <a:rPr lang="zh-CN" altLang="en-US" sz="2800" b="1" dirty="0">
                <a:solidFill>
                  <a:srgbClr val="404040"/>
                </a:solidFill>
                <a:latin typeface="宋体" panose="02010600030101010101" pitchFamily="2" charset="-122"/>
              </a:rPr>
              <a:t>累计用于维护的人时数；</a:t>
            </a:r>
          </a:p>
          <a:p>
            <a:r>
              <a:rPr lang="en-US" altLang="zh-CN" sz="2800" b="1" dirty="0">
                <a:solidFill>
                  <a:srgbClr val="404040"/>
                </a:solidFill>
                <a:latin typeface="宋体" panose="02010600030101010101" pitchFamily="2" charset="-122"/>
              </a:rPr>
              <a:t>	18</a:t>
            </a:r>
            <a:r>
              <a:rPr lang="zh-CN" altLang="en-US" sz="2800" b="1" dirty="0">
                <a:solidFill>
                  <a:srgbClr val="404040"/>
                </a:solidFill>
                <a:latin typeface="宋体" panose="02010600030101010101" pitchFamily="2" charset="-122"/>
              </a:rPr>
              <a:t>与完成的维护相联系的纯效益。</a:t>
            </a:r>
          </a:p>
        </p:txBody>
      </p:sp>
      <p:sp>
        <p:nvSpPr>
          <p:cNvPr id="3" name="文本框 2"/>
          <p:cNvSpPr txBox="1"/>
          <p:nvPr/>
        </p:nvSpPr>
        <p:spPr>
          <a:xfrm>
            <a:off x="294640" y="1186815"/>
            <a:ext cx="3995420" cy="6123940"/>
          </a:xfrm>
          <a:prstGeom prst="rect">
            <a:avLst/>
          </a:prstGeom>
          <a:noFill/>
        </p:spPr>
        <p:txBody>
          <a:bodyPr wrap="square" rtlCol="0">
            <a:spAutoFit/>
          </a:bodyPr>
          <a:lstStyle/>
          <a:p>
            <a:r>
              <a:rPr lang="en-US" altLang="zh-CN" sz="2800" b="1" dirty="0">
                <a:solidFill>
                  <a:schemeClr val="bg1"/>
                </a:solidFill>
                <a:latin typeface="宋体" panose="02010600030101010101" pitchFamily="2" charset="-122"/>
                <a:sym typeface="+mn-ea"/>
              </a:rPr>
              <a:t>	</a:t>
            </a:r>
            <a:r>
              <a:rPr lang="zh-CN" altLang="en-US" sz="2800" b="1" dirty="0">
                <a:solidFill>
                  <a:schemeClr val="bg1"/>
                </a:solidFill>
                <a:latin typeface="宋体" panose="02010600030101010101" pitchFamily="2" charset="-122"/>
                <a:sym typeface="+mn-ea"/>
              </a:rPr>
              <a:t>Swanson：</a:t>
            </a:r>
          </a:p>
          <a:p>
            <a:r>
              <a:rPr lang="zh-CN" altLang="en-US" sz="2800" b="1" dirty="0">
                <a:solidFill>
                  <a:schemeClr val="bg1"/>
                </a:solidFill>
                <a:latin typeface="宋体" panose="02010600030101010101" pitchFamily="2" charset="-122"/>
                <a:sym typeface="+mn-ea"/>
              </a:rPr>
              <a:t>1程序标识；</a:t>
            </a:r>
          </a:p>
          <a:p>
            <a:r>
              <a:rPr lang="zh-CN" altLang="en-US" sz="2800" b="1" dirty="0">
                <a:solidFill>
                  <a:schemeClr val="bg1"/>
                </a:solidFill>
                <a:latin typeface="宋体" panose="02010600030101010101" pitchFamily="2" charset="-122"/>
                <a:sym typeface="+mn-ea"/>
              </a:rPr>
              <a:t>2源语句数；</a:t>
            </a:r>
          </a:p>
          <a:p>
            <a:r>
              <a:rPr lang="zh-CN" altLang="en-US" sz="2800" b="1" dirty="0">
                <a:solidFill>
                  <a:schemeClr val="bg1"/>
                </a:solidFill>
                <a:latin typeface="宋体" panose="02010600030101010101" pitchFamily="2" charset="-122"/>
                <a:sym typeface="+mn-ea"/>
              </a:rPr>
              <a:t>3机器指令条数；</a:t>
            </a:r>
          </a:p>
          <a:p>
            <a:r>
              <a:rPr lang="zh-CN" altLang="en-US" sz="2800" b="1" dirty="0">
                <a:solidFill>
                  <a:schemeClr val="bg1"/>
                </a:solidFill>
                <a:latin typeface="宋体" panose="02010600030101010101" pitchFamily="2" charset="-122"/>
                <a:sym typeface="+mn-ea"/>
              </a:rPr>
              <a:t>4使用的程序设计语言；</a:t>
            </a:r>
          </a:p>
          <a:p>
            <a:r>
              <a:rPr lang="zh-CN" altLang="en-US" sz="2800" b="1" dirty="0">
                <a:solidFill>
                  <a:schemeClr val="bg1"/>
                </a:solidFill>
                <a:latin typeface="宋体" panose="02010600030101010101" pitchFamily="2" charset="-122"/>
                <a:sym typeface="+mn-ea"/>
              </a:rPr>
              <a:t>5程序安装的日期；</a:t>
            </a:r>
          </a:p>
          <a:p>
            <a:r>
              <a:rPr lang="zh-CN" altLang="en-US" sz="2800" b="1" dirty="0">
                <a:solidFill>
                  <a:schemeClr val="bg1"/>
                </a:solidFill>
                <a:latin typeface="宋体" panose="02010600030101010101" pitchFamily="2" charset="-122"/>
                <a:sym typeface="+mn-ea"/>
              </a:rPr>
              <a:t>6自从安装以来程序运行的次数；</a:t>
            </a:r>
          </a:p>
          <a:p>
            <a:r>
              <a:rPr lang="zh-CN" altLang="en-US" sz="2800" b="1" dirty="0">
                <a:solidFill>
                  <a:schemeClr val="bg1"/>
                </a:solidFill>
                <a:latin typeface="宋体" panose="02010600030101010101" pitchFamily="2" charset="-122"/>
                <a:sym typeface="+mn-ea"/>
              </a:rPr>
              <a:t>7自从安装以来程序失效的次数；</a:t>
            </a:r>
          </a:p>
          <a:p>
            <a:r>
              <a:rPr lang="zh-CN" altLang="en-US" sz="2800" b="1" dirty="0">
                <a:solidFill>
                  <a:schemeClr val="bg1"/>
                </a:solidFill>
                <a:latin typeface="宋体" panose="02010600030101010101" pitchFamily="2" charset="-122"/>
                <a:sym typeface="+mn-ea"/>
              </a:rPr>
              <a:t>8程序变动的层次和标识；</a:t>
            </a:r>
          </a:p>
          <a:p>
            <a:r>
              <a:rPr lang="zh-CN" altLang="en-US" sz="2800" b="1" dirty="0">
                <a:solidFill>
                  <a:schemeClr val="bg1"/>
                </a:solidFill>
                <a:latin typeface="宋体" panose="02010600030101010101" pitchFamily="2" charset="-122"/>
                <a:sym typeface="+mn-ea"/>
              </a:rPr>
              <a:t>9因程序变动而增加的源语句数；</a:t>
            </a:r>
          </a:p>
          <a:p>
            <a:endParaRPr lang="zh-CN" altLang="en-US" sz="2800" b="1" dirty="0">
              <a:latin typeface="宋体" panose="02010600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3437636"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3459218"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5.</a:t>
            </a:r>
            <a:r>
              <a:rPr lang="zh-CN" altLang="en-US" sz="3200" b="1" dirty="0">
                <a:solidFill>
                  <a:schemeClr val="bg1"/>
                </a:solidFill>
                <a:latin typeface="Arial" panose="020B0604020202020204" pitchFamily="34" charset="0"/>
                <a:cs typeface="Arial" panose="020B0604020202020204" pitchFamily="34" charset="0"/>
              </a:rPr>
              <a:t>评价维护活动</a:t>
            </a:r>
          </a:p>
        </p:txBody>
      </p:sp>
      <p:sp>
        <p:nvSpPr>
          <p:cNvPr id="14" name="矩形 13"/>
          <p:cNvSpPr/>
          <p:nvPr/>
        </p:nvSpPr>
        <p:spPr>
          <a:xfrm>
            <a:off x="1044676" y="2209128"/>
            <a:ext cx="10828876" cy="4013406"/>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latin typeface="宋体" panose="02010600030101010101" pitchFamily="2" charset="-122"/>
                <a:sym typeface="+mn-ea"/>
              </a:rPr>
              <a:t>(1) </a:t>
            </a:r>
            <a:r>
              <a:rPr lang="zh-CN" altLang="en-US" sz="2800" b="1" dirty="0">
                <a:latin typeface="宋体" panose="02010600030101010101" pitchFamily="2" charset="-122"/>
                <a:sym typeface="+mn-ea"/>
              </a:rPr>
              <a:t>每次程序运行平均失效的次数。</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(2) </a:t>
            </a:r>
            <a:r>
              <a:rPr lang="zh-CN" altLang="en-US" sz="2800" b="1" dirty="0">
                <a:latin typeface="宋体" panose="02010600030101010101" pitchFamily="2" charset="-122"/>
                <a:sym typeface="+mn-ea"/>
              </a:rPr>
              <a:t>用于每一类维护活动的总人时数。</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(3) </a:t>
            </a:r>
            <a:r>
              <a:rPr lang="zh-CN" altLang="en-US" sz="2800" b="1" dirty="0">
                <a:latin typeface="宋体" panose="02010600030101010101" pitchFamily="2" charset="-122"/>
                <a:sym typeface="+mn-ea"/>
              </a:rPr>
              <a:t>平均每个程序、每种语言、每种维护类型所做的程序变动数。</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(4) </a:t>
            </a:r>
            <a:r>
              <a:rPr lang="zh-CN" altLang="en-US" sz="2800" b="1" dirty="0">
                <a:latin typeface="宋体" panose="02010600030101010101" pitchFamily="2" charset="-122"/>
                <a:sym typeface="+mn-ea"/>
              </a:rPr>
              <a:t>维护过程中增加或删除一个源语句平均花费的人时数。</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(5) </a:t>
            </a:r>
            <a:r>
              <a:rPr lang="zh-CN" altLang="en-US" sz="2800" b="1" dirty="0">
                <a:latin typeface="宋体" panose="02010600030101010101" pitchFamily="2" charset="-122"/>
                <a:sym typeface="+mn-ea"/>
              </a:rPr>
              <a:t>维护每种语言平均花费的人时数。</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(6) </a:t>
            </a:r>
            <a:r>
              <a:rPr lang="zh-CN" altLang="en-US" sz="2800" b="1" dirty="0">
                <a:latin typeface="宋体" panose="02010600030101010101" pitchFamily="2" charset="-122"/>
                <a:sym typeface="+mn-ea"/>
              </a:rPr>
              <a:t>一张维护要求表的平均周转时间。</a:t>
            </a:r>
          </a:p>
          <a:p>
            <a:pPr lvl="0" fontAlgn="base">
              <a:lnSpc>
                <a:spcPct val="130000"/>
              </a:lnSpc>
              <a:spcBef>
                <a:spcPct val="0"/>
              </a:spcBef>
              <a:spcAft>
                <a:spcPct val="0"/>
              </a:spcAft>
              <a:defRPr/>
            </a:pPr>
            <a:r>
              <a:rPr lang="en-US" altLang="zh-CN" sz="2800" b="1" dirty="0">
                <a:latin typeface="宋体" panose="02010600030101010101" pitchFamily="2" charset="-122"/>
                <a:sym typeface="+mn-ea"/>
              </a:rPr>
              <a:t>(7) </a:t>
            </a:r>
            <a:r>
              <a:rPr lang="zh-CN" altLang="en-US" sz="2800" b="1" dirty="0">
                <a:latin typeface="宋体" panose="02010600030101010101" pitchFamily="2" charset="-122"/>
                <a:sym typeface="+mn-ea"/>
              </a:rPr>
              <a:t>不同维护类型所占的百分比。</a:t>
            </a:r>
          </a:p>
        </p:txBody>
      </p:sp>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33761" y="-754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225" y="-156845"/>
            <a:ext cx="12214225" cy="2442210"/>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2354701"/>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864970" y="81298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31890" y="725714"/>
              <a:ext cx="1794510" cy="852805"/>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cs typeface="Arial" panose="020B0604020202020204" pitchFamily="34" charset="0"/>
                </a:rPr>
                <a:t>question</a:t>
              </a:r>
            </a:p>
          </p:txBody>
        </p:sp>
      </p:grpSp>
      <p:sp>
        <p:nvSpPr>
          <p:cNvPr id="14" name="矩形 13"/>
          <p:cNvSpPr/>
          <p:nvPr/>
        </p:nvSpPr>
        <p:spPr>
          <a:xfrm>
            <a:off x="977583" y="2820353"/>
            <a:ext cx="11214100" cy="570865"/>
          </a:xfrm>
          <a:prstGeom prst="rect">
            <a:avLst/>
          </a:prstGeom>
        </p:spPr>
        <p:txBody>
          <a:bodyPr>
            <a:spAutoFit/>
          </a:bodyPr>
          <a:lstStyle/>
          <a:p>
            <a:pPr marL="0" marR="0" lvl="0" indent="0" algn="l" defTabSz="912495"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mj-ea"/>
                <a:ea typeface="+mj-ea"/>
                <a:cs typeface="+mn-cs"/>
                <a:sym typeface="+mn-ea"/>
              </a:rPr>
              <a:t>1.</a:t>
            </a:r>
            <a:r>
              <a:rPr lang="zh-CN" altLang="en-US" sz="2400" b="1" noProof="0" dirty="0">
                <a:ln>
                  <a:noFill/>
                </a:ln>
                <a:solidFill>
                  <a:schemeClr val="tx1">
                    <a:lumMod val="75000"/>
                    <a:lumOff val="25000"/>
                  </a:schemeClr>
                </a:solidFill>
                <a:effectLst/>
                <a:uLnTx/>
                <a:uFillTx/>
                <a:latin typeface="+mj-ea"/>
                <a:ea typeface="+mj-ea"/>
                <a:sym typeface="+mn-ea"/>
              </a:rPr>
              <a:t>维护事件流应该首先确定什么？</a:t>
            </a:r>
          </a:p>
        </p:txBody>
      </p:sp>
      <p:sp>
        <p:nvSpPr>
          <p:cNvPr id="2" name="矩形 1"/>
          <p:cNvSpPr/>
          <p:nvPr/>
        </p:nvSpPr>
        <p:spPr>
          <a:xfrm>
            <a:off x="977583" y="3815398"/>
            <a:ext cx="11214100" cy="570865"/>
          </a:xfrm>
          <a:prstGeom prst="rect">
            <a:avLst/>
          </a:prstGeom>
        </p:spPr>
        <p:txBody>
          <a:bodyPr>
            <a:spAutoFit/>
          </a:bodyPr>
          <a:lstStyle/>
          <a:p>
            <a:pPr marL="0" marR="0" lvl="0" indent="0" algn="l" defTabSz="912495"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mj-ea"/>
                <a:ea typeface="+mj-ea"/>
                <a:cs typeface="+mn-cs"/>
                <a:sym typeface="+mn-ea"/>
              </a:rPr>
              <a:t>2.</a:t>
            </a:r>
            <a:r>
              <a:rPr lang="zh-CN" altLang="en-US" sz="2400" b="1" noProof="0" dirty="0">
                <a:ln>
                  <a:noFill/>
                </a:ln>
                <a:solidFill>
                  <a:schemeClr val="tx1">
                    <a:lumMod val="75000"/>
                    <a:lumOff val="25000"/>
                  </a:schemeClr>
                </a:solidFill>
                <a:effectLst/>
                <a:uLnTx/>
                <a:uFillTx/>
                <a:latin typeface="+mj-ea"/>
                <a:ea typeface="+mj-ea"/>
                <a:sym typeface="+mn-ea"/>
              </a:rPr>
              <a:t>维护事件流中最后一个事件是什么？</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mj-ea"/>
              <a:ea typeface="+mj-ea"/>
              <a:cs typeface="+mn-cs"/>
              <a:sym typeface="+mn-ea"/>
            </a:endParaRPr>
          </a:p>
        </p:txBody>
      </p:sp>
      <p:sp>
        <p:nvSpPr>
          <p:cNvPr id="6" name="矩形 5"/>
          <p:cNvSpPr/>
          <p:nvPr/>
        </p:nvSpPr>
        <p:spPr>
          <a:xfrm>
            <a:off x="988378" y="4810443"/>
            <a:ext cx="11214100" cy="570865"/>
          </a:xfrm>
          <a:prstGeom prst="rect">
            <a:avLst/>
          </a:prstGeom>
        </p:spPr>
        <p:txBody>
          <a:bodyPr>
            <a:spAutoFit/>
          </a:bodyPr>
          <a:lstStyle/>
          <a:p>
            <a:pPr marL="0" marR="0" lvl="0" indent="0" algn="l" defTabSz="912495"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mj-ea"/>
                <a:ea typeface="+mj-ea"/>
                <a:cs typeface="+mn-cs"/>
                <a:sym typeface="+mn-ea"/>
              </a:rPr>
              <a:t>3.请列出</a:t>
            </a:r>
            <a:r>
              <a:rPr lang="zh-CN" altLang="en-US" sz="2400" b="1" noProof="0" dirty="0">
                <a:ln>
                  <a:noFill/>
                </a:ln>
                <a:solidFill>
                  <a:schemeClr val="tx1">
                    <a:lumMod val="75000"/>
                    <a:lumOff val="25000"/>
                  </a:schemeClr>
                </a:solidFill>
                <a:effectLst/>
                <a:uLnTx/>
                <a:uFillTx/>
                <a:latin typeface="+mj-ea"/>
                <a:ea typeface="+mj-ea"/>
                <a:sym typeface="+mn-ea"/>
              </a:rPr>
              <a:t>保护维护记录包括</a:t>
            </a:r>
            <a:r>
              <a:rPr lang="zh-CN" altLang="en-US" sz="2400" b="1" noProof="0" dirty="0">
                <a:ln>
                  <a:noFill/>
                </a:ln>
                <a:solidFill>
                  <a:schemeClr val="tx1">
                    <a:lumMod val="75000"/>
                    <a:lumOff val="25000"/>
                  </a:schemeClr>
                </a:solidFill>
                <a:effectLst/>
                <a:uLnTx/>
                <a:uFillTx/>
                <a:latin typeface="+mj-ea"/>
                <a:ea typeface="+mj-ea"/>
                <a:sym typeface="+mn-ea"/>
                <a:hlinkClick r:id="rId3" action="ppaction://hlinksldjump"/>
              </a:rPr>
              <a:t>什么</a:t>
            </a:r>
            <a:r>
              <a:rPr lang="zh-CN" altLang="en-US" sz="2400" b="1" noProof="0" dirty="0">
                <a:ln>
                  <a:noFill/>
                </a:ln>
                <a:solidFill>
                  <a:schemeClr val="tx1">
                    <a:lumMod val="75000"/>
                    <a:lumOff val="25000"/>
                  </a:schemeClr>
                </a:solidFill>
                <a:effectLst/>
                <a:uLnTx/>
                <a:uFillTx/>
                <a:latin typeface="+mj-ea"/>
                <a:ea typeface="+mj-ea"/>
                <a:sym typeface="+mn-ea"/>
              </a:rPr>
              <a:t>。（三点即可）</a:t>
            </a:r>
          </a:p>
        </p:txBody>
      </p:sp>
      <p:sp>
        <p:nvSpPr>
          <p:cNvPr id="12" name="文本框 11"/>
          <p:cNvSpPr txBox="1"/>
          <p:nvPr/>
        </p:nvSpPr>
        <p:spPr>
          <a:xfrm>
            <a:off x="7694930" y="2875915"/>
            <a:ext cx="1778000"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effectLst/>
                <a:uLnTx/>
                <a:uFillTx/>
                <a:latin typeface="+mj-ea"/>
                <a:ea typeface="+mj-ea"/>
              </a:rPr>
              <a:t>维护的类型</a:t>
            </a:r>
            <a:endParaRPr lang="zh-CN" altLang="en-US"/>
          </a:p>
        </p:txBody>
      </p:sp>
      <p:sp>
        <p:nvSpPr>
          <p:cNvPr id="13" name="文本框 12"/>
          <p:cNvSpPr txBox="1"/>
          <p:nvPr/>
        </p:nvSpPr>
        <p:spPr>
          <a:xfrm>
            <a:off x="7832090" y="3870960"/>
            <a:ext cx="1778000"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effectLst/>
                <a:uLnTx/>
                <a:uFillTx/>
                <a:latin typeface="+mj-ea"/>
                <a:ea typeface="+mj-ea"/>
              </a:rPr>
              <a:t>复审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3585674"/>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3488811"/>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864970" y="81298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5031740" y="946785"/>
            <a:ext cx="2290445" cy="58356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6.</a:t>
            </a:r>
            <a:r>
              <a:rPr lang="zh-CN" altLang="en-US" sz="3200" b="1" dirty="0">
                <a:solidFill>
                  <a:schemeClr val="bg1"/>
                </a:solidFill>
                <a:latin typeface="Arial" panose="020B0604020202020204" pitchFamily="34" charset="0"/>
                <a:cs typeface="Arial" panose="020B0604020202020204" pitchFamily="34" charset="0"/>
              </a:rPr>
              <a:t>参考文献</a:t>
            </a:r>
          </a:p>
        </p:txBody>
      </p:sp>
      <p:sp>
        <p:nvSpPr>
          <p:cNvPr id="14" name="矩形 13"/>
          <p:cNvSpPr/>
          <p:nvPr/>
        </p:nvSpPr>
        <p:spPr>
          <a:xfrm>
            <a:off x="1715135" y="4029191"/>
            <a:ext cx="11214100" cy="375103"/>
          </a:xfrm>
          <a:prstGeom prst="rect">
            <a:avLst/>
          </a:prstGeom>
        </p:spPr>
        <p:txBody>
          <a:bodyPr>
            <a:spAutoFit/>
          </a:bodyPr>
          <a:lstStyle/>
          <a:p>
            <a:pPr algn="just">
              <a:lnSpc>
                <a:spcPct val="150000"/>
              </a:lnSpc>
            </a:pPr>
            <a:r>
              <a:rPr lang="en-US" altLang="zh-CN" sz="1400" dirty="0">
                <a:solidFill>
                  <a:srgbClr val="404040"/>
                </a:solidFill>
                <a:latin typeface="微软雅黑" panose="020B0503020204020204" pitchFamily="34" charset="-122"/>
              </a:rPr>
              <a:t>[1] </a:t>
            </a:r>
            <a:r>
              <a:rPr lang="zh-CN" altLang="en-US" sz="1400" dirty="0">
                <a:solidFill>
                  <a:srgbClr val="404040"/>
                </a:solidFill>
                <a:latin typeface="微软雅黑" panose="020B0503020204020204" pitchFamily="34" charset="-122"/>
              </a:rPr>
              <a:t>张海藩</a:t>
            </a:r>
            <a:r>
              <a:rPr lang="en-US" altLang="zh-CN" sz="1400" dirty="0">
                <a:solidFill>
                  <a:srgbClr val="404040"/>
                </a:solidFill>
                <a:latin typeface="微软雅黑" panose="020B0503020204020204" pitchFamily="34" charset="-122"/>
              </a:rPr>
              <a:t>.</a:t>
            </a:r>
            <a:r>
              <a:rPr lang="zh-CN" altLang="en-US" sz="1400" dirty="0">
                <a:solidFill>
                  <a:srgbClr val="404040"/>
                </a:solidFill>
                <a:latin typeface="微软雅黑" panose="020B0503020204020204" pitchFamily="34" charset="-122"/>
              </a:rPr>
              <a:t>软件工程导论</a:t>
            </a:r>
            <a:r>
              <a:rPr lang="en-US" altLang="zh-CN" sz="1400" dirty="0">
                <a:solidFill>
                  <a:srgbClr val="404040"/>
                </a:solidFill>
                <a:latin typeface="微软雅黑" panose="020B0503020204020204" pitchFamily="34" charset="-122"/>
              </a:rPr>
              <a:t>(</a:t>
            </a:r>
            <a:r>
              <a:rPr lang="zh-CN" altLang="en-US" sz="1400" dirty="0">
                <a:solidFill>
                  <a:srgbClr val="404040"/>
                </a:solidFill>
                <a:latin typeface="微软雅黑" panose="020B0503020204020204" pitchFamily="34" charset="-122"/>
              </a:rPr>
              <a:t>第</a:t>
            </a:r>
            <a:r>
              <a:rPr lang="en-US" altLang="zh-CN" sz="1400" dirty="0">
                <a:solidFill>
                  <a:srgbClr val="404040"/>
                </a:solidFill>
                <a:latin typeface="微软雅黑" panose="020B0503020204020204" pitchFamily="34" charset="-122"/>
              </a:rPr>
              <a:t>5</a:t>
            </a:r>
            <a:r>
              <a:rPr lang="zh-CN" altLang="en-US" sz="1400" dirty="0">
                <a:solidFill>
                  <a:srgbClr val="404040"/>
                </a:solidFill>
                <a:latin typeface="微软雅黑" panose="020B0503020204020204" pitchFamily="34" charset="-122"/>
              </a:rPr>
              <a:t>版</a:t>
            </a:r>
            <a:r>
              <a:rPr lang="en-US" altLang="zh-CN" sz="1400" dirty="0">
                <a:solidFill>
                  <a:srgbClr val="404040"/>
                </a:solidFill>
                <a:latin typeface="微软雅黑" panose="020B0503020204020204" pitchFamily="34" charset="-122"/>
              </a:rPr>
              <a:t>)[M].</a:t>
            </a:r>
            <a:r>
              <a:rPr lang="zh-CN" altLang="en-US" sz="1400" dirty="0">
                <a:solidFill>
                  <a:srgbClr val="404040"/>
                </a:solidFill>
                <a:latin typeface="微软雅黑" panose="020B0503020204020204" pitchFamily="34" charset="-122"/>
              </a:rPr>
              <a:t>清华大学出版社，</a:t>
            </a:r>
            <a:r>
              <a:rPr lang="en-US" altLang="zh-CN" sz="1400" dirty="0">
                <a:solidFill>
                  <a:srgbClr val="404040"/>
                </a:solidFill>
                <a:latin typeface="微软雅黑" panose="020B0503020204020204" pitchFamily="34" charset="-122"/>
              </a:rPr>
              <a:t>2008 </a:t>
            </a:r>
            <a:r>
              <a:rPr lang="zh-CN" altLang="en-US" sz="1400" dirty="0">
                <a:solidFill>
                  <a:srgbClr val="404040"/>
                </a:solidFill>
                <a:latin typeface="微软雅黑" panose="020B0503020204020204" pitchFamily="34" charset="-122"/>
              </a:rPr>
              <a:t>年</a:t>
            </a:r>
            <a:r>
              <a:rPr lang="en-US" altLang="zh-CN" sz="1400" dirty="0">
                <a:solidFill>
                  <a:srgbClr val="404040"/>
                </a:solidFill>
                <a:latin typeface="微软雅黑" panose="020B0503020204020204" pitchFamily="34" charset="-122"/>
              </a:rPr>
              <a:t>2 </a:t>
            </a:r>
            <a:r>
              <a:rPr lang="zh-CN" altLang="en-US" sz="1400" dirty="0">
                <a:solidFill>
                  <a:srgbClr val="404040"/>
                </a:solidFill>
                <a:latin typeface="微软雅黑" panose="020B0503020204020204" pitchFamily="34" charset="-122"/>
              </a:rPr>
              <a:t>月</a:t>
            </a:r>
            <a:r>
              <a:rPr lang="en-US" altLang="zh-CN" sz="1400" dirty="0">
                <a:solidFill>
                  <a:srgbClr val="404040"/>
                </a:solidFill>
                <a:latin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33761" y="-754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225" y="-156845"/>
            <a:ext cx="12214225" cy="2442210"/>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2354701"/>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870325" y="843280"/>
            <a:ext cx="4168140" cy="852805"/>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31890" y="725714"/>
              <a:ext cx="1794510" cy="852805"/>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cs typeface="Arial" panose="020B0604020202020204" pitchFamily="34" charset="0"/>
                </a:rPr>
                <a:t>7.</a:t>
              </a:r>
              <a:r>
                <a:rPr lang="zh-CN" altLang="en-US" sz="3200" dirty="0">
                  <a:latin typeface="Arial" panose="020B0604020202020204" pitchFamily="34" charset="0"/>
                  <a:cs typeface="Arial" panose="020B0604020202020204" pitchFamily="34" charset="0"/>
                </a:rPr>
                <a:t>组员绩效考评</a:t>
              </a:r>
            </a:p>
          </p:txBody>
        </p:sp>
      </p:grpSp>
      <p:sp>
        <p:nvSpPr>
          <p:cNvPr id="54" name="矩形 53"/>
          <p:cNvSpPr/>
          <p:nvPr/>
        </p:nvSpPr>
        <p:spPr>
          <a:xfrm>
            <a:off x="1539240" y="2520315"/>
            <a:ext cx="7901305" cy="3375660"/>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6628" name="矩形 4"/>
          <p:cNvSpPr/>
          <p:nvPr/>
        </p:nvSpPr>
        <p:spPr>
          <a:xfrm>
            <a:off x="1539240" y="2777808"/>
            <a:ext cx="7504113" cy="1753235"/>
          </a:xfrm>
          <a:prstGeom prst="rect">
            <a:avLst/>
          </a:prstGeom>
          <a:noFill/>
          <a:ln w="9525">
            <a:noFill/>
          </a:ln>
        </p:spPr>
        <p:txBody>
          <a:bodyPr anchor="t">
            <a:spAutoFit/>
          </a:bodyPr>
          <a:lstStyle/>
          <a:p>
            <a:pPr>
              <a:lnSpc>
                <a:spcPct val="150000"/>
              </a:lnSpc>
            </a:pPr>
            <a:r>
              <a:rPr lang="zh-CN" altLang="en-US" sz="2400" dirty="0">
                <a:solidFill>
                  <a:srgbClr val="404040"/>
                </a:solidFill>
                <a:latin typeface="微软雅黑" panose="020B0503020204020204" pitchFamily="34" charset="-122"/>
                <a:ea typeface="微软雅黑" panose="020B0503020204020204" pitchFamily="34" charset="-122"/>
              </a:rPr>
              <a:t>组长：周德阳（</a:t>
            </a:r>
            <a:r>
              <a:rPr lang="en-US" altLang="zh-CN" sz="2400" dirty="0">
                <a:solidFill>
                  <a:srgbClr val="404040"/>
                </a:solidFill>
                <a:latin typeface="微软雅黑" panose="020B0503020204020204" pitchFamily="34" charset="-122"/>
                <a:ea typeface="微软雅黑" panose="020B0503020204020204" pitchFamily="34" charset="-122"/>
              </a:rPr>
              <a:t>96</a:t>
            </a: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sym typeface="+mn-ea"/>
              </a:rPr>
              <a:t>bbs</a:t>
            </a:r>
            <a:r>
              <a:rPr lang="zh-CN" altLang="en-US" dirty="0">
                <a:solidFill>
                  <a:srgbClr val="404040"/>
                </a:solidFill>
                <a:latin typeface="微软雅黑" panose="020B0503020204020204" pitchFamily="34" charset="-122"/>
                <a:ea typeface="微软雅黑" panose="020B0503020204020204" pitchFamily="34" charset="-122"/>
                <a:sym typeface="+mn-ea"/>
              </a:rPr>
              <a:t>登入，</a:t>
            </a:r>
            <a:r>
              <a:rPr lang="en-US" altLang="zh-CN" dirty="0">
                <a:solidFill>
                  <a:srgbClr val="404040"/>
                </a:solidFill>
                <a:latin typeface="微软雅黑" panose="020B0503020204020204" pitchFamily="34" charset="-122"/>
                <a:ea typeface="微软雅黑" panose="020B0503020204020204" pitchFamily="34" charset="-122"/>
                <a:sym typeface="+mn-ea"/>
              </a:rPr>
              <a:t>ppt</a:t>
            </a:r>
            <a:r>
              <a:rPr lang="zh-CN" altLang="en-US" dirty="0">
                <a:solidFill>
                  <a:srgbClr val="404040"/>
                </a:solidFill>
                <a:latin typeface="微软雅黑" panose="020B0503020204020204" pitchFamily="34" charset="-122"/>
                <a:ea typeface="微软雅黑" panose="020B0503020204020204" pitchFamily="34" charset="-122"/>
                <a:sym typeface="+mn-ea"/>
              </a:rPr>
              <a:t>终稿。</a:t>
            </a:r>
          </a:p>
          <a:p>
            <a:pPr>
              <a:lnSpc>
                <a:spcPct val="150000"/>
              </a:lnSpc>
            </a:pPr>
            <a:r>
              <a:rPr lang="zh-CN" altLang="en-US" sz="2400" dirty="0">
                <a:solidFill>
                  <a:srgbClr val="404040"/>
                </a:solidFill>
                <a:latin typeface="微软雅黑" panose="020B0503020204020204" pitchFamily="34" charset="-122"/>
                <a:ea typeface="微软雅黑" panose="020B0503020204020204" pitchFamily="34" charset="-122"/>
              </a:rPr>
              <a:t>组员：冯一鸣（</a:t>
            </a:r>
            <a:r>
              <a:rPr lang="en-US" altLang="zh-CN" sz="2400" dirty="0">
                <a:solidFill>
                  <a:srgbClr val="404040"/>
                </a:solidFill>
                <a:latin typeface="微软雅黑" panose="020B0503020204020204" pitchFamily="34" charset="-122"/>
                <a:ea typeface="微软雅黑" panose="020B0503020204020204" pitchFamily="34" charset="-122"/>
              </a:rPr>
              <a:t>94</a:t>
            </a: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bbs</a:t>
            </a:r>
            <a:r>
              <a:rPr lang="zh-CN" altLang="en-US" dirty="0">
                <a:solidFill>
                  <a:srgbClr val="404040"/>
                </a:solidFill>
                <a:latin typeface="微软雅黑" panose="020B0503020204020204" pitchFamily="34" charset="-122"/>
                <a:ea typeface="微软雅黑" panose="020B0503020204020204" pitchFamily="34" charset="-122"/>
              </a:rPr>
              <a:t>注册，</a:t>
            </a:r>
            <a:r>
              <a:rPr lang="en-US" altLang="zh-CN" dirty="0">
                <a:solidFill>
                  <a:srgbClr val="404040"/>
                </a:solidFill>
                <a:latin typeface="微软雅黑" panose="020B0503020204020204" pitchFamily="34" charset="-122"/>
                <a:ea typeface="微软雅黑" panose="020B0503020204020204" pitchFamily="34" charset="-122"/>
              </a:rPr>
              <a:t>ppt</a:t>
            </a:r>
            <a:r>
              <a:rPr lang="zh-CN" altLang="en-US" dirty="0">
                <a:solidFill>
                  <a:srgbClr val="404040"/>
                </a:solidFill>
                <a:latin typeface="微软雅黑" panose="020B0503020204020204" pitchFamily="34" charset="-122"/>
                <a:ea typeface="微软雅黑" panose="020B0503020204020204" pitchFamily="34" charset="-122"/>
              </a:rPr>
              <a:t>初稿。</a:t>
            </a:r>
          </a:p>
          <a:p>
            <a:pPr>
              <a:lnSpc>
                <a:spcPct val="150000"/>
              </a:lnSpc>
            </a:pPr>
            <a:r>
              <a:rPr lang="en-US" altLang="zh-CN" sz="2400" dirty="0">
                <a:solidFill>
                  <a:srgbClr val="404040"/>
                </a:solidFill>
                <a:latin typeface="微软雅黑" panose="020B0503020204020204" pitchFamily="34" charset="-122"/>
                <a:ea typeface="微软雅黑" panose="020B0503020204020204" pitchFamily="34" charset="-122"/>
              </a:rPr>
              <a:t>	</a:t>
            </a:r>
            <a:r>
              <a:rPr lang="zh-CN" altLang="en-US" sz="2400" dirty="0">
                <a:solidFill>
                  <a:srgbClr val="404040"/>
                </a:solidFill>
                <a:latin typeface="微软雅黑" panose="020B0503020204020204" pitchFamily="34" charset="-122"/>
                <a:ea typeface="微软雅黑" panose="020B0503020204020204" pitchFamily="34" charset="-122"/>
              </a:rPr>
              <a:t>何银超（</a:t>
            </a:r>
            <a:r>
              <a:rPr lang="en-US" altLang="zh-CN" sz="2400" dirty="0">
                <a:solidFill>
                  <a:srgbClr val="404040"/>
                </a:solidFill>
                <a:latin typeface="微软雅黑" panose="020B0503020204020204" pitchFamily="34" charset="-122"/>
                <a:ea typeface="微软雅黑" panose="020B0503020204020204" pitchFamily="34" charset="-122"/>
              </a:rPr>
              <a:t>95</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界面原型，</a:t>
            </a:r>
            <a:r>
              <a:rPr lang="en-US" altLang="zh-CN" dirty="0">
                <a:solidFill>
                  <a:srgbClr val="404040"/>
                </a:solidFill>
                <a:latin typeface="微软雅黑" panose="020B0503020204020204" pitchFamily="34" charset="-122"/>
                <a:ea typeface="微软雅黑" panose="020B0503020204020204" pitchFamily="34" charset="-122"/>
              </a:rPr>
              <a:t>ppt</a:t>
            </a:r>
            <a:r>
              <a:rPr lang="zh-CN" altLang="en-US" dirty="0">
                <a:solidFill>
                  <a:srgbClr val="404040"/>
                </a:solidFill>
                <a:latin typeface="微软雅黑" panose="020B0503020204020204" pitchFamily="34" charset="-122"/>
                <a:ea typeface="微软雅黑" panose="020B0503020204020204" pitchFamily="34" charset="-122"/>
              </a:rPr>
              <a:t>讲解。</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sp>
        <p:nvSpPr>
          <p:cNvPr id="10" name="矩形 9"/>
          <p:cNvSpPr/>
          <p:nvPr/>
        </p:nvSpPr>
        <p:spPr>
          <a:xfrm>
            <a:off x="0" y="6616711"/>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www.1ppt.com/fanwen/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www.1ppt.com/kejian/shuxue/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www.1ppt.com/kejian/meishu/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www.1ppt.com/kejian/wuli/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www.1ppt.com/kejian/lishi/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pic>
        <p:nvPicPr>
          <p:cNvPr id="2" name="图片 1" hidden="1"/>
          <p:cNvPicPr>
            <a:picLocks noChangeAspect="1"/>
          </p:cNvPicPr>
          <p:nvPr/>
        </p:nvPicPr>
        <p:blipFill>
          <a:blip r:embed="rId3"/>
          <a:stretch>
            <a:fillRect/>
          </a:stretch>
        </p:blipFill>
        <p:spPr>
          <a:xfrm>
            <a:off x="0" y="114530"/>
            <a:ext cx="12192000" cy="6743471"/>
          </a:xfrm>
          <a:prstGeom prst="rect">
            <a:avLst/>
          </a:prstGeom>
        </p:spPr>
      </p:pic>
      <p:grpSp>
        <p:nvGrpSpPr>
          <p:cNvPr id="5" name="组合 4"/>
          <p:cNvGrpSpPr/>
          <p:nvPr/>
        </p:nvGrpSpPr>
        <p:grpSpPr>
          <a:xfrm flipH="1" flipV="1">
            <a:off x="-22331" y="5481233"/>
            <a:ext cx="12213877" cy="1376769"/>
            <a:chOff x="-35031" y="1575572"/>
            <a:chExt cx="12213877" cy="1376769"/>
          </a:xfrm>
          <a:effectLst>
            <a:outerShdw blurRad="50800" dist="38100" dir="16200000" rotWithShape="0">
              <a:prstClr val="black">
                <a:alpha val="40000"/>
              </a:prstClr>
            </a:outerShdw>
          </a:effectLst>
        </p:grpSpPr>
        <p:sp>
          <p:nvSpPr>
            <p:cNvPr id="6" name="直角三角形 5"/>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35031" y="1575572"/>
              <a:ext cx="12213877" cy="897983"/>
            </a:xfrm>
            <a:prstGeom prst="rtTriangle">
              <a:avLst/>
            </a:prstGeom>
            <a:solidFill>
              <a:srgbClr val="C01C23"/>
            </a:solidFill>
            <a:ln>
              <a:solidFill>
                <a:srgbClr val="C01C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V="1">
              <a:off x="-35031" y="1575572"/>
              <a:ext cx="12213877" cy="465561"/>
            </a:xfrm>
            <a:prstGeom prst="rtTriangle">
              <a:avLst/>
            </a:prstGeom>
            <a:solidFill>
              <a:srgbClr val="C01C23"/>
            </a:solidFill>
            <a:ln>
              <a:solidFill>
                <a:srgbClr val="C01C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占位符 1"/>
          <p:cNvSpPr>
            <a:spLocks noGrp="1"/>
          </p:cNvSpPr>
          <p:nvPr/>
        </p:nvSpPr>
        <p:spPr>
          <a:xfrm>
            <a:off x="960438" y="3267075"/>
            <a:ext cx="5772150" cy="647700"/>
          </a:xfrm>
          <a:prstGeom prst="rect">
            <a:avLst/>
          </a:prstGeom>
        </p:spPr>
        <p:txBody>
          <a:bodyPr anchor="t"/>
          <a:lstStyle>
            <a:lvl1pPr marL="0" indent="0" algn="l" rtl="0" fontAlgn="base">
              <a:lnSpc>
                <a:spcPct val="90000"/>
              </a:lnSpc>
              <a:spcBef>
                <a:spcPts val="1000"/>
              </a:spcBef>
              <a:spcAft>
                <a:spcPct val="0"/>
              </a:spcAft>
              <a:buFont typeface="Arial" panose="020B0604020202020204" pitchFamily="34" charset="0"/>
              <a:buNone/>
              <a:defRPr sz="4000" b="1" kern="1200">
                <a:solidFill>
                  <a:schemeClr val="accent1">
                    <a:lumMod val="75000"/>
                  </a:schemeClr>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1" lang="zh-CN" altLang="en-US" sz="4000" b="1" i="0" u="none" strike="noStrike" kern="1200" cap="none" spc="0" normalizeH="0" baseline="0" noProof="0" dirty="0">
                <a:ln>
                  <a:noFill/>
                </a:ln>
                <a:solidFill>
                  <a:schemeClr val="accent1">
                    <a:lumMod val="75000"/>
                  </a:schemeClr>
                </a:solidFill>
                <a:effectLst/>
                <a:uLnTx/>
                <a:uFillTx/>
                <a:latin typeface="+mn-lt"/>
                <a:ea typeface="+mn-ea"/>
                <a:cs typeface="+mn-cs"/>
              </a:rPr>
              <a:t>感谢聆听</a:t>
            </a:r>
          </a:p>
        </p:txBody>
      </p:sp>
      <p:sp>
        <p:nvSpPr>
          <p:cNvPr id="12" name="文本占位符 2"/>
          <p:cNvSpPr>
            <a:spLocks noGrp="1"/>
          </p:cNvSpPr>
          <p:nvPr/>
        </p:nvSpPr>
        <p:spPr>
          <a:xfrm>
            <a:off x="960438" y="3914775"/>
            <a:ext cx="5772150" cy="277813"/>
          </a:xfrm>
          <a:prstGeom prst="rect">
            <a:avLst/>
          </a:prstGeom>
        </p:spPr>
        <p:txBody>
          <a:bodyPr anchor="t"/>
          <a:lstStyle>
            <a:lvl1pPr marL="0" indent="0" algn="l" rtl="0" fontAlgn="base">
              <a:lnSpc>
                <a:spcPct val="90000"/>
              </a:lnSpc>
              <a:spcBef>
                <a:spcPts val="1000"/>
              </a:spcBef>
              <a:spcAft>
                <a:spcPct val="0"/>
              </a:spcAft>
              <a:buFont typeface="Arial" panose="020B0604020202020204" pitchFamily="34" charset="0"/>
              <a:buNone/>
              <a:defRPr sz="1800" b="1" kern="1200">
                <a:solidFill>
                  <a:schemeClr val="accent1">
                    <a:lumMod val="75000"/>
                  </a:schemeClr>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1" lang="zh-CN" altLang="en-US" dirty="0"/>
              <a:t>作者：</a:t>
            </a:r>
            <a:r>
              <a:rPr kumimoji="1" lang="en-US" altLang="zh-CN" dirty="0"/>
              <a:t>SE2018</a:t>
            </a:r>
            <a:r>
              <a:rPr kumimoji="1" lang="zh-CN" altLang="en-US" dirty="0"/>
              <a:t>春</a:t>
            </a:r>
            <a:r>
              <a:rPr kumimoji="1" lang="en-US" altLang="zh-CN" dirty="0"/>
              <a:t>-G16</a:t>
            </a:r>
            <a:r>
              <a:rPr kumimoji="1" lang="zh-CN" altLang="en-US" dirty="0"/>
              <a:t>小组所有成员</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0562066">
            <a:off x="14740" y="1754572"/>
            <a:ext cx="3851979" cy="3848100"/>
            <a:chOff x="4092009" y="1748648"/>
            <a:chExt cx="3851979" cy="3848100"/>
          </a:xfrm>
        </p:grpSpPr>
        <p:sp>
          <p:nvSpPr>
            <p:cNvPr id="8" name="等腰三角形 7"/>
            <p:cNvSpPr/>
            <p:nvPr/>
          </p:nvSpPr>
          <p:spPr>
            <a:xfrm rot="14088228">
              <a:off x="4122504" y="4748260"/>
              <a:ext cx="497016" cy="558006"/>
            </a:xfrm>
            <a:prstGeom prst="triangle">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5888" y="1748648"/>
              <a:ext cx="3848100" cy="3848100"/>
            </a:xfrm>
            <a:prstGeom prst="ellipse">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4611756">
            <a:off x="-66881" y="1751385"/>
            <a:ext cx="3818506" cy="3335424"/>
            <a:chOff x="3444438" y="1748648"/>
            <a:chExt cx="4499550" cy="3930309"/>
          </a:xfrm>
        </p:grpSpPr>
        <p:sp>
          <p:nvSpPr>
            <p:cNvPr id="11" name="等腰三角形 10"/>
            <p:cNvSpPr/>
            <p:nvPr/>
          </p:nvSpPr>
          <p:spPr>
            <a:xfrm rot="14088228">
              <a:off x="3763766" y="4664826"/>
              <a:ext cx="694803" cy="1333459"/>
            </a:xfrm>
            <a:prstGeom prst="triangle">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95888" y="1748648"/>
              <a:ext cx="3848100" cy="3848100"/>
            </a:xfrm>
            <a:prstGeom prst="ellipse">
              <a:avLst/>
            </a:prstGeom>
            <a:solidFill>
              <a:srgbClr val="252434"/>
            </a:solidFill>
            <a:ln>
              <a:solidFill>
                <a:srgbClr val="25243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21354803">
            <a:off x="-347143" y="2324144"/>
            <a:ext cx="3717647" cy="2841410"/>
            <a:chOff x="2771349" y="1868123"/>
            <a:chExt cx="5034780" cy="3848100"/>
          </a:xfrm>
        </p:grpSpPr>
        <p:sp>
          <p:nvSpPr>
            <p:cNvPr id="14" name="等腰三角形 13"/>
            <p:cNvSpPr/>
            <p:nvPr/>
          </p:nvSpPr>
          <p:spPr>
            <a:xfrm rot="14088228">
              <a:off x="3353727" y="4342536"/>
              <a:ext cx="723929" cy="1888685"/>
            </a:xfrm>
            <a:prstGeom prst="triangle">
              <a:avLst>
                <a:gd name="adj" fmla="val 68553"/>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58029" y="1868123"/>
              <a:ext cx="3848100" cy="3848100"/>
            </a:xfrm>
            <a:prstGeom prst="ellipse">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rot="15062627">
            <a:off x="424695" y="2930359"/>
            <a:ext cx="3623094" cy="2618001"/>
            <a:chOff x="2257464" y="1748647"/>
            <a:chExt cx="5686524" cy="4109007"/>
          </a:xfrm>
          <a:solidFill>
            <a:srgbClr val="252434"/>
          </a:solidFill>
        </p:grpSpPr>
        <p:sp>
          <p:nvSpPr>
            <p:cNvPr id="17" name="等腰三角形 16"/>
            <p:cNvSpPr/>
            <p:nvPr/>
          </p:nvSpPr>
          <p:spPr>
            <a:xfrm rot="14088228">
              <a:off x="3018182" y="4175786"/>
              <a:ext cx="921150" cy="2442586"/>
            </a:xfrm>
            <a:prstGeom prst="triangl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095888" y="1748647"/>
              <a:ext cx="3848100" cy="3848100"/>
            </a:xfrm>
            <a:prstGeom prst="ellipse">
              <a:avLst/>
            </a:prstGeom>
            <a:grpFill/>
            <a:ln>
              <a:solidFill>
                <a:srgbClr val="25243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982222" y="2926914"/>
            <a:ext cx="1847971" cy="1477328"/>
          </a:xfrm>
          <a:prstGeom prst="rect">
            <a:avLst/>
          </a:prstGeom>
          <a:noFill/>
        </p:spPr>
        <p:txBody>
          <a:bodyPr wrap="square" rtlCol="0">
            <a:spAutoFit/>
          </a:bodyPr>
          <a:lstStyle/>
          <a:p>
            <a:pPr algn="ctr"/>
            <a:r>
              <a:rPr lang="en-US" altLang="zh-CN" sz="5400" b="1" dirty="0">
                <a:solidFill>
                  <a:schemeClr val="bg1"/>
                </a:solidFill>
                <a:latin typeface="Arial" panose="020B0604020202020204" pitchFamily="34" charset="0"/>
                <a:cs typeface="Arial" panose="020B0604020202020204" pitchFamily="34" charset="0"/>
              </a:rPr>
              <a:t>CON</a:t>
            </a:r>
          </a:p>
          <a:p>
            <a:pPr algn="ctr"/>
            <a:r>
              <a:rPr lang="en-US" altLang="zh-CN" sz="3600" b="1" dirty="0">
                <a:solidFill>
                  <a:schemeClr val="bg1"/>
                </a:solidFill>
                <a:latin typeface="Arial" panose="020B0604020202020204" pitchFamily="34" charset="0"/>
                <a:cs typeface="Arial" panose="020B0604020202020204" pitchFamily="34" charset="0"/>
              </a:rPr>
              <a:t>TENTS</a:t>
            </a:r>
            <a:endParaRPr lang="zh-CN" altLang="en-US" sz="3600" b="1" dirty="0">
              <a:solidFill>
                <a:schemeClr val="bg1"/>
              </a:solidFill>
              <a:latin typeface="Arial" panose="020B0604020202020204" pitchFamily="34" charset="0"/>
              <a:cs typeface="Arial" panose="020B0604020202020204" pitchFamily="34" charset="0"/>
            </a:endParaRPr>
          </a:p>
        </p:txBody>
      </p:sp>
      <p:grpSp>
        <p:nvGrpSpPr>
          <p:cNvPr id="30" name="组合 29"/>
          <p:cNvGrpSpPr/>
          <p:nvPr/>
        </p:nvGrpSpPr>
        <p:grpSpPr>
          <a:xfrm flipH="1">
            <a:off x="-22331" y="-12775"/>
            <a:ext cx="12213877" cy="1376769"/>
            <a:chOff x="-35031" y="1575572"/>
            <a:chExt cx="12213877" cy="1376769"/>
          </a:xfrm>
        </p:grpSpPr>
        <p:sp>
          <p:nvSpPr>
            <p:cNvPr id="31" name="直角三角形 30"/>
            <p:cNvSpPr/>
            <p:nvPr/>
          </p:nvSpPr>
          <p:spPr>
            <a:xfrm flipV="1">
              <a:off x="-35031" y="1575572"/>
              <a:ext cx="12213877" cy="1376769"/>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flipV="1">
              <a:off x="-35031" y="1575572"/>
              <a:ext cx="12213877" cy="897983"/>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flipV="1">
              <a:off x="-35031" y="1575572"/>
              <a:ext cx="12213877" cy="465561"/>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4" name="文本占位符 13"/>
          <p:cNvSpPr>
            <a:spLocks noGrp="1"/>
          </p:cNvSpPr>
          <p:nvPr/>
        </p:nvSpPr>
        <p:spPr>
          <a:xfrm>
            <a:off x="4781453" y="1516971"/>
            <a:ext cx="2613025" cy="565150"/>
          </a:xfrm>
          <a:prstGeom prst="rect">
            <a:avLst/>
          </a:prstGeom>
          <a:noFill/>
          <a:ln>
            <a:solidFill>
              <a:schemeClr val="bg1"/>
            </a:solidFill>
            <a:miter/>
          </a:ln>
        </p:spPr>
        <p:txBody>
          <a:bodyPr anchor="ctr"/>
          <a:lstStyle>
            <a:lvl1pPr marL="0" indent="0" algn="ctr" rtl="0" fontAlgn="base">
              <a:lnSpc>
                <a:spcPct val="90000"/>
              </a:lnSpc>
              <a:spcBef>
                <a:spcPts val="1000"/>
              </a:spcBef>
              <a:spcAft>
                <a:spcPct val="0"/>
              </a:spcAft>
              <a:buFont typeface="Arial" panose="020B0604020202020204" pitchFamily="34" charset="0"/>
              <a:buNone/>
              <a:defRPr sz="3600" b="1"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kern="1200" dirty="0">
                <a:latin typeface="+mn-lt"/>
                <a:ea typeface="+mn-ea"/>
                <a:cs typeface="+mn-cs"/>
              </a:rPr>
              <a:t>C</a:t>
            </a:r>
            <a:r>
              <a:rPr lang="zh-CN" altLang="en-US" kern="1200" dirty="0">
                <a:latin typeface="+mn-lt"/>
                <a:ea typeface="+mn-ea"/>
                <a:cs typeface="+mn-cs"/>
              </a:rPr>
              <a:t>作业</a:t>
            </a:r>
            <a:r>
              <a:rPr lang="en-US" altLang="zh-CN" kern="1200" dirty="0">
                <a:latin typeface="+mn-lt"/>
                <a:ea typeface="+mn-ea"/>
                <a:cs typeface="+mn-cs"/>
              </a:rPr>
              <a:t>NTS</a:t>
            </a:r>
            <a:endParaRPr lang="zh-CN" altLang="en-US" kern="1200" dirty="0">
              <a:latin typeface="+mn-lt"/>
              <a:ea typeface="+mn-ea"/>
              <a:cs typeface="+mn-cs"/>
            </a:endParaRPr>
          </a:p>
        </p:txBody>
      </p:sp>
      <p:grpSp>
        <p:nvGrpSpPr>
          <p:cNvPr id="185" name="组合 68"/>
          <p:cNvGrpSpPr/>
          <p:nvPr/>
        </p:nvGrpSpPr>
        <p:grpSpPr>
          <a:xfrm>
            <a:off x="4332191" y="793071"/>
            <a:ext cx="4899025" cy="460375"/>
            <a:chOff x="2729939" y="1705283"/>
            <a:chExt cx="6532309" cy="613831"/>
          </a:xfrm>
        </p:grpSpPr>
        <p:cxnSp>
          <p:nvCxnSpPr>
            <p:cNvPr id="186" name="直接连接符 185"/>
            <p:cNvCxnSpPr/>
            <p:nvPr/>
          </p:nvCxnSpPr>
          <p:spPr>
            <a:xfrm>
              <a:off x="3364966" y="2249264"/>
              <a:ext cx="589728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7" name="组合 70"/>
            <p:cNvGrpSpPr/>
            <p:nvPr/>
          </p:nvGrpSpPr>
          <p:grpSpPr>
            <a:xfrm>
              <a:off x="2729939" y="1705283"/>
              <a:ext cx="990600" cy="613831"/>
              <a:chOff x="2729939" y="1743383"/>
              <a:chExt cx="990600" cy="613831"/>
            </a:xfrm>
          </p:grpSpPr>
          <p:sp>
            <p:nvSpPr>
              <p:cNvPr id="188" name="平行四边形 187"/>
              <p:cNvSpPr/>
              <p:nvPr/>
            </p:nvSpPr>
            <p:spPr>
              <a:xfrm>
                <a:off x="2928914" y="1815349"/>
                <a:ext cx="590574" cy="480481"/>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189" name="文本框 72"/>
              <p:cNvSpPr txBox="1"/>
              <p:nvPr/>
            </p:nvSpPr>
            <p:spPr>
              <a:xfrm>
                <a:off x="2729939" y="1743383"/>
                <a:ext cx="990600" cy="613831"/>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1</a:t>
                </a:r>
                <a:endParaRPr lang="zh-CN" altLang="en-US" sz="2400" dirty="0">
                  <a:solidFill>
                    <a:schemeClr val="bg1"/>
                  </a:solidFill>
                  <a:latin typeface="微软雅黑" panose="020B0503020204020204" pitchFamily="34" charset="-122"/>
                </a:endParaRPr>
              </a:p>
            </p:txBody>
          </p:sp>
        </p:grpSp>
      </p:grpSp>
      <p:grpSp>
        <p:nvGrpSpPr>
          <p:cNvPr id="190" name="组合 73"/>
          <p:cNvGrpSpPr/>
          <p:nvPr/>
        </p:nvGrpSpPr>
        <p:grpSpPr>
          <a:xfrm>
            <a:off x="4394103" y="1618571"/>
            <a:ext cx="4837112" cy="460375"/>
            <a:chOff x="2812067" y="1722216"/>
            <a:chExt cx="6450181" cy="613831"/>
          </a:xfrm>
        </p:grpSpPr>
        <p:cxnSp>
          <p:nvCxnSpPr>
            <p:cNvPr id="191" name="直接连接符 190"/>
            <p:cNvCxnSpPr/>
            <p:nvPr/>
          </p:nvCxnSpPr>
          <p:spPr>
            <a:xfrm>
              <a:off x="3364576" y="2249263"/>
              <a:ext cx="58976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92" name="组合 80"/>
            <p:cNvGrpSpPr/>
            <p:nvPr/>
          </p:nvGrpSpPr>
          <p:grpSpPr>
            <a:xfrm>
              <a:off x="2812067" y="1722216"/>
              <a:ext cx="825500" cy="613831"/>
              <a:chOff x="2812067" y="1760316"/>
              <a:chExt cx="825500" cy="613831"/>
            </a:xfrm>
          </p:grpSpPr>
          <p:sp>
            <p:nvSpPr>
              <p:cNvPr id="193" name="平行四边形 192"/>
              <p:cNvSpPr/>
              <p:nvPr/>
            </p:nvSpPr>
            <p:spPr>
              <a:xfrm>
                <a:off x="2930612" y="1815349"/>
                <a:ext cx="590615" cy="480481"/>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194" name="文本框 87"/>
              <p:cNvSpPr txBox="1"/>
              <p:nvPr/>
            </p:nvSpPr>
            <p:spPr>
              <a:xfrm>
                <a:off x="2812067" y="1760316"/>
                <a:ext cx="825500" cy="613831"/>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2</a:t>
                </a:r>
                <a:endParaRPr lang="zh-CN" altLang="en-US" sz="2400" dirty="0">
                  <a:solidFill>
                    <a:schemeClr val="bg1"/>
                  </a:solidFill>
                  <a:latin typeface="微软雅黑" panose="020B0503020204020204" pitchFamily="34" charset="-122"/>
                </a:endParaRPr>
              </a:p>
            </p:txBody>
          </p:sp>
        </p:grpSp>
      </p:grpSp>
      <p:sp>
        <p:nvSpPr>
          <p:cNvPr id="200" name="矩形 199"/>
          <p:cNvSpPr/>
          <p:nvPr/>
        </p:nvSpPr>
        <p:spPr>
          <a:xfrm>
            <a:off x="5268816" y="862921"/>
            <a:ext cx="1217000" cy="400110"/>
          </a:xfrm>
          <a:prstGeom prst="rect">
            <a:avLst/>
          </a:prstGeom>
        </p:spPr>
        <p:txBody>
          <a:bodyPr wrap="none">
            <a:spAutoFit/>
          </a:bodyPr>
          <a:lstStyle/>
          <a:p>
            <a:pPr eaLnBrk="1" hangingPunct="1"/>
            <a:r>
              <a:rPr lang="zh-CN" altLang="en-US" sz="2000" b="1" dirty="0">
                <a:solidFill>
                  <a:srgbClr val="346182"/>
                </a:solidFill>
                <a:latin typeface="微软雅黑" panose="020B0503020204020204" pitchFamily="34" charset="-122"/>
                <a:cs typeface="Times New Roman" panose="02020603050405020304" pitchFamily="18" charset="0"/>
              </a:rPr>
              <a:t>维护组织</a:t>
            </a:r>
            <a:endParaRPr lang="en-US" altLang="en-US" sz="2000" b="1" dirty="0">
              <a:solidFill>
                <a:srgbClr val="215A6D"/>
              </a:solidFill>
              <a:latin typeface="微软雅黑" panose="020B0503020204020204" pitchFamily="34" charset="-122"/>
              <a:ea typeface="Times New Roman" panose="02020603050405020304" pitchFamily="18" charset="0"/>
            </a:endParaRPr>
          </a:p>
        </p:txBody>
      </p:sp>
      <p:sp>
        <p:nvSpPr>
          <p:cNvPr id="201" name="矩形 101"/>
          <p:cNvSpPr/>
          <p:nvPr/>
        </p:nvSpPr>
        <p:spPr>
          <a:xfrm>
            <a:off x="5268816" y="1650321"/>
            <a:ext cx="1217000" cy="400110"/>
          </a:xfrm>
          <a:prstGeom prst="rect">
            <a:avLst/>
          </a:prstGeom>
          <a:noFill/>
          <a:ln w="9525">
            <a:noFill/>
          </a:ln>
        </p:spPr>
        <p:txBody>
          <a:bodyPr wrap="none">
            <a:spAutoFit/>
          </a:bodyPr>
          <a:lstStyle/>
          <a:p>
            <a:pPr eaLnBrk="1" hangingPunct="1"/>
            <a:r>
              <a:rPr lang="zh-CN" altLang="en-US" sz="2000" b="1" dirty="0">
                <a:solidFill>
                  <a:srgbClr val="346182"/>
                </a:solidFill>
                <a:latin typeface="微软雅黑" panose="020B0503020204020204" pitchFamily="34" charset="-122"/>
              </a:rPr>
              <a:t>维护报告</a:t>
            </a:r>
          </a:p>
        </p:txBody>
      </p:sp>
      <p:grpSp>
        <p:nvGrpSpPr>
          <p:cNvPr id="215" name="组合 36"/>
          <p:cNvGrpSpPr/>
          <p:nvPr/>
        </p:nvGrpSpPr>
        <p:grpSpPr>
          <a:xfrm>
            <a:off x="4433283" y="3194723"/>
            <a:ext cx="4749800" cy="830997"/>
            <a:chOff x="2929753" y="1756083"/>
            <a:chExt cx="6332495" cy="1107992"/>
          </a:xfrm>
        </p:grpSpPr>
        <p:cxnSp>
          <p:nvCxnSpPr>
            <p:cNvPr id="216" name="直接连接符 215"/>
            <p:cNvCxnSpPr/>
            <p:nvPr/>
          </p:nvCxnSpPr>
          <p:spPr>
            <a:xfrm>
              <a:off x="3365747" y="2249265"/>
              <a:ext cx="58965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7" name="组合 38"/>
            <p:cNvGrpSpPr/>
            <p:nvPr/>
          </p:nvGrpSpPr>
          <p:grpSpPr>
            <a:xfrm>
              <a:off x="2929753" y="1756083"/>
              <a:ext cx="590497" cy="1107992"/>
              <a:chOff x="2929753" y="1794183"/>
              <a:chExt cx="590497" cy="1107992"/>
            </a:xfrm>
          </p:grpSpPr>
          <p:sp>
            <p:nvSpPr>
              <p:cNvPr id="218" name="平行四边形 217"/>
              <p:cNvSpPr/>
              <p:nvPr/>
            </p:nvSpPr>
            <p:spPr>
              <a:xfrm>
                <a:off x="2929753" y="1815350"/>
                <a:ext cx="590497" cy="480482"/>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219" name="文本框 40"/>
              <p:cNvSpPr txBox="1"/>
              <p:nvPr/>
            </p:nvSpPr>
            <p:spPr>
              <a:xfrm>
                <a:off x="2934922" y="1794183"/>
                <a:ext cx="580213" cy="1107992"/>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44</a:t>
                </a:r>
              </a:p>
            </p:txBody>
          </p:sp>
        </p:grpSp>
      </p:grpSp>
      <p:sp>
        <p:nvSpPr>
          <p:cNvPr id="221" name="矩形 56"/>
          <p:cNvSpPr/>
          <p:nvPr/>
        </p:nvSpPr>
        <p:spPr>
          <a:xfrm>
            <a:off x="5265133" y="3156941"/>
            <a:ext cx="2811462" cy="400110"/>
          </a:xfrm>
          <a:prstGeom prst="rect">
            <a:avLst/>
          </a:prstGeom>
          <a:noFill/>
          <a:ln w="9525">
            <a:noFill/>
          </a:ln>
        </p:spPr>
        <p:txBody>
          <a:bodyPr>
            <a:spAutoFit/>
          </a:bodyPr>
          <a:lstStyle/>
          <a:p>
            <a:pPr eaLnBrk="1" hangingPunct="1"/>
            <a:r>
              <a:rPr lang="zh-CN" altLang="en-US" sz="2000" b="1" dirty="0">
                <a:solidFill>
                  <a:srgbClr val="346182"/>
                </a:solidFill>
                <a:latin typeface="微软雅黑" panose="020B0503020204020204" pitchFamily="34" charset="-122"/>
              </a:rPr>
              <a:t>保存维护记录</a:t>
            </a:r>
          </a:p>
        </p:txBody>
      </p:sp>
      <p:sp>
        <p:nvSpPr>
          <p:cNvPr id="223" name="矩形 130"/>
          <p:cNvSpPr/>
          <p:nvPr/>
        </p:nvSpPr>
        <p:spPr>
          <a:xfrm>
            <a:off x="5311017" y="4004154"/>
            <a:ext cx="1733167" cy="400110"/>
          </a:xfrm>
          <a:prstGeom prst="rect">
            <a:avLst/>
          </a:prstGeom>
          <a:noFill/>
          <a:ln w="9525">
            <a:noFill/>
          </a:ln>
        </p:spPr>
        <p:txBody>
          <a:bodyPr wrap="none">
            <a:spAutoFit/>
          </a:bodyPr>
          <a:lstStyle/>
          <a:p>
            <a:pPr eaLnBrk="1" hangingPunct="1"/>
            <a:r>
              <a:rPr lang="zh-CN" altLang="en-US" sz="2000" b="1" dirty="0">
                <a:solidFill>
                  <a:srgbClr val="346182"/>
                </a:solidFill>
                <a:latin typeface="微软雅黑" panose="020B0503020204020204" pitchFamily="34" charset="-122"/>
              </a:rPr>
              <a:t>评价维护活动</a:t>
            </a:r>
          </a:p>
        </p:txBody>
      </p:sp>
      <p:grpSp>
        <p:nvGrpSpPr>
          <p:cNvPr id="237" name="组合 36"/>
          <p:cNvGrpSpPr/>
          <p:nvPr/>
        </p:nvGrpSpPr>
        <p:grpSpPr>
          <a:xfrm>
            <a:off x="4437390" y="3963084"/>
            <a:ext cx="4749800" cy="830997"/>
            <a:chOff x="2929753" y="1756083"/>
            <a:chExt cx="6332495" cy="1107992"/>
          </a:xfrm>
        </p:grpSpPr>
        <p:cxnSp>
          <p:nvCxnSpPr>
            <p:cNvPr id="238" name="直接连接符 237"/>
            <p:cNvCxnSpPr/>
            <p:nvPr/>
          </p:nvCxnSpPr>
          <p:spPr>
            <a:xfrm>
              <a:off x="3365747" y="2249265"/>
              <a:ext cx="58965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9" name="组合 38"/>
            <p:cNvGrpSpPr/>
            <p:nvPr/>
          </p:nvGrpSpPr>
          <p:grpSpPr>
            <a:xfrm>
              <a:off x="2929753" y="1756083"/>
              <a:ext cx="590497" cy="1107992"/>
              <a:chOff x="2929753" y="1794183"/>
              <a:chExt cx="590497" cy="1107992"/>
            </a:xfrm>
          </p:grpSpPr>
          <p:sp>
            <p:nvSpPr>
              <p:cNvPr id="240" name="平行四边形 239"/>
              <p:cNvSpPr/>
              <p:nvPr/>
            </p:nvSpPr>
            <p:spPr>
              <a:xfrm>
                <a:off x="2929753" y="1815350"/>
                <a:ext cx="590497" cy="480482"/>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241" name="文本框 40"/>
              <p:cNvSpPr txBox="1"/>
              <p:nvPr/>
            </p:nvSpPr>
            <p:spPr>
              <a:xfrm>
                <a:off x="2934922" y="1794183"/>
                <a:ext cx="580213" cy="1107992"/>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55</a:t>
                </a:r>
              </a:p>
            </p:txBody>
          </p:sp>
        </p:grpSp>
      </p:grpSp>
      <p:grpSp>
        <p:nvGrpSpPr>
          <p:cNvPr id="74" name="组合 73"/>
          <p:cNvGrpSpPr/>
          <p:nvPr/>
        </p:nvGrpSpPr>
        <p:grpSpPr>
          <a:xfrm>
            <a:off x="4346575" y="2387597"/>
            <a:ext cx="4837112" cy="460375"/>
            <a:chOff x="2812067" y="1722216"/>
            <a:chExt cx="6450181" cy="613831"/>
          </a:xfrm>
        </p:grpSpPr>
        <p:cxnSp>
          <p:nvCxnSpPr>
            <p:cNvPr id="75" name="直接连接符 74"/>
            <p:cNvCxnSpPr/>
            <p:nvPr/>
          </p:nvCxnSpPr>
          <p:spPr>
            <a:xfrm>
              <a:off x="3364576" y="2249263"/>
              <a:ext cx="58976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6" name="组合 80"/>
            <p:cNvGrpSpPr/>
            <p:nvPr/>
          </p:nvGrpSpPr>
          <p:grpSpPr>
            <a:xfrm>
              <a:off x="2812067" y="1722216"/>
              <a:ext cx="825500" cy="613831"/>
              <a:chOff x="2812067" y="1760316"/>
              <a:chExt cx="825500" cy="613831"/>
            </a:xfrm>
          </p:grpSpPr>
          <p:sp>
            <p:nvSpPr>
              <p:cNvPr id="77" name="平行四边形 76"/>
              <p:cNvSpPr/>
              <p:nvPr/>
            </p:nvSpPr>
            <p:spPr>
              <a:xfrm>
                <a:off x="2930612" y="1815349"/>
                <a:ext cx="590615" cy="480481"/>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78" name="文本框 87"/>
              <p:cNvSpPr txBox="1"/>
              <p:nvPr/>
            </p:nvSpPr>
            <p:spPr>
              <a:xfrm>
                <a:off x="2812067" y="1760316"/>
                <a:ext cx="825500" cy="613831"/>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3</a:t>
                </a:r>
                <a:endParaRPr lang="zh-CN" altLang="en-US" sz="2400" dirty="0">
                  <a:solidFill>
                    <a:schemeClr val="bg1"/>
                  </a:solidFill>
                  <a:latin typeface="微软雅黑" panose="020B0503020204020204" pitchFamily="34" charset="-122"/>
                </a:endParaRPr>
              </a:p>
            </p:txBody>
          </p:sp>
        </p:grpSp>
      </p:grpSp>
      <p:sp>
        <p:nvSpPr>
          <p:cNvPr id="79" name="矩形 101"/>
          <p:cNvSpPr/>
          <p:nvPr/>
        </p:nvSpPr>
        <p:spPr>
          <a:xfrm>
            <a:off x="5234846" y="2428872"/>
            <a:ext cx="1475084" cy="400110"/>
          </a:xfrm>
          <a:prstGeom prst="rect">
            <a:avLst/>
          </a:prstGeom>
          <a:noFill/>
          <a:ln w="9525">
            <a:noFill/>
          </a:ln>
        </p:spPr>
        <p:txBody>
          <a:bodyPr wrap="none">
            <a:spAutoFit/>
          </a:bodyPr>
          <a:lstStyle/>
          <a:p>
            <a:pPr eaLnBrk="1" hangingPunct="1"/>
            <a:r>
              <a:rPr lang="zh-CN" altLang="en-US" sz="2000" b="1" dirty="0">
                <a:solidFill>
                  <a:srgbClr val="346182"/>
                </a:solidFill>
                <a:latin typeface="微软雅黑" panose="020B0503020204020204" pitchFamily="34" charset="-122"/>
              </a:rPr>
              <a:t>维护事件流</a:t>
            </a:r>
          </a:p>
        </p:txBody>
      </p:sp>
      <p:sp>
        <p:nvSpPr>
          <p:cNvPr id="80" name="矩形 130"/>
          <p:cNvSpPr/>
          <p:nvPr/>
        </p:nvSpPr>
        <p:spPr>
          <a:xfrm>
            <a:off x="5296733" y="4822614"/>
            <a:ext cx="1217000" cy="400110"/>
          </a:xfrm>
          <a:prstGeom prst="rect">
            <a:avLst/>
          </a:prstGeom>
          <a:noFill/>
          <a:ln w="9525">
            <a:noFill/>
          </a:ln>
        </p:spPr>
        <p:txBody>
          <a:bodyPr wrap="none">
            <a:spAutoFit/>
          </a:bodyPr>
          <a:lstStyle/>
          <a:p>
            <a:pPr eaLnBrk="1" hangingPunct="1"/>
            <a:r>
              <a:rPr lang="zh-CN" altLang="en-US" sz="2000" b="1" dirty="0">
                <a:solidFill>
                  <a:srgbClr val="346182"/>
                </a:solidFill>
                <a:latin typeface="微软雅黑" panose="020B0503020204020204" pitchFamily="34" charset="-122"/>
              </a:rPr>
              <a:t>参考文献</a:t>
            </a:r>
          </a:p>
        </p:txBody>
      </p:sp>
      <p:grpSp>
        <p:nvGrpSpPr>
          <p:cNvPr id="81" name="组合 36"/>
          <p:cNvGrpSpPr/>
          <p:nvPr/>
        </p:nvGrpSpPr>
        <p:grpSpPr>
          <a:xfrm>
            <a:off x="4423106" y="4781544"/>
            <a:ext cx="4749800" cy="460375"/>
            <a:chOff x="2929753" y="1756083"/>
            <a:chExt cx="6332495" cy="613831"/>
          </a:xfrm>
        </p:grpSpPr>
        <p:cxnSp>
          <p:nvCxnSpPr>
            <p:cNvPr id="82" name="直接连接符 81"/>
            <p:cNvCxnSpPr/>
            <p:nvPr/>
          </p:nvCxnSpPr>
          <p:spPr>
            <a:xfrm>
              <a:off x="3365747" y="2249265"/>
              <a:ext cx="58965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3" name="组合 38"/>
            <p:cNvGrpSpPr/>
            <p:nvPr/>
          </p:nvGrpSpPr>
          <p:grpSpPr>
            <a:xfrm>
              <a:off x="2929753" y="1756083"/>
              <a:ext cx="590497" cy="613831"/>
              <a:chOff x="2929753" y="1794183"/>
              <a:chExt cx="590497" cy="613831"/>
            </a:xfrm>
          </p:grpSpPr>
          <p:sp>
            <p:nvSpPr>
              <p:cNvPr id="84" name="平行四边形 83"/>
              <p:cNvSpPr/>
              <p:nvPr/>
            </p:nvSpPr>
            <p:spPr>
              <a:xfrm>
                <a:off x="2929753" y="1815350"/>
                <a:ext cx="590497" cy="480482"/>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85" name="文本框 40"/>
              <p:cNvSpPr txBox="1"/>
              <p:nvPr/>
            </p:nvSpPr>
            <p:spPr>
              <a:xfrm>
                <a:off x="2934922" y="1794183"/>
                <a:ext cx="580213" cy="613831"/>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6</a:t>
                </a:r>
              </a:p>
            </p:txBody>
          </p:sp>
        </p:grpSp>
      </p:grpSp>
      <p:sp>
        <p:nvSpPr>
          <p:cNvPr id="86" name="矩形 130"/>
          <p:cNvSpPr/>
          <p:nvPr/>
        </p:nvSpPr>
        <p:spPr>
          <a:xfrm>
            <a:off x="5296733" y="5633682"/>
            <a:ext cx="1991251" cy="400110"/>
          </a:xfrm>
          <a:prstGeom prst="rect">
            <a:avLst/>
          </a:prstGeom>
          <a:noFill/>
          <a:ln w="9525">
            <a:noFill/>
          </a:ln>
        </p:spPr>
        <p:txBody>
          <a:bodyPr wrap="none">
            <a:spAutoFit/>
          </a:bodyPr>
          <a:lstStyle/>
          <a:p>
            <a:pPr eaLnBrk="1" hangingPunct="1"/>
            <a:r>
              <a:rPr lang="zh-CN" altLang="en-US" sz="2000" b="1" dirty="0">
                <a:solidFill>
                  <a:srgbClr val="346182"/>
                </a:solidFill>
                <a:latin typeface="微软雅黑" panose="020B0503020204020204" pitchFamily="34" charset="-122"/>
              </a:rPr>
              <a:t>小组分工及考评</a:t>
            </a:r>
          </a:p>
        </p:txBody>
      </p:sp>
      <p:grpSp>
        <p:nvGrpSpPr>
          <p:cNvPr id="87" name="组合 36"/>
          <p:cNvGrpSpPr/>
          <p:nvPr/>
        </p:nvGrpSpPr>
        <p:grpSpPr>
          <a:xfrm>
            <a:off x="4423106" y="5592612"/>
            <a:ext cx="4749800" cy="460375"/>
            <a:chOff x="2929753" y="1756083"/>
            <a:chExt cx="6332495" cy="613831"/>
          </a:xfrm>
        </p:grpSpPr>
        <p:cxnSp>
          <p:nvCxnSpPr>
            <p:cNvPr id="88" name="直接连接符 87"/>
            <p:cNvCxnSpPr/>
            <p:nvPr/>
          </p:nvCxnSpPr>
          <p:spPr>
            <a:xfrm>
              <a:off x="3365747" y="2249265"/>
              <a:ext cx="58965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9" name="组合 38"/>
            <p:cNvGrpSpPr/>
            <p:nvPr/>
          </p:nvGrpSpPr>
          <p:grpSpPr>
            <a:xfrm>
              <a:off x="2929753" y="1756083"/>
              <a:ext cx="590497" cy="613831"/>
              <a:chOff x="2929753" y="1794183"/>
              <a:chExt cx="590497" cy="613831"/>
            </a:xfrm>
          </p:grpSpPr>
          <p:sp>
            <p:nvSpPr>
              <p:cNvPr id="90" name="平行四边形 89"/>
              <p:cNvSpPr/>
              <p:nvPr/>
            </p:nvSpPr>
            <p:spPr>
              <a:xfrm>
                <a:off x="2929753" y="1815350"/>
                <a:ext cx="590497" cy="480482"/>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lt1"/>
                  </a:solidFill>
                  <a:effectLst/>
                  <a:uLnTx/>
                  <a:uFillTx/>
                  <a:latin typeface="+mn-lt"/>
                  <a:ea typeface="+mn-ea"/>
                  <a:cs typeface="+mn-cs"/>
                </a:endParaRPr>
              </a:p>
            </p:txBody>
          </p:sp>
          <p:sp>
            <p:nvSpPr>
              <p:cNvPr id="91" name="文本框 40"/>
              <p:cNvSpPr txBox="1"/>
              <p:nvPr/>
            </p:nvSpPr>
            <p:spPr>
              <a:xfrm>
                <a:off x="2934922" y="1794183"/>
                <a:ext cx="580213" cy="613831"/>
              </a:xfrm>
              <a:prstGeom prst="rect">
                <a:avLst/>
              </a:prstGeom>
              <a:noFill/>
              <a:ln w="9525">
                <a:noFill/>
              </a:ln>
            </p:spPr>
            <p:txBody>
              <a:bodyPr>
                <a:spAutoFit/>
              </a:bodyPr>
              <a:lstStyle/>
              <a:p>
                <a:pPr algn="ctr" eaLnBrk="1" hangingPunct="1"/>
                <a:r>
                  <a:rPr lang="en-US" altLang="zh-CN" sz="2400" dirty="0">
                    <a:solidFill>
                      <a:schemeClr val="bg1"/>
                    </a:solidFill>
                    <a:latin typeface="微软雅黑" panose="020B0503020204020204" pitchFamily="34" charset="-122"/>
                  </a:rPr>
                  <a:t>7</a:t>
                </a: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331" y="-12775"/>
            <a:ext cx="12213877" cy="1376769"/>
            <a:chOff x="-35031" y="1575572"/>
            <a:chExt cx="12213877" cy="1376769"/>
          </a:xfrm>
        </p:grpSpPr>
        <p:sp>
          <p:nvSpPr>
            <p:cNvPr id="4" name="直角三角形 3"/>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339" name="文本占位符 2"/>
          <p:cNvSpPr>
            <a:spLocks noGrp="1"/>
          </p:cNvSpPr>
          <p:nvPr/>
        </p:nvSpPr>
        <p:spPr>
          <a:xfrm>
            <a:off x="316389" y="328171"/>
            <a:ext cx="725488" cy="479425"/>
          </a:xfrm>
          <a:prstGeom prst="rect">
            <a:avLst/>
          </a:prstGeom>
          <a:noFill/>
          <a:ln>
            <a:noFill/>
          </a:ln>
        </p:spPr>
        <p:txBody>
          <a:bodyPr anchor="ctr"/>
          <a:lstStyle>
            <a:lvl1pPr marL="0" indent="0" algn="l" rtl="0" fontAlgn="base">
              <a:lnSpc>
                <a:spcPct val="90000"/>
              </a:lnSpc>
              <a:spcBef>
                <a:spcPts val="1000"/>
              </a:spcBef>
              <a:spcAft>
                <a:spcPct val="0"/>
              </a:spcAft>
              <a:buFont typeface="Arial" panose="020B0604020202020204" pitchFamily="34" charset="0"/>
              <a:buNone/>
              <a:defRPr sz="3600" b="1"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kern="1200" dirty="0">
                <a:latin typeface="+mn-lt"/>
                <a:ea typeface="+mn-ea"/>
                <a:cs typeface="+mn-cs"/>
              </a:rPr>
              <a:t>1</a:t>
            </a:r>
            <a:r>
              <a:rPr lang="en-US" altLang="zh-CN" dirty="0"/>
              <a:t>.</a:t>
            </a:r>
            <a:endParaRPr lang="en-US" kern="1200" dirty="0">
              <a:latin typeface="+mn-lt"/>
              <a:ea typeface="+mn-ea"/>
              <a:cs typeface="+mn-cs"/>
            </a:endParaRPr>
          </a:p>
        </p:txBody>
      </p:sp>
      <p:sp>
        <p:nvSpPr>
          <p:cNvPr id="14338" name="文本占位符 1"/>
          <p:cNvSpPr>
            <a:spLocks noGrp="1"/>
          </p:cNvSpPr>
          <p:nvPr/>
        </p:nvSpPr>
        <p:spPr>
          <a:xfrm>
            <a:off x="679133" y="254953"/>
            <a:ext cx="4056640" cy="361950"/>
          </a:xfrm>
          <a:prstGeom prst="rect">
            <a:avLst/>
          </a:prstGeom>
          <a:noFill/>
          <a:ln>
            <a:noFill/>
          </a:ln>
        </p:spPr>
        <p:txBody>
          <a:bodyPr anchor="t"/>
          <a:lstStyle>
            <a:lvl1pPr marL="0" indent="0" algn="l" rtl="0" fontAlgn="base">
              <a:lnSpc>
                <a:spcPct val="90000"/>
              </a:lnSpc>
              <a:spcBef>
                <a:spcPts val="1000"/>
              </a:spcBef>
              <a:spcAft>
                <a:spcPct val="0"/>
              </a:spcAft>
              <a:buFont typeface="Arial" panose="020B0604020202020204" pitchFamily="34" charset="0"/>
              <a:buNone/>
              <a:defRPr sz="1800" b="1"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dirty="0"/>
              <a:t>维护过程的本质</a:t>
            </a:r>
          </a:p>
        </p:txBody>
      </p:sp>
      <p:sp>
        <p:nvSpPr>
          <p:cNvPr id="15364" name="文本框 99"/>
          <p:cNvSpPr txBox="1"/>
          <p:nvPr/>
        </p:nvSpPr>
        <p:spPr>
          <a:xfrm>
            <a:off x="1388782" y="1631722"/>
            <a:ext cx="9391650" cy="3539430"/>
          </a:xfrm>
          <a:prstGeom prst="rect">
            <a:avLst/>
          </a:prstGeom>
          <a:noFill/>
          <a:ln w="9525">
            <a:noFill/>
          </a:ln>
        </p:spPr>
        <p:txBody>
          <a:bodyPr>
            <a:spAutoFit/>
          </a:bodyPr>
          <a:lstStyle/>
          <a:p>
            <a:pPr>
              <a:defRPr/>
            </a:pPr>
            <a:r>
              <a:rPr lang="zh-CN" altLang="en-US" sz="2800" b="1" dirty="0">
                <a:solidFill>
                  <a:srgbClr val="404040"/>
                </a:solidFill>
                <a:latin typeface="宋体" panose="02010600030101010101" pitchFamily="2" charset="-122"/>
              </a:rPr>
              <a:t> </a:t>
            </a:r>
            <a:r>
              <a:rPr lang="en-US" altLang="zh-CN" sz="2800" b="1" dirty="0">
                <a:solidFill>
                  <a:srgbClr val="404040"/>
                </a:solidFill>
                <a:latin typeface="宋体" panose="02010600030101010101" pitchFamily="2" charset="-122"/>
              </a:rPr>
              <a:t>	</a:t>
            </a:r>
            <a:r>
              <a:rPr lang="zh-CN" altLang="en-US" sz="2800" b="1" dirty="0">
                <a:solidFill>
                  <a:srgbClr val="FF0000"/>
                </a:solidFill>
                <a:latin typeface="宋体" panose="02010600030101010101" pitchFamily="2" charset="-122"/>
              </a:rPr>
              <a:t>维护过程本质</a:t>
            </a:r>
            <a:r>
              <a:rPr lang="zh-CN" altLang="en-US" sz="2800" b="1" dirty="0">
                <a:solidFill>
                  <a:srgbClr val="404040"/>
                </a:solidFill>
                <a:latin typeface="宋体" panose="02010600030101010101" pitchFamily="2" charset="-122"/>
              </a:rPr>
              <a:t>上是修改和压缩了的软件定义和开发过程，而且</a:t>
            </a:r>
            <a:r>
              <a:rPr lang="zh-CN" altLang="en-US" sz="2800" b="1" dirty="0">
                <a:solidFill>
                  <a:srgbClr val="FF0000"/>
                </a:solidFill>
                <a:latin typeface="宋体" panose="02010600030101010101" pitchFamily="2" charset="-122"/>
              </a:rPr>
              <a:t>事实上远在提出一项维护要求之前，与软件维护有关的工作已经开始了。</a:t>
            </a:r>
            <a:endParaRPr lang="en-US" altLang="zh-CN" sz="2800" b="1" dirty="0">
              <a:solidFill>
                <a:srgbClr val="FF0000"/>
              </a:solidFill>
              <a:latin typeface="宋体" panose="02010600030101010101" pitchFamily="2" charset="-122"/>
            </a:endParaRPr>
          </a:p>
          <a:p>
            <a:pPr>
              <a:buSzPct val="70000"/>
              <a:defRPr/>
            </a:pPr>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首先必须建立一个维护组织</a:t>
            </a:r>
            <a:endParaRPr lang="en-US" altLang="zh-CN" sz="2800" b="1" dirty="0">
              <a:solidFill>
                <a:srgbClr val="404040"/>
              </a:solidFill>
              <a:latin typeface="宋体" panose="02010600030101010101" pitchFamily="2" charset="-122"/>
            </a:endParaRPr>
          </a:p>
          <a:p>
            <a:pPr>
              <a:buSzPct val="70000"/>
              <a:defRPr/>
            </a:pPr>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随后必须确定报告和评价的过程</a:t>
            </a:r>
            <a:endParaRPr lang="en-US" altLang="zh-CN" sz="2800" b="1" dirty="0">
              <a:solidFill>
                <a:srgbClr val="404040"/>
              </a:solidFill>
              <a:latin typeface="宋体" panose="02010600030101010101" pitchFamily="2" charset="-122"/>
            </a:endParaRPr>
          </a:p>
          <a:p>
            <a:pPr>
              <a:buSzPct val="70000"/>
              <a:defRPr/>
            </a:pPr>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而且必须为每个维护要求规定一个标准化的事件序列</a:t>
            </a:r>
            <a:endParaRPr lang="en-US" altLang="zh-CN" sz="2800" b="1" dirty="0">
              <a:solidFill>
                <a:srgbClr val="404040"/>
              </a:solidFill>
              <a:latin typeface="宋体" panose="02010600030101010101" pitchFamily="2" charset="-122"/>
            </a:endParaRPr>
          </a:p>
          <a:p>
            <a:pPr>
              <a:defRPr/>
            </a:pPr>
            <a:r>
              <a:rPr lang="zh-CN" altLang="en-US" sz="2800" b="1" dirty="0">
                <a:solidFill>
                  <a:srgbClr val="404040"/>
                </a:solidFill>
                <a:latin typeface="宋体" panose="02010600030101010101" pitchFamily="2" charset="-122"/>
              </a:rPr>
              <a:t>     此外，还应该建立一个适用于维护活动的记录保管过程，并且规定复审标准。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331" y="-12775"/>
            <a:ext cx="12213877" cy="1376769"/>
            <a:chOff x="-35031" y="1575572"/>
            <a:chExt cx="12213877" cy="1376769"/>
          </a:xfrm>
        </p:grpSpPr>
        <p:sp>
          <p:nvSpPr>
            <p:cNvPr id="4" name="直角三角形 3"/>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339" name="文本占位符 2"/>
          <p:cNvSpPr>
            <a:spLocks noGrp="1"/>
          </p:cNvSpPr>
          <p:nvPr/>
        </p:nvSpPr>
        <p:spPr>
          <a:xfrm>
            <a:off x="231140" y="270510"/>
            <a:ext cx="725488" cy="479425"/>
          </a:xfrm>
          <a:prstGeom prst="rect">
            <a:avLst/>
          </a:prstGeom>
          <a:noFill/>
          <a:ln>
            <a:noFill/>
          </a:ln>
        </p:spPr>
        <p:txBody>
          <a:bodyPr anchor="ctr"/>
          <a:lstStyle>
            <a:lvl1pPr marL="0" indent="0" algn="l" rtl="0" fontAlgn="base">
              <a:lnSpc>
                <a:spcPct val="90000"/>
              </a:lnSpc>
              <a:spcBef>
                <a:spcPts val="1000"/>
              </a:spcBef>
              <a:spcAft>
                <a:spcPct val="0"/>
              </a:spcAft>
              <a:buFont typeface="Arial" panose="020B0604020202020204" pitchFamily="34" charset="0"/>
              <a:buNone/>
              <a:defRPr sz="3600" b="1"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kern="1200" dirty="0">
                <a:latin typeface="+mn-lt"/>
                <a:ea typeface="+mn-ea"/>
                <a:cs typeface="+mn-cs"/>
              </a:rPr>
              <a:t>1.</a:t>
            </a:r>
            <a:endParaRPr lang="en-US" kern="1200" dirty="0">
              <a:latin typeface="+mn-lt"/>
              <a:ea typeface="+mn-ea"/>
              <a:cs typeface="+mn-cs"/>
            </a:endParaRPr>
          </a:p>
        </p:txBody>
      </p:sp>
      <p:sp>
        <p:nvSpPr>
          <p:cNvPr id="14338" name="文本占位符 1"/>
          <p:cNvSpPr>
            <a:spLocks noGrp="1"/>
          </p:cNvSpPr>
          <p:nvPr/>
        </p:nvSpPr>
        <p:spPr>
          <a:xfrm>
            <a:off x="679133" y="254953"/>
            <a:ext cx="4056640" cy="361950"/>
          </a:xfrm>
          <a:prstGeom prst="rect">
            <a:avLst/>
          </a:prstGeom>
          <a:noFill/>
          <a:ln>
            <a:noFill/>
          </a:ln>
        </p:spPr>
        <p:txBody>
          <a:bodyPr anchor="t"/>
          <a:lstStyle>
            <a:lvl1pPr marL="0" indent="0" algn="l" rtl="0" fontAlgn="base">
              <a:lnSpc>
                <a:spcPct val="90000"/>
              </a:lnSpc>
              <a:spcBef>
                <a:spcPts val="1000"/>
              </a:spcBef>
              <a:spcAft>
                <a:spcPct val="0"/>
              </a:spcAft>
              <a:buFont typeface="Arial" panose="020B0604020202020204" pitchFamily="34" charset="0"/>
              <a:buNone/>
              <a:defRPr sz="1800" b="1"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3600" dirty="0"/>
              <a:t>维护组织</a:t>
            </a:r>
          </a:p>
        </p:txBody>
      </p:sp>
      <p:sp>
        <p:nvSpPr>
          <p:cNvPr id="15364" name="文本框 99"/>
          <p:cNvSpPr txBox="1"/>
          <p:nvPr/>
        </p:nvSpPr>
        <p:spPr>
          <a:xfrm>
            <a:off x="35281" y="1529434"/>
            <a:ext cx="7146363" cy="4832092"/>
          </a:xfrm>
          <a:prstGeom prst="rect">
            <a:avLst/>
          </a:prstGeom>
          <a:noFill/>
          <a:ln w="9525">
            <a:noFill/>
          </a:ln>
        </p:spPr>
        <p:txBody>
          <a:bodyPr wrap="square">
            <a:spAutoFit/>
          </a:bodyPr>
          <a:lstStyle/>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虽然通常并不需要建立正式的维护组织，但是，即使对于一个小的软件开发团体而言，非正式地委托责任也是绝对必要的。</a:t>
            </a:r>
          </a:p>
          <a:p>
            <a:r>
              <a:rPr lang="zh-CN" altLang="en-US" sz="2800" b="1" dirty="0">
                <a:solidFill>
                  <a:srgbClr val="404040"/>
                </a:solidFill>
                <a:latin typeface="宋体" panose="02010600030101010101" pitchFamily="2" charset="-122"/>
              </a:rPr>
              <a:t>     </a:t>
            </a:r>
            <a:r>
              <a:rPr lang="zh-CN" altLang="en-US" sz="2800" b="1" dirty="0">
                <a:solidFill>
                  <a:srgbClr val="FF0000"/>
                </a:solidFill>
                <a:latin typeface="宋体" panose="02010600030101010101" pitchFamily="2" charset="-122"/>
              </a:rPr>
              <a:t>每个维护要求都通过维护管理员转交给熟悉该产品的系统管理员去评价。</a:t>
            </a:r>
            <a:r>
              <a:rPr lang="zh-CN" altLang="en-US" sz="2800" b="1" dirty="0">
                <a:solidFill>
                  <a:srgbClr val="404040"/>
                </a:solidFill>
                <a:latin typeface="宋体" panose="02010600030101010101" pitchFamily="2" charset="-122"/>
              </a:rPr>
              <a:t>系统管理员是被指定去熟悉一小部分产品程序的技术人员。系统管理员对维护任务做出评价之后，由变化授权人决定应该进行的活动。</a:t>
            </a:r>
          </a:p>
          <a:p>
            <a:r>
              <a:rPr lang="en-US" altLang="zh-CN" sz="2800" b="1" dirty="0">
                <a:solidFill>
                  <a:srgbClr val="404040"/>
                </a:solidFill>
                <a:latin typeface="宋体" panose="02010600030101010101" pitchFamily="2" charset="-122"/>
              </a:rPr>
              <a:t>	</a:t>
            </a:r>
            <a:r>
              <a:rPr lang="zh-CN" altLang="en-US" sz="2800" b="1" dirty="0">
                <a:solidFill>
                  <a:srgbClr val="FF0000"/>
                </a:solidFill>
                <a:latin typeface="宋体" panose="02010600030101010101" pitchFamily="2" charset="-122"/>
              </a:rPr>
              <a:t>在维护活动开始之前就明确维护责任是十分必要的，</a:t>
            </a:r>
            <a:r>
              <a:rPr lang="zh-CN" altLang="en-US" sz="2800" b="1" dirty="0">
                <a:solidFill>
                  <a:srgbClr val="404040"/>
                </a:solidFill>
                <a:latin typeface="宋体" panose="02010600030101010101" pitchFamily="2" charset="-122"/>
              </a:rPr>
              <a:t>这样做可以大大减少维护过程中可能出现的混乱。</a:t>
            </a:r>
          </a:p>
        </p:txBody>
      </p:sp>
      <p:grpSp>
        <p:nvGrpSpPr>
          <p:cNvPr id="9" name="组合 20"/>
          <p:cNvGrpSpPr/>
          <p:nvPr/>
        </p:nvGrpSpPr>
        <p:grpSpPr bwMode="auto">
          <a:xfrm>
            <a:off x="7317346" y="994494"/>
            <a:ext cx="4874199" cy="5589186"/>
            <a:chOff x="4910881" y="1417638"/>
            <a:chExt cx="4233119" cy="2803450"/>
          </a:xfrm>
        </p:grpSpPr>
        <p:sp>
          <p:nvSpPr>
            <p:cNvPr id="10" name="圆角矩形 9"/>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维护管理员</a:t>
              </a:r>
            </a:p>
          </p:txBody>
        </p:sp>
        <p:sp>
          <p:nvSpPr>
            <p:cNvPr id="11" name="圆角矩形 10"/>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系统管理员</a:t>
              </a:r>
            </a:p>
          </p:txBody>
        </p:sp>
        <p:sp>
          <p:nvSpPr>
            <p:cNvPr id="12" name="圆角矩形 11"/>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程序技术人员</a:t>
              </a:r>
            </a:p>
          </p:txBody>
        </p:sp>
        <p:sp>
          <p:nvSpPr>
            <p:cNvPr id="13" name="圆角矩形 12"/>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变化授权人</a:t>
              </a:r>
            </a:p>
          </p:txBody>
        </p:sp>
        <p:sp>
          <p:nvSpPr>
            <p:cNvPr id="14" name="下箭头 13"/>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下箭头 14"/>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文本框 18"/>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转交维护要求</a:t>
              </a:r>
            </a:p>
          </p:txBody>
        </p:sp>
        <p:sp>
          <p:nvSpPr>
            <p:cNvPr id="17" name="文本框 26"/>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指定维护人员</a:t>
              </a:r>
            </a:p>
          </p:txBody>
        </p:sp>
        <p:sp>
          <p:nvSpPr>
            <p:cNvPr id="18" name="右箭头 17"/>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文本框 28"/>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评价后上交，促成决定活动</a:t>
              </a: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2" name="矩形 11"/>
          <p:cNvSpPr/>
          <p:nvPr/>
        </p:nvSpPr>
        <p:spPr>
          <a:xfrm>
            <a:off x="0" y="-1092"/>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6"/>
          <p:cNvSpPr/>
          <p:nvPr/>
        </p:nvSpPr>
        <p:spPr>
          <a:xfrm flipH="1">
            <a:off x="-22331" y="0"/>
            <a:ext cx="4931956" cy="6872068"/>
          </a:xfrm>
          <a:custGeom>
            <a:avLst/>
            <a:gdLst>
              <a:gd name="connsiteX0" fmla="*/ 0 w 2668172"/>
              <a:gd name="connsiteY0" fmla="*/ 0 h 6858000"/>
              <a:gd name="connsiteX1" fmla="*/ 2668172 w 2668172"/>
              <a:gd name="connsiteY1" fmla="*/ 0 h 6858000"/>
              <a:gd name="connsiteX2" fmla="*/ 2668172 w 2668172"/>
              <a:gd name="connsiteY2" fmla="*/ 6858000 h 6858000"/>
              <a:gd name="connsiteX3" fmla="*/ 0 w 2668172"/>
              <a:gd name="connsiteY3" fmla="*/ 6858000 h 6858000"/>
              <a:gd name="connsiteX4" fmla="*/ 0 w 2668172"/>
              <a:gd name="connsiteY4" fmla="*/ 0 h 6858000"/>
              <a:gd name="connsiteX0-1" fmla="*/ 4121834 w 6790006"/>
              <a:gd name="connsiteY0-2" fmla="*/ 0 h 6872068"/>
              <a:gd name="connsiteX1-3" fmla="*/ 6790006 w 6790006"/>
              <a:gd name="connsiteY1-4" fmla="*/ 0 h 6872068"/>
              <a:gd name="connsiteX2-5" fmla="*/ 6790006 w 6790006"/>
              <a:gd name="connsiteY2-6" fmla="*/ 6858000 h 6872068"/>
              <a:gd name="connsiteX3-7" fmla="*/ 0 w 6790006"/>
              <a:gd name="connsiteY3-8" fmla="*/ 6872068 h 6872068"/>
              <a:gd name="connsiteX4-9" fmla="*/ 4121834 w 6790006"/>
              <a:gd name="connsiteY4-10" fmla="*/ 0 h 6872068"/>
              <a:gd name="connsiteX0-11" fmla="*/ 1407662 w 6790006"/>
              <a:gd name="connsiteY0-12" fmla="*/ 0 h 6872068"/>
              <a:gd name="connsiteX1-13" fmla="*/ 6790006 w 6790006"/>
              <a:gd name="connsiteY1-14" fmla="*/ 0 h 6872068"/>
              <a:gd name="connsiteX2-15" fmla="*/ 6790006 w 6790006"/>
              <a:gd name="connsiteY2-16" fmla="*/ 6858000 h 6872068"/>
              <a:gd name="connsiteX3-17" fmla="*/ 0 w 6790006"/>
              <a:gd name="connsiteY3-18" fmla="*/ 6872068 h 6872068"/>
              <a:gd name="connsiteX4-19" fmla="*/ 1407662 w 6790006"/>
              <a:gd name="connsiteY4-20" fmla="*/ 0 h 6872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90006" h="6872068">
                <a:moveTo>
                  <a:pt x="1407662" y="0"/>
                </a:moveTo>
                <a:lnTo>
                  <a:pt x="6790006" y="0"/>
                </a:lnTo>
                <a:lnTo>
                  <a:pt x="6790006" y="6858000"/>
                </a:lnTo>
                <a:lnTo>
                  <a:pt x="0" y="6872068"/>
                </a:lnTo>
                <a:lnTo>
                  <a:pt x="1407662" y="0"/>
                </a:lnTo>
                <a:close/>
              </a:path>
            </a:pathLst>
          </a:custGeom>
          <a:solidFill>
            <a:srgbClr val="252434"/>
          </a:solidFill>
          <a:ln>
            <a:solidFill>
              <a:srgbClr val="252434"/>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626110" y="468630"/>
            <a:ext cx="2242820"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2</a:t>
            </a:r>
            <a:r>
              <a:rPr lang="en-US" sz="3200" b="1" dirty="0">
                <a:solidFill>
                  <a:schemeClr val="bg1"/>
                </a:solidFill>
                <a:latin typeface="Arial" panose="020B0604020202020204" pitchFamily="34" charset="0"/>
                <a:cs typeface="Arial" panose="020B0604020202020204" pitchFamily="34" charset="0"/>
              </a:rPr>
              <a:t>.</a:t>
            </a:r>
            <a:r>
              <a:rPr lang="zh-CN" altLang="en-US" sz="3200" b="1" dirty="0">
                <a:solidFill>
                  <a:schemeClr val="bg1"/>
                </a:solidFill>
                <a:latin typeface="Arial" panose="020B0604020202020204" pitchFamily="34" charset="0"/>
                <a:cs typeface="Arial" panose="020B0604020202020204" pitchFamily="34" charset="0"/>
              </a:rPr>
              <a:t>维护报告</a:t>
            </a:r>
          </a:p>
        </p:txBody>
      </p:sp>
      <p:sp>
        <p:nvSpPr>
          <p:cNvPr id="2" name="文本框 1"/>
          <p:cNvSpPr txBox="1"/>
          <p:nvPr/>
        </p:nvSpPr>
        <p:spPr>
          <a:xfrm>
            <a:off x="5461402" y="334011"/>
            <a:ext cx="6201151" cy="5693866"/>
          </a:xfrm>
          <a:prstGeom prst="rect">
            <a:avLst/>
          </a:prstGeom>
          <a:noFill/>
        </p:spPr>
        <p:txBody>
          <a:bodyPr wrap="square" rtlCol="0">
            <a:spAutoFit/>
          </a:bodyPr>
          <a:lstStyle/>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应该用</a:t>
            </a:r>
            <a:r>
              <a:rPr lang="zh-CN" altLang="en-US" sz="2800" b="1" dirty="0">
                <a:solidFill>
                  <a:srgbClr val="FF0000"/>
                </a:solidFill>
                <a:latin typeface="宋体" panose="02010600030101010101" pitchFamily="2" charset="-122"/>
              </a:rPr>
              <a:t>标准化的格式</a:t>
            </a:r>
            <a:r>
              <a:rPr lang="zh-CN" altLang="en-US" sz="2800" b="1" dirty="0">
                <a:solidFill>
                  <a:srgbClr val="404040"/>
                </a:solidFill>
                <a:latin typeface="宋体" panose="02010600030101010101" pitchFamily="2" charset="-122"/>
              </a:rPr>
              <a:t>表达所有软件维护要求。</a:t>
            </a:r>
          </a:p>
          <a:p>
            <a:r>
              <a:rPr lang="zh-CN" altLang="en-US" sz="2800" b="1" dirty="0">
                <a:solidFill>
                  <a:srgbClr val="404040"/>
                </a:solidFill>
                <a:latin typeface="宋体" panose="02010600030101010101" pitchFamily="2" charset="-122"/>
              </a:rPr>
              <a:t>     软件维护人员通常给用户提供空白的</a:t>
            </a:r>
            <a:r>
              <a:rPr lang="zh-CN" altLang="en-US" sz="2800" b="1" dirty="0">
                <a:solidFill>
                  <a:srgbClr val="FF0000"/>
                </a:solidFill>
                <a:latin typeface="宋体" panose="02010600030101010101" pitchFamily="2" charset="-122"/>
              </a:rPr>
              <a:t>维护要求表</a:t>
            </a:r>
            <a:r>
              <a:rPr lang="en-US" altLang="zh-CN" sz="2800" b="1" dirty="0">
                <a:solidFill>
                  <a:srgbClr val="404040"/>
                </a:solidFill>
                <a:latin typeface="宋体" panose="02010600030101010101" pitchFamily="2" charset="-122"/>
              </a:rPr>
              <a:t>——</a:t>
            </a:r>
            <a:r>
              <a:rPr lang="zh-CN" altLang="en-US" sz="2800" b="1" dirty="0">
                <a:solidFill>
                  <a:srgbClr val="404040"/>
                </a:solidFill>
                <a:latin typeface="宋体" panose="02010600030101010101" pitchFamily="2" charset="-122"/>
              </a:rPr>
              <a:t>有时称为软件问题报告表，这个表格由要求一项维护活动的用户填写。如果遇到了一个错误，那么必须完整描述导致出现错误的环境</a:t>
            </a:r>
            <a:r>
              <a:rPr lang="en-US" altLang="zh-CN" sz="2800" b="1" dirty="0">
                <a:solidFill>
                  <a:srgbClr val="404040"/>
                </a:solidFill>
                <a:latin typeface="宋体" panose="02010600030101010101" pitchFamily="2" charset="-122"/>
              </a:rPr>
              <a:t>(</a:t>
            </a:r>
            <a:r>
              <a:rPr lang="zh-CN" altLang="en-US" sz="2800" b="1" dirty="0">
                <a:solidFill>
                  <a:srgbClr val="404040"/>
                </a:solidFill>
                <a:latin typeface="宋体" panose="02010600030101010101" pitchFamily="2" charset="-122"/>
              </a:rPr>
              <a:t>包括输入数据、全部输出数据以及其他有关信息</a:t>
            </a:r>
            <a:r>
              <a:rPr lang="en-US" altLang="zh-CN" sz="2800" b="1" dirty="0">
                <a:solidFill>
                  <a:srgbClr val="404040"/>
                </a:solidFill>
                <a:latin typeface="宋体" panose="02010600030101010101" pitchFamily="2" charset="-122"/>
              </a:rPr>
              <a:t>)</a:t>
            </a:r>
            <a:r>
              <a:rPr lang="zh-CN" altLang="en-US" sz="2800" b="1" dirty="0">
                <a:solidFill>
                  <a:srgbClr val="404040"/>
                </a:solidFill>
                <a:latin typeface="宋体" panose="02010600030101010101" pitchFamily="2" charset="-122"/>
              </a:rPr>
              <a:t>。</a:t>
            </a:r>
          </a:p>
          <a:p>
            <a:r>
              <a:rPr lang="zh-CN" altLang="en-US" sz="2800" b="1" dirty="0">
                <a:solidFill>
                  <a:srgbClr val="404040"/>
                </a:solidFill>
                <a:latin typeface="宋体" panose="02010600030101010101" pitchFamily="2" charset="-122"/>
              </a:rPr>
              <a:t>     对于适应性或完善性的维护要求，应该提出一个简短的</a:t>
            </a:r>
            <a:r>
              <a:rPr lang="zh-CN" altLang="en-US" sz="2800" b="1" dirty="0">
                <a:solidFill>
                  <a:srgbClr val="FF0000"/>
                </a:solidFill>
                <a:latin typeface="宋体" panose="02010600030101010101" pitchFamily="2" charset="-122"/>
              </a:rPr>
              <a:t>需求说明书</a:t>
            </a:r>
            <a:r>
              <a:rPr lang="zh-CN" altLang="en-US" sz="2800" b="1" dirty="0">
                <a:solidFill>
                  <a:srgbClr val="404040"/>
                </a:solidFill>
                <a:latin typeface="宋体" panose="02010600030101010101" pitchFamily="2" charset="-122"/>
              </a:rPr>
              <a:t>。如前所述，由维护管理员和系统管理员评价用户提交的维护要求表。</a:t>
            </a:r>
          </a:p>
        </p:txBody>
      </p:sp>
    </p:spTree>
  </p:cSld>
  <p:clrMapOvr>
    <a:masterClrMapping/>
  </p:clrMapOvr>
  <mc:AlternateContent xmlns:mc="http://schemas.openxmlformats.org/markup-compatibility/2006" xmlns:p14="http://schemas.microsoft.com/office/powerpoint/2010/main">
    <mc:Choice Requires="p14">
      <p:transition spd="slow" p14:dur="4000">
        <p:comb dir="vert"/>
      </p:transition>
    </mc:Choice>
    <mc:Fallback xmlns="">
      <p:transition spd="slow">
        <p:comb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2" name="矩形 11"/>
          <p:cNvSpPr/>
          <p:nvPr/>
        </p:nvSpPr>
        <p:spPr>
          <a:xfrm>
            <a:off x="0" y="-1092"/>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6"/>
          <p:cNvSpPr/>
          <p:nvPr/>
        </p:nvSpPr>
        <p:spPr>
          <a:xfrm flipH="1">
            <a:off x="-22331" y="0"/>
            <a:ext cx="4931956" cy="6872068"/>
          </a:xfrm>
          <a:custGeom>
            <a:avLst/>
            <a:gdLst>
              <a:gd name="connsiteX0" fmla="*/ 0 w 2668172"/>
              <a:gd name="connsiteY0" fmla="*/ 0 h 6858000"/>
              <a:gd name="connsiteX1" fmla="*/ 2668172 w 2668172"/>
              <a:gd name="connsiteY1" fmla="*/ 0 h 6858000"/>
              <a:gd name="connsiteX2" fmla="*/ 2668172 w 2668172"/>
              <a:gd name="connsiteY2" fmla="*/ 6858000 h 6858000"/>
              <a:gd name="connsiteX3" fmla="*/ 0 w 2668172"/>
              <a:gd name="connsiteY3" fmla="*/ 6858000 h 6858000"/>
              <a:gd name="connsiteX4" fmla="*/ 0 w 2668172"/>
              <a:gd name="connsiteY4" fmla="*/ 0 h 6858000"/>
              <a:gd name="connsiteX0-1" fmla="*/ 4121834 w 6790006"/>
              <a:gd name="connsiteY0-2" fmla="*/ 0 h 6872068"/>
              <a:gd name="connsiteX1-3" fmla="*/ 6790006 w 6790006"/>
              <a:gd name="connsiteY1-4" fmla="*/ 0 h 6872068"/>
              <a:gd name="connsiteX2-5" fmla="*/ 6790006 w 6790006"/>
              <a:gd name="connsiteY2-6" fmla="*/ 6858000 h 6872068"/>
              <a:gd name="connsiteX3-7" fmla="*/ 0 w 6790006"/>
              <a:gd name="connsiteY3-8" fmla="*/ 6872068 h 6872068"/>
              <a:gd name="connsiteX4-9" fmla="*/ 4121834 w 6790006"/>
              <a:gd name="connsiteY4-10" fmla="*/ 0 h 6872068"/>
              <a:gd name="connsiteX0-11" fmla="*/ 1407662 w 6790006"/>
              <a:gd name="connsiteY0-12" fmla="*/ 0 h 6872068"/>
              <a:gd name="connsiteX1-13" fmla="*/ 6790006 w 6790006"/>
              <a:gd name="connsiteY1-14" fmla="*/ 0 h 6872068"/>
              <a:gd name="connsiteX2-15" fmla="*/ 6790006 w 6790006"/>
              <a:gd name="connsiteY2-16" fmla="*/ 6858000 h 6872068"/>
              <a:gd name="connsiteX3-17" fmla="*/ 0 w 6790006"/>
              <a:gd name="connsiteY3-18" fmla="*/ 6872068 h 6872068"/>
              <a:gd name="connsiteX4-19" fmla="*/ 1407662 w 6790006"/>
              <a:gd name="connsiteY4-20" fmla="*/ 0 h 6872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90006" h="6872068">
                <a:moveTo>
                  <a:pt x="1407662" y="0"/>
                </a:moveTo>
                <a:lnTo>
                  <a:pt x="6790006" y="0"/>
                </a:lnTo>
                <a:lnTo>
                  <a:pt x="6790006" y="6858000"/>
                </a:lnTo>
                <a:lnTo>
                  <a:pt x="0" y="6872068"/>
                </a:lnTo>
                <a:lnTo>
                  <a:pt x="1407662" y="0"/>
                </a:lnTo>
                <a:close/>
              </a:path>
            </a:pathLst>
          </a:custGeom>
          <a:solidFill>
            <a:srgbClr val="252434"/>
          </a:solidFill>
          <a:ln>
            <a:solidFill>
              <a:srgbClr val="252434"/>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2787180" cy="852861"/>
            <a:chOff x="4909310" y="725714"/>
            <a:chExt cx="2369604" cy="852861"/>
          </a:xfrm>
          <a:solidFill>
            <a:srgbClr val="C01C23"/>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626109" y="468630"/>
            <a:ext cx="2637595"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2</a:t>
            </a:r>
            <a:r>
              <a:rPr lang="en-US" sz="3200" b="1" dirty="0">
                <a:solidFill>
                  <a:schemeClr val="bg1"/>
                </a:solidFill>
                <a:latin typeface="Arial" panose="020B0604020202020204" pitchFamily="34" charset="0"/>
                <a:cs typeface="Arial" panose="020B0604020202020204" pitchFamily="34" charset="0"/>
              </a:rPr>
              <a:t>.</a:t>
            </a:r>
            <a:r>
              <a:rPr lang="zh-CN" altLang="en-US" sz="3200" b="1" dirty="0">
                <a:solidFill>
                  <a:schemeClr val="bg1"/>
                </a:solidFill>
                <a:latin typeface="Arial" panose="020B0604020202020204" pitchFamily="34" charset="0"/>
                <a:cs typeface="Arial" panose="020B0604020202020204" pitchFamily="34" charset="0"/>
              </a:rPr>
              <a:t>维护要求表</a:t>
            </a:r>
          </a:p>
        </p:txBody>
      </p:sp>
      <p:sp>
        <p:nvSpPr>
          <p:cNvPr id="2" name="文本框 1"/>
          <p:cNvSpPr txBox="1"/>
          <p:nvPr/>
        </p:nvSpPr>
        <p:spPr>
          <a:xfrm>
            <a:off x="5360625" y="436881"/>
            <a:ext cx="6201151" cy="5262979"/>
          </a:xfrm>
          <a:prstGeom prst="rect">
            <a:avLst/>
          </a:prstGeom>
          <a:noFill/>
        </p:spPr>
        <p:txBody>
          <a:bodyPr wrap="square" rtlCol="0">
            <a:spAutoFit/>
          </a:bodyPr>
          <a:lstStyle/>
          <a:p>
            <a:r>
              <a:rPr lang="en-US" altLang="zh-CN" sz="2800" b="1" dirty="0">
                <a:solidFill>
                  <a:srgbClr val="404040"/>
                </a:solidFill>
                <a:latin typeface="宋体" panose="02010600030101010101" pitchFamily="2" charset="-122"/>
              </a:rPr>
              <a:t>	</a:t>
            </a:r>
            <a:r>
              <a:rPr lang="zh-CN" altLang="en-US" sz="2800" b="1" dirty="0">
                <a:solidFill>
                  <a:srgbClr val="FF0000"/>
                </a:solidFill>
                <a:latin typeface="宋体" panose="02010600030101010101" pitchFamily="2" charset="-122"/>
              </a:rPr>
              <a:t>维护要求表</a:t>
            </a:r>
            <a:r>
              <a:rPr lang="zh-CN" altLang="en-US" sz="2800" b="1" dirty="0">
                <a:solidFill>
                  <a:srgbClr val="404040"/>
                </a:solidFill>
                <a:latin typeface="宋体" panose="02010600030101010101" pitchFamily="2" charset="-122"/>
              </a:rPr>
              <a:t>是一个外部产生的文件，它是计划维护活动的基础。软件组织内部应该制定出一个软件修改报告，它给出下述信息。</a:t>
            </a:r>
          </a:p>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满足维护要求表中提出的要求所需要的工作量。</a:t>
            </a:r>
          </a:p>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维护要求的性质。</a:t>
            </a:r>
          </a:p>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这项要求的优先次序。</a:t>
            </a:r>
          </a:p>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与修改有关的事后数据。</a:t>
            </a:r>
          </a:p>
          <a:p>
            <a:r>
              <a:rPr lang="en-US" altLang="zh-CN" sz="2800" b="1" dirty="0">
                <a:solidFill>
                  <a:srgbClr val="404040"/>
                </a:solidFill>
                <a:latin typeface="宋体" panose="02010600030101010101" pitchFamily="2" charset="-122"/>
              </a:rPr>
              <a:t>	</a:t>
            </a:r>
            <a:r>
              <a:rPr lang="zh-CN" altLang="en-US" sz="2800" b="1" dirty="0">
                <a:solidFill>
                  <a:srgbClr val="404040"/>
                </a:solidFill>
                <a:latin typeface="宋体" panose="02010600030101010101" pitchFamily="2" charset="-122"/>
              </a:rPr>
              <a:t>在拟定进一步的维护计划之前，把软件修改报告提交给变化授权人审查批准。</a:t>
            </a:r>
          </a:p>
        </p:txBody>
      </p:sp>
    </p:spTree>
  </p:cSld>
  <p:clrMapOvr>
    <a:masterClrMapping/>
  </p:clrMapOvr>
  <mc:AlternateContent xmlns:mc="http://schemas.openxmlformats.org/markup-compatibility/2006" xmlns:p14="http://schemas.microsoft.com/office/powerpoint/2010/main">
    <mc:Choice Requires="p14">
      <p:transition spd="slow" p14:dur="4000">
        <p:comb dir="vert"/>
      </p:transition>
    </mc:Choice>
    <mc:Fallback xmlns="">
      <p:transition spd="slow">
        <p:comb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sp>
        <p:nvSpPr>
          <p:cNvPr id="14" name="矩形 13"/>
          <p:cNvSpPr/>
          <p:nvPr/>
        </p:nvSpPr>
        <p:spPr>
          <a:xfrm>
            <a:off x="0" y="1699352"/>
            <a:ext cx="5513696" cy="5133713"/>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solidFill>
                  <a:srgbClr val="404040"/>
                </a:solidFill>
                <a:latin typeface="宋体" panose="02010600030101010101" pitchFamily="2" charset="-122"/>
                <a:sym typeface="+mn-ea"/>
              </a:rPr>
              <a:t>	</a:t>
            </a:r>
            <a:r>
              <a:rPr lang="zh-CN" altLang="en-US" sz="2800" b="1" dirty="0">
                <a:solidFill>
                  <a:srgbClr val="404040"/>
                </a:solidFill>
                <a:latin typeface="宋体" panose="02010600030101010101" pitchFamily="2" charset="-122"/>
                <a:sym typeface="+mn-ea"/>
              </a:rPr>
              <a:t>如图描绘了一项维护要求而引出的一串事件。</a:t>
            </a:r>
          </a:p>
          <a:p>
            <a:pPr lvl="0" fontAlgn="base">
              <a:lnSpc>
                <a:spcPct val="130000"/>
              </a:lnSpc>
              <a:spcBef>
                <a:spcPct val="0"/>
              </a:spcBef>
              <a:spcAft>
                <a:spcPct val="0"/>
              </a:spcAft>
              <a:defRPr/>
            </a:pPr>
            <a:r>
              <a:rPr lang="en-US" altLang="zh-CN" sz="2800" b="1" dirty="0">
                <a:solidFill>
                  <a:srgbClr val="404040"/>
                </a:solidFill>
                <a:latin typeface="宋体" panose="02010600030101010101" pitchFamily="2" charset="-122"/>
                <a:sym typeface="+mn-ea"/>
              </a:rPr>
              <a:t>	</a:t>
            </a:r>
            <a:r>
              <a:rPr lang="zh-CN" altLang="en-US" sz="2800" b="1" dirty="0">
                <a:solidFill>
                  <a:srgbClr val="FF0000"/>
                </a:solidFill>
                <a:latin typeface="宋体" panose="02010600030101010101" pitchFamily="2" charset="-122"/>
                <a:sym typeface="+mn-ea"/>
              </a:rPr>
              <a:t>首先应该确定要求进行的维护的类型。</a:t>
            </a:r>
            <a:r>
              <a:rPr lang="zh-CN" altLang="en-US" sz="2800" b="1" dirty="0">
                <a:solidFill>
                  <a:srgbClr val="404040"/>
                </a:solidFill>
                <a:latin typeface="宋体" panose="02010600030101010101" pitchFamily="2" charset="-122"/>
                <a:sym typeface="+mn-ea"/>
              </a:rPr>
              <a:t>用户常常把一项要求看作是为了改正软件的错误</a:t>
            </a:r>
            <a:r>
              <a:rPr lang="en-US" altLang="zh-CN" sz="2800" b="1" dirty="0">
                <a:solidFill>
                  <a:srgbClr val="404040"/>
                </a:solidFill>
                <a:latin typeface="宋体" panose="02010600030101010101" pitchFamily="2" charset="-122"/>
                <a:sym typeface="+mn-ea"/>
              </a:rPr>
              <a:t>(</a:t>
            </a:r>
            <a:r>
              <a:rPr lang="zh-CN" altLang="en-US" sz="2800" b="1" dirty="0">
                <a:solidFill>
                  <a:srgbClr val="404040"/>
                </a:solidFill>
                <a:latin typeface="宋体" panose="02010600030101010101" pitchFamily="2" charset="-122"/>
                <a:sym typeface="+mn-ea"/>
              </a:rPr>
              <a:t>改正性维护</a:t>
            </a:r>
            <a:r>
              <a:rPr lang="en-US" altLang="zh-CN" sz="2800" b="1" dirty="0">
                <a:solidFill>
                  <a:srgbClr val="404040"/>
                </a:solidFill>
                <a:latin typeface="宋体" panose="02010600030101010101" pitchFamily="2" charset="-122"/>
                <a:sym typeface="+mn-ea"/>
              </a:rPr>
              <a:t>)</a:t>
            </a:r>
            <a:r>
              <a:rPr lang="zh-CN" altLang="en-US" sz="2800" b="1" dirty="0">
                <a:solidFill>
                  <a:srgbClr val="404040"/>
                </a:solidFill>
                <a:latin typeface="宋体" panose="02010600030101010101" pitchFamily="2" charset="-122"/>
                <a:sym typeface="+mn-ea"/>
              </a:rPr>
              <a:t>，而开发人员可能把同一项要求看作是适应性或完善性维护。当存在不同意见时必须协商解决。</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026" y="1816018"/>
            <a:ext cx="6555889" cy="472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sp>
        <p:nvSpPr>
          <p:cNvPr id="14" name="矩形 13"/>
          <p:cNvSpPr/>
          <p:nvPr/>
        </p:nvSpPr>
        <p:spPr>
          <a:xfrm>
            <a:off x="0" y="1699352"/>
            <a:ext cx="5513696" cy="5054269"/>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solidFill>
                  <a:srgbClr val="404040"/>
                </a:solidFill>
                <a:latin typeface="宋体" panose="02010600030101010101" pitchFamily="2" charset="-122"/>
                <a:sym typeface="+mn-ea"/>
              </a:rPr>
              <a:t>	</a:t>
            </a:r>
            <a:r>
              <a:rPr lang="zh-CN" altLang="en-US" sz="2800" b="1" dirty="0">
                <a:solidFill>
                  <a:srgbClr val="404040"/>
                </a:solidFill>
                <a:latin typeface="宋体" panose="02010600030101010101" pitchFamily="2" charset="-122"/>
                <a:sym typeface="+mn-ea"/>
              </a:rPr>
              <a:t>如图可知，对一项改正性维护要求</a:t>
            </a:r>
            <a:r>
              <a:rPr lang="en-US" altLang="zh-CN" sz="2800" b="1" dirty="0">
                <a:solidFill>
                  <a:srgbClr val="404040"/>
                </a:solidFill>
                <a:latin typeface="宋体" panose="02010600030101010101" pitchFamily="2" charset="-122"/>
                <a:sym typeface="+mn-ea"/>
              </a:rPr>
              <a:t>(</a:t>
            </a:r>
            <a:r>
              <a:rPr lang="zh-CN" altLang="en-US" sz="2800" b="1" dirty="0">
                <a:solidFill>
                  <a:srgbClr val="404040"/>
                </a:solidFill>
                <a:latin typeface="宋体" panose="02010600030101010101" pitchFamily="2" charset="-122"/>
                <a:sym typeface="+mn-ea"/>
              </a:rPr>
              <a:t>图中“错误”通路</a:t>
            </a:r>
            <a:r>
              <a:rPr lang="en-US" altLang="zh-CN" sz="2800" b="1" dirty="0">
                <a:solidFill>
                  <a:srgbClr val="404040"/>
                </a:solidFill>
                <a:latin typeface="宋体" panose="02010600030101010101" pitchFamily="2" charset="-122"/>
                <a:sym typeface="+mn-ea"/>
              </a:rPr>
              <a:t>)</a:t>
            </a:r>
            <a:r>
              <a:rPr lang="zh-CN" altLang="en-US" sz="2800" b="1" dirty="0">
                <a:solidFill>
                  <a:srgbClr val="404040"/>
                </a:solidFill>
                <a:latin typeface="宋体" panose="02010600030101010101" pitchFamily="2" charset="-122"/>
                <a:sym typeface="+mn-ea"/>
              </a:rPr>
              <a:t>的处理，从估量错误的严重程度开始。</a:t>
            </a:r>
            <a:r>
              <a:rPr lang="zh-CN" altLang="en-US" sz="2800" b="1" dirty="0">
                <a:solidFill>
                  <a:srgbClr val="FF0000"/>
                </a:solidFill>
                <a:latin typeface="宋体" panose="02010600030101010101" pitchFamily="2" charset="-122"/>
                <a:sym typeface="+mn-ea"/>
              </a:rPr>
              <a:t>如果是一个严重的错误</a:t>
            </a:r>
            <a:r>
              <a:rPr lang="zh-CN" altLang="en-US" sz="2800" b="1" dirty="0">
                <a:solidFill>
                  <a:srgbClr val="404040"/>
                </a:solidFill>
                <a:latin typeface="宋体" panose="02010600030101010101" pitchFamily="2" charset="-122"/>
                <a:sym typeface="+mn-ea"/>
              </a:rPr>
              <a:t>，则在系统管理员的指导下分派人员，并且立即开始问题分析过程。</a:t>
            </a:r>
            <a:r>
              <a:rPr lang="zh-CN" altLang="en-US" sz="2800" b="1" dirty="0">
                <a:solidFill>
                  <a:srgbClr val="FF0000"/>
                </a:solidFill>
                <a:latin typeface="宋体" panose="02010600030101010101" pitchFamily="2" charset="-122"/>
                <a:sym typeface="+mn-ea"/>
              </a:rPr>
              <a:t>如果错误并不严重</a:t>
            </a:r>
            <a:r>
              <a:rPr lang="zh-CN" altLang="en-US" sz="2800" b="1" dirty="0">
                <a:solidFill>
                  <a:srgbClr val="404040"/>
                </a:solidFill>
                <a:latin typeface="宋体" panose="02010600030101010101" pitchFamily="2" charset="-122"/>
                <a:sym typeface="+mn-ea"/>
              </a:rPr>
              <a:t>，那么改正性的维护和其他要求软件开发资源的任务一起统筹安排。</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026" y="1816018"/>
            <a:ext cx="6555889" cy="472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1780758"/>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1666925"/>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84740" y="479156"/>
            <a:ext cx="295996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1754227" y="557733"/>
            <a:ext cx="2790477" cy="584775"/>
          </a:xfrm>
          <a:prstGeom prst="rect">
            <a:avLst/>
          </a:prstGeom>
          <a:noFill/>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a:t>
            </a:r>
            <a:r>
              <a:rPr lang="zh-CN" altLang="en-US" sz="3200" b="1" dirty="0">
                <a:solidFill>
                  <a:schemeClr val="bg1"/>
                </a:solidFill>
                <a:latin typeface="Arial" panose="020B0604020202020204" pitchFamily="34" charset="0"/>
                <a:cs typeface="Arial" panose="020B0604020202020204" pitchFamily="34" charset="0"/>
              </a:rPr>
              <a:t>维护事件流</a:t>
            </a:r>
          </a:p>
        </p:txBody>
      </p:sp>
      <p:sp>
        <p:nvSpPr>
          <p:cNvPr id="14" name="矩形 13"/>
          <p:cNvSpPr/>
          <p:nvPr/>
        </p:nvSpPr>
        <p:spPr>
          <a:xfrm>
            <a:off x="-33498" y="2043243"/>
            <a:ext cx="5513696" cy="4013406"/>
          </a:xfrm>
          <a:prstGeom prst="rect">
            <a:avLst/>
          </a:prstGeom>
        </p:spPr>
        <p:txBody>
          <a:bodyPr wrap="square">
            <a:spAutoFit/>
          </a:bodyPr>
          <a:lstStyle/>
          <a:p>
            <a:pPr lvl="0" fontAlgn="base">
              <a:lnSpc>
                <a:spcPct val="130000"/>
              </a:lnSpc>
              <a:spcBef>
                <a:spcPct val="0"/>
              </a:spcBef>
              <a:spcAft>
                <a:spcPct val="0"/>
              </a:spcAft>
              <a:defRPr/>
            </a:pPr>
            <a:r>
              <a:rPr lang="en-US" altLang="zh-CN" sz="2800" b="1" dirty="0">
                <a:solidFill>
                  <a:srgbClr val="404040"/>
                </a:solidFill>
                <a:latin typeface="宋体" panose="02010600030101010101" pitchFamily="2" charset="-122"/>
                <a:sym typeface="+mn-ea"/>
              </a:rPr>
              <a:t>	</a:t>
            </a:r>
            <a:r>
              <a:rPr lang="zh-CN" altLang="en-US" sz="2800" b="1" dirty="0">
                <a:solidFill>
                  <a:srgbClr val="FF0000"/>
                </a:solidFill>
                <a:latin typeface="宋体" panose="02010600030101010101" pitchFamily="2" charset="-122"/>
                <a:sym typeface="+mn-ea"/>
              </a:rPr>
              <a:t>适应性维护和完善性维护的要求沿着相同的事件流通路前进。</a:t>
            </a:r>
            <a:r>
              <a:rPr lang="zh-CN" altLang="en-US" sz="2800" b="1" dirty="0">
                <a:solidFill>
                  <a:srgbClr val="404040"/>
                </a:solidFill>
                <a:latin typeface="宋体" panose="02010600030101010101" pitchFamily="2" charset="-122"/>
                <a:sym typeface="+mn-ea"/>
              </a:rPr>
              <a:t>应该确定每个维护要求的优先次序，并且安排要求的工作时间，就好像它是另一个开发任务一样。如果一项维护要求的优先次序非常高，可能立即开始维护工作。</a:t>
            </a:r>
          </a:p>
        </p:txBody>
      </p:sp>
      <p:pic>
        <p:nvPicPr>
          <p:cNvPr id="1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026" y="1816018"/>
            <a:ext cx="6555889" cy="472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mb/>
  </p:transition>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703</Words>
  <Application>Microsoft Office PowerPoint</Application>
  <PresentationFormat>宽屏</PresentationFormat>
  <Paragraphs>126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黑体</vt:lpstr>
      <vt:lpstr>宋体</vt:lpstr>
      <vt:lpstr>微软雅黑</vt:lpstr>
      <vt:lpstr>Arial</vt:lpstr>
      <vt:lpstr>Calibri</vt:lpstr>
      <vt:lpstr>Calibri Light</vt:lpstr>
      <vt:lpstr>Times New Roman</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yinchao he</cp:lastModifiedBy>
  <cp:revision>58</cp:revision>
  <dcterms:created xsi:type="dcterms:W3CDTF">2015-06-10T14:28:00Z</dcterms:created>
  <dcterms:modified xsi:type="dcterms:W3CDTF">2018-06-14T08:19:03Z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