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77" r:id="rId2"/>
    <p:sldId id="271" r:id="rId3"/>
    <p:sldId id="258" r:id="rId4"/>
    <p:sldId id="373" r:id="rId5"/>
    <p:sldId id="451" r:id="rId6"/>
    <p:sldId id="306" r:id="rId7"/>
    <p:sldId id="341" r:id="rId8"/>
    <p:sldId id="453" r:id="rId9"/>
    <p:sldId id="396" r:id="rId10"/>
    <p:sldId id="456" r:id="rId11"/>
    <p:sldId id="454" r:id="rId12"/>
    <p:sldId id="400" r:id="rId13"/>
    <p:sldId id="457" r:id="rId14"/>
    <p:sldId id="458" r:id="rId15"/>
    <p:sldId id="459" r:id="rId16"/>
    <p:sldId id="460" r:id="rId17"/>
    <p:sldId id="405" r:id="rId18"/>
    <p:sldId id="450" r:id="rId19"/>
    <p:sldId id="29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3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865"/>
    <a:srgbClr val="6ED0D0"/>
    <a:srgbClr val="610303"/>
    <a:srgbClr val="31C2DF"/>
    <a:srgbClr val="82B0CC"/>
    <a:srgbClr val="4D8FB7"/>
    <a:srgbClr val="666666"/>
    <a:srgbClr val="8E8E8E"/>
    <a:srgbClr val="E2E9E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2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77" y="62"/>
      </p:cViewPr>
      <p:guideLst>
        <p:guide orient="horz" pos="2172"/>
        <p:guide pos="3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B1FE-9661-484F-A3F4-A28076CBD086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CB6D9-8422-47B9-A6AD-378C452C6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7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33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06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791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33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354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27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608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0FBE-D378-4AC7-9844-FE416A5B8B57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0292" y="2510757"/>
            <a:ext cx="9655728" cy="92333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G16-zucc</a:t>
            </a:r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软件工程论坛</a:t>
            </a:r>
            <a:endParaRPr lang="en-US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74683" y="3796677"/>
            <a:ext cx="6400798" cy="7431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测试用例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TextBox 7"/>
          <p:cNvSpPr>
            <a:spLocks noChangeArrowheads="1"/>
          </p:cNvSpPr>
          <p:nvPr/>
        </p:nvSpPr>
        <p:spPr bwMode="auto">
          <a:xfrm>
            <a:off x="4399256" y="4868443"/>
            <a:ext cx="26816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sym typeface="Arial" panose="020B0604020202020204"/>
              </a:rPr>
              <a:t>组长：周德阳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sym typeface="Arial" panose="020B0604020202020204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sym typeface="Arial" panose="020B0604020202020204"/>
              </a:rPr>
              <a:t>组员：何银超、冯一鸣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675005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3396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rot="4499273">
            <a:off x="1511166" y="231006"/>
            <a:ext cx="1607419" cy="1385706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1" name="等腰三角形 200"/>
          <p:cNvSpPr/>
          <p:nvPr/>
        </p:nvSpPr>
        <p:spPr>
          <a:xfrm rot="7947741">
            <a:off x="400932" y="1199831"/>
            <a:ext cx="1209165" cy="104238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bldLvl="0" animBg="1"/>
      <p:bldP spid="22" grpId="0"/>
      <p:bldP spid="2" grpId="0" animBg="1"/>
      <p:bldP spid="199" grpId="0" animBg="1"/>
      <p:bldP spid="200" grpId="0" animBg="1"/>
      <p:bldP spid="20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184832" y="1566848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518082" y="1817576"/>
            <a:ext cx="2777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/>
                <a:sym typeface="Arial" panose="020B0604020202020204"/>
              </a:rPr>
              <a:t>3.1</a:t>
            </a:r>
          </a:p>
          <a:p>
            <a:pPr algn="ctr"/>
            <a:r>
              <a:rPr lang="en-US" altLang="zh-CN" sz="3600" b="1" dirty="0" err="1">
                <a:solidFill>
                  <a:schemeClr val="bg1"/>
                </a:solidFill>
                <a:latin typeface="Arial" panose="020B0604020202020204"/>
                <a:sym typeface="Arial" panose="020B0604020202020204"/>
              </a:rPr>
              <a:t>python.Unittest</a:t>
            </a:r>
            <a:endParaRPr sz="3600" b="1" dirty="0">
              <a:solidFill>
                <a:schemeClr val="bg1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测试工具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404854" y="1309069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6695893-68EA-40EE-A40B-D273F4CBD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18" y="346772"/>
            <a:ext cx="7256303" cy="61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0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218740" y="1147245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518082" y="1817576"/>
            <a:ext cx="2777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/>
                <a:sym typeface="Arial" panose="020B0604020202020204"/>
              </a:rPr>
              <a:t>3.2</a:t>
            </a:r>
          </a:p>
          <a:p>
            <a:pPr algn="ctr"/>
            <a:r>
              <a:rPr lang="en-US" altLang="zh-CN" sz="3600" b="1" dirty="0" err="1">
                <a:solidFill>
                  <a:schemeClr val="bg1"/>
                </a:solidFill>
                <a:latin typeface="Arial" panose="020B0604020202020204"/>
                <a:sym typeface="Arial" panose="020B0604020202020204"/>
              </a:rPr>
              <a:t>django.test</a:t>
            </a:r>
            <a:endParaRPr sz="3600" b="1" dirty="0">
              <a:solidFill>
                <a:schemeClr val="bg1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测试工具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424062" y="98763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E708FF-8BF0-496C-B7F4-0F95B1914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536" y="859376"/>
            <a:ext cx="7433542" cy="570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5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6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04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8748" y="2643919"/>
            <a:ext cx="7587283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白盒测试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bldLvl="0" animBg="1"/>
      <p:bldP spid="25" grpId="0" bldLvl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被测试模块</a:t>
            </a:r>
            <a:endParaRPr lang="en-US" altLang="zh-CN" sz="240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/>
            <a:r>
              <a:rPr lang="zh-CN" altLang="en-US" sz="240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流程图</a:t>
            </a:r>
            <a:endParaRPr lang="en-US" sz="240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218740" y="1147245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白盒测试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424062" y="98763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9649B0-B7CF-4EEB-AE27-FF11CAD7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425" y="834501"/>
            <a:ext cx="6749216" cy="55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1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1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被测试模块</a:t>
            </a:r>
            <a:endParaRPr lang="en-US" altLang="zh-CN" sz="240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/>
            <a:r>
              <a:rPr lang="zh-CN" altLang="en-US" sz="240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可能情况</a:t>
            </a:r>
            <a:endParaRPr lang="en-US" altLang="zh-CN" sz="240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218740" y="1147245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白盒测试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424062" y="98763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9EDA70-7979-424B-8430-FC6F50C68D87}"/>
              </a:ext>
            </a:extLst>
          </p:cNvPr>
          <p:cNvSpPr/>
          <p:nvPr/>
        </p:nvSpPr>
        <p:spPr>
          <a:xfrm>
            <a:off x="5740893" y="653168"/>
            <a:ext cx="6096000" cy="4610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Login in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request.POST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Login is not in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request.POST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User is not None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User is None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User is not active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User is active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0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1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218740" y="1625783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被测试模块</a:t>
            </a:r>
            <a:endParaRPr lang="en-US" altLang="zh-CN" sz="240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/>
            <a:r>
              <a:rPr lang="zh-CN" altLang="en-US" sz="240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条件组合覆盖结果</a:t>
            </a:r>
            <a:endParaRPr lang="en-US" altLang="zh-CN" sz="240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218740" y="1147245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白盒测试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424062" y="98763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9EDA70-7979-424B-8430-FC6F50C68D87}"/>
              </a:ext>
            </a:extLst>
          </p:cNvPr>
          <p:cNvSpPr/>
          <p:nvPr/>
        </p:nvSpPr>
        <p:spPr>
          <a:xfrm>
            <a:off x="4669655" y="1305341"/>
            <a:ext cx="71938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	Login in </a:t>
            </a:r>
            <a:r>
              <a:rPr lang="en-US" altLang="zh-CN" dirty="0" err="1"/>
              <a:t>request.POST</a:t>
            </a:r>
            <a:r>
              <a:rPr lang="en-US" altLang="zh-CN" dirty="0"/>
              <a:t>, User is not None, User is active</a:t>
            </a:r>
          </a:p>
          <a:p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	Login in </a:t>
            </a:r>
            <a:r>
              <a:rPr lang="en-US" altLang="zh-CN" dirty="0" err="1"/>
              <a:t>request.POST</a:t>
            </a:r>
            <a:r>
              <a:rPr lang="en-US" altLang="zh-CN" dirty="0"/>
              <a:t>, User is not None, User is not active</a:t>
            </a:r>
          </a:p>
          <a:p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	Login in </a:t>
            </a:r>
            <a:r>
              <a:rPr lang="en-US" altLang="zh-CN" dirty="0" err="1"/>
              <a:t>request.POST</a:t>
            </a:r>
            <a:r>
              <a:rPr lang="en-US" altLang="zh-CN" dirty="0"/>
              <a:t>, User is None, User is active</a:t>
            </a:r>
          </a:p>
          <a:p>
            <a:endParaRPr lang="zh-CN" altLang="zh-CN" dirty="0"/>
          </a:p>
          <a:p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	Login in </a:t>
            </a:r>
            <a:r>
              <a:rPr lang="en-US" altLang="zh-CN" dirty="0" err="1"/>
              <a:t>request.POST</a:t>
            </a:r>
            <a:r>
              <a:rPr lang="en-US" altLang="zh-CN" dirty="0"/>
              <a:t>, User is None, User is not active</a:t>
            </a:r>
          </a:p>
          <a:p>
            <a:endParaRPr lang="zh-CN" altLang="zh-CN" dirty="0"/>
          </a:p>
          <a:p>
            <a:r>
              <a:rPr lang="en-US" altLang="zh-CN" dirty="0"/>
              <a:t>5</a:t>
            </a:r>
            <a:r>
              <a:rPr lang="zh-CN" altLang="zh-CN" dirty="0"/>
              <a:t>、</a:t>
            </a:r>
            <a:r>
              <a:rPr lang="en-US" altLang="zh-CN" dirty="0"/>
              <a:t>	Login in not </a:t>
            </a:r>
            <a:r>
              <a:rPr lang="en-US" altLang="zh-CN" dirty="0" err="1"/>
              <a:t>request.POST</a:t>
            </a:r>
            <a:r>
              <a:rPr lang="en-US" altLang="zh-CN" dirty="0"/>
              <a:t>, User is None, User is active</a:t>
            </a:r>
          </a:p>
          <a:p>
            <a:endParaRPr lang="zh-CN" altLang="zh-CN" dirty="0"/>
          </a:p>
          <a:p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	Login in not </a:t>
            </a:r>
            <a:r>
              <a:rPr lang="en-US" altLang="zh-CN" dirty="0" err="1"/>
              <a:t>request.POST</a:t>
            </a:r>
            <a:r>
              <a:rPr lang="en-US" altLang="zh-CN" dirty="0"/>
              <a:t>, User is None, User is not active</a:t>
            </a:r>
          </a:p>
          <a:p>
            <a:endParaRPr lang="zh-CN" altLang="zh-CN" dirty="0"/>
          </a:p>
          <a:p>
            <a:r>
              <a:rPr lang="en-US" altLang="zh-CN" dirty="0"/>
              <a:t>7</a:t>
            </a:r>
            <a:r>
              <a:rPr lang="zh-CN" altLang="zh-CN" dirty="0"/>
              <a:t>、</a:t>
            </a:r>
            <a:r>
              <a:rPr lang="en-US" altLang="zh-CN" dirty="0"/>
              <a:t>	Login in not </a:t>
            </a:r>
            <a:r>
              <a:rPr lang="en-US" altLang="zh-CN" dirty="0" err="1"/>
              <a:t>request.POST</a:t>
            </a:r>
            <a:r>
              <a:rPr lang="en-US" altLang="zh-CN" dirty="0"/>
              <a:t>, User is not None, User is active</a:t>
            </a:r>
          </a:p>
          <a:p>
            <a:endParaRPr lang="zh-CN" altLang="zh-CN" dirty="0"/>
          </a:p>
          <a:p>
            <a:r>
              <a:rPr lang="en-US" altLang="zh-CN" dirty="0"/>
              <a:t>8</a:t>
            </a:r>
            <a:r>
              <a:rPr lang="zh-CN" altLang="zh-CN" dirty="0"/>
              <a:t>、</a:t>
            </a:r>
            <a:r>
              <a:rPr lang="en-US" altLang="zh-CN" dirty="0"/>
              <a:t>	Login in not </a:t>
            </a:r>
            <a:r>
              <a:rPr lang="en-US" altLang="zh-CN" dirty="0" err="1"/>
              <a:t>request.POST</a:t>
            </a:r>
            <a:r>
              <a:rPr lang="en-US" altLang="zh-CN" dirty="0"/>
              <a:t>, User is not None, User is not active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9709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1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218740" y="1625783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测试截屏</a:t>
            </a:r>
            <a:endParaRPr lang="en-US" altLang="zh-CN" sz="240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218740" y="1147245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白盒测试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424062" y="98763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43010" name="图片 1">
            <a:extLst>
              <a:ext uri="{FF2B5EF4-FFF2-40B4-BE49-F238E27FC236}">
                <a16:creationId xmlns:a16="http://schemas.microsoft.com/office/drawing/2014/main" id="{9A7B58B4-C196-4967-A908-7658B99C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330" y="357591"/>
            <a:ext cx="5273675" cy="247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5319AA-5CB5-4A84-BE94-CD98A91986FB}"/>
              </a:ext>
            </a:extLst>
          </p:cNvPr>
          <p:cNvSpPr/>
          <p:nvPr/>
        </p:nvSpPr>
        <p:spPr>
          <a:xfrm>
            <a:off x="7448365" y="2465120"/>
            <a:ext cx="3426781" cy="334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011" name="图片 2">
            <a:extLst>
              <a:ext uri="{FF2B5EF4-FFF2-40B4-BE49-F238E27FC236}">
                <a16:creationId xmlns:a16="http://schemas.microsoft.com/office/drawing/2014/main" id="{04E3CD65-D206-4DBD-9EC8-5A694E1B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585" y="3591342"/>
            <a:ext cx="5370870" cy="2321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FC549D6-F204-4496-80D0-A80C6F748A08}"/>
              </a:ext>
            </a:extLst>
          </p:cNvPr>
          <p:cNvSpPr/>
          <p:nvPr/>
        </p:nvSpPr>
        <p:spPr>
          <a:xfrm>
            <a:off x="7538622" y="5431741"/>
            <a:ext cx="3426781" cy="334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1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6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05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8748" y="2643919"/>
            <a:ext cx="7587283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评价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小组分工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401194" y="1221649"/>
            <a:ext cx="9655728" cy="1106805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小组分工</a:t>
            </a:r>
            <a:endParaRPr lang="en-US" altLang="zh-CN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1268477" y="2858059"/>
            <a:ext cx="1700755" cy="729203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周德阳</a:t>
            </a:r>
            <a:endParaRPr lang="en-US" sz="135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5213292" y="2805169"/>
            <a:ext cx="1700755" cy="729203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何银超</a:t>
            </a:r>
            <a:endParaRPr lang="en-US" sz="135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9158107" y="2858059"/>
            <a:ext cx="1700755" cy="729203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冯一鸣</a:t>
            </a:r>
            <a:endParaRPr lang="en-US" sz="135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0737" y="4011087"/>
            <a:ext cx="227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ppt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小组会议组织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452495" y="4011086"/>
            <a:ext cx="295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文档编写</a:t>
            </a:r>
            <a:endParaRPr lang="en-US" altLang="zh-CN" dirty="0"/>
          </a:p>
          <a:p>
            <a:r>
              <a:rPr lang="zh-CN" altLang="en-US" dirty="0"/>
              <a:t>用户案例测试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9122767" y="4105471"/>
            <a:ext cx="320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部分伪代码</a:t>
            </a:r>
            <a:endParaRPr lang="en-US" altLang="zh-CN" dirty="0"/>
          </a:p>
          <a:p>
            <a:r>
              <a:rPr lang="zh-CN" altLang="en-US" dirty="0"/>
              <a:t>会议记录编写</a:t>
            </a:r>
          </a:p>
        </p:txBody>
      </p:sp>
      <p:sp>
        <p:nvSpPr>
          <p:cNvPr id="21" name="Rectangle 4"/>
          <p:cNvSpPr/>
          <p:nvPr/>
        </p:nvSpPr>
        <p:spPr>
          <a:xfrm>
            <a:off x="1487137" y="5408387"/>
            <a:ext cx="1158109" cy="729203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86</a:t>
            </a:r>
            <a:endParaRPr lang="en-US" sz="135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9332713" y="5408386"/>
            <a:ext cx="1158109" cy="729203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86</a:t>
            </a:r>
            <a:endParaRPr lang="en-US" sz="135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5428928" y="5408385"/>
            <a:ext cx="1158109" cy="729203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85</a:t>
            </a:r>
            <a:endParaRPr lang="en-US" sz="135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4967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00292" y="1889864"/>
            <a:ext cx="9655728" cy="1106805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谢谢观赏</a:t>
            </a:r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~</a:t>
            </a:r>
          </a:p>
        </p:txBody>
      </p:sp>
      <p:sp>
        <p:nvSpPr>
          <p:cNvPr id="14" name="矩形 13"/>
          <p:cNvSpPr/>
          <p:nvPr/>
        </p:nvSpPr>
        <p:spPr>
          <a:xfrm>
            <a:off x="2726423" y="3576816"/>
            <a:ext cx="6400798" cy="58105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PLANNING FOR SIMPLE BUSINESS</a:t>
            </a:r>
            <a:endParaRPr lang="zh-CN" altLang="en-US" sz="2400" b="0" dirty="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1" name="TextBox 7"/>
          <p:cNvSpPr>
            <a:spLocks noChangeArrowheads="1"/>
          </p:cNvSpPr>
          <p:nvPr/>
        </p:nvSpPr>
        <p:spPr bwMode="auto">
          <a:xfrm>
            <a:off x="4399256" y="4463525"/>
            <a:ext cx="2681652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---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675005" y="457124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03396" y="457124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99845" y="852473"/>
            <a:ext cx="2758272" cy="837788"/>
            <a:chOff x="4602145" y="211015"/>
            <a:chExt cx="2758272" cy="837788"/>
          </a:xfrm>
        </p:grpSpPr>
        <p:sp>
          <p:nvSpPr>
            <p:cNvPr id="30" name="流程图: 终止 2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" name="流程图: 终止 30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" name="流程图: 终止 31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434874" y="0"/>
            <a:ext cx="1343025" cy="2160396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MH_Others_1"/>
          <p:cNvSpPr txBox="1"/>
          <p:nvPr>
            <p:custDataLst>
              <p:tags r:id="rId1"/>
            </p:custDataLst>
          </p:nvPr>
        </p:nvSpPr>
        <p:spPr>
          <a:xfrm>
            <a:off x="1434874" y="0"/>
            <a:ext cx="1343025" cy="16619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目 </a:t>
            </a:r>
            <a:endParaRPr lang="en-US" altLang="zh-CN" sz="54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录</a:t>
            </a:r>
          </a:p>
        </p:txBody>
      </p:sp>
      <p:sp>
        <p:nvSpPr>
          <p:cNvPr id="12" name="MH_Others_1"/>
          <p:cNvSpPr txBox="1"/>
          <p:nvPr>
            <p:custDataLst>
              <p:tags r:id="rId2"/>
            </p:custDataLst>
          </p:nvPr>
        </p:nvSpPr>
        <p:spPr>
          <a:xfrm>
            <a:off x="1451418" y="1766523"/>
            <a:ext cx="134302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CONTENTS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600056" y="341684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引言</a:t>
            </a:r>
          </a:p>
        </p:txBody>
      </p:sp>
      <p:sp>
        <p:nvSpPr>
          <p:cNvPr id="69" name="矩形 68"/>
          <p:cNvSpPr/>
          <p:nvPr/>
        </p:nvSpPr>
        <p:spPr>
          <a:xfrm>
            <a:off x="6618718" y="3669362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测试数据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315058" y="254056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3" name="组合 2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24" name="流程图: 终止 23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" name="流程图: 终止 1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3" name="流程图: 终止 22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4872741" y="1179527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01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290874" y="2591126"/>
            <a:ext cx="1752950" cy="605880"/>
            <a:chOff x="4343050" y="2250972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0" name="组合 49"/>
            <p:cNvGrpSpPr/>
            <p:nvPr/>
          </p:nvGrpSpPr>
          <p:grpSpPr>
            <a:xfrm>
              <a:off x="4343050" y="2250972"/>
              <a:ext cx="1752950" cy="605880"/>
              <a:chOff x="4602145" y="211015"/>
              <a:chExt cx="2298560" cy="794460"/>
            </a:xfrm>
          </p:grpSpPr>
          <p:sp>
            <p:nvSpPr>
              <p:cNvPr id="51" name="流程图: 终止 50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2" name="流程图: 终止 51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3" name="流程图: 终止 52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4872741" y="2291691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</a:t>
              </a:r>
              <a:r>
                <a:rPr lang="en-US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3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298934" y="3643607"/>
            <a:ext cx="1752950" cy="605880"/>
            <a:chOff x="4343050" y="3341301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4" name="组合 53"/>
            <p:cNvGrpSpPr/>
            <p:nvPr/>
          </p:nvGrpSpPr>
          <p:grpSpPr>
            <a:xfrm>
              <a:off x="4343050" y="3341301"/>
              <a:ext cx="1752950" cy="605880"/>
              <a:chOff x="4602145" y="211015"/>
              <a:chExt cx="2298560" cy="794460"/>
            </a:xfrm>
          </p:grpSpPr>
          <p:sp>
            <p:nvSpPr>
              <p:cNvPr id="55" name="流程图: 终止 54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6" name="流程图: 终止 55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7" name="流程图: 终止 56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4872741" y="3403855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</a:t>
              </a:r>
              <a:r>
                <a:rPr lang="en-US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4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367310" y="5974024"/>
            <a:ext cx="1752950" cy="628193"/>
            <a:chOff x="4343050" y="5521958"/>
            <a:chExt cx="1752950" cy="628193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62" name="组合 61"/>
            <p:cNvGrpSpPr/>
            <p:nvPr/>
          </p:nvGrpSpPr>
          <p:grpSpPr>
            <a:xfrm>
              <a:off x="4343050" y="5521958"/>
              <a:ext cx="1752950" cy="605880"/>
              <a:chOff x="4602145" y="211015"/>
              <a:chExt cx="2298560" cy="794460"/>
            </a:xfrm>
          </p:grpSpPr>
          <p:sp>
            <p:nvSpPr>
              <p:cNvPr id="63" name="流程图: 终止 62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4" name="流程图: 终止 63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5" name="流程图: 终止 64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4872741" y="5628181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06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20657" y="1369869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11" name="组合 10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20" name="流程图: 终止 19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" name="流程图: 终止 20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" name="流程图: 终止 24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4872741" y="1179527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02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609387" y="2654291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测试工具</a:t>
            </a:r>
          </a:p>
        </p:txBody>
      </p:sp>
      <p:sp>
        <p:nvSpPr>
          <p:cNvPr id="28" name="矩形 27"/>
          <p:cNvSpPr/>
          <p:nvPr/>
        </p:nvSpPr>
        <p:spPr>
          <a:xfrm>
            <a:off x="6637379" y="6019683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评价</a:t>
            </a:r>
          </a:p>
        </p:txBody>
      </p:sp>
      <p:sp>
        <p:nvSpPr>
          <p:cNvPr id="81" name="矩形 80"/>
          <p:cNvSpPr/>
          <p:nvPr/>
        </p:nvSpPr>
        <p:spPr>
          <a:xfrm>
            <a:off x="6581394" y="1419550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B34C02-7BC1-4384-A830-D31AF7C17396}"/>
              </a:ext>
            </a:extLst>
          </p:cNvPr>
          <p:cNvSpPr/>
          <p:nvPr/>
        </p:nvSpPr>
        <p:spPr>
          <a:xfrm>
            <a:off x="6649951" y="1419550"/>
            <a:ext cx="3248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</a:rPr>
              <a:t>测 试 计 划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</a:rPr>
              <a:t>编 码 规 范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AA3B90A-A7A0-4531-B11E-2F28EE76A862}"/>
              </a:ext>
            </a:extLst>
          </p:cNvPr>
          <p:cNvSpPr/>
          <p:nvPr/>
        </p:nvSpPr>
        <p:spPr>
          <a:xfrm>
            <a:off x="6649951" y="4799450"/>
            <a:ext cx="3840611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白盒测试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4FA2854-2954-49DB-9758-B7EA21D3C78A}"/>
              </a:ext>
            </a:extLst>
          </p:cNvPr>
          <p:cNvGrpSpPr/>
          <p:nvPr/>
        </p:nvGrpSpPr>
        <p:grpSpPr>
          <a:xfrm>
            <a:off x="4367310" y="4787818"/>
            <a:ext cx="1752950" cy="605880"/>
            <a:chOff x="4343050" y="3341301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C68C4747-A773-4ECD-8767-A6517A91B5AD}"/>
                </a:ext>
              </a:extLst>
            </p:cNvPr>
            <p:cNvGrpSpPr/>
            <p:nvPr/>
          </p:nvGrpSpPr>
          <p:grpSpPr>
            <a:xfrm>
              <a:off x="4343050" y="3341301"/>
              <a:ext cx="1752950" cy="605880"/>
              <a:chOff x="4602145" y="211015"/>
              <a:chExt cx="2298560" cy="794460"/>
            </a:xfrm>
          </p:grpSpPr>
          <p:sp>
            <p:nvSpPr>
              <p:cNvPr id="85" name="流程图: 终止 84">
                <a:extLst>
                  <a:ext uri="{FF2B5EF4-FFF2-40B4-BE49-F238E27FC236}">
                    <a16:creationId xmlns:a16="http://schemas.microsoft.com/office/drawing/2014/main" id="{8EB1AFCC-E3A9-4DB1-A5AB-152336C3E7DB}"/>
                  </a:ext>
                </a:extLst>
              </p:cNvPr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6" name="流程图: 终止 85">
                <a:extLst>
                  <a:ext uri="{FF2B5EF4-FFF2-40B4-BE49-F238E27FC236}">
                    <a16:creationId xmlns:a16="http://schemas.microsoft.com/office/drawing/2014/main" id="{12994181-EC9E-4F52-B020-8A01C05487BF}"/>
                  </a:ext>
                </a:extLst>
              </p:cNvPr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7" name="流程图: 终止 86">
                <a:extLst>
                  <a:ext uri="{FF2B5EF4-FFF2-40B4-BE49-F238E27FC236}">
                    <a16:creationId xmlns:a16="http://schemas.microsoft.com/office/drawing/2014/main" id="{2A8BD230-70B7-445E-BF38-F8936004EDE3}"/>
                  </a:ext>
                </a:extLst>
              </p:cNvPr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48A5134B-CE1F-47C2-A9AF-848DFA463DA0}"/>
                </a:ext>
              </a:extLst>
            </p:cNvPr>
            <p:cNvSpPr txBox="1"/>
            <p:nvPr/>
          </p:nvSpPr>
          <p:spPr>
            <a:xfrm>
              <a:off x="4872741" y="3403855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05</a:t>
              </a:r>
              <a:endParaRPr 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286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12" grpId="0"/>
      <p:bldP spid="66" grpId="0" bldLvl="0" animBg="1"/>
      <p:bldP spid="69" grpId="0" bldLvl="0" animBg="1"/>
      <p:bldP spid="27" grpId="0" bldLvl="0" animBg="1"/>
      <p:bldP spid="28" grpId="0" bldLvl="0" animBg="1"/>
      <p:bldP spid="81" grpId="0" bldLvl="0" animBg="1"/>
      <p:bldP spid="8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01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引言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11998" y="605814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1281430" y="1040765"/>
            <a:ext cx="9408160" cy="17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1.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1</a:t>
            </a:r>
            <a:r>
              <a:rPr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参考资料</a:t>
            </a:r>
            <a:endParaRPr lang="zh-CN" altLang="en-US" sz="28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zh-CN" altLang="en-US" sz="24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a.</a:t>
            </a:r>
            <a:r>
              <a:rPr lang="en-US" altLang="zh-CN" sz="24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《</a:t>
            </a:r>
            <a:r>
              <a:rPr lang="zh-CN" altLang="en-US" sz="24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软件工程导论</a:t>
            </a:r>
            <a:r>
              <a:rPr lang="en-US" altLang="zh-CN" sz="24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》</a:t>
            </a:r>
            <a:r>
              <a:rPr lang="zh-CN" altLang="en-US" sz="24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，张海藩，清华大学出版社。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引言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11998" y="605814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1281430" y="1040765"/>
            <a:ext cx="9408160" cy="27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1.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介绍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帮助用户实现专注的微信小程序，以种树模式以及排行榜模式增强用户体验感。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引言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02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测试计划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8139330" y="357591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8344444" y="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8344444" y="597488"/>
            <a:ext cx="2827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</a:t>
            </a:r>
          </a:p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测试计划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测试计划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7980355" y="320388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DD600C-BCCC-4A19-A546-A3BE88E4F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88" y="2731119"/>
            <a:ext cx="10229850" cy="3590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843405" y="1939925"/>
            <a:ext cx="2562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编码规范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编码规范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24185D-82BB-4894-BFBA-1BF01D6B097C}"/>
              </a:ext>
            </a:extLst>
          </p:cNvPr>
          <p:cNvSpPr txBox="1"/>
          <p:nvPr/>
        </p:nvSpPr>
        <p:spPr>
          <a:xfrm>
            <a:off x="6096000" y="958230"/>
            <a:ext cx="63266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、分号	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、行长度	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、括号	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、缩进	</a:t>
            </a:r>
            <a:endParaRPr lang="en-US" altLang="zh-CN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、空行	</a:t>
            </a:r>
            <a:endParaRPr lang="en-US" altLang="zh-CN" sz="2400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、空格	</a:t>
            </a:r>
            <a:endParaRPr lang="en-US" altLang="zh-CN" sz="2400" dirty="0"/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、注释	</a:t>
            </a:r>
            <a:endParaRPr lang="en-US" altLang="zh-CN" sz="2400" dirty="0"/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、文档字符串	</a:t>
            </a:r>
            <a:endParaRPr lang="en-US" altLang="zh-CN" sz="2400" dirty="0"/>
          </a:p>
          <a:p>
            <a:r>
              <a:rPr lang="en-US" altLang="zh-CN" sz="2400" dirty="0"/>
              <a:t>9</a:t>
            </a:r>
            <a:r>
              <a:rPr lang="zh-CN" altLang="en-US" sz="2400" dirty="0"/>
              <a:t>、模块	</a:t>
            </a:r>
            <a:endParaRPr lang="en-US" altLang="zh-CN" sz="2400" dirty="0"/>
          </a:p>
          <a:p>
            <a:r>
              <a:rPr lang="en-US" altLang="zh-CN" sz="2400" dirty="0"/>
              <a:t>10</a:t>
            </a:r>
            <a:r>
              <a:rPr lang="zh-CN" altLang="en-US" sz="2400" dirty="0"/>
              <a:t>、函数和方法	</a:t>
            </a:r>
            <a:endParaRPr lang="en-US" altLang="zh-CN" sz="2400" dirty="0"/>
          </a:p>
          <a:p>
            <a:r>
              <a:rPr lang="en-US" altLang="zh-CN" sz="2400" dirty="0"/>
              <a:t>11</a:t>
            </a:r>
            <a:r>
              <a:rPr lang="zh-CN" altLang="en-US" sz="2400" dirty="0"/>
              <a:t>、类	</a:t>
            </a:r>
            <a:endParaRPr lang="en-US" altLang="zh-CN" sz="2400" dirty="0"/>
          </a:p>
          <a:p>
            <a:r>
              <a:rPr lang="en-US" altLang="zh-CN" sz="2400" dirty="0"/>
              <a:t>12</a:t>
            </a:r>
            <a:r>
              <a:rPr lang="zh-CN" altLang="en-US" sz="2400" dirty="0"/>
              <a:t>、字符串	</a:t>
            </a:r>
            <a:endParaRPr lang="en-US" altLang="zh-CN" sz="2400" dirty="0"/>
          </a:p>
          <a:p>
            <a:r>
              <a:rPr lang="en-US" altLang="zh-CN" sz="2400" dirty="0"/>
              <a:t>13</a:t>
            </a:r>
            <a:r>
              <a:rPr lang="zh-CN" altLang="en-US" sz="2400" dirty="0"/>
              <a:t>、导入格式</a:t>
            </a:r>
            <a:r>
              <a:rPr lang="zh-CN" altLang="en-US" dirty="0"/>
              <a:t>	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864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6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03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8748" y="2643919"/>
            <a:ext cx="7587283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测试工具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bldLvl="0" animBg="1"/>
      <p:bldP spid="25" grpId="0" bldLvl="0" animBg="1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321</Words>
  <Application>Microsoft Office PowerPoint</Application>
  <PresentationFormat>宽屏</PresentationFormat>
  <Paragraphs>137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Franklin Gothic Book</vt:lpstr>
      <vt:lpstr>Franklin Gothic Medium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简洁工作计划</dc:title>
  <dc:creator>第一PPT</dc:creator>
  <cp:keywords>www.1ppt.com</cp:keywords>
  <cp:lastModifiedBy>yinchao he</cp:lastModifiedBy>
  <cp:revision>133</cp:revision>
  <dcterms:created xsi:type="dcterms:W3CDTF">2013-07-01T03:05:00Z</dcterms:created>
  <dcterms:modified xsi:type="dcterms:W3CDTF">2018-06-07T07:01:03Z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