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7" r:id="rId4"/>
    <p:sldId id="271" r:id="rId5"/>
    <p:sldId id="322" r:id="rId6"/>
    <p:sldId id="315" r:id="rId7"/>
    <p:sldId id="323" r:id="rId8"/>
    <p:sldId id="336" r:id="rId9"/>
    <p:sldId id="324" r:id="rId10"/>
    <p:sldId id="301" r:id="rId11"/>
    <p:sldId id="325" r:id="rId12"/>
    <p:sldId id="326" r:id="rId13"/>
    <p:sldId id="327" r:id="rId14"/>
    <p:sldId id="328" r:id="rId15"/>
    <p:sldId id="329" r:id="rId16"/>
    <p:sldId id="330" r:id="rId17"/>
    <p:sldId id="339" r:id="rId18"/>
    <p:sldId id="331" r:id="rId19"/>
    <p:sldId id="332" r:id="rId20"/>
    <p:sldId id="338" r:id="rId21"/>
    <p:sldId id="333" r:id="rId22"/>
    <p:sldId id="337" r:id="rId23"/>
    <p:sldId id="334" r:id="rId24"/>
    <p:sldId id="277" r:id="rId25"/>
    <p:sldId id="340" r:id="rId26"/>
    <p:sldId id="335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434"/>
    <a:srgbClr val="C01C23"/>
    <a:srgbClr val="FFC000"/>
    <a:srgbClr val="44546A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>
        <p:guide orient="horz" pos="2164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BDC6-96A9-45B7-ADB8-15D4618BD705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A506-4726-4922-97B4-8F6BC2803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2DCE-F5FE-42E6-B7AD-2E701BC4A19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6852-6CDD-4311-9E3D-6AA5F27DB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0219" y="-1262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252434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94" name="直角三角形 9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直角三角形 9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9600" y="1921981"/>
            <a:ext cx="3352800" cy="837055"/>
            <a:chOff x="4421085" y="2391272"/>
            <a:chExt cx="3352800" cy="837055"/>
          </a:xfrm>
        </p:grpSpPr>
        <p:sp>
          <p:nvSpPr>
            <p:cNvPr id="100" name="等腰三角形 99"/>
            <p:cNvSpPr/>
            <p:nvPr/>
          </p:nvSpPr>
          <p:spPr>
            <a:xfrm flipV="1">
              <a:off x="5942265" y="2947945"/>
              <a:ext cx="310439" cy="280382"/>
            </a:xfrm>
            <a:prstGeom prst="triangle">
              <a:avLst/>
            </a:prstGeom>
            <a:solidFill>
              <a:srgbClr val="FFC200"/>
            </a:solidFill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421085" y="2391272"/>
              <a:ext cx="3352800" cy="556673"/>
            </a:xfrm>
            <a:prstGeom prst="rect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736600" y="2940827"/>
            <a:ext cx="1098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z</a:t>
            </a:r>
            <a:r>
              <a:rPr kumimoji="1" lang="en-US" altLang="zh-CN" sz="5400" b="1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ucc</a:t>
            </a:r>
            <a:r>
              <a:rPr kumimoji="1" lang="zh-CN" altLang="en-US" sz="5400" b="1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软件工程论坛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60438" y="3797300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小组：G16</a:t>
            </a:r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960438" y="4457700"/>
            <a:ext cx="5772150" cy="94615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组长 ：周德阳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组员： 冯一鸣  何银超  </a:t>
            </a:r>
          </a:p>
        </p:txBody>
      </p:sp>
      <p:sp>
        <p:nvSpPr>
          <p:cNvPr id="14340" name="TextBox 40"/>
          <p:cNvSpPr txBox="1"/>
          <p:nvPr/>
        </p:nvSpPr>
        <p:spPr>
          <a:xfrm>
            <a:off x="736283" y="5734685"/>
            <a:ext cx="2320925" cy="3987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defTabSz="912495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浙江大学城市学院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总体设计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23" y="2824593"/>
            <a:ext cx="7935432" cy="376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20145" y="619288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HIPO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1780758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1666925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584740" y="479156"/>
            <a:ext cx="295996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4227" y="557733"/>
            <a:ext cx="279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总体设计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20145" y="619288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主要业务流图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548"/>
            <a:ext cx="6382139" cy="49761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1717347"/>
            <a:ext cx="5787530" cy="51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1110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0" y="1248906"/>
            <a:ext cx="4728171" cy="55811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83171" y="2698551"/>
            <a:ext cx="665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页面设计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21" y="1179376"/>
            <a:ext cx="4978068" cy="5721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402227" y="2483108"/>
            <a:ext cx="665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数据库设计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19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947488" y="1194704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关键算</a:t>
            </a:r>
            <a:r>
              <a:rPr lang="zh-CN" altLang="en-US" sz="2800" b="1" dirty="0">
                <a:latin typeface="宋体" panose="02010600030101010101" pitchFamily="2" charset="-122"/>
              </a:rPr>
              <a:t>法</a:t>
            </a:r>
            <a:r>
              <a:rPr lang="en-US" altLang="zh-CN" sz="2800" b="1" dirty="0">
                <a:latin typeface="宋体" panose="02010600030101010101" pitchFamily="2" charset="-122"/>
              </a:rPr>
              <a:t>PDL</a:t>
            </a:r>
          </a:p>
        </p:txBody>
      </p:sp>
      <p:sp>
        <p:nvSpPr>
          <p:cNvPr id="2" name="矩形 1"/>
          <p:cNvSpPr/>
          <p:nvPr/>
        </p:nvSpPr>
        <p:spPr>
          <a:xfrm>
            <a:off x="355301" y="19795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Procedure 用户注册模块 ISbegin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点击注册按钮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显示注册页面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输入学号和密码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验证学号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if(通过验证) {	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zh-CN" altLang="en-US" b="1" dirty="0" smtClean="0">
                <a:solidFill>
                  <a:schemeClr val="bg1"/>
                </a:solidFill>
              </a:rPr>
              <a:t>更新数据库	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zh-CN" altLang="en-US" b="1" dirty="0" smtClean="0">
                <a:solidFill>
                  <a:schemeClr val="bg1"/>
                </a:solidFill>
              </a:rPr>
              <a:t>输出注册成功信息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}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else {	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zh-CN" altLang="en-US" b="1" dirty="0" smtClean="0">
                <a:solidFill>
                  <a:schemeClr val="bg1"/>
                </a:solidFill>
              </a:rPr>
              <a:t>输出注册失败信息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}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显示登陆界面	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</a:rPr>
              <a:t>return 调用模块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enddo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2484" y="19795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Procedure 用户</a:t>
            </a:r>
            <a:r>
              <a:rPr lang="zh-CN" altLang="en-US" b="1" dirty="0" smtClean="0">
                <a:solidFill>
                  <a:srgbClr val="FF0000"/>
                </a:solidFill>
              </a:rPr>
              <a:t>修改模块 </a:t>
            </a:r>
            <a:r>
              <a:rPr lang="zh-CN" altLang="en-US" b="1" dirty="0">
                <a:solidFill>
                  <a:srgbClr val="FF0000"/>
                </a:solidFill>
              </a:rPr>
              <a:t>ISbegin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点击</a:t>
            </a:r>
            <a:r>
              <a:rPr lang="zh-CN" altLang="en-US" b="1" dirty="0">
                <a:solidFill>
                  <a:srgbClr val="FF0000"/>
                </a:solidFill>
              </a:rPr>
              <a:t>用户头像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显示</a:t>
            </a:r>
            <a:r>
              <a:rPr lang="zh-CN" altLang="en-US" b="1" dirty="0">
                <a:solidFill>
                  <a:srgbClr val="FF0000"/>
                </a:solidFill>
              </a:rPr>
              <a:t>用户个人信息界面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点击</a:t>
            </a:r>
            <a:r>
              <a:rPr lang="zh-CN" altLang="en-US" b="1" dirty="0">
                <a:solidFill>
                  <a:srgbClr val="FF0000"/>
                </a:solidFill>
              </a:rPr>
              <a:t>修改按钮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显示</a:t>
            </a:r>
            <a:r>
              <a:rPr lang="zh-CN" altLang="en-US" b="1" dirty="0">
                <a:solidFill>
                  <a:srgbClr val="FF0000"/>
                </a:solidFill>
              </a:rPr>
              <a:t>修改界面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r>
              <a:rPr lang="zh-CN" altLang="en-US" b="1" dirty="0">
                <a:solidFill>
                  <a:srgbClr val="FF0000"/>
                </a:solidFill>
              </a:rPr>
              <a:t>修改信息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(确认修改数据库) {	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更新</a:t>
            </a:r>
            <a:r>
              <a:rPr lang="zh-CN" altLang="en-US" b="1" dirty="0">
                <a:solidFill>
                  <a:srgbClr val="FF0000"/>
                </a:solidFill>
              </a:rPr>
              <a:t>数据库	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显示</a:t>
            </a:r>
            <a:r>
              <a:rPr lang="zh-CN" altLang="en-US" b="1" dirty="0">
                <a:solidFill>
                  <a:srgbClr val="FF0000"/>
                </a:solidFill>
              </a:rPr>
              <a:t>修改完成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}</a:t>
            </a:r>
            <a:r>
              <a:rPr lang="zh-CN" altLang="en-US" b="1" dirty="0">
                <a:solidFill>
                  <a:srgbClr val="FF0000"/>
                </a:solidFill>
              </a:rPr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显示</a:t>
            </a:r>
            <a:r>
              <a:rPr lang="zh-CN" altLang="en-US" b="1" dirty="0">
                <a:solidFill>
                  <a:srgbClr val="FF0000"/>
                </a:solidFill>
              </a:rPr>
              <a:t>用户信息界面	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return </a:t>
            </a:r>
            <a:r>
              <a:rPr lang="zh-CN" altLang="en-US" b="1" dirty="0">
                <a:solidFill>
                  <a:srgbClr val="FF0000"/>
                </a:solidFill>
              </a:rPr>
              <a:t>调用</a:t>
            </a:r>
            <a:r>
              <a:rPr lang="zh-CN" altLang="en-US" b="1" dirty="0">
                <a:solidFill>
                  <a:srgbClr val="FF0000"/>
                </a:solidFill>
              </a:rPr>
              <a:t>模块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enddo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8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2331" y="-15159"/>
            <a:ext cx="6118331" cy="6873160"/>
          </a:xfrm>
          <a:prstGeom prst="rect">
            <a:avLst/>
          </a:pr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/>
          <a:stretch/>
        </p:blipFill>
        <p:spPr>
          <a:xfrm>
            <a:off x="-451000" y="-196951"/>
            <a:ext cx="65563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0"/>
            <a:ext cx="6118331" cy="6873160"/>
          </a:xfrm>
          <a:prstGeom prst="rect">
            <a:avLst/>
          </a:prstGeom>
          <a:solidFill>
            <a:srgbClr val="C01C23">
              <a:alpha val="87000"/>
            </a:srgbClr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0909" y="218084"/>
            <a:ext cx="2532559" cy="852861"/>
            <a:chOff x="1852032" y="908776"/>
            <a:chExt cx="2532559" cy="852861"/>
          </a:xfrm>
        </p:grpSpPr>
        <p:grpSp>
          <p:nvGrpSpPr>
            <p:cNvPr id="6" name="组合 5"/>
            <p:cNvGrpSpPr/>
            <p:nvPr/>
          </p:nvGrpSpPr>
          <p:grpSpPr>
            <a:xfrm>
              <a:off x="1852032" y="908776"/>
              <a:ext cx="2369604" cy="852861"/>
              <a:chOff x="4909310" y="725714"/>
              <a:chExt cx="2369604" cy="852861"/>
            </a:xfrm>
            <a:solidFill>
              <a:srgbClr val="25243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椭圆 6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2524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24939" y="1042817"/>
              <a:ext cx="2359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6788" y="214253"/>
            <a:ext cx="2487740" cy="852861"/>
            <a:chOff x="7948032" y="908776"/>
            <a:chExt cx="2487740" cy="852861"/>
          </a:xfrm>
        </p:grpSpPr>
        <p:grpSp>
          <p:nvGrpSpPr>
            <p:cNvPr id="10" name="组合 9"/>
            <p:cNvGrpSpPr/>
            <p:nvPr/>
          </p:nvGrpSpPr>
          <p:grpSpPr>
            <a:xfrm>
              <a:off x="7948032" y="908776"/>
              <a:ext cx="2369604" cy="852861"/>
              <a:chOff x="4909310" y="725714"/>
              <a:chExt cx="2369604" cy="852861"/>
            </a:xfr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椭圆 10"/>
              <p:cNvSpPr/>
              <p:nvPr/>
            </p:nvSpPr>
            <p:spPr>
              <a:xfrm>
                <a:off x="4909310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26053" y="725714"/>
                <a:ext cx="852861" cy="852861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335740" y="725714"/>
                <a:ext cx="1529517" cy="852861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979742" y="1042816"/>
              <a:ext cx="2456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详细设计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FA0EF95-E332-4F56-B93C-DAB986B70782}"/>
              </a:ext>
            </a:extLst>
          </p:cNvPr>
          <p:cNvSpPr txBox="1"/>
          <p:nvPr/>
        </p:nvSpPr>
        <p:spPr>
          <a:xfrm>
            <a:off x="4947488" y="1194704"/>
            <a:ext cx="554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关键算</a:t>
            </a:r>
            <a:r>
              <a:rPr lang="zh-CN" altLang="en-US" sz="2800" b="1" dirty="0">
                <a:latin typeface="宋体" panose="02010600030101010101" pitchFamily="2" charset="-122"/>
              </a:rPr>
              <a:t>法设计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3200" b="1" dirty="0">
                <a:latin typeface="宋体" panose="02010600030101010101" pitchFamily="2" charset="-122"/>
              </a:rPr>
              <a:t>AD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2DCC352-B0F2-44BF-BC1C-685B4F4C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86" y="1700490"/>
            <a:ext cx="4294060" cy="43939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89A9AEA5-0490-483C-99A3-076FDF4D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94" y="1702535"/>
            <a:ext cx="3961704" cy="4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74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94" y="0"/>
            <a:ext cx="6790007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" fmla="*/ 4121834 w 6790006"/>
              <a:gd name="connsiteY0" fmla="*/ 0 h 6872068"/>
              <a:gd name="connsiteX1" fmla="*/ 6790006 w 6790006"/>
              <a:gd name="connsiteY1" fmla="*/ 0 h 6872068"/>
              <a:gd name="connsiteX2" fmla="*/ 6790006 w 6790006"/>
              <a:gd name="connsiteY2" fmla="*/ 6858000 h 6872068"/>
              <a:gd name="connsiteX3" fmla="*/ 0 w 6790006"/>
              <a:gd name="connsiteY3" fmla="*/ 6872068 h 6872068"/>
              <a:gd name="connsiteX4" fmla="*/ 4121834 w 6790006"/>
              <a:gd name="connsiteY4" fmla="*/ 0 h 68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006" h="6872068">
                <a:moveTo>
                  <a:pt x="4121834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4121834" y="0"/>
                </a:lnTo>
                <a:close/>
              </a:path>
            </a:pathLst>
          </a:custGeom>
          <a:solidFill>
            <a:srgbClr val="C01C23"/>
          </a:solidFill>
          <a:ln>
            <a:solidFill>
              <a:srgbClr val="C01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5927" y="468053"/>
            <a:ext cx="212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代码规范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24" y="36704"/>
            <a:ext cx="6627575" cy="4479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10" y="2276669"/>
            <a:ext cx="5878411" cy="4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80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75136" y="1056271"/>
            <a:ext cx="7472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已完成单元测试（白盒测试），性能测试，集成测试，功能测试，并在实际环境中给用户使用。初步提交了用户手册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45" y="2595243"/>
            <a:ext cx="7279449" cy="34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11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374515" y="766295"/>
            <a:ext cx="1169551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单元测试（白盒测试）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2710"/>
            <a:ext cx="5622878" cy="5205290"/>
          </a:xfrm>
          <a:prstGeom prst="rect">
            <a:avLst/>
          </a:prstGeom>
        </p:spPr>
      </p:pic>
      <p:pic>
        <p:nvPicPr>
          <p:cNvPr id="15" name="图片 14" descr="C:\Users\feng\AppData\Local\Temp\1529745325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5" y="250670"/>
            <a:ext cx="3977745" cy="535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2492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集成测试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7" y="316149"/>
            <a:ext cx="9158150" cy="62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078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66295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性能测试</a:t>
            </a: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7" y="1349397"/>
            <a:ext cx="9705053" cy="239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1302710" y="598398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平均并发量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个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7" y="4653852"/>
            <a:ext cx="9859931" cy="167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203421" y="4113839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平均并发量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41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个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0081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562066">
            <a:off x="14740" y="1754572"/>
            <a:ext cx="3851979" cy="3848100"/>
            <a:chOff x="4092009" y="1748648"/>
            <a:chExt cx="3851979" cy="3848100"/>
          </a:xfrm>
        </p:grpSpPr>
        <p:sp>
          <p:nvSpPr>
            <p:cNvPr id="8" name="等腰三角形 7"/>
            <p:cNvSpPr/>
            <p:nvPr/>
          </p:nvSpPr>
          <p:spPr>
            <a:xfrm rot="14088228">
              <a:off x="4122504" y="4748260"/>
              <a:ext cx="497016" cy="558006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4611756">
            <a:off x="-66881" y="1751385"/>
            <a:ext cx="3818506" cy="3335424"/>
            <a:chOff x="3444438" y="1748648"/>
            <a:chExt cx="4499550" cy="3930309"/>
          </a:xfrm>
        </p:grpSpPr>
        <p:sp>
          <p:nvSpPr>
            <p:cNvPr id="11" name="等腰三角形 10"/>
            <p:cNvSpPr/>
            <p:nvPr/>
          </p:nvSpPr>
          <p:spPr>
            <a:xfrm rot="14088228">
              <a:off x="3763766" y="4664826"/>
              <a:ext cx="694803" cy="1333459"/>
            </a:xfrm>
            <a:prstGeom prst="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5888" y="1748648"/>
              <a:ext cx="3848100" cy="3848100"/>
            </a:xfrm>
            <a:prstGeom prst="ellips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1354803">
            <a:off x="-347143" y="2324144"/>
            <a:ext cx="3717647" cy="2841410"/>
            <a:chOff x="2771349" y="1868123"/>
            <a:chExt cx="5034780" cy="3848100"/>
          </a:xfrm>
        </p:grpSpPr>
        <p:sp>
          <p:nvSpPr>
            <p:cNvPr id="14" name="等腰三角形 13"/>
            <p:cNvSpPr/>
            <p:nvPr/>
          </p:nvSpPr>
          <p:spPr>
            <a:xfrm rot="14088228">
              <a:off x="3353727" y="4342536"/>
              <a:ext cx="723929" cy="1888685"/>
            </a:xfrm>
            <a:prstGeom prst="triangle">
              <a:avLst>
                <a:gd name="adj" fmla="val 68553"/>
              </a:avLst>
            </a:prstGeom>
            <a:solidFill>
              <a:srgbClr val="C01C23"/>
            </a:solidFill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8029" y="1868123"/>
              <a:ext cx="3848100" cy="3848100"/>
            </a:xfrm>
            <a:prstGeom prst="ellips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062627">
            <a:off x="424695" y="2930359"/>
            <a:ext cx="3623094" cy="2618001"/>
            <a:chOff x="2257464" y="1748647"/>
            <a:chExt cx="5686524" cy="4109007"/>
          </a:xfrm>
          <a:solidFill>
            <a:srgbClr val="252434"/>
          </a:solidFill>
        </p:grpSpPr>
        <p:sp>
          <p:nvSpPr>
            <p:cNvPr id="17" name="等腰三角形 16"/>
            <p:cNvSpPr/>
            <p:nvPr/>
          </p:nvSpPr>
          <p:spPr>
            <a:xfrm rot="14088228">
              <a:off x="3018182" y="4175786"/>
              <a:ext cx="921150" cy="2442586"/>
            </a:xfrm>
            <a:prstGeom prst="triangle">
              <a:avLst/>
            </a:prstGeom>
            <a:grpFill/>
            <a:ln>
              <a:solidFill>
                <a:srgbClr val="252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888" y="1748647"/>
              <a:ext cx="3848100" cy="3848100"/>
            </a:xfrm>
            <a:prstGeom prst="ellipse">
              <a:avLst/>
            </a:prstGeom>
            <a:grpFill/>
            <a:ln>
              <a:solidFill>
                <a:srgbClr val="25243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2222" y="2926914"/>
            <a:ext cx="184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252434"/>
            </a:solidFill>
            <a:ln>
              <a:solidFill>
                <a:srgbClr val="25243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" name="文本占位符 13"/>
          <p:cNvSpPr>
            <a:spLocks noGrp="1"/>
          </p:cNvSpPr>
          <p:nvPr/>
        </p:nvSpPr>
        <p:spPr>
          <a:xfrm>
            <a:off x="4781453" y="1516971"/>
            <a:ext cx="2613025" cy="565150"/>
          </a:xfrm>
          <a:prstGeom prst="rect">
            <a:avLst/>
          </a:prstGeom>
          <a:noFill/>
          <a:ln>
            <a:solidFill>
              <a:schemeClr val="bg1"/>
            </a:solidFill>
            <a:miter/>
          </a:ln>
        </p:spPr>
        <p:txBody>
          <a:bodyPr anchor="ctr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C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作业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5" name="组合 68"/>
          <p:cNvGrpSpPr/>
          <p:nvPr/>
        </p:nvGrpSpPr>
        <p:grpSpPr>
          <a:xfrm>
            <a:off x="4332191" y="793071"/>
            <a:ext cx="4899025" cy="460375"/>
            <a:chOff x="2729939" y="1705283"/>
            <a:chExt cx="6532309" cy="613831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3364966" y="2249264"/>
              <a:ext cx="589728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70"/>
            <p:cNvGrpSpPr/>
            <p:nvPr/>
          </p:nvGrpSpPr>
          <p:grpSpPr>
            <a:xfrm>
              <a:off x="2729939" y="1705283"/>
              <a:ext cx="990600" cy="613831"/>
              <a:chOff x="2729939" y="1743383"/>
              <a:chExt cx="990600" cy="613831"/>
            </a:xfrm>
          </p:grpSpPr>
          <p:sp>
            <p:nvSpPr>
              <p:cNvPr id="188" name="平行四边形 187"/>
              <p:cNvSpPr/>
              <p:nvPr/>
            </p:nvSpPr>
            <p:spPr>
              <a:xfrm>
                <a:off x="2928914" y="1815349"/>
                <a:ext cx="590574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9" name="文本框 72"/>
              <p:cNvSpPr txBox="1"/>
              <p:nvPr/>
            </p:nvSpPr>
            <p:spPr>
              <a:xfrm>
                <a:off x="2729939" y="1743383"/>
                <a:ext cx="9906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73"/>
          <p:cNvGrpSpPr/>
          <p:nvPr/>
        </p:nvGrpSpPr>
        <p:grpSpPr>
          <a:xfrm>
            <a:off x="4394103" y="1618571"/>
            <a:ext cx="4837112" cy="460375"/>
            <a:chOff x="2812067" y="1722216"/>
            <a:chExt cx="6450181" cy="613831"/>
          </a:xfrm>
        </p:grpSpPr>
        <p:cxnSp>
          <p:nvCxnSpPr>
            <p:cNvPr id="191" name="直接连接符 190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193" name="平行四边形 192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00" name="矩形 199"/>
          <p:cNvSpPr/>
          <p:nvPr/>
        </p:nvSpPr>
        <p:spPr>
          <a:xfrm>
            <a:off x="5268816" y="86292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全部成果</a:t>
            </a:r>
            <a:endParaRPr lang="en-US" altLang="en-US" sz="2000" b="1" dirty="0">
              <a:solidFill>
                <a:srgbClr val="215A6D"/>
              </a:solidFill>
              <a:latin typeface="微软雅黑" panose="020B0503020204020204" pitchFamily="34" charset="-122"/>
              <a:ea typeface="Times New Roman" panose="02020603050405020304" pitchFamily="18" charset="0"/>
            </a:endParaRPr>
          </a:p>
        </p:txBody>
      </p:sp>
      <p:sp>
        <p:nvSpPr>
          <p:cNvPr id="201" name="矩形 101"/>
          <p:cNvSpPr/>
          <p:nvPr/>
        </p:nvSpPr>
        <p:spPr>
          <a:xfrm>
            <a:off x="5268816" y="1650321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215" name="组合 36"/>
          <p:cNvGrpSpPr/>
          <p:nvPr/>
        </p:nvGrpSpPr>
        <p:grpSpPr>
          <a:xfrm>
            <a:off x="4433283" y="3194723"/>
            <a:ext cx="4749800" cy="830997"/>
            <a:chOff x="2929753" y="1756083"/>
            <a:chExt cx="6332495" cy="1107992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18" name="平行四边形 217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9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44</a:t>
                </a:r>
              </a:p>
            </p:txBody>
          </p:sp>
        </p:grpSp>
      </p:grpSp>
      <p:sp>
        <p:nvSpPr>
          <p:cNvPr id="221" name="矩形 56"/>
          <p:cNvSpPr/>
          <p:nvPr/>
        </p:nvSpPr>
        <p:spPr>
          <a:xfrm>
            <a:off x="5265133" y="3156941"/>
            <a:ext cx="2811462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需求报告</a:t>
            </a:r>
          </a:p>
        </p:txBody>
      </p:sp>
      <p:sp>
        <p:nvSpPr>
          <p:cNvPr id="223" name="矩形 130"/>
          <p:cNvSpPr/>
          <p:nvPr/>
        </p:nvSpPr>
        <p:spPr>
          <a:xfrm>
            <a:off x="5311017" y="4004154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grpSp>
        <p:nvGrpSpPr>
          <p:cNvPr id="237" name="组合 36"/>
          <p:cNvGrpSpPr/>
          <p:nvPr/>
        </p:nvGrpSpPr>
        <p:grpSpPr>
          <a:xfrm>
            <a:off x="4437390" y="3963084"/>
            <a:ext cx="4749800" cy="830997"/>
            <a:chOff x="2929753" y="1756083"/>
            <a:chExt cx="6332495" cy="1107992"/>
          </a:xfrm>
        </p:grpSpPr>
        <p:cxnSp>
          <p:nvCxnSpPr>
            <p:cNvPr id="238" name="直接连接符 23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组合 38"/>
            <p:cNvGrpSpPr/>
            <p:nvPr/>
          </p:nvGrpSpPr>
          <p:grpSpPr>
            <a:xfrm>
              <a:off x="2929753" y="1756083"/>
              <a:ext cx="590497" cy="1107992"/>
              <a:chOff x="2929753" y="1794183"/>
              <a:chExt cx="590497" cy="1107992"/>
            </a:xfrm>
          </p:grpSpPr>
          <p:sp>
            <p:nvSpPr>
              <p:cNvPr id="240" name="平行四边形 23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1" name="文本框 40"/>
              <p:cNvSpPr txBox="1"/>
              <p:nvPr/>
            </p:nvSpPr>
            <p:spPr>
              <a:xfrm>
                <a:off x="2934922" y="1794183"/>
                <a:ext cx="580213" cy="11079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55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4346575" y="2387597"/>
            <a:ext cx="4837112" cy="460375"/>
            <a:chOff x="2812067" y="1722216"/>
            <a:chExt cx="6450181" cy="613831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364576" y="2249263"/>
              <a:ext cx="58976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80"/>
            <p:cNvGrpSpPr/>
            <p:nvPr/>
          </p:nvGrpSpPr>
          <p:grpSpPr>
            <a:xfrm>
              <a:off x="2812067" y="1722216"/>
              <a:ext cx="825500" cy="613831"/>
              <a:chOff x="2812067" y="1760316"/>
              <a:chExt cx="825500" cy="613831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2930612" y="1815349"/>
                <a:ext cx="590615" cy="480481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文本框 87"/>
              <p:cNvSpPr txBox="1"/>
              <p:nvPr/>
            </p:nvSpPr>
            <p:spPr>
              <a:xfrm>
                <a:off x="2812067" y="1760316"/>
                <a:ext cx="825500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79" name="矩形 101"/>
          <p:cNvSpPr/>
          <p:nvPr/>
        </p:nvSpPr>
        <p:spPr>
          <a:xfrm>
            <a:off x="5234846" y="2428872"/>
            <a:ext cx="199125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可行性分析报告</a:t>
            </a:r>
          </a:p>
        </p:txBody>
      </p:sp>
      <p:sp>
        <p:nvSpPr>
          <p:cNvPr id="80" name="矩形 130"/>
          <p:cNvSpPr/>
          <p:nvPr/>
        </p:nvSpPr>
        <p:spPr>
          <a:xfrm>
            <a:off x="5296733" y="4822614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详细设计</a:t>
            </a:r>
          </a:p>
        </p:txBody>
      </p:sp>
      <p:grpSp>
        <p:nvGrpSpPr>
          <p:cNvPr id="81" name="组合 36"/>
          <p:cNvGrpSpPr/>
          <p:nvPr/>
        </p:nvGrpSpPr>
        <p:grpSpPr>
          <a:xfrm>
            <a:off x="4423106" y="4781544"/>
            <a:ext cx="4749800" cy="460375"/>
            <a:chOff x="2929753" y="1756083"/>
            <a:chExt cx="6332495" cy="613831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84" name="平行四边形 83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5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6</a:t>
                </a:r>
              </a:p>
            </p:txBody>
          </p:sp>
        </p:grpSp>
      </p:grpSp>
      <p:sp>
        <p:nvSpPr>
          <p:cNvPr id="86" name="矩形 130"/>
          <p:cNvSpPr/>
          <p:nvPr/>
        </p:nvSpPr>
        <p:spPr>
          <a:xfrm>
            <a:off x="5296733" y="5633682"/>
            <a:ext cx="1217000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测试计划</a:t>
            </a:r>
          </a:p>
        </p:txBody>
      </p:sp>
      <p:grpSp>
        <p:nvGrpSpPr>
          <p:cNvPr id="87" name="组合 36"/>
          <p:cNvGrpSpPr/>
          <p:nvPr/>
        </p:nvGrpSpPr>
        <p:grpSpPr>
          <a:xfrm>
            <a:off x="4423106" y="5592612"/>
            <a:ext cx="4749800" cy="460375"/>
            <a:chOff x="2929753" y="1756083"/>
            <a:chExt cx="6332495" cy="613831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90" name="平行四边形 89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1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7</a:t>
                </a:r>
              </a:p>
            </p:txBody>
          </p:sp>
        </p:grpSp>
      </p:grpSp>
      <p:sp>
        <p:nvSpPr>
          <p:cNvPr id="62" name="矩形 130"/>
          <p:cNvSpPr/>
          <p:nvPr/>
        </p:nvSpPr>
        <p:spPr>
          <a:xfrm>
            <a:off x="5267730" y="6418375"/>
            <a:ext cx="431400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</a:rPr>
              <a:t>项目总结，小组分工考评，参考文献</a:t>
            </a:r>
          </a:p>
        </p:txBody>
      </p:sp>
      <p:grpSp>
        <p:nvGrpSpPr>
          <p:cNvPr id="63" name="组合 36"/>
          <p:cNvGrpSpPr/>
          <p:nvPr/>
        </p:nvGrpSpPr>
        <p:grpSpPr>
          <a:xfrm>
            <a:off x="4394103" y="6377305"/>
            <a:ext cx="4749800" cy="460375"/>
            <a:chOff x="2929753" y="1756083"/>
            <a:chExt cx="6332495" cy="613831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3365747" y="2249265"/>
              <a:ext cx="589650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38"/>
            <p:cNvGrpSpPr/>
            <p:nvPr/>
          </p:nvGrpSpPr>
          <p:grpSpPr>
            <a:xfrm>
              <a:off x="2929753" y="1756083"/>
              <a:ext cx="590497" cy="613831"/>
              <a:chOff x="2929753" y="1794183"/>
              <a:chExt cx="590497" cy="613831"/>
            </a:xfrm>
          </p:grpSpPr>
          <p:sp>
            <p:nvSpPr>
              <p:cNvPr id="66" name="平行四边形 65"/>
              <p:cNvSpPr/>
              <p:nvPr/>
            </p:nvSpPr>
            <p:spPr>
              <a:xfrm>
                <a:off x="2929753" y="1815350"/>
                <a:ext cx="590497" cy="480482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24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文本框 40"/>
              <p:cNvSpPr txBox="1"/>
              <p:nvPr/>
            </p:nvSpPr>
            <p:spPr>
              <a:xfrm>
                <a:off x="2934922" y="1794183"/>
                <a:ext cx="580213" cy="6138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8</a:t>
                </a: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776371"/>
            <a:ext cx="677108" cy="4523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功能测试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27618" y="83202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登录功能测试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78" y="709810"/>
            <a:ext cx="8051374" cy="61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1906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286982"/>
            <a:ext cx="677108" cy="5012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最终用户测试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6326" y="547951"/>
            <a:ext cx="432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关键用户：杨枨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9" y="1727120"/>
            <a:ext cx="4433280" cy="33249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26326" y="5256945"/>
            <a:ext cx="47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用户：王淑雯，平易成等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82" y="1727120"/>
            <a:ext cx="4356976" cy="3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209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-22331" y="-12776"/>
            <a:ext cx="2650083" cy="1558143"/>
            <a:chOff x="-35031" y="1575572"/>
            <a:chExt cx="12213877" cy="1376769"/>
          </a:xfrm>
        </p:grpSpPr>
        <p:sp>
          <p:nvSpPr>
            <p:cNvPr id="96" name="直角三角形 9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直角三角形 9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直角三角形 9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10800000">
            <a:off x="9541917" y="5299859"/>
            <a:ext cx="2650083" cy="1558143"/>
            <a:chOff x="-35031" y="1575572"/>
            <a:chExt cx="12213877" cy="1376769"/>
          </a:xfrm>
        </p:grpSpPr>
        <p:sp>
          <p:nvSpPr>
            <p:cNvPr id="106" name="直角三角形 10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直角三角形 10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直角三角形 10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0866958" y="286982"/>
            <a:ext cx="677108" cy="5012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测试计划     最终用户测试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6326" y="541285"/>
            <a:ext cx="9072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已修改问题：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注册界面中验证码处表意不清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注册界面中发送验证码成功后有成功提示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登陆界面中登陆所需的信息表意不清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发帖时可以发标题为空的帖子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在未登陆状态下，隐藏发帖，回复，点赞，踩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个按钮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可以取消点赞，取消踩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修改密码成功后提示重新登陆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发送邮箱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21333" y="4034467"/>
            <a:ext cx="9527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未修改问题：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注册界面中没有发送验证码失败提示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没有做点赞标识（即用户无法知道自己是否点过赞）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界面不够美观，主页字体颜色不太合适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附件上传速度过慢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不能很好的适应所有浏览器（比如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浏览器）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8552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rgbClr val="C01C23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" y="-15160"/>
            <a:ext cx="12214332" cy="4079160"/>
            <a:chOff x="-22332" y="-15160"/>
            <a:chExt cx="12214332" cy="4079160"/>
          </a:xfrm>
        </p:grpSpPr>
        <p:sp>
          <p:nvSpPr>
            <p:cNvPr id="7" name="等腰三角形 6"/>
            <p:cNvSpPr/>
            <p:nvPr/>
          </p:nvSpPr>
          <p:spPr>
            <a:xfrm flipV="1">
              <a:off x="-22332" y="-15160"/>
              <a:ext cx="12214331" cy="3934017"/>
            </a:xfrm>
            <a:prstGeom prst="triangle">
              <a:avLst>
                <a:gd name="adj" fmla="val 6057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-22331" y="-15160"/>
              <a:ext cx="12214331" cy="40791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5791201" y="3611661"/>
              <a:ext cx="609600" cy="161863"/>
            </a:xfrm>
            <a:prstGeom prst="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" y="5131352"/>
            <a:ext cx="12214332" cy="0"/>
          </a:xfrm>
          <a:prstGeom prst="line">
            <a:avLst/>
          </a:prstGeom>
          <a:ln w="76200">
            <a:solidFill>
              <a:srgbClr val="252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135521" y="4412730"/>
            <a:ext cx="1449921" cy="1437249"/>
          </a:xfrm>
          <a:prstGeom prst="ellipse">
            <a:avLst/>
          </a:prstGeom>
          <a:solidFill>
            <a:srgbClr val="FFC000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86428" y="4412730"/>
            <a:ext cx="1449921" cy="1437249"/>
          </a:xfrm>
          <a:prstGeom prst="ellipse">
            <a:avLst/>
          </a:prstGeom>
          <a:solidFill>
            <a:srgbClr val="252434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37333" y="4412730"/>
            <a:ext cx="1449921" cy="1437249"/>
          </a:xfrm>
          <a:prstGeom prst="ellipse">
            <a:avLst/>
          </a:prstGeom>
          <a:solidFill>
            <a:srgbClr val="FFC000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88238" y="4412730"/>
            <a:ext cx="1449921" cy="1437249"/>
          </a:xfrm>
          <a:prstGeom prst="ellipse">
            <a:avLst/>
          </a:prstGeom>
          <a:solidFill>
            <a:srgbClr val="252434"/>
          </a:solidFill>
          <a:ln w="3175">
            <a:noFill/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68584" y="841552"/>
            <a:ext cx="6919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www.zuccyanghaha.cn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7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项目总结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6444" y="3600153"/>
            <a:ext cx="464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优：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项目完成预期功能，达到了目标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小组成员初步了解了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文件的编写，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Django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以及服务器的使用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登陆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发送邮箱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20917" y="3635248"/>
            <a:ext cx="464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缺：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网站功能比较简单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界面不够美观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在可行性分析阶段准备不足，导致实现阶段困难重重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登陆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发送邮箱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小组考评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9305" y="3616058"/>
            <a:ext cx="9072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冯一鸣：工作任务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39/40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，工作质量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16/20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，工作技能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，工作态度与责任感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，协调性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，纪律性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，总分：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89/100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何银超：工作任务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35/40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，工作质量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17/20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，工作技能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，工作态度与责任感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，协调性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10/10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，纪律性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，总分：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86/100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周德阳：工作任务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37/40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，工作质量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16/20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，工作技能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，工作态度与责任感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，协调性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10/10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，纪律性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9/10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，总分：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90/100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登陆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发送邮箱</a:t>
            </a:r>
          </a:p>
        </p:txBody>
      </p:sp>
    </p:spTree>
    <p:extLst>
      <p:ext uri="{BB962C8B-B14F-4D97-AF65-F5344CB8AC3E}">
        <p14:creationId xmlns:p14="http://schemas.microsoft.com/office/powerpoint/2010/main" val="37464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2331" y="-156674"/>
            <a:ext cx="12214331" cy="3585674"/>
          </a:xfrm>
          <a:prstGeom prst="rect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3498" y="3488811"/>
            <a:ext cx="12236663" cy="7580"/>
          </a:xfrm>
          <a:prstGeom prst="line">
            <a:avLst/>
          </a:prstGeom>
          <a:ln w="139700">
            <a:solidFill>
              <a:srgbClr val="C01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64970" y="81298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1740" y="946785"/>
            <a:ext cx="2290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</a:p>
        </p:txBody>
      </p:sp>
      <p:sp>
        <p:nvSpPr>
          <p:cNvPr id="14" name="矩形 13"/>
          <p:cNvSpPr/>
          <p:nvPr/>
        </p:nvSpPr>
        <p:spPr>
          <a:xfrm>
            <a:off x="1715135" y="4029191"/>
            <a:ext cx="11214100" cy="375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[1]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张海藩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软件工程导论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)[M].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清华大学出版社，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2008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2331" y="-15160"/>
            <a:ext cx="12214331" cy="687316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pic>
        <p:nvPicPr>
          <p:cNvPr id="2" name="图片 1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"/>
            <a:ext cx="12192000" cy="67434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flipH="1" flipV="1">
            <a:off x="-22331" y="5481233"/>
            <a:ext cx="12213877" cy="1376769"/>
            <a:chOff x="-35031" y="1575572"/>
            <a:chExt cx="12213877" cy="13767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"/>
          <p:cNvSpPr>
            <a:spLocks noGrp="1"/>
          </p:cNvSpPr>
          <p:nvPr/>
        </p:nvSpPr>
        <p:spPr>
          <a:xfrm>
            <a:off x="960438" y="3267075"/>
            <a:ext cx="5772150" cy="647700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感谢聆听</a:t>
            </a: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960438" y="3914775"/>
            <a:ext cx="5772150" cy="277813"/>
          </a:xfrm>
          <a:prstGeom prst="rect">
            <a:avLst/>
          </a:prstGeom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作者：</a:t>
            </a:r>
            <a:r>
              <a:rPr kumimoji="1" lang="en-US" altLang="zh-CN" dirty="0"/>
              <a:t>SE2018</a:t>
            </a:r>
            <a:r>
              <a:rPr kumimoji="1" lang="zh-CN" altLang="en-US" dirty="0"/>
              <a:t>春</a:t>
            </a:r>
            <a:r>
              <a:rPr kumimoji="1" lang="en-US" altLang="zh-CN" dirty="0"/>
              <a:t>-G16</a:t>
            </a:r>
            <a:r>
              <a:rPr kumimoji="1" lang="zh-CN" altLang="en-US" dirty="0"/>
              <a:t>小组所有成员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331" y="-12775"/>
            <a:ext cx="12213877" cy="1376769"/>
            <a:chOff x="-35031" y="1575572"/>
            <a:chExt cx="12213877" cy="1376769"/>
          </a:xfrm>
        </p:grpSpPr>
        <p:sp>
          <p:nvSpPr>
            <p:cNvPr id="4" name="直角三角形 3"/>
            <p:cNvSpPr/>
            <p:nvPr/>
          </p:nvSpPr>
          <p:spPr>
            <a:xfrm flipV="1">
              <a:off x="-35031" y="1575572"/>
              <a:ext cx="12213877" cy="1376769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-35031" y="1575572"/>
              <a:ext cx="12213877" cy="897983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-35031" y="1575572"/>
              <a:ext cx="12213877" cy="465561"/>
            </a:xfrm>
            <a:prstGeom prst="rtTriangle">
              <a:avLst/>
            </a:prstGeom>
            <a:solidFill>
              <a:srgbClr val="C01C23"/>
            </a:solidFill>
            <a:ln>
              <a:solidFill>
                <a:srgbClr val="C01C2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39" name="文本占位符 2"/>
          <p:cNvSpPr>
            <a:spLocks noGrp="1"/>
          </p:cNvSpPr>
          <p:nvPr/>
        </p:nvSpPr>
        <p:spPr>
          <a:xfrm>
            <a:off x="316389" y="328171"/>
            <a:ext cx="725488" cy="479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4338" name="文本占位符 1"/>
          <p:cNvSpPr>
            <a:spLocks noGrp="1"/>
          </p:cNvSpPr>
          <p:nvPr/>
        </p:nvSpPr>
        <p:spPr>
          <a:xfrm>
            <a:off x="679133" y="254953"/>
            <a:ext cx="4056640" cy="3619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全部成果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3" y="1631722"/>
            <a:ext cx="8306839" cy="48584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22442" y="2900964"/>
            <a:ext cx="2555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根据要求，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小组提交了要求的所有成果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66" y="1827648"/>
            <a:ext cx="12236662" cy="50702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41377" y="360907"/>
            <a:ext cx="674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在本学期中，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小组在每个阶段，都会对项目计划进行调整，下图为项目计划的版本历史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10" y="468630"/>
            <a:ext cx="22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项目计划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31" y="1842166"/>
            <a:ext cx="5959107" cy="50299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77" y="1842166"/>
            <a:ext cx="5804224" cy="501583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41377" y="360907"/>
            <a:ext cx="674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Gantt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图中，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G16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小组每一位成员的任务都贯穿了整个项目</a:t>
            </a:r>
          </a:p>
        </p:txBody>
      </p:sp>
    </p:spTree>
    <p:extLst>
      <p:ext uri="{BB962C8B-B14F-4D97-AF65-F5344CB8AC3E}">
        <p14:creationId xmlns:p14="http://schemas.microsoft.com/office/powerpoint/2010/main" val="27351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-1092"/>
            <a:ext cx="12214331" cy="68731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434"/>
              </a:solidFill>
            </a:endParaRPr>
          </a:p>
        </p:txBody>
      </p:sp>
      <p:sp>
        <p:nvSpPr>
          <p:cNvPr id="5" name="矩形 6"/>
          <p:cNvSpPr/>
          <p:nvPr/>
        </p:nvSpPr>
        <p:spPr>
          <a:xfrm flipH="1">
            <a:off x="-22331" y="0"/>
            <a:ext cx="4931956" cy="6872068"/>
          </a:xfrm>
          <a:custGeom>
            <a:avLst/>
            <a:gdLst>
              <a:gd name="connsiteX0" fmla="*/ 0 w 2668172"/>
              <a:gd name="connsiteY0" fmla="*/ 0 h 6858000"/>
              <a:gd name="connsiteX1" fmla="*/ 2668172 w 2668172"/>
              <a:gd name="connsiteY1" fmla="*/ 0 h 6858000"/>
              <a:gd name="connsiteX2" fmla="*/ 2668172 w 2668172"/>
              <a:gd name="connsiteY2" fmla="*/ 6858000 h 6858000"/>
              <a:gd name="connsiteX3" fmla="*/ 0 w 2668172"/>
              <a:gd name="connsiteY3" fmla="*/ 6858000 h 6858000"/>
              <a:gd name="connsiteX4" fmla="*/ 0 w 2668172"/>
              <a:gd name="connsiteY4" fmla="*/ 0 h 6858000"/>
              <a:gd name="connsiteX0-1" fmla="*/ 4121834 w 6790006"/>
              <a:gd name="connsiteY0-2" fmla="*/ 0 h 6872068"/>
              <a:gd name="connsiteX1-3" fmla="*/ 6790006 w 6790006"/>
              <a:gd name="connsiteY1-4" fmla="*/ 0 h 6872068"/>
              <a:gd name="connsiteX2-5" fmla="*/ 6790006 w 6790006"/>
              <a:gd name="connsiteY2-6" fmla="*/ 6858000 h 6872068"/>
              <a:gd name="connsiteX3-7" fmla="*/ 0 w 6790006"/>
              <a:gd name="connsiteY3-8" fmla="*/ 6872068 h 6872068"/>
              <a:gd name="connsiteX4-9" fmla="*/ 4121834 w 6790006"/>
              <a:gd name="connsiteY4-10" fmla="*/ 0 h 6872068"/>
              <a:gd name="connsiteX0-11" fmla="*/ 1407662 w 6790006"/>
              <a:gd name="connsiteY0-12" fmla="*/ 0 h 6872068"/>
              <a:gd name="connsiteX1-13" fmla="*/ 6790006 w 6790006"/>
              <a:gd name="connsiteY1-14" fmla="*/ 0 h 6872068"/>
              <a:gd name="connsiteX2-15" fmla="*/ 6790006 w 6790006"/>
              <a:gd name="connsiteY2-16" fmla="*/ 6858000 h 6872068"/>
              <a:gd name="connsiteX3-17" fmla="*/ 0 w 6790006"/>
              <a:gd name="connsiteY3-18" fmla="*/ 6872068 h 6872068"/>
              <a:gd name="connsiteX4-19" fmla="*/ 1407662 w 6790006"/>
              <a:gd name="connsiteY4-2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90006" h="6872068">
                <a:moveTo>
                  <a:pt x="1407662" y="0"/>
                </a:moveTo>
                <a:lnTo>
                  <a:pt x="6790006" y="0"/>
                </a:lnTo>
                <a:lnTo>
                  <a:pt x="6790006" y="6858000"/>
                </a:lnTo>
                <a:lnTo>
                  <a:pt x="0" y="6872068"/>
                </a:lnTo>
                <a:lnTo>
                  <a:pt x="1407662" y="0"/>
                </a:lnTo>
                <a:close/>
              </a:path>
            </a:pathLst>
          </a:custGeom>
          <a:solidFill>
            <a:srgbClr val="252434"/>
          </a:solidFill>
          <a:ln>
            <a:solidFill>
              <a:srgbClr val="25243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787180" cy="852861"/>
            <a:chOff x="4909310" y="725714"/>
            <a:chExt cx="2369604" cy="852861"/>
          </a:xfrm>
          <a:solidFill>
            <a:srgbClr val="C01C2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C01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6109" y="468630"/>
            <a:ext cx="263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可行性分析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25" y="3848102"/>
            <a:ext cx="5458587" cy="20005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75278" y="928837"/>
            <a:ext cx="5543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关键的技术：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</a:rPr>
              <a:t>linux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系统的服务器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作为网站的编写语言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SQLite3</a:t>
            </a:r>
            <a:r>
              <a:rPr lang="zh-CN" altLang="en-US" sz="2800" b="1" dirty="0">
                <a:solidFill>
                  <a:srgbClr val="404040"/>
                </a:solidFill>
                <a:latin typeface="宋体" panose="02010600030101010101" pitchFamily="2" charset="-122"/>
              </a:rPr>
              <a:t>作为网站的数据库</a:t>
            </a:r>
            <a:endParaRPr lang="en-US" altLang="zh-CN" sz="2800" b="1" dirty="0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1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mb dir="vert"/>
      </p:transition>
    </mc:Choice>
    <mc:Fallback xmlns=""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pic>
        <p:nvPicPr>
          <p:cNvPr id="1027" name="图片 10" descr="1529723061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7" y="0"/>
            <a:ext cx="6352027" cy="51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665770" y="1488776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用户类型以及界面原型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30" y="1976452"/>
            <a:ext cx="5858609" cy="48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35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5770" y="1488776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用户代表和访谈记录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14" y="488032"/>
            <a:ext cx="6963747" cy="2562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" b="29292"/>
          <a:stretch/>
        </p:blipFill>
        <p:spPr>
          <a:xfrm>
            <a:off x="231858" y="3600138"/>
            <a:ext cx="7151580" cy="26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43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00" y="-196951"/>
            <a:ext cx="12810679" cy="7606888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flipV="1">
            <a:off x="-22330" y="0"/>
            <a:ext cx="6790007" cy="6858000"/>
          </a:xfrm>
          <a:prstGeom prst="rtTriangle">
            <a:avLst/>
          </a:prstGeom>
          <a:solidFill>
            <a:srgbClr val="252434"/>
          </a:solidFill>
          <a:ln>
            <a:solidFill>
              <a:srgbClr val="25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8855" y="334011"/>
            <a:ext cx="2369604" cy="852861"/>
            <a:chOff x="4909310" y="725714"/>
            <a:chExt cx="2369604" cy="852861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4909310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26053" y="725714"/>
              <a:ext cx="852861" cy="852861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335740" y="725714"/>
              <a:ext cx="1529517" cy="852861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65770" y="468052"/>
            <a:ext cx="233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需求报告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8855" y="1201230"/>
            <a:ext cx="554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ER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图以及数据字典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2050" name="图片 3" descr="1529330171(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r="11212"/>
          <a:stretch/>
        </p:blipFill>
        <p:spPr bwMode="auto">
          <a:xfrm>
            <a:off x="0" y="1884784"/>
            <a:ext cx="7240555" cy="510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47" y="1"/>
            <a:ext cx="505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552</Words>
  <Application>Microsoft Office PowerPoint</Application>
  <PresentationFormat>宽屏</PresentationFormat>
  <Paragraphs>155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feng</cp:lastModifiedBy>
  <cp:revision>78</cp:revision>
  <dcterms:created xsi:type="dcterms:W3CDTF">2015-06-10T14:28:00Z</dcterms:created>
  <dcterms:modified xsi:type="dcterms:W3CDTF">2018-06-27T03:07:43Z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