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58" r:id="rId4"/>
    <p:sldId id="297" r:id="rId5"/>
    <p:sldId id="302" r:id="rId6"/>
    <p:sldId id="271" r:id="rId7"/>
    <p:sldId id="315" r:id="rId8"/>
    <p:sldId id="301" r:id="rId9"/>
    <p:sldId id="316" r:id="rId10"/>
    <p:sldId id="317" r:id="rId11"/>
    <p:sldId id="318" r:id="rId12"/>
    <p:sldId id="319" r:id="rId13"/>
    <p:sldId id="320" r:id="rId14"/>
    <p:sldId id="307" r:id="rId15"/>
    <p:sldId id="321" r:id="rId16"/>
    <p:sldId id="314" r:id="rId17"/>
    <p:sldId id="277" r:id="rId18"/>
    <p:sldId id="32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-162"/>
      </p:cViewPr>
      <p:guideLst>
        <p:guide orient="horz" pos="2136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0219" y="-1262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8.3</a:t>
            </a:r>
            <a:r>
              <a:rPr kumimoji="1" lang="zh-CN" altLang="en-US" sz="5400" b="1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维护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60438" y="3797300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小组：G16</a:t>
            </a:r>
            <a:endParaRPr kumimoji="1" lang="zh-CN" altLang="en-US" sz="2000" b="1" i="0" u="none" strike="noStrike" kern="1200" cap="none" spc="0" normalizeH="0" baseline="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960438" y="4457700"/>
            <a:ext cx="5772150" cy="94615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组长 ：周德阳   </a:t>
            </a:r>
            <a:endParaRPr kumimoji="1" lang="zh-CN" altLang="en-US" sz="2000" b="1" i="0" u="none" strike="noStrike" kern="1200" cap="none" spc="0" normalizeH="0" baseline="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组员： 冯一鸣  何银超  </a:t>
            </a:r>
            <a:endParaRPr kumimoji="1" lang="zh-CN" altLang="en-US" sz="2000" b="1" i="0" u="none" strike="noStrike" kern="1200" cap="none" spc="0" normalizeH="0" baseline="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40" name="TextBox 40"/>
          <p:cNvSpPr txBox="1"/>
          <p:nvPr/>
        </p:nvSpPr>
        <p:spPr>
          <a:xfrm>
            <a:off x="736283" y="5734685"/>
            <a:ext cx="2320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defTabSz="912495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浙江大学城市学院</a:t>
            </a:r>
            <a:endParaRPr kumimoji="1" lang="zh-CN" altLang="en-US" sz="2000" b="1" kern="1200" cap="none" spc="0" normalizeH="0" baseline="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3498" y="1987730"/>
            <a:ext cx="7375995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不管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维护类型如何，都需要进行同样的技术工作。包括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修改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软件设计、复查、必要的代码修改、单元测试和集成测试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包括使用以前的测试方案的回归测试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、验收测试和复审。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不同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类型的维护强调的重点不同，但是基本途径是相同的。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维护事件流中最后一个事件是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复审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，它再次检验软件配置的所有成分的有效性，并且保证事实上满足了维护要求表中的要求。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27" y="1765598"/>
            <a:ext cx="4940488" cy="513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27" y="1765598"/>
            <a:ext cx="4940488" cy="513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-33497" y="1657814"/>
            <a:ext cx="7017246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处境复查常常是有好处的。一般说来，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这种复查试图回答下述问题。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当前处境下设计、编码或测试的哪些方面能用不同方法进行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?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哪些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维护资源是应该有而事实上却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没有的？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对于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这项维护工作什么是主要的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以及次要的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障碍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?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要求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的维护类型中有预防性维护吗</a:t>
            </a: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?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27" y="1765598"/>
            <a:ext cx="4940488" cy="513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-33497" y="1657814"/>
            <a:ext cx="7017246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处境复查常常是有好处的。一般说来，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这种复查试图回答下述问题。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当前处境下设计、编码或测试的哪些方面能用不同方法进行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?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哪些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维护资源是应该有而事实上却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没有的？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对于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这项维护工作什么是主要的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以及次要的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障碍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?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sym typeface="+mn-ea"/>
              </a:rPr>
              <a:t>要求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的维护类型中有预防性维护吗</a:t>
            </a:r>
            <a:r>
              <a:rPr lang="en-US" altLang="zh-CN" sz="2800" b="1" dirty="0" smtClean="0">
                <a:latin typeface="宋体" panose="02010600030101010101" pitchFamily="2" charset="-122"/>
                <a:sym typeface="+mn-ea"/>
              </a:rPr>
              <a:t>?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225" y="0"/>
            <a:ext cx="5719445" cy="6871970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3240632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09" y="468630"/>
            <a:ext cx="333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保护维护记录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8670" y="1254126"/>
            <a:ext cx="669882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10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因程序变动而删除的源语句数；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11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每个改动耗费的人时数；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12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程序改动的日期；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13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软件工程师的名字；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14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维护要求表的标识；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15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维护类型；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维护开始和完成的日期；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17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累计用于维护的人时数；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18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与完成的维护相联系的纯效益。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1186815"/>
            <a:ext cx="399542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Swanson：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1程序标识；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2源语句数；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3机器指令条数；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4使用的程序设计语言；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5程序安装的日期；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6自从安装以来程序运行的次数；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7自从安装以来程序失效的次数；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8程序变动的层次和标识；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9因程序变动而增加的源语句数；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  <a:p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3437636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345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评价维护活动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4676" y="2209128"/>
            <a:ext cx="10828876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每次程序运行平均失效的次数。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(2)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用于每一类维护活动的总人时数。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(3)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平均每个程序、每种语言、每种维护类型所做的程序变动数。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(4)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维护过程中增加或删除一个源语句平均花费的人时数。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(5)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维护每种语言平均花费的人时数。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(6)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一张维护要求表的平均周转时间。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(7)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不同维护类型所占的百分比。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3761" y="-754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225" y="-156845"/>
            <a:ext cx="12214225" cy="2442210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235470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31890" y="725714"/>
              <a:ext cx="1794510" cy="852805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  <a:endParaRPr lang="en-US" altLang="zh-C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77583" y="2820353"/>
            <a:ext cx="11214100" cy="570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1.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维护事件流应该首先确定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什么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？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583" y="3815398"/>
            <a:ext cx="11214100" cy="570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维护事件流中最后一个事件是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什么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8378" y="4810443"/>
            <a:ext cx="11214100" cy="570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3.请列出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保护维护记录包括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  <a:hlinkClick r:id="rId2" tooltip="" action="ppaction://hlinksldjump"/>
              </a:rPr>
              <a:t>什么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。（三点即可）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4930" y="2875915"/>
            <a:ext cx="177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维护的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类型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2090" y="3870960"/>
            <a:ext cx="177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复审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6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5135" y="4029191"/>
            <a:ext cx="11214100" cy="375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[1]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张海藩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软件工程导论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)[M].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清华大学出版社，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2008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 </a:t>
            </a:r>
            <a:endParaRPr lang="en-US" altLang="zh-CN" sz="14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3761" y="-754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225" y="-156845"/>
            <a:ext cx="12214225" cy="2442210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235470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870325" y="843280"/>
            <a:ext cx="4168140" cy="852805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31890" y="725714"/>
              <a:ext cx="1794510" cy="852805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7.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组员绩效考评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539240" y="2520315"/>
            <a:ext cx="7901305" cy="3375660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8" name="矩形 4"/>
          <p:cNvSpPr/>
          <p:nvPr/>
        </p:nvSpPr>
        <p:spPr>
          <a:xfrm>
            <a:off x="1539240" y="2777808"/>
            <a:ext cx="7504113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组长：周德阳（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bbs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登入，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终稿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组员：冯一鸣（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初稿。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何银超（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"/>
          <p:cNvSpPr>
            <a:spLocks noGrp="1"/>
          </p:cNvSpPr>
          <p:nvPr/>
        </p:nvSpPr>
        <p:spPr>
          <a:xfrm>
            <a:off x="960438" y="3267075"/>
            <a:ext cx="5772150" cy="64770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感谢聆听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960438" y="3914775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作者：</a:t>
            </a:r>
            <a:r>
              <a:rPr kumimoji="1" lang="en-US" altLang="zh-CN" dirty="0"/>
              <a:t>SE2018</a:t>
            </a:r>
            <a:r>
              <a:rPr kumimoji="1" lang="zh-CN" altLang="en-US" dirty="0"/>
              <a:t>春</a:t>
            </a:r>
            <a:r>
              <a:rPr kumimoji="1" lang="en-US" altLang="zh-CN" dirty="0"/>
              <a:t>-G16</a:t>
            </a:r>
            <a:r>
              <a:rPr kumimoji="1" lang="zh-CN" altLang="en-US" dirty="0"/>
              <a:t>小组所有成员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14740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-66881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-347143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24695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2222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n-US" altLang="zh-CN" sz="5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占位符 13"/>
          <p:cNvSpPr>
            <a:spLocks noGrp="1"/>
          </p:cNvSpPr>
          <p:nvPr/>
        </p:nvSpPr>
        <p:spPr>
          <a:xfrm>
            <a:off x="4781453" y="1516971"/>
            <a:ext cx="2613025" cy="565150"/>
          </a:xfrm>
          <a:prstGeom prst="rect">
            <a:avLst/>
          </a:prstGeom>
          <a:noFill/>
          <a:ln>
            <a:solidFill>
              <a:schemeClr val="bg1"/>
            </a:solidFill>
            <a:miter/>
          </a:ln>
        </p:spPr>
        <p:txBody>
          <a:bodyPr anchor="ctr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作业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5" name="组合 68"/>
          <p:cNvGrpSpPr/>
          <p:nvPr/>
        </p:nvGrpSpPr>
        <p:grpSpPr>
          <a:xfrm>
            <a:off x="4332191" y="793071"/>
            <a:ext cx="4899025" cy="460375"/>
            <a:chOff x="2729939" y="1705283"/>
            <a:chExt cx="6532309" cy="613831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3364966" y="2249264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70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188" name="平行四边形 187"/>
              <p:cNvSpPr/>
              <p:nvPr/>
            </p:nvSpPr>
            <p:spPr>
              <a:xfrm>
                <a:off x="2928914" y="1815349"/>
                <a:ext cx="590574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9" name="文本框 72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73"/>
          <p:cNvGrpSpPr/>
          <p:nvPr/>
        </p:nvGrpSpPr>
        <p:grpSpPr>
          <a:xfrm>
            <a:off x="4394103" y="1618571"/>
            <a:ext cx="4837112" cy="460375"/>
            <a:chOff x="2812067" y="1722216"/>
            <a:chExt cx="6450181" cy="613831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193" name="平行四边形 192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5268816" y="86292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维护组织</a:t>
            </a:r>
            <a:endParaRPr lang="en-US" altLang="en-US" sz="2000" b="1" dirty="0">
              <a:solidFill>
                <a:srgbClr val="215A6D"/>
              </a:solidFill>
              <a:latin typeface="微软雅黑" panose="020B0503020204020204" pitchFamily="34" charset="-122"/>
              <a:ea typeface="Times New Roman" panose="02020603050405020304" pitchFamily="18" charset="0"/>
            </a:endParaRPr>
          </a:p>
        </p:txBody>
      </p:sp>
      <p:sp>
        <p:nvSpPr>
          <p:cNvPr id="201" name="矩形 101"/>
          <p:cNvSpPr/>
          <p:nvPr/>
        </p:nvSpPr>
        <p:spPr>
          <a:xfrm>
            <a:off x="5268816" y="1650321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维护报告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5" name="组合 36"/>
          <p:cNvGrpSpPr/>
          <p:nvPr/>
        </p:nvGrpSpPr>
        <p:grpSpPr>
          <a:xfrm>
            <a:off x="4433283" y="3194723"/>
            <a:ext cx="4749800" cy="830997"/>
            <a:chOff x="2929753" y="1756083"/>
            <a:chExt cx="6332495" cy="1107992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18" name="平行四边形 217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44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21" name="矩形 56"/>
          <p:cNvSpPr/>
          <p:nvPr/>
        </p:nvSpPr>
        <p:spPr>
          <a:xfrm>
            <a:off x="5265133" y="3156941"/>
            <a:ext cx="2811462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保存维护记录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3" name="矩形 130"/>
          <p:cNvSpPr/>
          <p:nvPr/>
        </p:nvSpPr>
        <p:spPr>
          <a:xfrm>
            <a:off x="5311017" y="4004154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评价维护活动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37" name="组合 36"/>
          <p:cNvGrpSpPr/>
          <p:nvPr/>
        </p:nvGrpSpPr>
        <p:grpSpPr>
          <a:xfrm>
            <a:off x="4437390" y="3963084"/>
            <a:ext cx="4749800" cy="830997"/>
            <a:chOff x="2929753" y="1756083"/>
            <a:chExt cx="6332495" cy="1107992"/>
          </a:xfrm>
        </p:grpSpPr>
        <p:cxnSp>
          <p:nvCxnSpPr>
            <p:cNvPr id="238" name="直接连接符 23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40" name="平行四边形 23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55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4346575" y="2387597"/>
            <a:ext cx="4837112" cy="460375"/>
            <a:chOff x="2812067" y="1722216"/>
            <a:chExt cx="6450181" cy="613831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79" name="矩形 101"/>
          <p:cNvSpPr/>
          <p:nvPr/>
        </p:nvSpPr>
        <p:spPr>
          <a:xfrm>
            <a:off x="5234846" y="2428872"/>
            <a:ext cx="147508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维护事件流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矩形 130"/>
          <p:cNvSpPr/>
          <p:nvPr/>
        </p:nvSpPr>
        <p:spPr>
          <a:xfrm>
            <a:off x="5296733" y="4822614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参考文献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1" name="组合 36"/>
          <p:cNvGrpSpPr/>
          <p:nvPr/>
        </p:nvGrpSpPr>
        <p:grpSpPr>
          <a:xfrm>
            <a:off x="4423106" y="4781544"/>
            <a:ext cx="4749800" cy="460375"/>
            <a:chOff x="2929753" y="1756083"/>
            <a:chExt cx="6332495" cy="613831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84" name="平行四边形 83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5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6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6" name="矩形 130"/>
          <p:cNvSpPr/>
          <p:nvPr/>
        </p:nvSpPr>
        <p:spPr>
          <a:xfrm>
            <a:off x="5296733" y="5633682"/>
            <a:ext cx="199125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46182"/>
                </a:solidFill>
                <a:latin typeface="微软雅黑" panose="020B0503020204020204" pitchFamily="34" charset="-122"/>
              </a:rPr>
              <a:t>小组分工及考评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7" name="组合 36"/>
          <p:cNvGrpSpPr/>
          <p:nvPr/>
        </p:nvGrpSpPr>
        <p:grpSpPr>
          <a:xfrm>
            <a:off x="4423106" y="5592612"/>
            <a:ext cx="4749800" cy="460375"/>
            <a:chOff x="2929753" y="1756083"/>
            <a:chExt cx="6332495" cy="613831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90" name="平行四边形 8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1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7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316389" y="328171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 smtClean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4056640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维护过程的本质</a:t>
            </a:r>
            <a:endParaRPr lang="zh-CN" altLang="en-US" sz="3600" dirty="0"/>
          </a:p>
        </p:txBody>
      </p:sp>
      <p:sp>
        <p:nvSpPr>
          <p:cNvPr id="15364" name="文本框 99"/>
          <p:cNvSpPr txBox="1"/>
          <p:nvPr/>
        </p:nvSpPr>
        <p:spPr>
          <a:xfrm>
            <a:off x="1388782" y="1631722"/>
            <a:ext cx="9391650" cy="3539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过程本质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上是修改和压缩了的软件定义和开发过程，而且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事实上远在提出一项维护要求之前，与软件维护有关的工作已经开始了。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SzPct val="70000"/>
              <a:defRPr/>
            </a:pP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首先必须建立一个维护组织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pPr>
              <a:buSzPct val="70000"/>
              <a:defRPr/>
            </a:pP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随后必须确定报告和评价的过程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pPr>
              <a:buSzPct val="70000"/>
              <a:defRPr/>
            </a:pP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而且必须为每个维护要求规定一个标准化的事件序列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    此外，还应该建立一个适用于维护活动的记录保管过程，并且规定复审标准。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 smtClean="0">
                <a:latin typeface="+mn-lt"/>
                <a:ea typeface="+mn-ea"/>
                <a:cs typeface="+mn-cs"/>
              </a:rPr>
              <a:t>1.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4056640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dirty="0"/>
              <a:t>维护组织</a:t>
            </a:r>
            <a:endParaRPr lang="zh-CN" altLang="en-US" sz="3600" dirty="0"/>
          </a:p>
        </p:txBody>
      </p:sp>
      <p:sp>
        <p:nvSpPr>
          <p:cNvPr id="15364" name="文本框 99"/>
          <p:cNvSpPr txBox="1"/>
          <p:nvPr/>
        </p:nvSpPr>
        <p:spPr>
          <a:xfrm>
            <a:off x="35281" y="1529434"/>
            <a:ext cx="7146363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虽然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通常并不需要建立正式的维护组织，但是，即使对于一个小的软件开发团体而言，非正式地委托责任也是绝对必要的。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每个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维护要求都通过维护管理员转交给熟悉该产品的系统管理员去评价。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系统管理员是被指定去熟悉一小部分产品程序的技术人员。系统管理员对维护任务做出评价之后，由变化授权人决定应该进行的活动。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维护活动开始之前就明确维护责任是十分必要的，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这样做可以大大减少维护过程中可能出现的混乱。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7317346" y="994494"/>
            <a:ext cx="4874199" cy="5589186"/>
            <a:chOff x="4910881" y="1417638"/>
            <a:chExt cx="4233119" cy="2803450"/>
          </a:xfrm>
        </p:grpSpPr>
        <p:sp>
          <p:nvSpPr>
            <p:cNvPr id="10" name="圆角矩形 9"/>
            <p:cNvSpPr/>
            <p:nvPr/>
          </p:nvSpPr>
          <p:spPr>
            <a:xfrm>
              <a:off x="4931514" y="1417638"/>
              <a:ext cx="1584047" cy="4079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dirty="0"/>
                <a:t>维护管理员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10881" y="2565369"/>
              <a:ext cx="1584047" cy="407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dirty="0"/>
                <a:t>系统管理员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931514" y="3813111"/>
              <a:ext cx="1604681" cy="407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dirty="0"/>
                <a:t>程序技术人员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559953" y="2603468"/>
              <a:ext cx="1584047" cy="407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dirty="0"/>
                <a:t>变化授权人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5652113" y="1873238"/>
              <a:ext cx="215862" cy="6318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5652113" y="3071769"/>
              <a:ext cx="215862" cy="7175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文本框 18"/>
            <p:cNvSpPr txBox="1">
              <a:spLocks noChangeArrowheads="1"/>
            </p:cNvSpPr>
            <p:nvPr/>
          </p:nvSpPr>
          <p:spPr bwMode="auto">
            <a:xfrm>
              <a:off x="5774394" y="1937361"/>
              <a:ext cx="13221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转交维护要求</a:t>
              </a:r>
              <a:endParaRPr lang="zh-CN" altLang="en-US" sz="1400"/>
            </a:p>
          </p:txBody>
        </p:sp>
        <p:sp>
          <p:nvSpPr>
            <p:cNvPr id="17" name="文本框 26"/>
            <p:cNvSpPr txBox="1">
              <a:spLocks noChangeArrowheads="1"/>
            </p:cNvSpPr>
            <p:nvPr/>
          </p:nvSpPr>
          <p:spPr bwMode="auto">
            <a:xfrm>
              <a:off x="5855127" y="3264113"/>
              <a:ext cx="13221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指定维护人员</a:t>
              </a:r>
              <a:endParaRPr lang="zh-CN" altLang="en-US" sz="140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659999" y="2708240"/>
              <a:ext cx="792023" cy="2270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" name="文本框 28"/>
            <p:cNvSpPr txBox="1">
              <a:spLocks noChangeArrowheads="1"/>
            </p:cNvSpPr>
            <p:nvPr/>
          </p:nvSpPr>
          <p:spPr bwMode="auto">
            <a:xfrm>
              <a:off x="6395187" y="2201927"/>
              <a:ext cx="13221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评价后上交，促成决定活动</a:t>
              </a:r>
              <a:endParaRPr lang="zh-CN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维护报告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1402" y="334011"/>
            <a:ext cx="62011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应该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标准化的格式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表达所有软件维护要求。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软件维护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人员通常给用户提供空白的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维护要求表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有时称为软件问题报告表，这个表格由要求一项维护活动的用户填写。如果遇到了一个错误，那么必须完整描述导致出现错误的环境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包括输入数据、全部输出数据以及其他有关信息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对于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适应性或完善性的维护要求，应该提出一个简短的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需求说明书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。如前所述，由维护管理员和系统管理员评价用户提交的维护要求表。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787180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09" y="468630"/>
            <a:ext cx="263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维护要求表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0625" y="436881"/>
            <a:ext cx="62011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要求表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是一个外部产生的文件，它是计划维护活动的基础。软件组织内部应该制定出一个软件修改报告，它给出下述信息。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满足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维护要求表中提出的要求所需要的工作量。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要求的性质。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这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项要求的优先次序。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修改有关的事后数据。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拟定进一步的维护计划之前，把软件修改报告提交给变化授权人审查批准。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699352"/>
            <a:ext cx="5513696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如图描绘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了一项维护要求而引出的一串事件。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首先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应该确定要求进行的维护的类型。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用户常常把一项要求看作是为了改正软件的错误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改正性维护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，而开发人员可能把同一项要求看作是适应性或完善性维护。当存在不同意见时必须协商解决。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26" y="1816018"/>
            <a:ext cx="6555889" cy="472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699352"/>
            <a:ext cx="5513696" cy="5054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如图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可知，对一项改正性维护要求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图中“错误”通路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的处理，从估量错误的严重程度开始。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如果是一个严重的错误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，则在系统管理员的指导下分派人员，并且立即开始问题分析过程。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如果错误并不严重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，那么改正性的维护和其他要求软件开发资源的任务一起统筹安排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26" y="1816018"/>
            <a:ext cx="6555889" cy="472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维护事件流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3498" y="2043243"/>
            <a:ext cx="5513696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适应性维护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和完善性维护的要求沿着相同的事件流通路前进。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应该确定每个维护要求的优先次序，并且安排要求的工作时间，就好像它是另一个开发任务一样。如果一项维护要求的优先次序非常高，可能立即开始维护工作。</a:t>
            </a:r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26" y="1816018"/>
            <a:ext cx="6555889" cy="472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演示</Application>
  <PresentationFormat>宽屏</PresentationFormat>
  <Paragraphs>194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Times New Roman</vt:lpstr>
      <vt:lpstr>Calibri</vt:lpstr>
      <vt:lpstr>Arial Unicode MS</vt:lpstr>
      <vt:lpstr>Calibri Light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周德阳</cp:lastModifiedBy>
  <cp:revision>54</cp:revision>
  <dcterms:created xsi:type="dcterms:W3CDTF">2015-06-10T14:28:00Z</dcterms:created>
  <dcterms:modified xsi:type="dcterms:W3CDTF">2018-05-27T13:20:33Z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