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2" r:id="rId2"/>
    <p:sldId id="265" r:id="rId3"/>
    <p:sldId id="287" r:id="rId4"/>
    <p:sldId id="306" r:id="rId5"/>
    <p:sldId id="307" r:id="rId6"/>
    <p:sldId id="308" r:id="rId7"/>
    <p:sldId id="267" r:id="rId8"/>
    <p:sldId id="316" r:id="rId9"/>
    <p:sldId id="317" r:id="rId10"/>
    <p:sldId id="318" r:id="rId11"/>
    <p:sldId id="309" r:id="rId12"/>
    <p:sldId id="310" r:id="rId13"/>
    <p:sldId id="311" r:id="rId14"/>
    <p:sldId id="312" r:id="rId15"/>
    <p:sldId id="313" r:id="rId16"/>
    <p:sldId id="315" r:id="rId17"/>
    <p:sldId id="314" r:id="rId18"/>
    <p:sldId id="322" r:id="rId19"/>
    <p:sldId id="323" r:id="rId20"/>
    <p:sldId id="324" r:id="rId21"/>
    <p:sldId id="325" r:id="rId22"/>
    <p:sldId id="326" r:id="rId23"/>
    <p:sldId id="327" r:id="rId24"/>
    <p:sldId id="319" r:id="rId25"/>
    <p:sldId id="320" r:id="rId26"/>
    <p:sldId id="321" r:id="rId27"/>
    <p:sldId id="297"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2">
          <p15:clr>
            <a:srgbClr val="A4A3A4"/>
          </p15:clr>
        </p15:guide>
        <p15:guide id="2" orient="horz" pos="894">
          <p15:clr>
            <a:srgbClr val="A4A3A4"/>
          </p15:clr>
        </p15:guide>
        <p15:guide id="3" pos="5628">
          <p15:clr>
            <a:srgbClr val="A4A3A4"/>
          </p15:clr>
        </p15:guide>
        <p15:guide id="4" pos="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184"/>
    <a:srgbClr val="ED6E64"/>
    <a:srgbClr val="D57053"/>
    <a:srgbClr val="E49B35"/>
    <a:srgbClr val="89A67A"/>
    <a:srgbClr val="ED7167"/>
    <a:srgbClr val="C79B6C"/>
    <a:srgbClr val="EBD3A2"/>
    <a:srgbClr val="ED6F65"/>
    <a:srgbClr val="508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5" d="100"/>
          <a:sy n="75" d="100"/>
        </p:scale>
        <p:origin x="132" y="44"/>
      </p:cViewPr>
      <p:guideLst>
        <p:guide orient="horz" pos="3602"/>
        <p:guide orient="horz" pos="894"/>
        <p:guide pos="5628"/>
        <p:guide pos="87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87457-8406-4863-82FB-6B4325735CFE}" type="datetimeFigureOut">
              <a:rPr lang="zh-CN" altLang="en-US" smtClean="0"/>
              <a:t>2017/11/15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8B6AF-56FB-4DF5-A2F7-1808CE3DE430}" type="slidenum">
              <a:rPr lang="zh-CN" altLang="en-US" smtClean="0"/>
              <a:t>‹#›</a:t>
            </a:fld>
            <a:endParaRPr lang="zh-CN" altLang="en-US"/>
          </a:p>
        </p:txBody>
      </p:sp>
    </p:spTree>
    <p:extLst>
      <p:ext uri="{BB962C8B-B14F-4D97-AF65-F5344CB8AC3E}">
        <p14:creationId xmlns:p14="http://schemas.microsoft.com/office/powerpoint/2010/main" val="88003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26657;&#26041;&#30028;&#38754;.p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20027;&#35201;&#30028;&#38754;&#65288;&#21021;&#31295;&#65289;.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20225;&#19994;&#30028;&#38754;.p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23398;&#29983;&#30028;&#38754;.p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525759" y="2124726"/>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6" y="479590"/>
            <a:ext cx="2727749"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81766" y="2408531"/>
            <a:ext cx="8773038" cy="768350"/>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招聘系统</a:t>
            </a:r>
            <a:r>
              <a:rPr lang="zh-CN" altLang="en-US"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95025" y="3611513"/>
            <a:ext cx="3685305" cy="1477328"/>
          </a:xfrm>
          <a:prstGeom prst="rect">
            <a:avLst/>
          </a:prstGeom>
          <a:noFill/>
        </p:spPr>
        <p:txBody>
          <a:bodyPr wrap="square" rtlCol="0">
            <a:spAutoFit/>
          </a:bodyPr>
          <a:lstStyle/>
          <a:p>
            <a:pPr algn="ctr"/>
            <a:r>
              <a:rPr lang="en-US" altLang="zh-CN" dirty="0" smtClean="0">
                <a:solidFill>
                  <a:srgbClr val="346182"/>
                </a:solidFill>
                <a:latin typeface="微软雅黑" panose="020B0503020204020204" pitchFamily="34" charset="-122"/>
                <a:ea typeface="微软雅黑" panose="020B0503020204020204" pitchFamily="34" charset="-122"/>
              </a:rPr>
              <a:t>G02</a:t>
            </a:r>
            <a:r>
              <a:rPr lang="zh-CN" altLang="en-US" dirty="0" smtClean="0">
                <a:solidFill>
                  <a:srgbClr val="346182"/>
                </a:solidFill>
                <a:latin typeface="微软雅黑" panose="020B0503020204020204" pitchFamily="34" charset="-122"/>
                <a:ea typeface="微软雅黑" panose="020B0503020204020204" pitchFamily="34" charset="-122"/>
              </a:rPr>
              <a:t>小组</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smtClean="0">
                <a:solidFill>
                  <a:srgbClr val="346182"/>
                </a:solidFill>
                <a:latin typeface="微软雅黑" panose="020B0503020204020204" pitchFamily="34" charset="-122"/>
                <a:ea typeface="微软雅黑" panose="020B0503020204020204" pitchFamily="34" charset="-122"/>
              </a:rPr>
              <a:t>成员：陈先锋 </a:t>
            </a:r>
            <a:r>
              <a:rPr lang="en-US" altLang="zh-CN" dirty="0" smtClean="0">
                <a:solidFill>
                  <a:srgbClr val="346182"/>
                </a:solidFill>
                <a:latin typeface="微软雅黑" panose="020B0503020204020204" pitchFamily="34" charset="-122"/>
                <a:ea typeface="微软雅黑" panose="020B0503020204020204" pitchFamily="34" charset="-122"/>
              </a:rPr>
              <a:t>31501085 </a:t>
            </a:r>
          </a:p>
          <a:p>
            <a:pPr algn="ctr"/>
            <a:r>
              <a:rPr lang="zh-CN" altLang="en-US" dirty="0" smtClean="0">
                <a:solidFill>
                  <a:srgbClr val="346182"/>
                </a:solidFill>
                <a:latin typeface="微软雅黑" panose="020B0503020204020204" pitchFamily="34" charset="-122"/>
                <a:ea typeface="微软雅黑" panose="020B0503020204020204" pitchFamily="34" charset="-122"/>
              </a:rPr>
              <a:t> </a:t>
            </a: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张</a:t>
            </a:r>
            <a:r>
              <a:rPr lang="zh-CN" altLang="en-US" dirty="0">
                <a:solidFill>
                  <a:srgbClr val="346182"/>
                </a:solidFill>
                <a:latin typeface="微软雅黑" panose="020B0503020204020204" pitchFamily="34" charset="-122"/>
                <a:ea typeface="微软雅黑" panose="020B0503020204020204" pitchFamily="34" charset="-122"/>
              </a:rPr>
              <a:t>郦</a:t>
            </a:r>
            <a:r>
              <a:rPr lang="zh-CN" altLang="en-US" dirty="0" smtClean="0">
                <a:solidFill>
                  <a:srgbClr val="346182"/>
                </a:solidFill>
                <a:latin typeface="微软雅黑" panose="020B0503020204020204" pitchFamily="34" charset="-122"/>
                <a:ea typeface="微软雅黑" panose="020B0503020204020204" pitchFamily="34" charset="-122"/>
              </a:rPr>
              <a:t>楠 </a:t>
            </a:r>
            <a:r>
              <a:rPr lang="en-US" altLang="zh-CN" dirty="0" smtClean="0">
                <a:solidFill>
                  <a:srgbClr val="346182"/>
                </a:solidFill>
                <a:latin typeface="微软雅黑" panose="020B0503020204020204" pitchFamily="34" charset="-122"/>
                <a:ea typeface="微软雅黑" panose="020B0503020204020204" pitchFamily="34" charset="-122"/>
              </a:rPr>
              <a:t>31501204 </a:t>
            </a:r>
          </a:p>
          <a:p>
            <a:pPr algn="ct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陈星宇 </a:t>
            </a:r>
            <a:r>
              <a:rPr lang="en-US" altLang="zh-CN" dirty="0" smtClean="0">
                <a:solidFill>
                  <a:srgbClr val="346182"/>
                </a:solidFill>
                <a:latin typeface="微软雅黑" panose="020B0503020204020204" pitchFamily="34" charset="-122"/>
                <a:ea typeface="微软雅黑" panose="020B0503020204020204" pitchFamily="34" charset="-122"/>
              </a:rPr>
              <a:t>31501086 </a:t>
            </a:r>
          </a:p>
          <a:p>
            <a:pPr algn="ct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9161" y="3611513"/>
            <a:ext cx="2079625" cy="922020"/>
          </a:xfrm>
          <a:prstGeom prst="rect">
            <a:avLst/>
          </a:prstGeom>
          <a:noFill/>
        </p:spPr>
        <p:txBody>
          <a:bodyPr wrap="non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指导老师：杨枨</a:t>
            </a:r>
          </a:p>
          <a:p>
            <a:pPr algn="ctr"/>
            <a:r>
              <a:rPr lang="en-US" altLang="zh-CN" dirty="0" smtClean="0">
                <a:solidFill>
                  <a:srgbClr val="346182"/>
                </a:solidFill>
                <a:latin typeface="微软雅黑" panose="020B0503020204020204" pitchFamily="34" charset="-122"/>
                <a:ea typeface="微软雅黑" panose="020B0503020204020204" pitchFamily="34" charset="-122"/>
              </a:rPr>
              <a:t>		 </a:t>
            </a:r>
            <a:endParaRPr lang="en-US" altLang="zh-CN" dirty="0">
              <a:solidFill>
                <a:srgbClr val="346182"/>
              </a:solidFill>
              <a:latin typeface="微软雅黑" panose="020B0503020204020204" pitchFamily="34" charset="-122"/>
              <a:ea typeface="微软雅黑" panose="020B0503020204020204" pitchFamily="34" charset="-122"/>
            </a:endParaRPr>
          </a:p>
          <a:p>
            <a:pPr algn="ctr"/>
            <a:r>
              <a:rPr lang="en-US" altLang="zh-CN" dirty="0">
                <a:solidFill>
                  <a:srgbClr val="346182"/>
                </a:solidFill>
                <a:latin typeface="微软雅黑" panose="020B0503020204020204" pitchFamily="34" charset="-122"/>
                <a:ea typeface="微软雅黑" panose="020B0503020204020204" pitchFamily="34" charset="-122"/>
              </a:rPr>
              <a:t>	</a:t>
            </a:r>
            <a:endParaRPr lang="zh-CN" altLang="en-US" dirty="0">
              <a:solidFill>
                <a:srgbClr val="34618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1608" y="-380197"/>
            <a:ext cx="2969741" cy="2969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校方界面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3046988"/>
          </a:xfrm>
          <a:prstGeom prst="rect">
            <a:avLst/>
          </a:prstGeom>
          <a:noFill/>
        </p:spPr>
        <p:txBody>
          <a:bodyPr wrap="square" rtlCol="0">
            <a:spAutoFit/>
          </a:bodyPr>
          <a:lstStyle/>
          <a:p>
            <a:r>
              <a:rPr lang="zh-CN" altLang="zh-CN" sz="2400" dirty="0"/>
              <a:t>招聘信息管理系统的总目标是：在计算机网络，数据库和先进的开发平台上，利用现有的软件，配置一定的硬件，开发一个具有开放体系结构的、易扩充的、易维护的、具有良好人机交互界面的招聘信息管理系统，实现招聘信息的快速有效管理，为学校的管理层提供准确、精细、迅速的招聘信息。</a:t>
            </a:r>
          </a:p>
          <a:p>
            <a:r>
              <a:rPr lang="zh-CN" altLang="zh-CN" sz="2400" dirty="0"/>
              <a:t>招聘信息管理系统主要</a:t>
            </a:r>
            <a:r>
              <a:rPr lang="zh-CN" altLang="zh-CN" sz="2400" dirty="0" smtClean="0"/>
              <a:t>分为</a:t>
            </a:r>
            <a:r>
              <a:rPr lang="zh-CN" altLang="en-US" sz="2400" dirty="0" smtClean="0"/>
              <a:t>四</a:t>
            </a:r>
            <a:r>
              <a:rPr lang="zh-CN" altLang="zh-CN" sz="2400" dirty="0" smtClean="0"/>
              <a:t>个</a:t>
            </a:r>
            <a:r>
              <a:rPr lang="zh-CN" altLang="zh-CN" sz="2400" dirty="0"/>
              <a:t>模块：学生功能模块、公司功能模块、校方功能模块、登录注册</a:t>
            </a:r>
            <a:r>
              <a:rPr lang="zh-CN" altLang="zh-CN" sz="2400" dirty="0" smtClean="0"/>
              <a:t>模块</a:t>
            </a:r>
            <a:r>
              <a:rPr lang="zh-CN" altLang="en-US" sz="2400" dirty="0"/>
              <a:t>。</a:t>
            </a:r>
            <a:endParaRPr lang="zh-CN" altLang="en-US" sz="2400" b="1" dirty="0">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01593" y="1601742"/>
            <a:ext cx="8050988" cy="4893647"/>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登录注册模块的输入主要是帐号和密码的输入以及用户类型的选择，输入数据类型为</a:t>
            </a:r>
            <a:r>
              <a:rPr lang="en-US" altLang="zh-CN" sz="2400" dirty="0"/>
              <a:t>String</a:t>
            </a:r>
            <a:r>
              <a:rPr lang="zh-CN" altLang="zh-CN" sz="2400" dirty="0"/>
              <a:t>，帐号最大长度为</a:t>
            </a:r>
            <a:r>
              <a:rPr lang="en-US" altLang="zh-CN" sz="2400" dirty="0"/>
              <a:t>10</a:t>
            </a:r>
            <a:r>
              <a:rPr lang="zh-CN" altLang="zh-CN" sz="2400" dirty="0"/>
              <a:t>位，密码最大长度为</a:t>
            </a:r>
            <a:r>
              <a:rPr lang="en-US" altLang="zh-CN" sz="2400" dirty="0"/>
              <a:t>10</a:t>
            </a:r>
            <a:r>
              <a:rPr lang="zh-CN" altLang="zh-CN" sz="2400" dirty="0"/>
              <a:t>位。</a:t>
            </a:r>
          </a:p>
          <a:p>
            <a:r>
              <a:rPr lang="en-US" altLang="zh-CN" sz="2400" dirty="0"/>
              <a:t>2.</a:t>
            </a:r>
            <a:r>
              <a:rPr lang="zh-CN" altLang="zh-CN" sz="2400" dirty="0"/>
              <a:t>处理</a:t>
            </a:r>
          </a:p>
          <a:p>
            <a:r>
              <a:rPr lang="zh-CN" altLang="zh-CN" sz="2400" dirty="0"/>
              <a:t>对登录注册模块输入数据的有效性检测：</a:t>
            </a:r>
          </a:p>
          <a:p>
            <a:r>
              <a:rPr lang="en-US" altLang="zh-CN" sz="2400" dirty="0"/>
              <a:t>1</a:t>
            </a:r>
            <a:r>
              <a:rPr lang="zh-CN" altLang="zh-CN" sz="2400" dirty="0"/>
              <a:t>登录帐号不存在。</a:t>
            </a:r>
          </a:p>
          <a:p>
            <a:r>
              <a:rPr lang="en-US" altLang="zh-CN" sz="2400" dirty="0"/>
              <a:t>2</a:t>
            </a:r>
            <a:r>
              <a:rPr lang="zh-CN" altLang="zh-CN" sz="2400" dirty="0"/>
              <a:t>登录密码输入错误。</a:t>
            </a:r>
          </a:p>
          <a:p>
            <a:r>
              <a:rPr lang="en-US" altLang="zh-CN" sz="2400" dirty="0"/>
              <a:t>3</a:t>
            </a:r>
            <a:r>
              <a:rPr lang="zh-CN" altLang="zh-CN" sz="2400" dirty="0"/>
              <a:t>登录和注册的帐号密码输入超过最大长度。</a:t>
            </a:r>
          </a:p>
          <a:p>
            <a:r>
              <a:rPr lang="en-US" altLang="zh-CN" sz="2400" dirty="0"/>
              <a:t>3.</a:t>
            </a:r>
            <a:r>
              <a:rPr lang="zh-CN" altLang="zh-CN" sz="2400" dirty="0"/>
              <a:t>输出</a:t>
            </a:r>
          </a:p>
          <a:p>
            <a:r>
              <a:rPr lang="zh-CN" altLang="zh-CN" sz="2400" dirty="0"/>
              <a:t>注册的帐号密码输出至云端服务器的数据库，存储至数据库中。登陆的帐号密码通过在数据库中查询比对来确认有效登陆还是无效登陆。</a:t>
            </a:r>
          </a:p>
        </p:txBody>
      </p:sp>
      <p:sp>
        <p:nvSpPr>
          <p:cNvPr id="40" name="文本框 39"/>
          <p:cNvSpPr txBox="1"/>
          <p:nvPr/>
        </p:nvSpPr>
        <p:spPr>
          <a:xfrm>
            <a:off x="233081" y="1036049"/>
            <a:ext cx="9483402" cy="461665"/>
          </a:xfrm>
          <a:prstGeom prst="rect">
            <a:avLst/>
          </a:prstGeom>
          <a:noFill/>
        </p:spPr>
        <p:txBody>
          <a:bodyPr wrap="square" rtlCol="0">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1</a:t>
            </a:r>
            <a:r>
              <a:rPr lang="zh-CN" altLang="en-US" sz="2400" b="1" dirty="0" smtClean="0">
                <a:solidFill>
                  <a:srgbClr val="346182"/>
                </a:solidFill>
                <a:latin typeface="微软雅黑" panose="020B0503020204020204" pitchFamily="34" charset="-122"/>
                <a:ea typeface="微软雅黑" panose="020B0503020204020204" pitchFamily="34" charset="-122"/>
              </a:rPr>
              <a:t>：登录注册功能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smtClean="0"/>
              <a:t>1.</a:t>
            </a:r>
            <a:r>
              <a:rPr lang="zh-CN" altLang="zh-CN" sz="2400" dirty="0" smtClean="0"/>
              <a:t>输入</a:t>
            </a:r>
          </a:p>
          <a:p>
            <a:r>
              <a:rPr lang="zh-CN" altLang="zh-CN" sz="2400" dirty="0" smtClean="0"/>
              <a:t>学生</a:t>
            </a:r>
            <a:r>
              <a:rPr lang="zh-CN" altLang="zh-CN" sz="2400" dirty="0"/>
              <a:t>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学生端的数据输出主要为文档的传输，传送至云端服务器，通过云端服务器传输给公司端和学校端。</a:t>
            </a:r>
          </a:p>
        </p:txBody>
      </p:sp>
      <p:sp>
        <p:nvSpPr>
          <p:cNvPr id="2" name="矩形 1"/>
          <p:cNvSpPr/>
          <p:nvPr/>
        </p:nvSpPr>
        <p:spPr>
          <a:xfrm>
            <a:off x="981766" y="1173928"/>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2</a:t>
            </a:r>
            <a:r>
              <a:rPr lang="zh-CN" altLang="en-US" sz="2400" b="1" dirty="0" smtClean="0">
                <a:solidFill>
                  <a:srgbClr val="346182"/>
                </a:solidFill>
                <a:latin typeface="微软雅黑" panose="020B0503020204020204" pitchFamily="34" charset="-122"/>
                <a:ea typeface="微软雅黑" panose="020B0503020204020204" pitchFamily="34" charset="-122"/>
              </a:rPr>
              <a:t>：学生功能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公司功能模块主要输入两种数据：文档和文本类数据，数据类型为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公司端的数据输出主要为文档的传输，传送至云端服务器，通过云端服务器传输给学生端和学校端。</a:t>
            </a:r>
            <a:endParaRPr lang="zh-CN" altLang="en-US" sz="2400" b="1" dirty="0">
              <a:latin typeface="+mn-ea"/>
            </a:endParaRP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3</a:t>
            </a:r>
            <a:r>
              <a:rPr lang="zh-CN" altLang="en-US" sz="2400" b="1" dirty="0" smtClean="0">
                <a:solidFill>
                  <a:srgbClr val="346182"/>
                </a:solidFill>
                <a:latin typeface="微软雅黑" panose="020B0503020204020204" pitchFamily="34" charset="-122"/>
                <a:ea typeface="微软雅黑" panose="020B0503020204020204" pitchFamily="34" charset="-122"/>
              </a:rPr>
              <a:t>：公司功能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524315"/>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学校功能模块主要输入两种数据：文档和文本类数据，数据类型为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下载文本。</a:t>
            </a:r>
          </a:p>
          <a:p>
            <a:r>
              <a:rPr lang="en-US" altLang="zh-CN" sz="2400" dirty="0"/>
              <a:t>2</a:t>
            </a:r>
            <a:r>
              <a:rPr lang="zh-CN" altLang="zh-CN" sz="2400" dirty="0"/>
              <a:t>下载文档。</a:t>
            </a:r>
          </a:p>
          <a:p>
            <a:r>
              <a:rPr lang="en-US" altLang="zh-CN" sz="2400" dirty="0"/>
              <a:t>3</a:t>
            </a:r>
            <a:r>
              <a:rPr lang="zh-CN" altLang="zh-CN" sz="2400" dirty="0"/>
              <a:t>统计招聘数据。</a:t>
            </a:r>
          </a:p>
          <a:p>
            <a:r>
              <a:rPr lang="en-US" altLang="zh-CN" sz="2400" dirty="0"/>
              <a:t>3.</a:t>
            </a:r>
            <a:r>
              <a:rPr lang="zh-CN" altLang="zh-CN" sz="2400" dirty="0"/>
              <a:t>输出</a:t>
            </a:r>
          </a:p>
          <a:p>
            <a:r>
              <a:rPr lang="zh-CN" altLang="zh-CN" sz="2400" dirty="0"/>
              <a:t>校方的数据输出主要为统计数据，通过云端服务器的数据库存储。</a:t>
            </a: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4</a:t>
            </a:r>
            <a:r>
              <a:rPr lang="zh-CN" altLang="en-US" sz="2400" b="1" dirty="0" smtClean="0">
                <a:solidFill>
                  <a:srgbClr val="346182"/>
                </a:solidFill>
                <a:latin typeface="微软雅黑" panose="020B0503020204020204" pitchFamily="34" charset="-122"/>
                <a:ea typeface="微软雅黑" panose="020B0503020204020204" pitchFamily="34" charset="-122"/>
              </a:rPr>
              <a:t>：学校功能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706862" y="304228"/>
            <a:ext cx="184730" cy="461665"/>
          </a:xfrm>
          <a:prstGeom prst="rect">
            <a:avLst/>
          </a:prstGeom>
        </p:spPr>
        <p:txBody>
          <a:bodyPr wrap="none">
            <a:spAutoFit/>
          </a:bodyPr>
          <a:lstStyle/>
          <a:p>
            <a:pPr algn="ct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1" name="椭圆 90"/>
          <p:cNvSpPr/>
          <p:nvPr/>
        </p:nvSpPr>
        <p:spPr>
          <a:xfrm>
            <a:off x="992307" y="1053454"/>
            <a:ext cx="639506" cy="639506"/>
          </a:xfrm>
          <a:prstGeom prst="ellipse">
            <a:avLst/>
          </a:prstGeom>
          <a:solidFill>
            <a:srgbClr val="ED716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a:t>
            </a:r>
            <a:endParaRPr lang="zh-CN" altLang="en-US" dirty="0" smtClean="0"/>
          </a:p>
        </p:txBody>
      </p:sp>
      <p:sp>
        <p:nvSpPr>
          <p:cNvPr id="92" name="椭圆 91"/>
          <p:cNvSpPr/>
          <p:nvPr/>
        </p:nvSpPr>
        <p:spPr>
          <a:xfrm>
            <a:off x="1002146" y="2004122"/>
            <a:ext cx="639506" cy="639506"/>
          </a:xfrm>
          <a:prstGeom prst="ellipse">
            <a:avLst/>
          </a:prstGeom>
          <a:solidFill>
            <a:srgbClr val="89A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smtClean="0"/>
          </a:p>
        </p:txBody>
      </p:sp>
      <p:sp>
        <p:nvSpPr>
          <p:cNvPr id="93" name="椭圆 92"/>
          <p:cNvSpPr/>
          <p:nvPr/>
        </p:nvSpPr>
        <p:spPr>
          <a:xfrm>
            <a:off x="992307" y="2976055"/>
            <a:ext cx="639506" cy="639506"/>
          </a:xfrm>
          <a:prstGeom prst="ellipse">
            <a:avLst/>
          </a:prstGeom>
          <a:solidFill>
            <a:srgbClr val="E49B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smtClean="0"/>
          </a:p>
        </p:txBody>
      </p:sp>
      <p:sp>
        <p:nvSpPr>
          <p:cNvPr id="95" name="椭圆 94"/>
          <p:cNvSpPr/>
          <p:nvPr/>
        </p:nvSpPr>
        <p:spPr>
          <a:xfrm>
            <a:off x="992307" y="3926723"/>
            <a:ext cx="639506" cy="639506"/>
          </a:xfrm>
          <a:prstGeom prst="ellipse">
            <a:avLst/>
          </a:prstGeom>
          <a:solidFill>
            <a:srgbClr val="D570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smtClean="0"/>
          </a:p>
        </p:txBody>
      </p:sp>
      <p:sp>
        <p:nvSpPr>
          <p:cNvPr id="98" name="文本框 97"/>
          <p:cNvSpPr txBox="1"/>
          <p:nvPr/>
        </p:nvSpPr>
        <p:spPr>
          <a:xfrm>
            <a:off x="1887742" y="1022008"/>
            <a:ext cx="1577676" cy="461665"/>
          </a:xfrm>
          <a:prstGeom prst="rect">
            <a:avLst/>
          </a:prstGeom>
          <a:noFill/>
        </p:spPr>
        <p:txBody>
          <a:bodyPr wrap="none" rtlCol="0">
            <a:spAutoFit/>
          </a:bodyPr>
          <a:lstStyle/>
          <a:p>
            <a:r>
              <a:rPr lang="zh-CN" altLang="zh-CN" sz="2400" b="1" dirty="0">
                <a:latin typeface="+mn-ea"/>
              </a:rPr>
              <a:t> </a:t>
            </a:r>
            <a:r>
              <a:rPr lang="zh-CN" altLang="zh-CN" sz="2400" b="1" dirty="0" smtClean="0"/>
              <a:t>性能需求</a:t>
            </a:r>
            <a:endParaRPr lang="en-US" altLang="zh-CN" sz="2400" b="1" dirty="0">
              <a:latin typeface="+mn-ea"/>
            </a:endParaRPr>
          </a:p>
        </p:txBody>
      </p:sp>
      <p:sp>
        <p:nvSpPr>
          <p:cNvPr id="99" name="文本框 98"/>
          <p:cNvSpPr txBox="1"/>
          <p:nvPr/>
        </p:nvSpPr>
        <p:spPr>
          <a:xfrm>
            <a:off x="1974700" y="2106795"/>
            <a:ext cx="3038011" cy="461665"/>
          </a:xfrm>
          <a:prstGeom prst="rect">
            <a:avLst/>
          </a:prstGeom>
          <a:noFill/>
        </p:spPr>
        <p:txBody>
          <a:bodyPr wrap="none" rtlCol="0">
            <a:spAutoFit/>
          </a:bodyPr>
          <a:lstStyle/>
          <a:p>
            <a:r>
              <a:rPr lang="zh-CN" altLang="zh-CN" sz="2400" dirty="0"/>
              <a:t> </a:t>
            </a:r>
            <a:r>
              <a:rPr lang="zh-CN" altLang="en-US" sz="2400" b="1" dirty="0" smtClean="0">
                <a:latin typeface="+mn-ea"/>
              </a:rPr>
              <a:t>可靠性和可用性需求</a:t>
            </a:r>
            <a:endParaRPr lang="zh-CN" altLang="en-US" sz="2400" b="1" dirty="0">
              <a:latin typeface="+mn-ea"/>
            </a:endParaRPr>
          </a:p>
        </p:txBody>
      </p:sp>
      <p:sp>
        <p:nvSpPr>
          <p:cNvPr id="67" name="文本框 66"/>
          <p:cNvSpPr txBox="1"/>
          <p:nvPr/>
        </p:nvSpPr>
        <p:spPr>
          <a:xfrm>
            <a:off x="1579966" y="3098506"/>
            <a:ext cx="2502608" cy="461665"/>
          </a:xfrm>
          <a:prstGeom prst="rect">
            <a:avLst/>
          </a:prstGeom>
          <a:noFill/>
        </p:spPr>
        <p:txBody>
          <a:bodyPr wrap="none" rtlCol="0">
            <a:spAutoFit/>
          </a:bodyPr>
          <a:lstStyle/>
          <a:p>
            <a:pPr lvl="1"/>
            <a:r>
              <a:rPr lang="zh-CN" altLang="zh-CN" sz="2400" b="1" dirty="0"/>
              <a:t>出错处理需求</a:t>
            </a:r>
          </a:p>
        </p:txBody>
      </p:sp>
      <p:sp>
        <p:nvSpPr>
          <p:cNvPr id="65" name="文本框 64"/>
          <p:cNvSpPr txBox="1"/>
          <p:nvPr/>
        </p:nvSpPr>
        <p:spPr>
          <a:xfrm>
            <a:off x="6926631" y="1116622"/>
            <a:ext cx="3430747" cy="461665"/>
          </a:xfrm>
          <a:prstGeom prst="rect">
            <a:avLst/>
          </a:prstGeom>
          <a:noFill/>
        </p:spPr>
        <p:txBody>
          <a:bodyPr wrap="none" rtlCol="0">
            <a:spAutoFit/>
          </a:bodyPr>
          <a:lstStyle/>
          <a:p>
            <a:pPr lvl="1"/>
            <a:r>
              <a:rPr lang="zh-CN" altLang="zh-CN" sz="2400" b="1" dirty="0"/>
              <a:t>将来可能提出的需求</a:t>
            </a:r>
          </a:p>
        </p:txBody>
      </p:sp>
      <p:sp>
        <p:nvSpPr>
          <p:cNvPr id="3" name="文本框 2"/>
          <p:cNvSpPr txBox="1"/>
          <p:nvPr/>
        </p:nvSpPr>
        <p:spPr>
          <a:xfrm>
            <a:off x="1537873" y="340921"/>
            <a:ext cx="2162060"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p>
        </p:txBody>
      </p:sp>
      <p:sp>
        <p:nvSpPr>
          <p:cNvPr id="47" name="椭圆 46"/>
          <p:cNvSpPr/>
          <p:nvPr/>
        </p:nvSpPr>
        <p:spPr>
          <a:xfrm>
            <a:off x="6254139" y="1041378"/>
            <a:ext cx="639506" cy="63950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smtClean="0"/>
          </a:p>
        </p:txBody>
      </p:sp>
      <p:sp>
        <p:nvSpPr>
          <p:cNvPr id="48" name="椭圆 47"/>
          <p:cNvSpPr/>
          <p:nvPr/>
        </p:nvSpPr>
        <p:spPr>
          <a:xfrm>
            <a:off x="6284465" y="2442785"/>
            <a:ext cx="639506" cy="63950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smtClean="0"/>
          </a:p>
        </p:txBody>
      </p:sp>
      <p:sp>
        <p:nvSpPr>
          <p:cNvPr id="53" name="文本框 52"/>
          <p:cNvSpPr txBox="1"/>
          <p:nvPr/>
        </p:nvSpPr>
        <p:spPr>
          <a:xfrm>
            <a:off x="1579966" y="4005807"/>
            <a:ext cx="1997730" cy="461665"/>
          </a:xfrm>
          <a:prstGeom prst="rect">
            <a:avLst/>
          </a:prstGeom>
          <a:noFill/>
        </p:spPr>
        <p:txBody>
          <a:bodyPr wrap="square" rtlCol="0">
            <a:spAutoFit/>
          </a:bodyPr>
          <a:lstStyle/>
          <a:p>
            <a:pPr lvl="1"/>
            <a:r>
              <a:rPr lang="zh-CN" altLang="zh-CN" sz="2400" b="1" dirty="0"/>
              <a:t>逆向需求</a:t>
            </a:r>
          </a:p>
        </p:txBody>
      </p:sp>
      <p:sp>
        <p:nvSpPr>
          <p:cNvPr id="54" name="文本框 53"/>
          <p:cNvSpPr txBox="1"/>
          <p:nvPr/>
        </p:nvSpPr>
        <p:spPr>
          <a:xfrm>
            <a:off x="6929661" y="2513675"/>
            <a:ext cx="2502608" cy="461665"/>
          </a:xfrm>
          <a:prstGeom prst="rect">
            <a:avLst/>
          </a:prstGeom>
          <a:noFill/>
        </p:spPr>
        <p:txBody>
          <a:bodyPr wrap="none" rtlCol="0">
            <a:spAutoFit/>
          </a:bodyPr>
          <a:lstStyle/>
          <a:p>
            <a:pPr lvl="1"/>
            <a:r>
              <a:rPr lang="zh-CN" altLang="zh-CN" sz="2400" b="1" dirty="0"/>
              <a:t>外部接口需求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5" grpId="0" animBg="1"/>
      <p:bldP spid="98" grpId="0"/>
      <p:bldP spid="99" grpId="0"/>
      <p:bldP spid="67" grpId="0"/>
      <p:bldP spid="65" grpId="0"/>
      <p:bldP spid="47" grpId="0" animBg="1"/>
      <p:bldP spid="48" grpId="0" animBg="1"/>
      <p:bldP spid="53"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58979" y="1465897"/>
            <a:ext cx="11140091" cy="4401205"/>
          </a:xfrm>
          <a:prstGeom prst="rect">
            <a:avLst/>
          </a:prstGeom>
        </p:spPr>
        <p:txBody>
          <a:bodyPr wrap="square">
            <a:spAutoFit/>
          </a:bodyPr>
          <a:lstStyle/>
          <a:p>
            <a:pPr indent="304800"/>
            <a:r>
              <a:rPr lang="en-US" altLang="zh-CN" sz="2000" b="1" dirty="0"/>
              <a:t>1.</a:t>
            </a:r>
            <a:r>
              <a:rPr lang="zh-CN" altLang="zh-CN" sz="2000" b="1" dirty="0"/>
              <a:t>系统处理的准确性和及时性</a:t>
            </a:r>
            <a:endParaRPr lang="en-US" altLang="zh-CN" sz="2000" b="1" dirty="0"/>
          </a:p>
          <a:p>
            <a:pPr indent="304800"/>
            <a:r>
              <a:rPr lang="zh-CN" altLang="zh-CN" sz="2000" b="1" dirty="0"/>
              <a:t>系统处理的准确性和及时性是系统的必要性能。在系统设计和开发过程中，要充分考虑系统当前和将来可能承受的工作量，使系统的处理能力和响应时间能够满足企业对信息处理的需求。</a:t>
            </a:r>
          </a:p>
          <a:p>
            <a:pPr indent="304800"/>
            <a:r>
              <a:rPr lang="en-US" altLang="zh-CN" sz="2000" b="1" dirty="0"/>
              <a:t>2.</a:t>
            </a:r>
            <a:r>
              <a:rPr lang="zh-CN" altLang="zh-CN" sz="2000" b="1" dirty="0"/>
              <a:t>系统的开放性和系统的可扩充性</a:t>
            </a:r>
          </a:p>
          <a:p>
            <a:pPr indent="304800"/>
            <a:r>
              <a:rPr lang="zh-CN" altLang="zh-CN" sz="2000" b="1" dirty="0"/>
              <a:t>招聘信息管理系统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indent="304800"/>
            <a:r>
              <a:rPr lang="en-US" altLang="zh-CN" sz="2000" b="1" dirty="0"/>
              <a:t>3.</a:t>
            </a:r>
            <a:r>
              <a:rPr lang="zh-CN" altLang="zh-CN" sz="2000" b="1" dirty="0"/>
              <a:t>系统的易用性和易维护性</a:t>
            </a:r>
          </a:p>
          <a:p>
            <a:pPr indent="304800"/>
            <a:r>
              <a:rPr lang="zh-CN" altLang="zh-CN" sz="2000" b="1" dirty="0"/>
              <a:t>招聘信息管理系统是直接面对使用人员的，而使用人员往往对计算机并不时非常熟悉。这就要求系统能够提供良好的用户接口，易用的人机交互界面。要实现这一点，就要求系统应该尽量使用用户熟悉的术语和中文信息的界面；针对用户可能出现的使用问题，要提供足够的在线帮助，缩短用户对系统熟悉的过程。</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23736" y="975603"/>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23736" y="1374471"/>
            <a:ext cx="11140091" cy="4708981"/>
          </a:xfrm>
          <a:prstGeom prst="rect">
            <a:avLst/>
          </a:prstGeom>
        </p:spPr>
        <p:txBody>
          <a:bodyPr wrap="square">
            <a:spAutoFit/>
          </a:bodyPr>
          <a:lstStyle/>
          <a:p>
            <a:r>
              <a:rPr lang="en-US" altLang="zh-CN" sz="2000" b="1" dirty="0"/>
              <a:t>4.</a:t>
            </a:r>
            <a:r>
              <a:rPr lang="zh-CN" altLang="zh-CN" sz="2000" b="1" dirty="0"/>
              <a:t>系统的标准性</a:t>
            </a:r>
          </a:p>
          <a:p>
            <a:r>
              <a:rPr lang="zh-CN" altLang="zh-CN" sz="2000" b="1"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sz="2000" b="1" dirty="0"/>
              <a:t>TCP/IP</a:t>
            </a:r>
            <a:r>
              <a:rPr lang="zh-CN" altLang="zh-CN" sz="2000" b="1" dirty="0"/>
              <a:t>网络协议及</a:t>
            </a:r>
            <a:r>
              <a:rPr lang="en-US" altLang="zh-CN" sz="2000" b="1" dirty="0"/>
              <a:t>ISO9002</a:t>
            </a:r>
            <a:r>
              <a:rPr lang="zh-CN" altLang="zh-CN" sz="2000" b="1" dirty="0"/>
              <a:t>标准所要求的质量规范等；同时，在自主开发本系统时，要进行良好的设计工作，制订行之有效的软件工程规范，保证代码的易读性、可操作性和可移植性。</a:t>
            </a:r>
          </a:p>
          <a:p>
            <a:r>
              <a:rPr lang="en-US" altLang="zh-CN" sz="2000" b="1" dirty="0"/>
              <a:t>5</a:t>
            </a:r>
            <a:r>
              <a:rPr lang="zh-CN" altLang="zh-CN" sz="2000" b="1" dirty="0"/>
              <a:t>．系统的先进性</a:t>
            </a:r>
          </a:p>
          <a:p>
            <a:r>
              <a:rPr lang="zh-CN" altLang="zh-CN" sz="2000" b="1" dirty="0"/>
              <a:t>目前计算系统的技术发展相当快，做为招聘信息管理系统工程，应该保证系统在下个世纪仍旧是先进的，在系统的生命周期尽量做到系统的先进，充分完成企业信息处理的要求而不至于落后。这一方面通过系统的开放性和可扩充性，不断改善系统的功能完成。另一方面，在系统设计和开发的过程中，应在考虑成本的基础上尽量采用当前主流并先进且有良好发展前途的产品。</a:t>
            </a:r>
          </a:p>
          <a:p>
            <a:r>
              <a:rPr lang="en-US" altLang="zh-CN" sz="2000" b="1" dirty="0"/>
              <a:t>6</a:t>
            </a:r>
            <a:r>
              <a:rPr lang="zh-CN" altLang="zh-CN" sz="2000" b="1" dirty="0"/>
              <a:t>．系统的响应速度</a:t>
            </a:r>
          </a:p>
          <a:p>
            <a:r>
              <a:rPr lang="en-US" altLang="zh-CN" sz="2000" b="1" dirty="0"/>
              <a:t>    </a:t>
            </a:r>
            <a:r>
              <a:rPr lang="zh-CN" altLang="zh-CN" sz="2000" b="1" dirty="0"/>
              <a:t>招聘信息管理系统在日常处理中的响应速度为秒级，达到实时要求，以及时</a:t>
            </a:r>
            <a:r>
              <a:rPr lang="en-US" altLang="zh-CN" sz="2000" b="1" dirty="0"/>
              <a:t>  </a:t>
            </a:r>
            <a:r>
              <a:rPr lang="zh-CN" altLang="zh-CN" sz="2000" b="1" dirty="0"/>
              <a:t>反馈信息。在进行统计分析时，根据所需数据量的不同而从秒级到分钟级，原则是保证操作人员不会因为速度问题而影响工作效率。</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416320"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可靠性和可用性需求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2554545"/>
          </a:xfrm>
          <a:prstGeom prst="rect">
            <a:avLst/>
          </a:prstGeom>
        </p:spPr>
        <p:txBody>
          <a:bodyPr wrap="square">
            <a:spAutoFit/>
          </a:bodyPr>
          <a:lstStyle/>
          <a:p>
            <a:r>
              <a:rPr lang="zh-CN" altLang="zh-CN" sz="3200" b="1" dirty="0" smtClean="0"/>
              <a:t> 可靠性需求：服务器在使用阶段不能关闭，系统在使用的时候不能出现终止程序运行的恶性</a:t>
            </a:r>
            <a:r>
              <a:rPr lang="en-US" altLang="zh-CN" sz="3200" b="1" dirty="0" smtClean="0"/>
              <a:t>bug</a:t>
            </a:r>
            <a:r>
              <a:rPr lang="zh-CN" altLang="zh-CN" sz="3200" b="1" dirty="0" smtClean="0"/>
              <a:t>，系统对错误的操作有相应的反馈。</a:t>
            </a:r>
          </a:p>
          <a:p>
            <a:r>
              <a:rPr lang="zh-CN" altLang="zh-CN" sz="3200" b="1" dirty="0" smtClean="0"/>
              <a:t>可用性需求：系统功能均需要可用，服务器至少要有一台能为系统供给服务。</a:t>
            </a:r>
            <a:endParaRPr lang="zh-CN" altLang="zh-CN"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624908"/>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960887"/>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任意多边形 62"/>
          <p:cNvSpPr/>
          <p:nvPr/>
        </p:nvSpPr>
        <p:spPr>
          <a:xfrm flipH="1" flipV="1">
            <a:off x="4012411" y="49935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070474" y="2236007"/>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081698" y="3053984"/>
            <a:ext cx="6340587" cy="523220"/>
            <a:chOff x="2929753" y="1756083"/>
            <a:chExt cx="6340587" cy="523220"/>
          </a:xfrm>
        </p:grpSpPr>
        <p:cxnSp>
          <p:nvCxnSpPr>
            <p:cNvPr id="77" name="直接连接符 76"/>
            <p:cNvCxnSpPr/>
            <p:nvPr/>
          </p:nvCxnSpPr>
          <p:spPr>
            <a:xfrm>
              <a:off x="3372820"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070474" y="3861249"/>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070474" y="4661855"/>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885956" y="2309457"/>
            <a:ext cx="2339102"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界面与原型展示</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984261" y="2940699"/>
            <a:ext cx="1723549" cy="581057"/>
          </a:xfrm>
          <a:prstGeom prst="rect">
            <a:avLst/>
          </a:prstGeom>
        </p:spPr>
        <p:txBody>
          <a:bodyPr wrap="none" anchor="t">
            <a:spAutoFit/>
          </a:bodyPr>
          <a:lstStyle/>
          <a:p>
            <a:pPr algn="ctr">
              <a:lnSpc>
                <a:spcPct val="150000"/>
              </a:lnSpc>
            </a:pPr>
            <a:r>
              <a:rPr lang="zh-CN" altLang="en-US" sz="2400" b="1" dirty="0" smtClean="0">
                <a:solidFill>
                  <a:srgbClr val="346182"/>
                </a:solidFill>
                <a:latin typeface="微软雅黑" panose="020B0503020204020204" pitchFamily="34" charset="-122"/>
                <a:ea typeface="微软雅黑" panose="020B0503020204020204" pitchFamily="34" charset="-122"/>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6" name="矩形 95"/>
          <p:cNvSpPr/>
          <p:nvPr/>
        </p:nvSpPr>
        <p:spPr>
          <a:xfrm>
            <a:off x="2973226" y="3899860"/>
            <a:ext cx="2031325" cy="461665"/>
          </a:xfrm>
          <a:prstGeom prst="rect">
            <a:avLst/>
          </a:prstGeom>
        </p:spPr>
        <p:txBody>
          <a:bodyPr wrap="none" anchor="t">
            <a:spAutoFit/>
          </a:bodyPr>
          <a:lstStyle/>
          <a:p>
            <a:pPr algn="ct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05" name="组合 104"/>
          <p:cNvGrpSpPr/>
          <p:nvPr/>
        </p:nvGrpSpPr>
        <p:grpSpPr>
          <a:xfrm>
            <a:off x="2089790" y="1448077"/>
            <a:ext cx="6332495" cy="523220"/>
            <a:chOff x="2929753" y="1756083"/>
            <a:chExt cx="6332495" cy="523220"/>
          </a:xfrm>
        </p:grpSpPr>
        <p:cxnSp>
          <p:nvCxnSpPr>
            <p:cNvPr id="106" name="直接连接符 10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929753" y="1756083"/>
              <a:ext cx="590550" cy="523220"/>
              <a:chOff x="2929753" y="1794183"/>
              <a:chExt cx="590550" cy="523220"/>
            </a:xfrm>
          </p:grpSpPr>
          <p:sp>
            <p:nvSpPr>
              <p:cNvPr id="108" name="平行四边形 107"/>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09" name="文本框 108"/>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2762994" y="1538022"/>
            <a:ext cx="295465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用户类型及用户代表</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矩形 97"/>
          <p:cNvSpPr/>
          <p:nvPr/>
        </p:nvSpPr>
        <p:spPr>
          <a:xfrm>
            <a:off x="2711406" y="5447203"/>
            <a:ext cx="203132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小组成员评价</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2072061" y="5374722"/>
            <a:ext cx="6332495" cy="523220"/>
            <a:chOff x="2929753" y="1756083"/>
            <a:chExt cx="6332495" cy="523220"/>
          </a:xfrm>
        </p:grpSpPr>
        <p:cxnSp>
          <p:nvCxnSpPr>
            <p:cNvPr id="127" name="直接连接符 12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2929753" y="1756083"/>
              <a:ext cx="590550" cy="523220"/>
              <a:chOff x="2929753" y="1794183"/>
              <a:chExt cx="590550" cy="523220"/>
            </a:xfrm>
          </p:grpSpPr>
          <p:sp>
            <p:nvSpPr>
              <p:cNvPr id="129" name="平行四边形 12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30" name="文本框 12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6</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31" name="矩形 130"/>
          <p:cNvSpPr/>
          <p:nvPr/>
        </p:nvSpPr>
        <p:spPr>
          <a:xfrm>
            <a:off x="2767474" y="4692909"/>
            <a:ext cx="2576347"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rPr>
              <a:t>E-R</a:t>
            </a:r>
            <a:r>
              <a:rPr lang="zh-CN" altLang="en-US" sz="2400" b="1" dirty="0" smtClean="0">
                <a:solidFill>
                  <a:srgbClr val="346182"/>
                </a:solidFill>
                <a:latin typeface="微软雅黑" panose="020B0503020204020204" pitchFamily="34" charset="-122"/>
                <a:ea typeface="微软雅黑" panose="020B0503020204020204" pitchFamily="34" charset="-122"/>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96" grpId="0"/>
      <p:bldP spid="4" grpId="0"/>
      <p:bldP spid="98" grpId="0"/>
      <p:bldP spid="1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2339102"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出错处理需求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569660"/>
          </a:xfrm>
          <a:prstGeom prst="rect">
            <a:avLst/>
          </a:prstGeom>
        </p:spPr>
        <p:txBody>
          <a:bodyPr wrap="square">
            <a:spAutoFit/>
          </a:bodyPr>
          <a:lstStyle/>
          <a:p>
            <a:r>
              <a:rPr lang="zh-CN" altLang="zh-CN" sz="3200" b="1" dirty="0"/>
              <a:t>输入错误的数据时系统给出“输入数据有误”的提示；输入数据不合法给出“输入数据不合法”的提示；学生或公司数据不存在时，提示“数据不存在”等。</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a:solidFill>
                  <a:srgbClr val="346182"/>
                </a:solidFill>
                <a:latin typeface="微软雅黑" panose="020B0503020204020204" pitchFamily="34" charset="-122"/>
                <a:ea typeface="微软雅黑" panose="020B0503020204020204" pitchFamily="34" charset="-122"/>
              </a:rPr>
              <a:t>逆向</a:t>
            </a:r>
            <a:r>
              <a:rPr lang="zh-CN" altLang="en-US" sz="2800" b="1" dirty="0" smtClean="0">
                <a:solidFill>
                  <a:srgbClr val="346182"/>
                </a:solidFill>
                <a:latin typeface="微软雅黑" panose="020B0503020204020204" pitchFamily="34" charset="-122"/>
                <a:ea typeface="微软雅黑" panose="020B0503020204020204" pitchFamily="34" charset="-122"/>
              </a:rPr>
              <a:t>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077218"/>
          </a:xfrm>
          <a:prstGeom prst="rect">
            <a:avLst/>
          </a:prstGeom>
        </p:spPr>
        <p:txBody>
          <a:bodyPr wrap="square">
            <a:spAutoFit/>
          </a:bodyPr>
          <a:lstStyle/>
          <a:p>
            <a:r>
              <a:rPr lang="zh-CN" altLang="zh-CN" sz="3200" b="1" dirty="0"/>
              <a:t>该系统不用对公司和学生提供的资料进行审核，也不需要对学生和公司的帐号自动添加或删除，这些都通过人工来完成。</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504486"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将来可能提出的需求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r>
              <a:rPr lang="zh-CN" altLang="zh-CN" sz="3200" b="1" dirty="0"/>
              <a:t>将来该系统可能扩展为更加大的平台，不仅仅是浙江大学城市学院使用该软件，所有的大学都可以使用该系统，系统需要大数据存储，需要做大数据分析，统计查询等等功能，硬件软件需求会有所变更。</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用户接口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pPr lvl="0"/>
            <a:r>
              <a:rPr lang="zh-CN" altLang="zh-CN" sz="3200" dirty="0"/>
              <a:t>将要采用的图形用户界面（</a:t>
            </a:r>
            <a:r>
              <a:rPr lang="en-US" altLang="zh-CN" sz="3200" dirty="0"/>
              <a:t>GUI</a:t>
            </a:r>
            <a:r>
              <a:rPr lang="zh-CN" altLang="zh-CN" sz="3200" dirty="0"/>
              <a:t>）标准。</a:t>
            </a:r>
          </a:p>
          <a:p>
            <a:pPr lvl="0"/>
            <a:r>
              <a:rPr lang="zh-CN" altLang="zh-CN" sz="3200" dirty="0"/>
              <a:t>屏幕布局自适应。</a:t>
            </a:r>
          </a:p>
          <a:p>
            <a:pPr lvl="0"/>
            <a:r>
              <a:rPr lang="zh-CN" altLang="zh-CN" sz="3200" dirty="0"/>
              <a:t>每个屏幕的标准按钮（参考</a:t>
            </a:r>
            <a:r>
              <a:rPr lang="en-US" altLang="zh-CN" sz="3200" dirty="0"/>
              <a:t>UI</a:t>
            </a:r>
            <a:r>
              <a:rPr lang="zh-CN" altLang="zh-CN" sz="3200" dirty="0"/>
              <a:t>界面图）；</a:t>
            </a:r>
          </a:p>
          <a:p>
            <a:pPr lvl="0"/>
            <a:r>
              <a:rPr lang="zh-CN" altLang="zh-CN" sz="3200" dirty="0"/>
              <a:t>错误信息显示标准——提示框跳出错误信息。</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31165" y="1061573"/>
          <a:ext cx="5487670" cy="2468880"/>
        </p:xfrm>
        <a:graphic>
          <a:graphicData uri="http://schemas.openxmlformats.org/drawingml/2006/table">
            <a:tbl>
              <a:tblPr firstRow="1" firstCol="1" bandRow="1">
                <a:tableStyleId>{5C22544A-7EE6-4342-B048-85BDC9FD1C3A}</a:tableStyleId>
              </a:tblPr>
              <a:tblGrid>
                <a:gridCol w="1887220"/>
                <a:gridCol w="1350010"/>
                <a:gridCol w="2250440"/>
              </a:tblGrid>
              <a:tr h="257175">
                <a:tc gridSpan="3">
                  <a:txBody>
                    <a:bodyPr/>
                    <a:lstStyle/>
                    <a:p>
                      <a:pPr indent="304800" algn="ctr">
                        <a:lnSpc>
                          <a:spcPct val="150000"/>
                        </a:lnSpc>
                        <a:spcBef>
                          <a:spcPts val="1200"/>
                        </a:spcBef>
                        <a:spcAft>
                          <a:spcPts val="0"/>
                        </a:spcAft>
                      </a:pPr>
                      <a:r>
                        <a:rPr lang="zh-CN" sz="1200" dirty="0">
                          <a:effectLst/>
                        </a:rPr>
                        <a:t>学生</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126365" algn="just">
                        <a:lnSpc>
                          <a:spcPct val="150000"/>
                        </a:lnSpc>
                        <a:spcBef>
                          <a:spcPts val="1200"/>
                        </a:spcBef>
                        <a:spcAft>
                          <a:spcPts val="0"/>
                        </a:spcAft>
                      </a:pPr>
                      <a:r>
                        <a:rPr lang="zh-CN" sz="1200">
                          <a:effectLst/>
                        </a:rPr>
                        <a:t>学生帐号</a:t>
                      </a:r>
                      <a:r>
                        <a:rPr lang="en-US" sz="1200">
                          <a:effectLst/>
                        </a:rPr>
                        <a:t>/</a:t>
                      </a:r>
                      <a:r>
                        <a:rPr lang="zh-CN" sz="1200">
                          <a:effectLst/>
                        </a:rPr>
                        <a:t>学生密码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762000" algn="just">
                        <a:lnSpc>
                          <a:spcPct val="150000"/>
                        </a:lnSpc>
                        <a:spcBef>
                          <a:spcPts val="1200"/>
                        </a:spcBef>
                        <a:spcAft>
                          <a:spcPts val="0"/>
                        </a:spcAft>
                      </a:pPr>
                      <a:r>
                        <a:rPr lang="zh-CN" sz="1200">
                          <a:effectLst/>
                        </a:rPr>
                        <a:t>学生姓名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班级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个人简历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a:effectLst/>
                        </a:rPr>
                        <a:t>用于学生个人简历的填写</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简历文档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dirty="0">
                          <a:effectLst/>
                        </a:rPr>
                        <a:t>用于学生简历材料的上传</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3" name="表格 2"/>
          <p:cNvGraphicFramePr>
            <a:graphicFrameLocks noGrp="1"/>
          </p:cNvGraphicFramePr>
          <p:nvPr/>
        </p:nvGraphicFramePr>
        <p:xfrm>
          <a:off x="6107067" y="983269"/>
          <a:ext cx="5524500" cy="3566160"/>
        </p:xfrm>
        <a:graphic>
          <a:graphicData uri="http://schemas.openxmlformats.org/drawingml/2006/table">
            <a:tbl>
              <a:tblPr firstRow="1" firstCol="1" bandRow="1">
                <a:tableStyleId>{5C22544A-7EE6-4342-B048-85BDC9FD1C3A}</a:tableStyleId>
              </a:tblPr>
              <a:tblGrid>
                <a:gridCol w="1841500"/>
                <a:gridCol w="1395730"/>
                <a:gridCol w="2287270"/>
              </a:tblGrid>
              <a:tr h="257175">
                <a:tc gridSpan="3">
                  <a:txBody>
                    <a:bodyPr/>
                    <a:lstStyle/>
                    <a:p>
                      <a:pPr indent="304800" algn="ctr">
                        <a:lnSpc>
                          <a:spcPct val="150000"/>
                        </a:lnSpc>
                        <a:spcBef>
                          <a:spcPts val="1200"/>
                        </a:spcBef>
                        <a:spcAft>
                          <a:spcPts val="0"/>
                        </a:spcAft>
                      </a:pPr>
                      <a:r>
                        <a:rPr lang="zh-CN" sz="1200" dirty="0">
                          <a:effectLst/>
                        </a:rPr>
                        <a:t>企业</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企业帐号</a:t>
                      </a:r>
                      <a:r>
                        <a:rPr lang="en-US" sz="1200">
                          <a:effectLst/>
                        </a:rPr>
                        <a:t>/</a:t>
                      </a:r>
                      <a:r>
                        <a:rPr lang="zh-CN" sz="1200">
                          <a:effectLst/>
                        </a:rPr>
                        <a:t>企业密码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注册资金</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用于说明企业的资金投入</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公司地址</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公司简介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用于给学生及校方了解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公司联系人</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用于学生校方联系公司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联系电话</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营业执照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压缩文件</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用于证明公司的资质</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招聘信息</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用于发布公司岗位需求</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评价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dirty="0">
                          <a:effectLst/>
                        </a:rPr>
                        <a:t>用于接收学生对该公司的评价</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361594" y="3599439"/>
          <a:ext cx="5524500" cy="1920240"/>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dirty="0">
                          <a:effectLst/>
                        </a:rPr>
                        <a:t>注释</a:t>
                      </a:r>
                      <a:endParaRPr lang="zh-CN" sz="1200" dirty="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校方帐号</a:t>
                      </a:r>
                      <a:r>
                        <a:rPr lang="en-US" sz="1200">
                          <a:effectLst/>
                        </a:rPr>
                        <a:t>/</a:t>
                      </a:r>
                      <a:r>
                        <a:rPr lang="zh-CN" sz="1200">
                          <a:effectLst/>
                        </a:rPr>
                        <a:t>校方密码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校方姓名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用于区分不同的校方管理员</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dirty="0">
                          <a:effectLst/>
                        </a:rPr>
                        <a:t>用于管理员身份的验证</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6211782" y="4686697"/>
          <a:ext cx="5525770" cy="1097280"/>
        </p:xfrm>
        <a:graphic>
          <a:graphicData uri="http://schemas.openxmlformats.org/drawingml/2006/table">
            <a:tbl>
              <a:tblPr firstRow="1" firstCol="1" bandRow="1">
                <a:tableStyleId>{5C22544A-7EE6-4342-B048-85BDC9FD1C3A}</a:tableStyleId>
              </a:tblPr>
              <a:tblGrid>
                <a:gridCol w="2067560"/>
                <a:gridCol w="1441450"/>
                <a:gridCol w="2016760"/>
              </a:tblGrid>
              <a:tr h="257175">
                <a:tc gridSpan="3">
                  <a:txBody>
                    <a:bodyPr/>
                    <a:lstStyle/>
                    <a:p>
                      <a:pPr indent="304800" algn="ctr">
                        <a:lnSpc>
                          <a:spcPct val="150000"/>
                        </a:lnSpc>
                        <a:spcBef>
                          <a:spcPts val="1200"/>
                        </a:spcBef>
                        <a:spcAft>
                          <a:spcPts val="0"/>
                        </a:spcAft>
                      </a:pPr>
                      <a:r>
                        <a:rPr lang="zh-CN" sz="1200" dirty="0">
                          <a:effectLst/>
                        </a:rPr>
                        <a:t>系统管理员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系统管理员编号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431165" algn="just">
                        <a:lnSpc>
                          <a:spcPct val="150000"/>
                        </a:lnSpc>
                        <a:spcBef>
                          <a:spcPts val="1200"/>
                        </a:spcBef>
                        <a:spcAft>
                          <a:spcPts val="0"/>
                        </a:spcAft>
                      </a:pPr>
                      <a:r>
                        <a:rPr lang="zh-CN" sz="1200">
                          <a:effectLst/>
                        </a:rPr>
                        <a:t>系统管理员帐号</a:t>
                      </a:r>
                      <a:r>
                        <a:rPr lang="en-US" sz="1200">
                          <a:effectLst/>
                        </a:rPr>
                        <a:t>/</a:t>
                      </a:r>
                      <a:r>
                        <a:rPr lang="zh-CN" sz="1200">
                          <a:effectLst/>
                        </a:rPr>
                        <a:t>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用于注册系统</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表格 6"/>
          <p:cNvGraphicFramePr>
            <a:graphicFrameLocks noGrp="1"/>
          </p:cNvGraphicFramePr>
          <p:nvPr/>
        </p:nvGraphicFramePr>
        <p:xfrm>
          <a:off x="361594" y="983269"/>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企业活动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企业活动时间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nvGraphicFramePr>
        <p:xfrm>
          <a:off x="6077450" y="983269"/>
          <a:ext cx="5524500" cy="231457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招聘信息记录</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dirty="0">
                          <a:effectLst/>
                        </a:rPr>
                        <a:t>招聘信息记录时间</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9" name="表格 8"/>
          <p:cNvGraphicFramePr>
            <a:graphicFrameLocks noGrp="1"/>
          </p:cNvGraphicFramePr>
          <p:nvPr/>
        </p:nvGraphicFramePr>
        <p:xfrm>
          <a:off x="370687" y="3928283"/>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用于管理员身份的验证</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校方活动时间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3" name="图片 42"/>
          <p:cNvPicPr/>
          <p:nvPr/>
        </p:nvPicPr>
        <p:blipFill>
          <a:blip r:embed="rId2"/>
          <a:stretch>
            <a:fillRect/>
          </a:stretch>
        </p:blipFill>
        <p:spPr>
          <a:xfrm>
            <a:off x="1562520" y="1071564"/>
            <a:ext cx="7801614" cy="4370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031325" cy="581057"/>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小组成员评价</a:t>
            </a: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65940"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197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6</a:t>
            </a:r>
          </a:p>
        </p:txBody>
      </p:sp>
      <p:sp>
        <p:nvSpPr>
          <p:cNvPr id="5" name="矩形 4"/>
          <p:cNvSpPr/>
          <p:nvPr/>
        </p:nvSpPr>
        <p:spPr>
          <a:xfrm>
            <a:off x="1202239" y="1562931"/>
            <a:ext cx="184731" cy="400110"/>
          </a:xfrm>
          <a:prstGeom prst="rect">
            <a:avLst/>
          </a:prstGeom>
        </p:spPr>
        <p:txBody>
          <a:bodyPr wrap="none">
            <a:spAutoFit/>
          </a:bodyPr>
          <a:lstStyle/>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62300" y="1071683"/>
            <a:ext cx="2335896"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宇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4" name="矩形 43"/>
          <p:cNvSpPr/>
          <p:nvPr/>
        </p:nvSpPr>
        <p:spPr>
          <a:xfrm>
            <a:off x="762300" y="2266939"/>
            <a:ext cx="2244525" cy="646331"/>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6" name="矩形 45"/>
          <p:cNvSpPr/>
          <p:nvPr/>
        </p:nvSpPr>
        <p:spPr>
          <a:xfrm>
            <a:off x="796590" y="3463789"/>
            <a:ext cx="2244525"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陈先锋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5" name="矩形 44"/>
          <p:cNvSpPr/>
          <p:nvPr/>
        </p:nvSpPr>
        <p:spPr>
          <a:xfrm>
            <a:off x="3971525" y="1070512"/>
            <a:ext cx="8345554"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：层次方框图、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IPO</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图、数据字典、学生界面、</a:t>
            </a:r>
            <a:endParaRPr lang="en-US"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及项目计划的修改。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矩形 46"/>
          <p:cNvSpPr/>
          <p:nvPr/>
        </p:nvSpPr>
        <p:spPr>
          <a:xfrm>
            <a:off x="3959315" y="2323556"/>
            <a:ext cx="8158003"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：数据流图、状态转换图、企业界面、</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及可行性分</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3953241" y="3491185"/>
            <a:ext cx="7830990" cy="1200329"/>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的制作、校方界面制作、项目计划</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修改、</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图的修改及可行性分析的修改。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378297" y="4818139"/>
            <a:ext cx="3818255" cy="922020"/>
          </a:xfrm>
          <a:prstGeom prst="rect">
            <a:avLst/>
          </a:prstGeom>
        </p:spPr>
        <p:txBody>
          <a:bodyPr wrap="none">
            <a:spAutoFit/>
          </a:bodyPr>
          <a:lstStyle/>
          <a:p>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理由：陈先锋</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的制作比较粗糙。</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张郦楠修改</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未达到要求。</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陈星宇这周工作量比较大。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arn(inVertical)">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arn(inVertical)">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6" grpId="0"/>
      <p:bldP spid="45" grpId="0"/>
      <p:bldP spid="47"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354851" y="2434371"/>
            <a:ext cx="4228558"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THANK YOU</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7" y="454348"/>
            <a:ext cx="2671104"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3636" y="2120352"/>
            <a:ext cx="9483402" cy="830997"/>
          </a:xfrm>
          <a:prstGeom prst="rect">
            <a:avLst/>
          </a:prstGeom>
          <a:noFill/>
        </p:spPr>
        <p:txBody>
          <a:bodyPr wrap="square" rtlCol="0">
            <a:spAutoFit/>
          </a:bodyPr>
          <a:lstStyle/>
          <a:p>
            <a:r>
              <a:rPr lang="zh-CN" altLang="zh-CN" sz="2400" dirty="0"/>
              <a:t>本</a:t>
            </a:r>
            <a:r>
              <a:rPr lang="zh-CN" altLang="zh-CN" sz="2400" dirty="0" smtClean="0"/>
              <a:t>软件</a:t>
            </a:r>
            <a:r>
              <a:rPr lang="zh-CN" altLang="en-US" sz="2400" dirty="0" smtClean="0"/>
              <a:t>所针对的用户类型暂时考虑的主要</a:t>
            </a:r>
            <a:r>
              <a:rPr lang="zh-CN" altLang="zh-CN" sz="2400" dirty="0" smtClean="0"/>
              <a:t>是</a:t>
            </a:r>
            <a:r>
              <a:rPr lang="zh-CN" altLang="zh-CN" sz="2400" dirty="0"/>
              <a:t>浙大城院计算分院的学生、面向该类学生招聘的企业公司以及计算分院</a:t>
            </a:r>
            <a:r>
              <a:rPr lang="zh-CN" altLang="zh-CN" sz="2400" dirty="0" smtClean="0"/>
              <a:t>老师</a:t>
            </a:r>
            <a:r>
              <a:rPr lang="zh-CN" altLang="en-US" sz="24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 </a:t>
            </a:r>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1</a:t>
            </a:r>
            <a:r>
              <a:rPr lang="zh-CN" altLang="en-US" sz="2400" b="1" dirty="0">
                <a:solidFill>
                  <a:srgbClr val="346182"/>
                </a:solidFill>
                <a:latin typeface="微软雅黑" panose="020B0503020204020204" pitchFamily="34" charset="-122"/>
                <a:ea typeface="微软雅黑" panose="020B0503020204020204" pitchFamily="34" charset="-122"/>
              </a:rPr>
              <a:t>：学生</a:t>
            </a:r>
          </a:p>
        </p:txBody>
      </p:sp>
      <p:pic>
        <p:nvPicPr>
          <p:cNvPr id="3" name="图片 2" descr="微信图片1"/>
          <p:cNvPicPr>
            <a:picLocks noChangeAspect="1"/>
          </p:cNvPicPr>
          <p:nvPr/>
        </p:nvPicPr>
        <p:blipFill>
          <a:blip r:embed="rId2"/>
          <a:stretch>
            <a:fillRect/>
          </a:stretch>
        </p:blipFill>
        <p:spPr>
          <a:xfrm>
            <a:off x="361315" y="1590040"/>
            <a:ext cx="4885055" cy="3497580"/>
          </a:xfrm>
          <a:prstGeom prst="rect">
            <a:avLst/>
          </a:prstGeom>
        </p:spPr>
      </p:pic>
      <p:pic>
        <p:nvPicPr>
          <p:cNvPr id="4" name="图片 3" descr="微信图片_20171114215400"/>
          <p:cNvPicPr>
            <a:picLocks noChangeAspect="1"/>
          </p:cNvPicPr>
          <p:nvPr/>
        </p:nvPicPr>
        <p:blipFill>
          <a:blip r:embed="rId3"/>
          <a:stretch>
            <a:fillRect/>
          </a:stretch>
        </p:blipFill>
        <p:spPr>
          <a:xfrm>
            <a:off x="8684895" y="817245"/>
            <a:ext cx="3069590" cy="5461000"/>
          </a:xfrm>
          <a:prstGeom prst="rect">
            <a:avLst/>
          </a:prstGeom>
        </p:spPr>
      </p:pic>
      <p:pic>
        <p:nvPicPr>
          <p:cNvPr id="5" name="图片 4" descr="微信图片_20171114215352"/>
          <p:cNvPicPr>
            <a:picLocks noChangeAspect="1"/>
          </p:cNvPicPr>
          <p:nvPr/>
        </p:nvPicPr>
        <p:blipFill>
          <a:blip r:embed="rId4"/>
          <a:stretch>
            <a:fillRect/>
          </a:stretch>
        </p:blipFill>
        <p:spPr>
          <a:xfrm>
            <a:off x="5816600" y="817880"/>
            <a:ext cx="2808605" cy="521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2</a:t>
            </a:r>
            <a:r>
              <a:rPr lang="zh-CN" altLang="en-US" sz="2400" b="1" dirty="0">
                <a:solidFill>
                  <a:srgbClr val="346182"/>
                </a:solidFill>
                <a:latin typeface="微软雅黑" panose="020B0503020204020204" pitchFamily="34" charset="-122"/>
                <a:ea typeface="微软雅黑" panose="020B0503020204020204" pitchFamily="34" charset="-122"/>
              </a:rPr>
              <a:t>：学工办老师</a:t>
            </a:r>
          </a:p>
        </p:txBody>
      </p:sp>
      <p:pic>
        <p:nvPicPr>
          <p:cNvPr id="2" name="图片 1" descr="微信图片_20171115101646"/>
          <p:cNvPicPr>
            <a:picLocks noChangeAspect="1"/>
          </p:cNvPicPr>
          <p:nvPr/>
        </p:nvPicPr>
        <p:blipFill>
          <a:blip r:embed="rId2"/>
          <a:stretch>
            <a:fillRect/>
          </a:stretch>
        </p:blipFill>
        <p:spPr>
          <a:xfrm>
            <a:off x="4008120" y="772160"/>
            <a:ext cx="3291840" cy="5855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3</a:t>
            </a:r>
            <a:r>
              <a:rPr lang="zh-CN" altLang="en-US" sz="2400" b="1" dirty="0">
                <a:solidFill>
                  <a:srgbClr val="346182"/>
                </a:solidFill>
                <a:latin typeface="微软雅黑" panose="020B0503020204020204" pitchFamily="34" charset="-122"/>
                <a:ea typeface="微软雅黑" panose="020B0503020204020204" pitchFamily="34" charset="-122"/>
              </a:rPr>
              <a:t>：企业</a:t>
            </a:r>
            <a:r>
              <a:rPr lang="en-US" altLang="zh-CN" sz="2400" b="1" dirty="0">
                <a:solidFill>
                  <a:srgbClr val="346182"/>
                </a:solidFill>
                <a:latin typeface="微软雅黑" panose="020B0503020204020204" pitchFamily="34" charset="-122"/>
                <a:ea typeface="微软雅黑" panose="020B0503020204020204" pitchFamily="34" charset="-122"/>
              </a:rPr>
              <a:t>HR</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633845" y="2868930"/>
            <a:ext cx="2560955" cy="368300"/>
          </a:xfrm>
          <a:prstGeom prst="rect">
            <a:avLst/>
          </a:prstGeom>
          <a:noFill/>
        </p:spPr>
        <p:txBody>
          <a:bodyPr wrap="square" rtlCol="0">
            <a:spAutoFit/>
          </a:bodyPr>
          <a:lstStyle/>
          <a:p>
            <a:pPr algn="l"/>
            <a:r>
              <a:rPr lang="zh-CN" altLang="en-US"/>
              <a:t> </a:t>
            </a:r>
          </a:p>
        </p:txBody>
      </p:sp>
      <p:pic>
        <p:nvPicPr>
          <p:cNvPr id="3" name="图片 2" descr="微信图片_20171115101701"/>
          <p:cNvPicPr>
            <a:picLocks noChangeAspect="1"/>
          </p:cNvPicPr>
          <p:nvPr/>
        </p:nvPicPr>
        <p:blipFill>
          <a:blip r:embed="rId2"/>
          <a:stretch>
            <a:fillRect/>
          </a:stretch>
        </p:blipFill>
        <p:spPr>
          <a:xfrm>
            <a:off x="4212590" y="902970"/>
            <a:ext cx="3249930" cy="578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45268" y="2895526"/>
            <a:ext cx="300667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主登录界面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46326" y="3227727"/>
            <a:ext cx="293902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企业</a:t>
            </a:r>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学生界面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2050</Words>
  <Application>Microsoft Office PowerPoint</Application>
  <PresentationFormat>宽屏</PresentationFormat>
  <Paragraphs>352</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thlnkpad</cp:lastModifiedBy>
  <cp:revision>203</cp:revision>
  <dcterms:created xsi:type="dcterms:W3CDTF">2014-12-17T13:36:00Z</dcterms:created>
  <dcterms:modified xsi:type="dcterms:W3CDTF">2017-11-15T03:52:29Z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