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2" r:id="rId3"/>
    <p:sldId id="265" r:id="rId4"/>
    <p:sldId id="287" r:id="rId5"/>
    <p:sldId id="318" r:id="rId6"/>
    <p:sldId id="309" r:id="rId8"/>
    <p:sldId id="315" r:id="rId9"/>
    <p:sldId id="325" r:id="rId10"/>
    <p:sldId id="327" r:id="rId11"/>
    <p:sldId id="328" r:id="rId12"/>
    <p:sldId id="329" r:id="rId13"/>
    <p:sldId id="330" r:id="rId14"/>
    <p:sldId id="331" r:id="rId15"/>
    <p:sldId id="333" r:id="rId16"/>
    <p:sldId id="334" r:id="rId17"/>
    <p:sldId id="335" r:id="rId18"/>
    <p:sldId id="336" r:id="rId19"/>
    <p:sldId id="337" r:id="rId20"/>
    <p:sldId id="297" r:id="rId21"/>
    <p:sldId id="28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184"/>
    <a:srgbClr val="ED6E64"/>
    <a:srgbClr val="D57053"/>
    <a:srgbClr val="E49B35"/>
    <a:srgbClr val="89A67A"/>
    <a:srgbClr val="ED7167"/>
    <a:srgbClr val="C79B6C"/>
    <a:srgbClr val="EBD3A2"/>
    <a:srgbClr val="ED6F65"/>
    <a:srgbClr val="508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0" y="32"/>
      </p:cViewPr>
      <p:guideLst>
        <p:guide orient="horz" pos="3602"/>
        <p:guide orient="horz" pos="879"/>
        <p:guide pos="5628"/>
        <p:guide pos="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7457-8406-4863-82FB-6B4325735C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8B6AF-56FB-4DF5-A2F7-1808CE3DE4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8B6AF-56FB-4DF5-A2F7-1808CE3DE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525759" y="2124726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6" y="479590"/>
            <a:ext cx="2727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981766" y="2408531"/>
            <a:ext cx="877303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zh-CN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设计阶段</a:t>
            </a: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招聘系统</a:t>
            </a:r>
            <a:r>
              <a:rPr lang="zh-CN" altLang="en-US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5025" y="3611513"/>
            <a:ext cx="3685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成员：陈先锋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31501085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郦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楠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31501204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陈星宇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31501086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9161" y="3611513"/>
            <a:ext cx="20796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endParaRPr lang="en-US" altLang="zh-CN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08" y="-380197"/>
            <a:ext cx="2969741" cy="2969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8604" y="874053"/>
            <a:ext cx="3002745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/>
              <a:t>管理员界面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学生活动发布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输入活动内容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抛出异常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字符串正确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上传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学生活动发布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企业活动发布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输入活动内容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抛出异常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字符串正确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上传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企业活动发布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3168228" y="873776"/>
            <a:ext cx="300274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/>
              <a:t>学校公告发布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输入公告内容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抛出异常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字符串正确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上传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学校公告发布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查询企业</a:t>
            </a:r>
            <a:r>
              <a:rPr lang="en-US" altLang="zh-CN" sz="1600" dirty="0"/>
              <a:t>/</a:t>
            </a:r>
            <a:r>
              <a:rPr lang="zh-CN" altLang="zh-CN" sz="1600" dirty="0"/>
              <a:t>学生</a:t>
            </a:r>
            <a:r>
              <a:rPr lang="en-US" altLang="zh-CN" sz="1600" dirty="0"/>
              <a:t>/</a:t>
            </a:r>
            <a:r>
              <a:rPr lang="zh-CN" altLang="zh-CN" sz="1600" dirty="0"/>
              <a:t>校方信息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输入查询关键字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zh-CN" altLang="zh-CN" sz="1600" dirty="0"/>
              <a:t>抛出异常</a:t>
            </a:r>
            <a:endParaRPr lang="zh-CN" altLang="zh-CN" sz="1600" dirty="0"/>
          </a:p>
          <a:p>
            <a:r>
              <a:rPr lang="en-US" altLang="zh-CN" sz="1600" dirty="0"/>
              <a:t>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or </a:t>
            </a:r>
            <a:r>
              <a:rPr lang="zh-CN" altLang="zh-CN" sz="1600" dirty="0"/>
              <a:t>字符串正确</a:t>
            </a:r>
            <a:endParaRPr lang="zh-CN" altLang="zh-CN" sz="1600" dirty="0"/>
          </a:p>
          <a:p>
            <a:r>
              <a:rPr lang="zh-CN" altLang="zh-CN" sz="1600" dirty="0"/>
              <a:t>上传</a:t>
            </a:r>
            <a:endParaRPr lang="zh-CN" altLang="zh-CN" sz="1600" dirty="0"/>
          </a:p>
          <a:p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界面显示查询结果</a:t>
            </a:r>
            <a:endParaRPr lang="zh-CN" altLang="zh-CN" sz="1600" dirty="0"/>
          </a:p>
          <a:p>
            <a:r>
              <a:rPr lang="zh-CN" altLang="zh-CN" sz="1600" dirty="0"/>
              <a:t>查询企业</a:t>
            </a:r>
            <a:r>
              <a:rPr lang="en-US" altLang="zh-CN" sz="1600" dirty="0"/>
              <a:t>/</a:t>
            </a:r>
            <a:r>
              <a:rPr lang="zh-CN" altLang="zh-CN" sz="1600" dirty="0"/>
              <a:t>学生</a:t>
            </a:r>
            <a:r>
              <a:rPr lang="en-US" altLang="zh-CN" sz="1600" dirty="0"/>
              <a:t>/</a:t>
            </a:r>
            <a:r>
              <a:rPr lang="zh-CN" altLang="zh-CN" sz="1600" dirty="0"/>
              <a:t>校方信息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461364" y="817248"/>
            <a:ext cx="32528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数据</a:t>
            </a:r>
            <a:r>
              <a:rPr lang="zh-CN" altLang="zh-CN" sz="1600" dirty="0"/>
              <a:t>备份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zh-CN" altLang="zh-CN" dirty="0"/>
              <a:t>输入备份范围</a:t>
            </a:r>
            <a:endParaRPr lang="zh-CN" altLang="zh-CN" dirty="0"/>
          </a:p>
          <a:p>
            <a:r>
              <a:rPr lang="zh-CN" altLang="zh-CN" dirty="0"/>
              <a:t>处理输入字符串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zh-CN" altLang="zh-CN" dirty="0"/>
              <a:t>字符串分析</a:t>
            </a:r>
            <a:r>
              <a:rPr lang="en-US" altLang="zh-CN" dirty="0"/>
              <a:t> select</a:t>
            </a:r>
            <a:r>
              <a:rPr lang="zh-CN" altLang="zh-CN" dirty="0"/>
              <a:t>字符串错误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抛出异常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zh-CN" altLang="zh-CN" dirty="0"/>
              <a:t>字符串分析</a:t>
            </a:r>
            <a:r>
              <a:rPr lang="en-US" altLang="zh-CN" dirty="0"/>
              <a:t> or </a:t>
            </a:r>
            <a:r>
              <a:rPr lang="zh-CN" altLang="zh-CN" dirty="0"/>
              <a:t>字符串正确</a:t>
            </a:r>
            <a:endParaRPr lang="zh-CN" altLang="zh-CN" dirty="0"/>
          </a:p>
          <a:p>
            <a:r>
              <a:rPr lang="zh-CN" altLang="zh-CN" dirty="0"/>
              <a:t>上传</a:t>
            </a:r>
            <a:endParaRPr lang="zh-CN" altLang="zh-CN" dirty="0"/>
          </a:p>
          <a:p>
            <a:r>
              <a:rPr lang="zh-CN" altLang="zh-CN" dirty="0"/>
              <a:t>字符串分析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处理输入字符串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数据下载</a:t>
            </a:r>
            <a:endParaRPr lang="zh-CN" altLang="zh-CN" dirty="0"/>
          </a:p>
          <a:p>
            <a:r>
              <a:rPr lang="zh-CN" altLang="zh-CN" dirty="0"/>
              <a:t>数据备份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企业材料审核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zh-CN" altLang="zh-CN" dirty="0"/>
              <a:t>下载企业材料</a:t>
            </a:r>
            <a:endParaRPr lang="zh-CN" altLang="zh-CN" dirty="0"/>
          </a:p>
          <a:p>
            <a:r>
              <a:rPr lang="zh-CN" altLang="zh-CN" dirty="0"/>
              <a:t>人工审查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zh-CN" altLang="zh-CN" dirty="0"/>
              <a:t>人工审查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企业材料审核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zh-CN" altLang="zh-CN" dirty="0"/>
              <a:t>管理员界面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30822" y="334846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" y="910590"/>
            <a:ext cx="2811145" cy="5481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05" y="930275"/>
            <a:ext cx="2818765" cy="5441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505" y="982980"/>
            <a:ext cx="2827655" cy="5462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30822" y="334846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897890"/>
            <a:ext cx="2839085" cy="5659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35" y="898525"/>
            <a:ext cx="2844165" cy="5612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76934" y="334846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9" y="978713"/>
            <a:ext cx="9963443" cy="5663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76934" y="334846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849" y="970635"/>
            <a:ext cx="8776945" cy="5864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76934" y="334846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189" y="859864"/>
            <a:ext cx="9006427" cy="30731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91" y="3842798"/>
            <a:ext cx="9201150" cy="2919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76934" y="334846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379" y="1105585"/>
            <a:ext cx="9953625" cy="547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23050" y="334846"/>
            <a:ext cx="203132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关键算法分析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3718" y="120651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穷举法：把数据库中的数据和数据一一比对。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253718" y="213760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关键字匹配：查询过程中匹配关键字。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小组成员评价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2335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陈星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宇        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2244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张郦楠       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2244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陈先锋       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71525" y="1070512"/>
            <a:ext cx="790575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HIPO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图修改、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图修改、学生以及企业模块报告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及项目计划的修改。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59315" y="2323556"/>
            <a:ext cx="78028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：数据流图修改、注册登录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模块报告编写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、可行性分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析的修改、数据库内容的了解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53241" y="3491185"/>
            <a:ext cx="808863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分工：校方以及管理员模块报告编写、设计阶段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制作、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总体设计报告以及详细设计报告整合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8297" y="4818139"/>
            <a:ext cx="6126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理由：三个人工作分工比较平均，由于上周陈先锋周末有事</a:t>
            </a:r>
            <a:endParaRPr lang="zh-CN" altLang="en-US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陈星宇主动承担部分未完成任务，作为判断依据</a:t>
            </a:r>
            <a:endParaRPr lang="zh-CN" altLang="en-US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5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354851" y="2434371"/>
            <a:ext cx="42285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454348"/>
            <a:ext cx="2671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624908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96088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70" y="345599"/>
            <a:ext cx="14095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2071250" y="574322"/>
            <a:ext cx="2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/>
        </p:nvSpPr>
        <p:spPr>
          <a:xfrm flipH="1" flipV="1">
            <a:off x="4325466" y="50297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70474" y="2236007"/>
            <a:ext cx="6332495" cy="523220"/>
            <a:chOff x="2929753" y="1756083"/>
            <a:chExt cx="6332495" cy="5232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081698" y="3053984"/>
            <a:ext cx="6340587" cy="523220"/>
            <a:chOff x="2929753" y="1756083"/>
            <a:chExt cx="6340587" cy="523220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72820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2070474" y="3861249"/>
            <a:ext cx="6332495" cy="523220"/>
            <a:chOff x="2929753" y="1756083"/>
            <a:chExt cx="6332495" cy="523220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354467" y="2309457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86931" y="2931809"/>
            <a:ext cx="1706880" cy="64516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354524" y="3882715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089790" y="1448077"/>
            <a:ext cx="6332495" cy="523220"/>
            <a:chOff x="2929753" y="1756083"/>
            <a:chExt cx="6332495" cy="523220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08" name="平行四边形 107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4085382" y="1538022"/>
            <a:ext cx="3098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259148" y="4690278"/>
            <a:ext cx="203132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小组成员评价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941260" y="4668250"/>
            <a:ext cx="6332495" cy="523220"/>
            <a:chOff x="2929753" y="1756083"/>
            <a:chExt cx="6332495" cy="523220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29" name="平行四边形 12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3390662" y="1510627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96" grpId="0"/>
      <p:bldP spid="4" grpId="0"/>
      <p:bldP spid="9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31348" y="364022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层次方框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5560" y="1174750"/>
            <a:ext cx="11828145" cy="530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4523" y="1475715"/>
            <a:ext cx="566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注册登录模块：注册登录模块用于用户的登录注册。</a:t>
            </a:r>
            <a:endParaRPr lang="zh-CN" altLang="en-US" dirty="0"/>
          </a:p>
        </p:txBody>
      </p:sp>
      <p:pic>
        <p:nvPicPr>
          <p:cNvPr id="2050" name="图片 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5" b="22583"/>
          <a:stretch>
            <a:fillRect/>
          </a:stretch>
        </p:blipFill>
        <p:spPr bwMode="auto">
          <a:xfrm>
            <a:off x="5461688" y="2041250"/>
            <a:ext cx="6539328" cy="308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44839" y="1946822"/>
            <a:ext cx="89295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伪码：</a:t>
            </a:r>
            <a:endParaRPr lang="en-US" altLang="zh-CN" sz="1200" dirty="0" smtClean="0"/>
          </a:p>
          <a:p>
            <a:r>
              <a:rPr lang="zh-CN" altLang="zh-CN" sz="1200" dirty="0" smtClean="0"/>
              <a:t>注册</a:t>
            </a:r>
            <a:r>
              <a:rPr lang="zh-CN" altLang="zh-CN" sz="1200" dirty="0"/>
              <a:t>登陆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en-US" altLang="zh-CN" sz="1200" dirty="0"/>
              <a:t>	</a:t>
            </a:r>
            <a:r>
              <a:rPr lang="zh-CN" altLang="zh-CN" sz="1200" dirty="0"/>
              <a:t>分析帐号</a:t>
            </a:r>
            <a:r>
              <a:rPr lang="en-US" altLang="zh-CN" sz="1200" dirty="0"/>
              <a:t>select </a:t>
            </a:r>
            <a:r>
              <a:rPr lang="zh-CN" altLang="zh-CN" sz="1200" dirty="0"/>
              <a:t>已有帐号</a:t>
            </a:r>
            <a:endParaRPr lang="zh-CN" altLang="zh-CN" sz="1200" dirty="0"/>
          </a:p>
          <a:p>
            <a:r>
              <a:rPr lang="zh-CN" altLang="zh-CN" sz="1200" dirty="0"/>
              <a:t>登陆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zh-CN" altLang="zh-CN" sz="1200" dirty="0"/>
              <a:t>输入帐号密码</a:t>
            </a:r>
            <a:endParaRPr lang="zh-CN" altLang="zh-CN" sz="1200" dirty="0"/>
          </a:p>
          <a:p>
            <a:r>
              <a:rPr lang="zh-CN" altLang="zh-CN" sz="1200" dirty="0"/>
              <a:t>处理字符串 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 select </a:t>
            </a:r>
            <a:r>
              <a:rPr lang="zh-CN" altLang="zh-CN" sz="1200" dirty="0"/>
              <a:t>字符串错误</a:t>
            </a:r>
            <a:endParaRPr lang="zh-CN" altLang="zh-CN" sz="1200" dirty="0"/>
          </a:p>
          <a:p>
            <a:r>
              <a:rPr lang="en-US" altLang="zh-CN" sz="1200" dirty="0"/>
              <a:t>			</a:t>
            </a:r>
            <a:r>
              <a:rPr lang="zh-CN" altLang="zh-CN" sz="1200" dirty="0"/>
              <a:t>抛出异常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 or </a:t>
            </a:r>
            <a:r>
              <a:rPr lang="zh-CN" altLang="zh-CN" sz="1200" dirty="0"/>
              <a:t>字符串正确</a:t>
            </a:r>
            <a:endParaRPr lang="zh-CN" altLang="zh-CN" sz="1200" dirty="0"/>
          </a:p>
          <a:p>
            <a:r>
              <a:rPr lang="en-US" altLang="zh-CN" sz="1200" dirty="0"/>
              <a:t>			Login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en-US" altLang="zh-CN" sz="1200" dirty="0"/>
              <a:t>	</a:t>
            </a:r>
            <a:r>
              <a:rPr lang="zh-CN" altLang="zh-CN" sz="1200" dirty="0"/>
              <a:t>处理字符串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zh-CN" altLang="zh-CN" sz="1200" dirty="0"/>
              <a:t>登陆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zh-CN" altLang="zh-CN" sz="1200" dirty="0"/>
              <a:t>分析帐号</a:t>
            </a:r>
            <a:r>
              <a:rPr lang="en-US" altLang="zh-CN" sz="1200" dirty="0"/>
              <a:t> or </a:t>
            </a:r>
            <a:r>
              <a:rPr lang="zh-CN" altLang="zh-CN" sz="1200" dirty="0"/>
              <a:t>还没有帐号</a:t>
            </a:r>
            <a:endParaRPr lang="zh-CN" altLang="zh-CN" sz="1200" dirty="0"/>
          </a:p>
          <a:p>
            <a:r>
              <a:rPr lang="en-US" altLang="zh-CN" sz="1200" dirty="0"/>
              <a:t>	</a:t>
            </a:r>
            <a:r>
              <a:rPr lang="zh-CN" altLang="zh-CN" sz="1200" dirty="0"/>
              <a:t>注册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输入帐号密码以及确认密码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处理字符串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en-US" altLang="zh-CN" sz="1200" dirty="0"/>
              <a:t>	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 select </a:t>
            </a:r>
            <a:r>
              <a:rPr lang="zh-CN" altLang="zh-CN" sz="1200" dirty="0"/>
              <a:t>字符串错误</a:t>
            </a:r>
            <a:endParaRPr lang="zh-CN" altLang="zh-CN" sz="1200" dirty="0"/>
          </a:p>
          <a:p>
            <a:r>
              <a:rPr lang="en-US" altLang="zh-CN" sz="1200" dirty="0"/>
              <a:t>				</a:t>
            </a:r>
            <a:r>
              <a:rPr lang="zh-CN" altLang="zh-CN" sz="1200" dirty="0"/>
              <a:t>抛出异常</a:t>
            </a:r>
            <a:endParaRPr lang="zh-CN" altLang="zh-CN" sz="1200" dirty="0"/>
          </a:p>
          <a:p>
            <a:r>
              <a:rPr lang="en-US" altLang="zh-CN" sz="1200" dirty="0"/>
              <a:t>	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 select </a:t>
            </a:r>
            <a:r>
              <a:rPr lang="zh-CN" altLang="zh-CN" sz="1200" dirty="0"/>
              <a:t>字符串正确</a:t>
            </a:r>
            <a:endParaRPr lang="zh-CN" altLang="zh-CN" sz="1200" dirty="0"/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Regist</a:t>
            </a:r>
            <a:endParaRPr lang="zh-CN" altLang="zh-CN" sz="1200" dirty="0"/>
          </a:p>
          <a:p>
            <a:r>
              <a:rPr lang="en-US" altLang="zh-CN" sz="1200" dirty="0"/>
              <a:t>	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处理字符串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en-US" altLang="zh-CN" sz="1200" dirty="0"/>
              <a:t>	</a:t>
            </a:r>
            <a:r>
              <a:rPr lang="zh-CN" altLang="zh-CN" sz="1200" dirty="0"/>
              <a:t>注册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zh-CN" altLang="zh-CN" sz="1200" dirty="0"/>
              <a:t>分析帐号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zh-CN" altLang="zh-CN" sz="1200" dirty="0"/>
              <a:t>注册登陆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6349" y="1014057"/>
            <a:ext cx="80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企业功能模块：</a:t>
            </a:r>
            <a:r>
              <a:rPr lang="zh-CN" altLang="zh-CN" dirty="0"/>
              <a:t>该模块主要提供企业招聘信息、活动的发布和修改、接受简历的反馈、提出对系统的反馈。</a:t>
            </a: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43" name="矩形 42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758" y="1946822"/>
            <a:ext cx="5374282" cy="437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" y="1600835"/>
            <a:ext cx="4417060" cy="528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706862" y="304228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30" y="1132159"/>
            <a:ext cx="10977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学生模块：</a:t>
            </a:r>
            <a:r>
              <a:rPr lang="zh-CN" altLang="zh-CN" dirty="0"/>
              <a:t>该模块主要提供学生方的个人简历的填写以及投递，招聘信息的查询、对企业和系统的评价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实习</a:t>
            </a:r>
            <a:r>
              <a:rPr lang="zh-CN" altLang="zh-CN" dirty="0"/>
              <a:t>日记和三方协议的上传。</a:t>
            </a:r>
            <a:endParaRPr lang="zh-CN" altLang="en-US" dirty="0"/>
          </a:p>
        </p:txBody>
      </p:sp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72" y="1680240"/>
            <a:ext cx="8475611" cy="52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390" y="966790"/>
            <a:ext cx="366992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/>
              <a:t> </a:t>
            </a:r>
            <a:r>
              <a:rPr altLang="zh-CN" sz="1600"/>
              <a:t> </a:t>
            </a:r>
            <a:r>
              <a:rPr altLang="zh-CN" sz="1400"/>
              <a:t>Procedure 个人简历的填写及上传 is </a:t>
            </a:r>
            <a:endParaRPr altLang="zh-CN" sz="1400"/>
          </a:p>
          <a:p>
            <a:r>
              <a:rPr altLang="zh-CN" sz="1400"/>
              <a:t>点击个人简历按钮</a:t>
            </a:r>
            <a:endParaRPr altLang="zh-CN" sz="1400"/>
          </a:p>
          <a:p>
            <a:r>
              <a:rPr altLang="zh-CN" sz="1400"/>
              <a:t>begin 填写个人简历及上传</a:t>
            </a:r>
            <a:endParaRPr altLang="zh-CN" sz="1400"/>
          </a:p>
          <a:p>
            <a:r>
              <a:rPr altLang="zh-CN" sz="1400"/>
              <a:t>if(未超过字数限制） then</a:t>
            </a:r>
            <a:endParaRPr altLang="zh-CN" sz="1400"/>
          </a:p>
          <a:p>
            <a:r>
              <a:rPr altLang="zh-CN" sz="1400"/>
              <a:t>点击上传</a:t>
            </a:r>
            <a:endParaRPr altLang="zh-CN" sz="1400"/>
          </a:p>
          <a:p>
            <a:r>
              <a:rPr altLang="zh-CN" sz="1400"/>
              <a:t>弹出上传成功的提示框</a:t>
            </a:r>
            <a:endParaRPr altLang="zh-CN" sz="1400"/>
          </a:p>
          <a:p>
            <a:r>
              <a:rPr altLang="zh-CN" sz="1400"/>
              <a:t>else</a:t>
            </a:r>
            <a:endParaRPr altLang="zh-CN" sz="1400"/>
          </a:p>
          <a:p>
            <a:r>
              <a:rPr altLang="zh-CN" sz="1400"/>
              <a:t>点击上传</a:t>
            </a:r>
            <a:endParaRPr altLang="zh-CN" sz="1400"/>
          </a:p>
          <a:p>
            <a:r>
              <a:rPr altLang="zh-CN" sz="1400"/>
              <a:t>弹出上传失败的提示框</a:t>
            </a:r>
            <a:endParaRPr altLang="zh-CN" sz="1400"/>
          </a:p>
          <a:p>
            <a:r>
              <a:rPr altLang="zh-CN" sz="1400"/>
              <a:t>end if</a:t>
            </a:r>
            <a:endParaRPr altLang="zh-CN" sz="1400"/>
          </a:p>
          <a:p>
            <a:r>
              <a:rPr altLang="zh-CN" sz="1400"/>
              <a:t>end 填写个人简历及上传</a:t>
            </a:r>
            <a:endParaRPr altLang="zh-CN" sz="1400"/>
          </a:p>
          <a:p>
            <a:r>
              <a:rPr altLang="zh-CN" sz="1400"/>
              <a:t>end 个人简历的填写及上传</a:t>
            </a:r>
            <a:endParaRPr altLang="zh-CN" sz="1400"/>
          </a:p>
          <a:p>
            <a:endParaRPr altLang="zh-CN" sz="1200"/>
          </a:p>
          <a:p>
            <a:r>
              <a:rPr altLang="zh-CN" sz="1400"/>
              <a:t>Procedure 查询招聘信息 is</a:t>
            </a:r>
            <a:endParaRPr altLang="zh-CN" sz="1400"/>
          </a:p>
          <a:p>
            <a:r>
              <a:rPr altLang="zh-CN" sz="1400"/>
              <a:t>点击招聘信息查询按钮</a:t>
            </a:r>
            <a:endParaRPr altLang="zh-CN" sz="1400"/>
          </a:p>
          <a:p>
            <a:r>
              <a:rPr altLang="zh-CN" sz="1400"/>
              <a:t>begin 输入关键字</a:t>
            </a:r>
            <a:endParaRPr altLang="zh-CN" sz="1400"/>
          </a:p>
          <a:p>
            <a:r>
              <a:rPr altLang="zh-CN" sz="1400"/>
              <a:t>loop while 超过字数限定</a:t>
            </a:r>
            <a:endParaRPr altLang="zh-CN" sz="1400"/>
          </a:p>
          <a:p>
            <a:r>
              <a:rPr altLang="zh-CN" sz="1400"/>
              <a:t>弹出“您输入的关键字已超过字数限制"提示框</a:t>
            </a:r>
            <a:endParaRPr altLang="zh-CN" sz="1400"/>
          </a:p>
          <a:p>
            <a:r>
              <a:rPr altLang="zh-CN" sz="1400"/>
              <a:t>重新输入关键字</a:t>
            </a:r>
            <a:endParaRPr altLang="zh-CN" sz="1400"/>
          </a:p>
          <a:p>
            <a:endParaRPr lang="zh-CN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3327507" y="294255"/>
            <a:ext cx="309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1600" dirty="0"/>
          </a:p>
          <a:p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3644265" y="967105"/>
            <a:ext cx="2566035" cy="50463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altLang="zh-CN" sz="1400">
                <a:sym typeface="+mn-ea"/>
              </a:rPr>
              <a:t>end loop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输入关键字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点击查询按钮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得到数据库返回的数据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将查询结果写在当前界面中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 查询招聘信息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 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Procedure 实习日记填写及上传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点击实习日记上传按钮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begin 填写实习日记及上传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if 超过字数限制  then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弹出上传失败的提示框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else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弹出上传成功的提示框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if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填写实习日记及上传</a:t>
            </a:r>
            <a:endParaRPr altLang="zh-CN" sz="1400">
              <a:sym typeface="+mn-ea"/>
            </a:endParaRPr>
          </a:p>
          <a:p>
            <a:pPr algn="l"/>
            <a:r>
              <a:rPr altLang="zh-CN" sz="1600">
                <a:sym typeface="+mn-ea"/>
              </a:rPr>
              <a:t>end 实习日记填写及上传</a:t>
            </a:r>
            <a:endParaRPr altLang="zh-CN" sz="1600">
              <a:sym typeface="+mn-ea"/>
            </a:endParaRPr>
          </a:p>
          <a:p>
            <a:pPr algn="l"/>
            <a:endParaRPr altLang="zh-CN"/>
          </a:p>
          <a:p>
            <a:pPr algn="l"/>
            <a:endParaRPr lang="zh-CN" altLang="zh-CN" dirty="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43015" y="666115"/>
            <a:ext cx="3887470" cy="6092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altLang="zh-CN" sz="1400">
                <a:sym typeface="+mn-ea"/>
              </a:rPr>
              <a:t>Procedure 三方协议的填写及上传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点击简历按钮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点击三方上传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弹出三方协议上传界面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begin 选择三方协议文件的路径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if 路径错误 then 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弹出“您输入的路径错误，请重新输入”的提示框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else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if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选择三方协议文件的路径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弹出上传成功的提示框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三方日记的填写及上传</a:t>
            </a:r>
            <a:endParaRPr altLang="zh-CN" sz="1400">
              <a:sym typeface="+mn-ea"/>
            </a:endParaRPr>
          </a:p>
          <a:p>
            <a:pPr algn="l"/>
            <a:endParaRPr altLang="zh-CN" sz="12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Procedure 对企业的留言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点击评价企业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根据下拉框选择企业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begin 填写评价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if 超过字数限制  then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弹出上传失败的提示框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else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弹出上传成功的提示框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填写评价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 对企业的留言</a:t>
            </a:r>
            <a:endParaRPr altLang="zh-CN" sz="1400">
              <a:sym typeface="+mn-ea"/>
            </a:endParaRPr>
          </a:p>
          <a:p>
            <a:pPr algn="l"/>
            <a:endParaRPr altLang="zh-CN" sz="1200">
              <a:sym typeface="+mn-ea"/>
            </a:endParaRPr>
          </a:p>
          <a:p>
            <a:pPr algn="l"/>
            <a:endParaRPr lang="en-US" altLang="zh-CN" sz="1600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57360" y="2868930"/>
            <a:ext cx="256159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altLang="zh-CN">
                <a:sym typeface="+mn-ea"/>
              </a:rPr>
              <a:t>Procedure 对系统的评价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点击反馈建议按钮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点击关于我们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begin 填写评价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if 超过字数限制  then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点击上传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弹出上传失败的提示框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else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点击上传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end 填写评价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end 对系统的评价</a:t>
            </a:r>
            <a:r>
              <a:rPr lang="en-US" altLang="zh-CN" dirty="0">
                <a:sym typeface="+mn-ea"/>
              </a:rPr>
              <a:t> </a:t>
            </a:r>
            <a:endParaRPr lang="en-US" altLang="zh-CN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697" y="973999"/>
            <a:ext cx="630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校方模块：</a:t>
            </a:r>
            <a:r>
              <a:rPr lang="zh-CN" altLang="zh-CN" dirty="0"/>
              <a:t>本模块主要用于校方对企业及学生等内容的</a:t>
            </a:r>
            <a:r>
              <a:rPr lang="zh-CN" altLang="zh-CN" dirty="0" smtClean="0"/>
              <a:t>管理</a:t>
            </a:r>
            <a:endParaRPr lang="zh-CN" altLang="zh-CN" dirty="0"/>
          </a:p>
        </p:txBody>
      </p:sp>
      <p:pic>
        <p:nvPicPr>
          <p:cNvPr id="5122" name="图片 4" descr="g02设置jackson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353" y="610380"/>
            <a:ext cx="6053559" cy="629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15415" y="1280635"/>
            <a:ext cx="2286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4826000" y="-63309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zh-CN" dirty="0"/>
          </a:p>
          <a:p>
            <a:r>
              <a:rPr lang="en-US" altLang="zh-CN" dirty="0">
                <a:sym typeface="+mn-ea"/>
              </a:rPr>
              <a:t> 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840" y="1280795"/>
            <a:ext cx="2106930" cy="61855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Procedure 学生管理 is </a:t>
            </a:r>
            <a:endParaRPr lang="zh-CN" altLang="en-US" sz="1600"/>
          </a:p>
          <a:p>
            <a:pPr algn="l"/>
            <a:r>
              <a:rPr lang="zh-CN" altLang="en-US" sz="1600"/>
              <a:t>点击学生管理按钮</a:t>
            </a:r>
            <a:endParaRPr lang="zh-CN" altLang="en-US" sz="1600"/>
          </a:p>
          <a:p>
            <a:pPr algn="l"/>
            <a:r>
              <a:rPr lang="zh-CN" altLang="en-US" sz="1600"/>
              <a:t>begin 学生管理选项</a:t>
            </a:r>
            <a:endParaRPr lang="zh-CN" altLang="en-US" sz="1600"/>
          </a:p>
          <a:p>
            <a:pPr algn="l"/>
            <a:r>
              <a:rPr lang="zh-CN" altLang="en-US" sz="1600"/>
              <a:t>选择学生</a:t>
            </a:r>
            <a:endParaRPr lang="zh-CN" altLang="en-US" sz="1600"/>
          </a:p>
          <a:p>
            <a:pPr algn="l"/>
            <a:r>
              <a:rPr lang="zh-CN" altLang="en-US" sz="1600"/>
              <a:t>点击删除</a:t>
            </a:r>
            <a:endParaRPr lang="zh-CN" altLang="en-US" sz="1600"/>
          </a:p>
          <a:p>
            <a:pPr algn="l"/>
            <a:r>
              <a:rPr lang="zh-CN" altLang="en-US" sz="1600"/>
              <a:t>If（点击确定） then</a:t>
            </a:r>
            <a:endParaRPr lang="zh-CN" altLang="en-US" sz="1600"/>
          </a:p>
          <a:p>
            <a:pPr algn="l"/>
            <a:r>
              <a:rPr lang="zh-CN" altLang="en-US" sz="1600"/>
              <a:t>删除学生</a:t>
            </a:r>
            <a:endParaRPr lang="zh-CN" altLang="en-US" sz="1600"/>
          </a:p>
          <a:p>
            <a:pPr algn="l"/>
            <a:r>
              <a:rPr lang="zh-CN" altLang="en-US" sz="1600"/>
              <a:t>else 退回原界面</a:t>
            </a:r>
            <a:endParaRPr lang="zh-CN" altLang="en-US" sz="1600"/>
          </a:p>
          <a:p>
            <a:pPr algn="l"/>
            <a:r>
              <a:rPr lang="zh-CN" altLang="en-US" sz="1600"/>
              <a:t>end if</a:t>
            </a:r>
            <a:endParaRPr lang="zh-CN" altLang="en-US" sz="1600"/>
          </a:p>
          <a:p>
            <a:pPr algn="l"/>
            <a:r>
              <a:rPr lang="zh-CN" altLang="en-US" sz="1600"/>
              <a:t>end 学生管理选项</a:t>
            </a:r>
            <a:endParaRPr lang="zh-CN" altLang="en-US" sz="1600"/>
          </a:p>
          <a:p>
            <a:pPr algn="l"/>
            <a:r>
              <a:rPr lang="zh-CN" altLang="en-US" sz="1600"/>
              <a:t>end 学生管理</a:t>
            </a:r>
            <a:endParaRPr lang="zh-CN" altLang="en-US" sz="1600"/>
          </a:p>
          <a:p>
            <a:pPr algn="l"/>
            <a:endParaRPr lang="zh-CN" altLang="en-US" sz="1400"/>
          </a:p>
          <a:p>
            <a:pPr algn="l"/>
            <a:r>
              <a:rPr lang="zh-CN" altLang="en-US" sz="1600"/>
              <a:t>Procedure 企业管理 is </a:t>
            </a:r>
            <a:endParaRPr lang="zh-CN" altLang="en-US" sz="1600"/>
          </a:p>
          <a:p>
            <a:pPr algn="l"/>
            <a:r>
              <a:rPr lang="zh-CN" altLang="en-US" sz="1600"/>
              <a:t>点击企业管理按钮</a:t>
            </a:r>
            <a:endParaRPr lang="zh-CN" altLang="en-US" sz="1600"/>
          </a:p>
          <a:p>
            <a:pPr algn="l"/>
            <a:r>
              <a:rPr lang="zh-CN" altLang="en-US" sz="1600"/>
              <a:t>begin 企业管理选项</a:t>
            </a:r>
            <a:endParaRPr lang="zh-CN" altLang="en-US" sz="1600"/>
          </a:p>
          <a:p>
            <a:pPr algn="l"/>
            <a:r>
              <a:rPr lang="zh-CN" altLang="en-US" sz="1600"/>
              <a:t>选择企业</a:t>
            </a:r>
            <a:endParaRPr lang="zh-CN" altLang="en-US" sz="1600"/>
          </a:p>
          <a:p>
            <a:pPr algn="l"/>
            <a:r>
              <a:rPr lang="zh-CN" altLang="en-US" sz="1600"/>
              <a:t>点击删除</a:t>
            </a:r>
            <a:endParaRPr lang="zh-CN" altLang="en-US" sz="1600"/>
          </a:p>
          <a:p>
            <a:pPr algn="l"/>
            <a:r>
              <a:rPr lang="zh-CN" altLang="en-US" sz="1600"/>
              <a:t>If（点击确定） then</a:t>
            </a:r>
            <a:endParaRPr lang="zh-CN" altLang="en-US" sz="1600"/>
          </a:p>
          <a:p>
            <a:pPr algn="l"/>
            <a:r>
              <a:rPr lang="zh-CN" altLang="en-US" sz="1600"/>
              <a:t>删除学生</a:t>
            </a:r>
            <a:endParaRPr lang="zh-CN" altLang="en-US" sz="1600"/>
          </a:p>
          <a:p>
            <a:pPr algn="l"/>
            <a:r>
              <a:rPr lang="zh-CN" altLang="en-US" sz="1600"/>
              <a:t>else 退回原界面</a:t>
            </a:r>
            <a:endParaRPr lang="zh-CN" altLang="en-US" sz="1600"/>
          </a:p>
          <a:p>
            <a:pPr algn="l"/>
            <a:r>
              <a:rPr lang="zh-CN" altLang="en-US" sz="1600"/>
              <a:t>end if</a:t>
            </a:r>
            <a:endParaRPr lang="zh-CN" altLang="en-US" sz="1600"/>
          </a:p>
          <a:p>
            <a:pPr algn="l"/>
            <a:r>
              <a:rPr lang="zh-CN" altLang="en-US" sz="1600"/>
              <a:t>end 企业管理选项</a:t>
            </a:r>
            <a:endParaRPr lang="zh-CN" altLang="en-US" sz="1600"/>
          </a:p>
          <a:p>
            <a:pPr algn="l"/>
            <a:r>
              <a:rPr lang="zh-CN" altLang="en-US" sz="1600"/>
              <a:t>end 企业管理</a:t>
            </a:r>
            <a:endParaRPr lang="zh-CN" altLang="en-US" sz="1600"/>
          </a:p>
          <a:p>
            <a:pPr algn="l"/>
            <a:endParaRPr lang="zh-CN" altLang="en-US" sz="1400"/>
          </a:p>
          <a:p>
            <a:pPr algn="l"/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2926080" y="1280795"/>
            <a:ext cx="2540000" cy="5723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400">
                <a:sym typeface="+mn-ea"/>
              </a:rPr>
              <a:t>Procedure 查询招聘记录 is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点击招聘信息查询按钮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begin 输入关键字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loop while 超过字数限定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弹出“您输入的关键字已超过字数限制"提示框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重新输入关键字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end loop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end 输入关键字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点击查询按钮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得到数据库返回的数据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将查询记录写在当前界面中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end  查询招聘记录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Procedure 活动信息发布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点击活动信息按钮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begin 填写活动信息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if 超过字数限制  then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点击上传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弹出上传失败的提示框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else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点击上传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弹出上传成功的提示框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end if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end 填写活动信息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end 活动信息发布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697" y="973999"/>
            <a:ext cx="659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模块管理员：</a:t>
            </a:r>
            <a:r>
              <a:rPr lang="zh-CN" altLang="zh-CN" dirty="0"/>
              <a:t>本模块主要用于校方对企业及学生等内容的</a:t>
            </a:r>
            <a:r>
              <a:rPr lang="zh-CN" altLang="zh-CN" dirty="0" smtClean="0"/>
              <a:t>管理</a:t>
            </a:r>
            <a:endParaRPr lang="zh-CN" altLang="zh-CN" dirty="0"/>
          </a:p>
        </p:txBody>
      </p:sp>
      <p:pic>
        <p:nvPicPr>
          <p:cNvPr id="6146" name="图片 5" descr="g02设置jackson图 (1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773" y="1197319"/>
            <a:ext cx="11524885" cy="561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2840</Words>
  <Application>WPS 演示</Application>
  <PresentationFormat>宽屏</PresentationFormat>
  <Paragraphs>385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asus</cp:lastModifiedBy>
  <cp:revision>215</cp:revision>
  <dcterms:created xsi:type="dcterms:W3CDTF">2014-12-17T13:36:00Z</dcterms:created>
  <dcterms:modified xsi:type="dcterms:W3CDTF">2017-12-09T16:21:48Z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