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28" r:id="rId25"/>
    <p:sldId id="329" r:id="rId26"/>
    <p:sldId id="330" r:id="rId27"/>
    <p:sldId id="331" r:id="rId28"/>
    <p:sldId id="319" r:id="rId29"/>
    <p:sldId id="320" r:id="rId30"/>
    <p:sldId id="321" r:id="rId31"/>
    <p:sldId id="297"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3" d="100"/>
          <a:sy n="93" d="100"/>
        </p:scale>
        <p:origin x="77" y="106"/>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88003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198880"/>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1608" y="-380197"/>
            <a:ext cx="2969741" cy="296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03355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13769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44133" y="1752600"/>
          <a:ext cx="7950200" cy="4091700"/>
        </p:xfrm>
        <a:graphic>
          <a:graphicData uri="http://schemas.openxmlformats.org/drawingml/2006/table">
            <a:tbl>
              <a:tblPr>
                <a:tableStyleId>{5C22544A-7EE6-4342-B048-85BDC9FD1C3A}</a:tableStyleId>
              </a:tblPr>
              <a:tblGrid>
                <a:gridCol w="1394291"/>
                <a:gridCol w="1597624"/>
                <a:gridCol w="1016670"/>
                <a:gridCol w="3941615"/>
              </a:tblGrid>
              <a:tr h="1224500">
                <a:tc>
                  <a:txBody>
                    <a:bodyPr/>
                    <a:lstStyle/>
                    <a:p>
                      <a:pPr indent="304800" algn="ctr">
                        <a:lnSpc>
                          <a:spcPct val="150000"/>
                        </a:lnSpc>
                        <a:spcBef>
                          <a:spcPts val="1200"/>
                        </a:spcBef>
                        <a:spcAft>
                          <a:spcPts val="1200"/>
                        </a:spcAft>
                      </a:pPr>
                      <a:r>
                        <a:rPr lang="zh-CN" sz="2400" b="1" kern="100" dirty="0">
                          <a:effectLst/>
                        </a:rPr>
                        <a:t>硬件接口名称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dirty="0">
                          <a:effectLst/>
                        </a:rPr>
                        <a:t>硬件名称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厂商</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接口描述</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r>
              <a:tr h="2867200">
                <a:tc>
                  <a:txBody>
                    <a:bodyPr/>
                    <a:lstStyle/>
                    <a:p>
                      <a:pPr indent="228600" algn="ctr">
                        <a:lnSpc>
                          <a:spcPct val="150000"/>
                        </a:lnSpc>
                        <a:spcBef>
                          <a:spcPts val="1200"/>
                        </a:spcBef>
                        <a:spcAft>
                          <a:spcPts val="1200"/>
                        </a:spcAft>
                      </a:pPr>
                      <a:r>
                        <a:rPr lang="en-US" sz="1400" b="1" kern="100">
                          <a:effectLst/>
                        </a:rPr>
                        <a:t>Ethernet</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600" b="1" kern="100" dirty="0">
                          <a:effectLst/>
                        </a:rPr>
                        <a:t>CAN-Ethernet</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zh-CN" sz="1600" b="1" kern="100" dirty="0">
                          <a:effectLst/>
                        </a:rPr>
                        <a:t>广州虹科电子科技有限公司</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28600" algn="ctr">
                        <a:lnSpc>
                          <a:spcPct val="150000"/>
                        </a:lnSpc>
                        <a:spcBef>
                          <a:spcPts val="1200"/>
                        </a:spcBef>
                        <a:spcAft>
                          <a:spcPts val="1200"/>
                        </a:spcAft>
                      </a:pPr>
                      <a:r>
                        <a:rPr lang="zh-CN" sz="1400" b="1" kern="100" dirty="0">
                          <a:effectLst/>
                        </a:rPr>
                        <a:t>　</a:t>
                      </a:r>
                      <a:r>
                        <a:rPr lang="en-US" sz="1400" b="1" kern="100" dirty="0">
                          <a:effectLst/>
                        </a:rPr>
                        <a:t>10M: 10base-T</a:t>
                      </a:r>
                      <a:r>
                        <a:rPr lang="zh-CN" sz="1400" b="1" kern="100" dirty="0">
                          <a:effectLst/>
                        </a:rPr>
                        <a:t>　使用曼彻斯特编码。</a:t>
                      </a:r>
                      <a:endParaRPr lang="zh-CN" sz="2400" b="1" kern="100" dirty="0">
                        <a:effectLst/>
                      </a:endParaRPr>
                    </a:p>
                    <a:p>
                      <a:pPr indent="228600" algn="ctr">
                        <a:lnSpc>
                          <a:spcPct val="150000"/>
                        </a:lnSpc>
                        <a:spcBef>
                          <a:spcPts val="1200"/>
                        </a:spcBef>
                        <a:spcAft>
                          <a:spcPts val="1200"/>
                        </a:spcAft>
                      </a:pPr>
                      <a:r>
                        <a:rPr lang="zh-CN" sz="1400" b="1" kern="100" dirty="0">
                          <a:effectLst/>
                        </a:rPr>
                        <a:t>　</a:t>
                      </a:r>
                      <a:r>
                        <a:rPr lang="en-US" sz="1400" b="1" kern="100" dirty="0">
                          <a:effectLst/>
                        </a:rPr>
                        <a:t>100M: 100base-TX</a:t>
                      </a:r>
                      <a:r>
                        <a:rPr lang="zh-CN" sz="1400" b="1" kern="100" dirty="0">
                          <a:effectLst/>
                        </a:rPr>
                        <a:t>使用</a:t>
                      </a:r>
                      <a:r>
                        <a:rPr lang="en-US" sz="1400" b="1" kern="100" dirty="0">
                          <a:effectLst/>
                        </a:rPr>
                        <a:t>MLT3</a:t>
                      </a:r>
                      <a:r>
                        <a:rPr lang="zh-CN" sz="1400" b="1" kern="100" dirty="0">
                          <a:effectLst/>
                        </a:rPr>
                        <a:t>编码。</a:t>
                      </a:r>
                      <a:endParaRPr lang="zh-CN" sz="2400" b="1" kern="100" dirty="0">
                        <a:effectLst/>
                      </a:endParaRPr>
                    </a:p>
                    <a:p>
                      <a:pPr indent="228600" algn="ctr">
                        <a:lnSpc>
                          <a:spcPct val="150000"/>
                        </a:lnSpc>
                        <a:spcBef>
                          <a:spcPts val="1200"/>
                        </a:spcBef>
                        <a:spcAft>
                          <a:spcPts val="1200"/>
                        </a:spcAft>
                      </a:pPr>
                      <a:r>
                        <a:rPr lang="en-US" sz="1400" b="1" kern="100" dirty="0">
                          <a:effectLst/>
                        </a:rPr>
                        <a:t>1000M: 1000base-T</a:t>
                      </a:r>
                      <a:r>
                        <a:rPr lang="zh-CN" sz="1400" b="1" kern="100" dirty="0">
                          <a:effectLst/>
                        </a:rPr>
                        <a:t>使用</a:t>
                      </a:r>
                      <a:r>
                        <a:rPr lang="en-US" sz="1400" b="1" kern="100" dirty="0">
                          <a:effectLst/>
                        </a:rPr>
                        <a:t>PAM5</a:t>
                      </a:r>
                      <a:r>
                        <a:rPr lang="zh-CN" sz="1400" b="1" kern="100" dirty="0">
                          <a:effectLst/>
                        </a:rPr>
                        <a:t>编码。</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通讯接口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42756120"/>
              </p:ext>
            </p:extLst>
          </p:nvPr>
        </p:nvGraphicFramePr>
        <p:xfrm>
          <a:off x="1400406" y="1578003"/>
          <a:ext cx="8081984" cy="3993064"/>
        </p:xfrm>
        <a:graphic>
          <a:graphicData uri="http://schemas.openxmlformats.org/drawingml/2006/table">
            <a:tbl>
              <a:tblPr>
                <a:tableStyleId>{5C22544A-7EE6-4342-B048-85BDC9FD1C3A}</a:tableStyleId>
              </a:tblPr>
              <a:tblGrid>
                <a:gridCol w="1786792"/>
                <a:gridCol w="2110315"/>
                <a:gridCol w="2019624"/>
                <a:gridCol w="2165253"/>
              </a:tblGrid>
              <a:tr h="1324240">
                <a:tc>
                  <a:txBody>
                    <a:bodyPr/>
                    <a:lstStyle/>
                    <a:p>
                      <a:pPr indent="304800" algn="ctr">
                        <a:lnSpc>
                          <a:spcPct val="150000"/>
                        </a:lnSpc>
                        <a:spcBef>
                          <a:spcPts val="1200"/>
                        </a:spcBef>
                        <a:spcAft>
                          <a:spcPts val="1200"/>
                        </a:spcAft>
                      </a:pPr>
                      <a:r>
                        <a:rPr lang="zh-CN" sz="1800" b="1" kern="100" dirty="0">
                          <a:effectLst/>
                        </a:rPr>
                        <a:t>通信接口名称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协议或方式</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安全要求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传输速率要求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66700" algn="ctr">
                        <a:lnSpc>
                          <a:spcPct val="150000"/>
                        </a:lnSpc>
                        <a:spcBef>
                          <a:spcPts val="1200"/>
                        </a:spcBef>
                        <a:spcAft>
                          <a:spcPts val="1200"/>
                        </a:spcAft>
                      </a:pPr>
                      <a:r>
                        <a:rPr lang="en-US" sz="1400" b="1" kern="100">
                          <a:effectLst/>
                        </a:rPr>
                        <a:t>RS232</a:t>
                      </a:r>
                      <a:r>
                        <a:rPr lang="zh-CN" sz="1400" b="1" kern="100">
                          <a:effectLst/>
                        </a:rPr>
                        <a:t>接口</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串口通讯—通信协议</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RS-232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Bef>
                          <a:spcPts val="1200"/>
                        </a:spcBef>
                        <a:spcAft>
                          <a:spcPts val="1200"/>
                        </a:spcAft>
                      </a:pPr>
                      <a:r>
                        <a:rPr lang="en-US" sz="1400" b="1" kern="100">
                          <a:effectLst/>
                        </a:rPr>
                        <a:t>0</a:t>
                      </a:r>
                      <a:r>
                        <a:rPr lang="zh-CN" sz="1400" b="1" kern="100">
                          <a:effectLst/>
                        </a:rPr>
                        <a:t>～</a:t>
                      </a:r>
                      <a:r>
                        <a:rPr lang="en-US" sz="1400" b="1" kern="100">
                          <a:effectLst/>
                        </a:rPr>
                        <a:t>20000b/s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28600" algn="ctr">
                        <a:lnSpc>
                          <a:spcPct val="150000"/>
                        </a:lnSpc>
                        <a:spcBef>
                          <a:spcPts val="1200"/>
                        </a:spcBef>
                        <a:spcAft>
                          <a:spcPts val="1200"/>
                        </a:spcAft>
                      </a:pPr>
                      <a:r>
                        <a:rPr lang="en-US" sz="1600" b="1" kern="100" dirty="0" smtClean="0">
                          <a:effectLst/>
                        </a:rPr>
                        <a:t>Ethernet</a:t>
                      </a:r>
                      <a:endParaRPr lang="zh-CN" sz="2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dirty="0">
                          <a:effectLst/>
                        </a:rPr>
                        <a:t>IEEE 802.3</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局域网安全架构（</a:t>
                      </a:r>
                      <a:r>
                        <a:rPr lang="en-US" sz="1800" b="1" kern="100" dirty="0">
                          <a:effectLst/>
                        </a:rPr>
                        <a:t>LSA</a:t>
                      </a:r>
                      <a:r>
                        <a:rPr lang="zh-CN"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dirty="0" smtClean="0">
                          <a:effectLst/>
                        </a:rPr>
                        <a:t>100MBps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22917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328417"/>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784732"/>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3124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pic>
        <p:nvPicPr>
          <p:cNvPr id="3" name="图片 2" descr="微信图片1"/>
          <p:cNvPicPr>
            <a:picLocks noChangeAspect="1"/>
          </p:cNvPicPr>
          <p:nvPr/>
        </p:nvPicPr>
        <p:blipFill>
          <a:blip r:embed="rId2"/>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3"/>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4"/>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pic>
        <p:nvPicPr>
          <p:cNvPr id="2" name="图片 1" descr="微信图片_20171115101646"/>
          <p:cNvPicPr>
            <a:picLocks noChangeAspect="1"/>
          </p:cNvPicPr>
          <p:nvPr/>
        </p:nvPicPr>
        <p:blipFill>
          <a:blip r:embed="rId2"/>
          <a:stretch>
            <a:fillRect/>
          </a:stretch>
        </p:blipFill>
        <p:spPr>
          <a:xfrm>
            <a:off x="4008120" y="772160"/>
            <a:ext cx="3291840" cy="585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lstStyle/>
          <a:p>
            <a:pPr algn="l"/>
            <a:r>
              <a:rPr lang="zh-CN" altLang="en-US"/>
              <a:t> </a:t>
            </a:r>
          </a:p>
        </p:txBody>
      </p:sp>
      <p:pic>
        <p:nvPicPr>
          <p:cNvPr id="3" name="图片 2" descr="微信图片_20171115101701"/>
          <p:cNvPicPr>
            <a:picLocks noChangeAspect="1"/>
          </p:cNvPicPr>
          <p:nvPr/>
        </p:nvPicPr>
        <p:blipFill>
          <a:blip r:embed="rId2"/>
          <a:stretch>
            <a:fillRect/>
          </a:stretch>
        </p:blipFill>
        <p:spPr>
          <a:xfrm>
            <a:off x="4212590" y="902970"/>
            <a:ext cx="3249930" cy="578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2325</Words>
  <Application>Microsoft Office PowerPoint</Application>
  <PresentationFormat>宽屏</PresentationFormat>
  <Paragraphs>417</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Windows 用户</cp:lastModifiedBy>
  <cp:revision>199</cp:revision>
  <dcterms:created xsi:type="dcterms:W3CDTF">2014-12-17T13:36:00Z</dcterms:created>
  <dcterms:modified xsi:type="dcterms:W3CDTF">2017-11-15T02:27:05Z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