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3"/>
    <p:sldId id="265" r:id="rId4"/>
    <p:sldId id="287" r:id="rId5"/>
    <p:sldId id="340" r:id="rId6"/>
    <p:sldId id="318" r:id="rId7"/>
    <p:sldId id="309" r:id="rId9"/>
    <p:sldId id="315" r:id="rId10"/>
    <p:sldId id="325" r:id="rId11"/>
    <p:sldId id="327" r:id="rId12"/>
    <p:sldId id="330" r:id="rId13"/>
    <p:sldId id="331" r:id="rId14"/>
    <p:sldId id="333" r:id="rId15"/>
    <p:sldId id="334" r:id="rId16"/>
    <p:sldId id="335" r:id="rId17"/>
    <p:sldId id="357" r:id="rId18"/>
    <p:sldId id="358" r:id="rId19"/>
    <p:sldId id="359" r:id="rId20"/>
    <p:sldId id="366" r:id="rId21"/>
    <p:sldId id="360" r:id="rId22"/>
    <p:sldId id="370" r:id="rId23"/>
    <p:sldId id="372" r:id="rId24"/>
    <p:sldId id="373" r:id="rId25"/>
    <p:sldId id="361" r:id="rId26"/>
    <p:sldId id="369" r:id="rId27"/>
    <p:sldId id="371" r:id="rId28"/>
    <p:sldId id="362" r:id="rId29"/>
    <p:sldId id="297" r:id="rId30"/>
    <p:sldId id="28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184"/>
    <a:srgbClr val="ED6E64"/>
    <a:srgbClr val="D57053"/>
    <a:srgbClr val="E49B35"/>
    <a:srgbClr val="89A67A"/>
    <a:srgbClr val="ED7167"/>
    <a:srgbClr val="C79B6C"/>
    <a:srgbClr val="EBD3A2"/>
    <a:srgbClr val="ED6F65"/>
    <a:srgbClr val="5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0" y="32"/>
      </p:cViewPr>
      <p:guideLst>
        <p:guide orient="horz" pos="3602"/>
        <p:guide orient="horz" pos="912"/>
        <p:guide pos="5628"/>
        <p:guide pos="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7457-8406-4863-82FB-6B4325735C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8B6AF-56FB-4DF5-A2F7-1808CE3DE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525759" y="2124726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6" y="479590"/>
            <a:ext cx="2727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981766" y="2408531"/>
            <a:ext cx="8773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zh-CN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实现阶段</a:t>
            </a: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4400" b="1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招聘系统</a:t>
            </a:r>
            <a:r>
              <a:rPr lang="zh-CN" altLang="en-US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5025" y="3611513"/>
            <a:ext cx="3685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成员：陈先锋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31501085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郦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31501204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陈星宇 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31501086 </a:t>
            </a:r>
            <a:endParaRPr lang="en-US" altLang="zh-CN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9161" y="3611513"/>
            <a:ext cx="20796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指导老师：杨枨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endParaRPr lang="en-US" altLang="zh-CN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08" y="-380197"/>
            <a:ext cx="2969741" cy="2969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-2147482578" name="图片 -2147482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928053"/>
            <a:ext cx="2735580" cy="4953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9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90" y="925513"/>
            <a:ext cx="2773680" cy="4991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8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705" y="901383"/>
            <a:ext cx="2781300" cy="5006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77" name="图片 -21474825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435" y="925513"/>
            <a:ext cx="2758440" cy="500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0822" y="334846"/>
            <a:ext cx="141577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界面设计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-214748258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1071563"/>
            <a:ext cx="2766060" cy="4961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8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905" y="1041083"/>
            <a:ext cx="2773680" cy="4991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25" y="1041083"/>
            <a:ext cx="2758440" cy="4961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8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85" y="995363"/>
            <a:ext cx="2743200" cy="500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代码清单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45820" y="1449705"/>
            <a:ext cx="8349615" cy="3507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90525" indent="-390525" fontAlgn="auto">
              <a:lnSpc>
                <a:spcPct val="150000"/>
              </a:lnSpc>
            </a:pPr>
            <a:r>
              <a:rPr lang="en-US" altLang="zh-CN" sz="12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命名规范：变量名使用小驼峰命名法，变量命名使用与变量意义相近的英文全拼单词进行命名。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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编码规则：函数名具有函数执行的意义。函数统一第一个大括号在（）后，第二个大括号令其一行。函数中的代码层层递进，第二行开始编写，空</a:t>
            </a:r>
            <a:r>
              <a:rPr lang="en-US" alt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个空格。    </a:t>
            </a:r>
            <a:endParaRPr lang="zh-CN" altLang="en-US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代码清单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834390"/>
            <a:ext cx="3879215" cy="6024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65" y="828040"/>
            <a:ext cx="3890645" cy="60369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0" y="817245"/>
            <a:ext cx="3662680" cy="602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代码清单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834390"/>
            <a:ext cx="4832985" cy="5927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210" y="795020"/>
            <a:ext cx="4877435" cy="596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代码清单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8640" y="2750820"/>
            <a:ext cx="26873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代码清单</a:t>
            </a:r>
            <a:r>
              <a:rPr lang="en-US" altLang="zh-CN" sz="3200"/>
              <a:t>.docx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285" y="1096645"/>
            <a:ext cx="2068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4.1</a:t>
            </a:r>
            <a:r>
              <a:rPr lang="zh-CN" altLang="en-US" sz="2800" b="1"/>
              <a:t>单元测试</a:t>
            </a:r>
            <a:endParaRPr lang="zh-CN" altLang="en-US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640840"/>
            <a:ext cx="3947795" cy="5121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4870" y="982980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登陆注册模块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15" y="1640840"/>
            <a:ext cx="3264535" cy="5121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345" y="1618615"/>
            <a:ext cx="3177540" cy="514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2072005"/>
            <a:ext cx="4273550" cy="4150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40" y="2286000"/>
            <a:ext cx="4364355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071880"/>
            <a:ext cx="3177540" cy="55632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3345" y="294005"/>
            <a:ext cx="2019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/>
              <a:t>校方模块</a:t>
            </a:r>
            <a:endParaRPr lang="zh-CN" altLang="en-US" sz="36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55" y="1071880"/>
            <a:ext cx="3550920" cy="549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250" y="1294765"/>
            <a:ext cx="2068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ym typeface="+mn-ea"/>
              </a:rPr>
              <a:t>4.2</a:t>
            </a:r>
            <a:r>
              <a:rPr lang="zh-CN" altLang="en-US" sz="2800" b="1">
                <a:sym typeface="+mn-ea"/>
              </a:rPr>
              <a:t>集成测试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4288790" y="252730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详见视频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624908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960887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70" y="345599"/>
            <a:ext cx="140958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071250" y="574322"/>
            <a:ext cx="2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任意多边形 62"/>
          <p:cNvSpPr/>
          <p:nvPr/>
        </p:nvSpPr>
        <p:spPr>
          <a:xfrm flipH="1" flipV="1">
            <a:off x="4325466" y="50297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070474" y="2236007"/>
            <a:ext cx="6332495" cy="523220"/>
            <a:chOff x="2929753" y="1756083"/>
            <a:chExt cx="6332495" cy="5232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3" name="平行四边形 2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081698" y="3053984"/>
            <a:ext cx="6340587" cy="523220"/>
            <a:chOff x="2929753" y="1756083"/>
            <a:chExt cx="6340587" cy="523220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372820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79" name="平行四边形 7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2070474" y="3861249"/>
            <a:ext cx="6332495" cy="523220"/>
            <a:chOff x="2929753" y="1756083"/>
            <a:chExt cx="6332495" cy="523220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86" name="平行四边形 85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3659267" y="229866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5541" y="2932444"/>
            <a:ext cx="1402080" cy="64516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代码清单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659324" y="3882715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相关测试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089790" y="1448077"/>
            <a:ext cx="6332495" cy="523220"/>
            <a:chOff x="2929753" y="1756083"/>
            <a:chExt cx="6332495" cy="52322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08" name="平行四边形 107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4085382" y="1538022"/>
            <a:ext cx="3098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695691" y="4690278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成果演示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941260" y="4668250"/>
            <a:ext cx="6332495" cy="523220"/>
            <a:chOff x="2929753" y="1756083"/>
            <a:chExt cx="6332495" cy="523220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2929753" y="1756083"/>
              <a:ext cx="590550" cy="523220"/>
              <a:chOff x="2929753" y="1794183"/>
              <a:chExt cx="590550" cy="523220"/>
            </a:xfrm>
          </p:grpSpPr>
          <p:sp>
            <p:nvSpPr>
              <p:cNvPr id="129" name="平行四边形 128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934922" y="1794183"/>
                <a:ext cx="580212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695462" y="1510627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20151" y="5480853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小组评价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65720" y="5458825"/>
            <a:ext cx="6332495" cy="521970"/>
            <a:chOff x="2929753" y="1756083"/>
            <a:chExt cx="6332495" cy="52197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364728" y="2249772"/>
              <a:ext cx="589752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2929753" y="1756083"/>
              <a:ext cx="590550" cy="521970"/>
              <a:chOff x="2929753" y="1794183"/>
              <a:chExt cx="590550" cy="521970"/>
            </a:xfrm>
          </p:grpSpPr>
          <p:sp>
            <p:nvSpPr>
              <p:cNvPr id="11" name="平行四边形 10"/>
              <p:cNvSpPr/>
              <p:nvPr/>
            </p:nvSpPr>
            <p:spPr>
              <a:xfrm>
                <a:off x="2929753" y="1816211"/>
                <a:ext cx="590550" cy="479165"/>
              </a:xfrm>
              <a:prstGeom prst="parallelogram">
                <a:avLst/>
              </a:prstGeom>
              <a:solidFill>
                <a:srgbClr val="34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934922" y="1794183"/>
                <a:ext cx="580212" cy="521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96" grpId="0"/>
      <p:bldP spid="4" grpId="0"/>
      <p:bldP spid="98" grpId="0"/>
      <p:bldP spid="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6120" y="1019175"/>
            <a:ext cx="2068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4.3</a:t>
            </a:r>
            <a:r>
              <a:rPr lang="zh-CN" altLang="en-US" sz="2800" b="1"/>
              <a:t>系统测试</a:t>
            </a:r>
            <a:endParaRPr lang="zh-CN" altLang="en-US" sz="2800" b="1"/>
          </a:p>
        </p:txBody>
      </p:sp>
      <p:pic>
        <p:nvPicPr>
          <p:cNvPr id="-214748257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541145"/>
            <a:ext cx="11205210" cy="5107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-2147482567" name="图片 -21474825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786130"/>
            <a:ext cx="11718925" cy="6071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-214748257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835025"/>
            <a:ext cx="11558270" cy="6023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402080"/>
            <a:ext cx="10013950" cy="5005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1060" y="88011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白盒测试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834390"/>
            <a:ext cx="4590415" cy="6023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670" y="834390"/>
            <a:ext cx="4953635" cy="592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相关测试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402080"/>
            <a:ext cx="10013950" cy="5005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平行四边形 1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成果演示</a:t>
            </a:r>
            <a:endParaRPr lang="zh-CN" altLang="en-US" sz="2400" b="1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4320" y="2717165"/>
            <a:ext cx="2729230" cy="583565"/>
          </a:xfrm>
          <a:prstGeom prst="rect">
            <a:avLst/>
          </a:prstGeom>
        </p:spPr>
        <p:txBody>
          <a:bodyPr wrap="square" anchor="t">
            <a:spAutoFit/>
          </a:bodyPr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成果演示</a:t>
            </a:r>
            <a:endParaRPr lang="zh-CN" altLang="en-US"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小组成员评价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65940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2239" y="1562931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300" y="1071683"/>
            <a:ext cx="2316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陈星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宇 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300" y="2266939"/>
            <a:ext cx="222567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张郦楠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96590" y="3463789"/>
            <a:ext cx="2244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陈先锋       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lang="zh-CN" altLang="en-US" sz="2400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71525" y="1070512"/>
            <a:ext cx="5974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：代码走查，系统异常处理，集成测试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9315" y="2323556"/>
            <a:ext cx="5364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：代码走查，单元测试，系统测试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53241" y="3491185"/>
            <a:ext cx="742124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分工：代码走查，</a:t>
            </a:r>
            <a:r>
              <a:rPr lang="en-US" altLang="zh-CN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400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制作，测试用例修改，项目总结</a:t>
            </a:r>
            <a:endParaRPr lang="zh-CN" altLang="en-US" sz="2400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8297" y="4818139"/>
            <a:ext cx="3611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理由：根据本周投入时间多少决定</a:t>
            </a:r>
            <a:endParaRPr lang="zh-CN" altLang="en-US" b="1" kern="100" dirty="0" smtClean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5" grpId="0"/>
      <p:bldP spid="47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>
            <a:fillRect/>
          </a:stretch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354851" y="2434371"/>
            <a:ext cx="42285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454348"/>
            <a:ext cx="2671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400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en-US" sz="240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endParaRPr lang="zh-CN" altLang="en-US" sz="24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36148" y="36402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91920" y="1181735"/>
            <a:ext cx="7244080" cy="5539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项目背景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当前分院的实习招聘信息在官网上零星、不定期的发布，导致学生无法及时获取以及浏览招聘信息，而发展机会的流失。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招聘单位有需求但无法了解到应届生的意愿，供求量无法平衡 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分院没有一个对招聘信息以及学生个人简历的投放的管理平台。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36148" y="364022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项目介绍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0175" y="1381760"/>
            <a:ext cx="7385685" cy="4431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项目简介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该平台用于整合以及管理公司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招聘信息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、学生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个人简历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。公司招聘学生可以通过该平台的分类，找出本公司需要的人才，并且通过平台上的学生简介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信息筛选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出最后的应聘者，最后统一由平台对初选满意的应聘者发送平台消息。学生则可以通过平台找到自己适合的工作岗位去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投递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，由平台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发送消息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给相应公司，公司收到信息后可以给予学生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反馈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。学校可以通过该平台来监管整个招聘过程，通过招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聘信息记录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可以清晰的了解每一个学生应聘的去向以及公司的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，可以对教学做出相应的改进。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523" y="1475715"/>
            <a:ext cx="566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注册登录模块：注册登录模块用于用户的登录注册。</a:t>
            </a:r>
            <a:endParaRPr lang="zh-CN" altLang="en-US" dirty="0"/>
          </a:p>
        </p:txBody>
      </p:sp>
      <p:pic>
        <p:nvPicPr>
          <p:cNvPr id="2050" name="图片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5" b="22583"/>
          <a:stretch>
            <a:fillRect/>
          </a:stretch>
        </p:blipFill>
        <p:spPr bwMode="auto">
          <a:xfrm>
            <a:off x="5461688" y="2041250"/>
            <a:ext cx="6539328" cy="308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44839" y="1946822"/>
            <a:ext cx="89295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伪码：</a:t>
            </a:r>
            <a:endParaRPr lang="en-US" altLang="zh-CN" sz="1200" dirty="0" smtClean="0"/>
          </a:p>
          <a:p>
            <a:r>
              <a:rPr lang="zh-CN" altLang="zh-CN" sz="1200" dirty="0" smtClean="0"/>
              <a:t>注册</a:t>
            </a:r>
            <a:r>
              <a:rPr lang="zh-CN" altLang="zh-CN" sz="1200" dirty="0"/>
              <a:t>登陆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分析帐号</a:t>
            </a:r>
            <a:r>
              <a:rPr lang="en-US" altLang="zh-CN" sz="1200" dirty="0"/>
              <a:t>select </a:t>
            </a:r>
            <a:r>
              <a:rPr lang="zh-CN" altLang="zh-CN" sz="1200" dirty="0"/>
              <a:t>已有帐号</a:t>
            </a:r>
            <a:endParaRPr lang="zh-CN" altLang="zh-CN" sz="1200" dirty="0"/>
          </a:p>
          <a:p>
            <a:r>
              <a:rPr lang="zh-CN" altLang="zh-CN" sz="1200" dirty="0"/>
              <a:t>登陆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zh-CN" altLang="zh-CN" sz="1200" dirty="0"/>
              <a:t>输入帐号密码</a:t>
            </a:r>
            <a:endParaRPr lang="zh-CN" altLang="zh-CN" sz="1200" dirty="0"/>
          </a:p>
          <a:p>
            <a:r>
              <a:rPr lang="zh-CN" altLang="zh-CN" sz="1200" dirty="0"/>
              <a:t>处理字符串 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字符串错误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抛出异常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or </a:t>
            </a:r>
            <a:r>
              <a:rPr lang="zh-CN" altLang="zh-CN" sz="1200" dirty="0"/>
              <a:t>字符串正确</a:t>
            </a:r>
            <a:endParaRPr lang="zh-CN" altLang="zh-CN" sz="1200" dirty="0"/>
          </a:p>
          <a:p>
            <a:r>
              <a:rPr lang="en-US" altLang="zh-CN" sz="1200" dirty="0"/>
              <a:t>			Login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登陆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分析帐号</a:t>
            </a:r>
            <a:r>
              <a:rPr lang="en-US" altLang="zh-CN" sz="1200" dirty="0"/>
              <a:t> or </a:t>
            </a:r>
            <a:r>
              <a:rPr lang="zh-CN" altLang="zh-CN" sz="1200" dirty="0"/>
              <a:t>还没有帐号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注册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输入帐号密码以及确认密码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seq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字符串错误</a:t>
            </a:r>
            <a:endParaRPr lang="zh-CN" altLang="zh-CN" sz="1200" dirty="0"/>
          </a:p>
          <a:p>
            <a:r>
              <a:rPr lang="en-US" altLang="zh-CN" sz="1200" dirty="0"/>
              <a:t>				</a:t>
            </a:r>
            <a:r>
              <a:rPr lang="zh-CN" altLang="zh-CN" sz="1200" dirty="0"/>
              <a:t>抛出异常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 select </a:t>
            </a:r>
            <a:r>
              <a:rPr lang="zh-CN" altLang="zh-CN" sz="1200" dirty="0"/>
              <a:t>字符串正确</a:t>
            </a:r>
            <a:endParaRPr lang="zh-CN" altLang="zh-CN" sz="1200" dirty="0"/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Regist</a:t>
            </a:r>
            <a:endParaRPr lang="zh-CN" altLang="zh-CN" sz="1200" dirty="0"/>
          </a:p>
          <a:p>
            <a:r>
              <a:rPr lang="en-US" altLang="zh-CN" sz="1200" dirty="0"/>
              <a:t>			</a:t>
            </a:r>
            <a:r>
              <a:rPr lang="zh-CN" altLang="zh-CN" sz="1200" dirty="0"/>
              <a:t>字符串分析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	</a:t>
            </a:r>
            <a:r>
              <a:rPr lang="zh-CN" altLang="zh-CN" sz="1200" dirty="0"/>
              <a:t>处理字符串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en-US" altLang="zh-CN" sz="1200" dirty="0"/>
              <a:t>	</a:t>
            </a:r>
            <a:r>
              <a:rPr lang="zh-CN" altLang="zh-CN" sz="1200" dirty="0"/>
              <a:t>注册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分析帐号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r>
              <a:rPr lang="zh-CN" altLang="zh-CN" sz="1200" dirty="0"/>
              <a:t>注册登陆</a:t>
            </a:r>
            <a:r>
              <a:rPr lang="en-US" altLang="zh-CN" sz="1200" dirty="0"/>
              <a:t>end</a:t>
            </a:r>
            <a:endParaRPr lang="zh-CN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16349" y="1014057"/>
            <a:ext cx="805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企业功能模块：</a:t>
            </a:r>
            <a:r>
              <a:rPr lang="zh-CN" altLang="zh-CN" dirty="0"/>
              <a:t>该模块主要提供企业招聘信息、活动的发布和修改、接受简历的反馈、提出对系统的反馈。</a:t>
            </a:r>
            <a:r>
              <a:rPr lang="en-US" altLang="zh-CN" dirty="0"/>
              <a:t> </a:t>
            </a:r>
            <a:endParaRPr lang="zh-CN" altLang="zh-CN" dirty="0"/>
          </a:p>
        </p:txBody>
      </p:sp>
      <p:pic>
        <p:nvPicPr>
          <p:cNvPr id="-2147482581" name="图片 -2147482582" descr="企业pd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1786255"/>
            <a:ext cx="10519410" cy="490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平行四边形 5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07030" y="1132159"/>
            <a:ext cx="109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学生模块：</a:t>
            </a:r>
            <a:r>
              <a:rPr lang="zh-CN" altLang="zh-CN" dirty="0"/>
              <a:t>该模块主要提供学生方的个人简历的填写以及投递，招聘信息的查询、对企业和系统的评价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实习</a:t>
            </a:r>
            <a:r>
              <a:rPr lang="zh-CN" altLang="zh-CN" dirty="0"/>
              <a:t>日记和三方协议的上传。</a:t>
            </a:r>
            <a:endParaRPr lang="zh-CN" altLang="en-US" dirty="0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72" y="1680240"/>
            <a:ext cx="8475611" cy="522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平行四边形 5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9390" y="966790"/>
            <a:ext cx="366992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 </a:t>
            </a:r>
            <a:r>
              <a:rPr altLang="zh-CN" sz="1600"/>
              <a:t> </a:t>
            </a:r>
            <a:r>
              <a:rPr altLang="zh-CN" sz="1400"/>
              <a:t>Procedure 个人简历的填写及上传 is </a:t>
            </a:r>
            <a:endParaRPr altLang="zh-CN" sz="1400"/>
          </a:p>
          <a:p>
            <a:r>
              <a:rPr altLang="zh-CN" sz="1400"/>
              <a:t>点击个人简历按钮</a:t>
            </a:r>
            <a:endParaRPr altLang="zh-CN" sz="1400"/>
          </a:p>
          <a:p>
            <a:r>
              <a:rPr altLang="zh-CN" sz="1400"/>
              <a:t>begin 填写个人简历及上传</a:t>
            </a:r>
            <a:endParaRPr altLang="zh-CN" sz="1400"/>
          </a:p>
          <a:p>
            <a:r>
              <a:rPr altLang="zh-CN" sz="1400"/>
              <a:t>if(未超过字数限制） then</a:t>
            </a:r>
            <a:endParaRPr altLang="zh-CN" sz="1400"/>
          </a:p>
          <a:p>
            <a:r>
              <a:rPr altLang="zh-CN" sz="1400"/>
              <a:t>点击上传</a:t>
            </a:r>
            <a:endParaRPr altLang="zh-CN" sz="1400"/>
          </a:p>
          <a:p>
            <a:r>
              <a:rPr altLang="zh-CN" sz="1400"/>
              <a:t>弹出上传成功的提示框</a:t>
            </a:r>
            <a:endParaRPr altLang="zh-CN" sz="1400"/>
          </a:p>
          <a:p>
            <a:r>
              <a:rPr altLang="zh-CN" sz="1400"/>
              <a:t>else</a:t>
            </a:r>
            <a:endParaRPr altLang="zh-CN" sz="1400"/>
          </a:p>
          <a:p>
            <a:r>
              <a:rPr altLang="zh-CN" sz="1400"/>
              <a:t>点击上传</a:t>
            </a:r>
            <a:endParaRPr altLang="zh-CN" sz="1400"/>
          </a:p>
          <a:p>
            <a:r>
              <a:rPr altLang="zh-CN" sz="1400"/>
              <a:t>弹出上传失败的提示框</a:t>
            </a:r>
            <a:endParaRPr altLang="zh-CN" sz="1400"/>
          </a:p>
          <a:p>
            <a:r>
              <a:rPr altLang="zh-CN" sz="1400"/>
              <a:t>end if</a:t>
            </a:r>
            <a:endParaRPr altLang="zh-CN" sz="1400"/>
          </a:p>
          <a:p>
            <a:r>
              <a:rPr altLang="zh-CN" sz="1400"/>
              <a:t>end 填写个人简历及上传</a:t>
            </a:r>
            <a:endParaRPr altLang="zh-CN" sz="1400"/>
          </a:p>
          <a:p>
            <a:r>
              <a:rPr altLang="zh-CN" sz="1400"/>
              <a:t>end 个人简历的填写及上传</a:t>
            </a:r>
            <a:endParaRPr altLang="zh-CN" sz="1400"/>
          </a:p>
          <a:p>
            <a:endParaRPr altLang="zh-CN" sz="1200"/>
          </a:p>
          <a:p>
            <a:r>
              <a:rPr altLang="zh-CN" sz="1400"/>
              <a:t>Procedure 查询招聘信息 is</a:t>
            </a:r>
            <a:endParaRPr altLang="zh-CN" sz="1400"/>
          </a:p>
          <a:p>
            <a:r>
              <a:rPr altLang="zh-CN" sz="1400"/>
              <a:t>点击招聘信息查询按钮</a:t>
            </a:r>
            <a:endParaRPr altLang="zh-CN" sz="1400"/>
          </a:p>
          <a:p>
            <a:r>
              <a:rPr altLang="zh-CN" sz="1400"/>
              <a:t>begin 输入关键字</a:t>
            </a:r>
            <a:endParaRPr altLang="zh-CN" sz="1400"/>
          </a:p>
          <a:p>
            <a:r>
              <a:rPr altLang="zh-CN" sz="1400"/>
              <a:t>loop while 超过字数限定</a:t>
            </a:r>
            <a:endParaRPr altLang="zh-CN" sz="1400"/>
          </a:p>
          <a:p>
            <a:r>
              <a:rPr altLang="zh-CN" sz="1400"/>
              <a:t>弹出“您输入的关键字已超过字数限制"提示框</a:t>
            </a:r>
            <a:endParaRPr altLang="zh-CN" sz="1400"/>
          </a:p>
          <a:p>
            <a:r>
              <a:rPr altLang="zh-CN" sz="1400"/>
              <a:t>重新输入关键字</a:t>
            </a:r>
            <a:endParaRPr altLang="zh-CN" sz="1400"/>
          </a:p>
          <a:p>
            <a:endParaRPr lang="zh-CN" altLang="zh-CN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44265" y="967105"/>
            <a:ext cx="2566035" cy="50463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z="1400">
                <a:sym typeface="+mn-ea"/>
              </a:rPr>
              <a:t>end loop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输入关键字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点击查询按钮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得到数据库返回的数据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将查询结果写在当前界面中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 查询招聘信息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 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Procedure 实习日记填写及上传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点击实习日记上传按钮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begin 填写实习日记及上传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if 超过字数限制  then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弹出上传失败的提示框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else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弹出上传成功的提示框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if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填写实习日记及上传</a:t>
            </a:r>
            <a:endParaRPr altLang="zh-CN" sz="1400">
              <a:sym typeface="+mn-ea"/>
            </a:endParaRPr>
          </a:p>
          <a:p>
            <a:pPr algn="l"/>
            <a:r>
              <a:rPr altLang="zh-CN" sz="1600">
                <a:sym typeface="+mn-ea"/>
              </a:rPr>
              <a:t>end 实习日记填写及上传</a:t>
            </a:r>
            <a:endParaRPr altLang="zh-CN" sz="1600">
              <a:sym typeface="+mn-ea"/>
            </a:endParaRPr>
          </a:p>
          <a:p>
            <a:pPr algn="l"/>
            <a:endParaRPr altLang="zh-CN"/>
          </a:p>
          <a:p>
            <a:pPr algn="l"/>
            <a:endParaRPr lang="zh-CN" altLang="zh-CN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43015" y="666115"/>
            <a:ext cx="3887470" cy="6092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 sz="1400">
                <a:sym typeface="+mn-ea"/>
              </a:rPr>
              <a:t>Procedure 三方协议的填写及上传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点击简历按钮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点击三方上传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弹出三方协议上传界面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begin 选择三方协议文件的路径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if 路径错误 then 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弹出“您输入的路径错误，请重新输入”的提示框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else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if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选择三方协议文件的路径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弹出上传成功的提示框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三方日记的填写及上传</a:t>
            </a:r>
            <a:endParaRPr altLang="zh-CN" sz="1400">
              <a:sym typeface="+mn-ea"/>
            </a:endParaRPr>
          </a:p>
          <a:p>
            <a:pPr algn="l"/>
            <a:endParaRPr altLang="zh-CN" sz="12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Procedure 对企业的留言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点击评价企业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根据下拉框选择企业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begin 填写评价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if 超过字数限制  then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弹出上传失败的提示框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else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点击上传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弹出上传成功的提示框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填写评价</a:t>
            </a:r>
            <a:endParaRPr altLang="zh-CN" sz="1400">
              <a:sym typeface="+mn-ea"/>
            </a:endParaRPr>
          </a:p>
          <a:p>
            <a:pPr algn="l"/>
            <a:r>
              <a:rPr altLang="zh-CN" sz="1400">
                <a:sym typeface="+mn-ea"/>
              </a:rPr>
              <a:t>end  对企业的留言</a:t>
            </a:r>
            <a:endParaRPr altLang="zh-CN" sz="1400">
              <a:sym typeface="+mn-ea"/>
            </a:endParaRPr>
          </a:p>
          <a:p>
            <a:pPr algn="l"/>
            <a:endParaRPr altLang="zh-CN" sz="1200">
              <a:sym typeface="+mn-ea"/>
            </a:endParaRPr>
          </a:p>
          <a:p>
            <a:pPr algn="l"/>
            <a:endParaRPr lang="en-US" altLang="zh-CN" sz="16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57360" y="2868930"/>
            <a:ext cx="256159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altLang="zh-CN">
                <a:sym typeface="+mn-ea"/>
              </a:rPr>
              <a:t>Procedure 对系统的评价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点击反馈建议按钮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点击关于我们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begin 填写评价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if 超过字数限制  then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点击上传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弹出上传失败的提示框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else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点击上传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end 填写评价</a:t>
            </a:r>
            <a:endParaRPr altLang="zh-CN">
              <a:sym typeface="+mn-ea"/>
            </a:endParaRPr>
          </a:p>
          <a:p>
            <a:pPr algn="l"/>
            <a:r>
              <a:rPr altLang="zh-CN">
                <a:sym typeface="+mn-ea"/>
              </a:rPr>
              <a:t>end 对系统的评价</a:t>
            </a:r>
            <a:r>
              <a:rPr lang="en-US" altLang="zh-CN" dirty="0">
                <a:sym typeface="+mn-ea"/>
              </a:rPr>
              <a:t> </a:t>
            </a:r>
            <a:endParaRPr lang="en-US" altLang="zh-CN" dirty="0">
              <a:sym typeface="+mn-ea"/>
            </a:endParaRPr>
          </a:p>
          <a:p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27203" y="4441725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834498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5697" y="973999"/>
            <a:ext cx="630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校方模块：</a:t>
            </a:r>
            <a:r>
              <a:rPr lang="zh-CN" altLang="zh-CN" dirty="0"/>
              <a:t>本模块主要用于校方对企业及学生等内容的</a:t>
            </a:r>
            <a:r>
              <a:rPr lang="zh-CN" altLang="zh-CN" dirty="0" smtClean="0"/>
              <a:t>管理</a:t>
            </a:r>
            <a:endParaRPr lang="zh-CN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15415" y="1280635"/>
            <a:ext cx="228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4826000" y="-63309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zh-CN" dirty="0"/>
          </a:p>
          <a:p>
            <a:r>
              <a:rPr lang="en-US" altLang="zh-CN" dirty="0">
                <a:sym typeface="+mn-ea"/>
              </a:rPr>
              <a:t> 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840" y="1280795"/>
            <a:ext cx="2106930" cy="61855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Procedure 学生管理 is </a:t>
            </a:r>
            <a:endParaRPr lang="zh-CN" altLang="en-US" sz="1600"/>
          </a:p>
          <a:p>
            <a:r>
              <a:rPr lang="zh-CN" altLang="en-US" sz="1600"/>
              <a:t>点击学生管理按钮</a:t>
            </a:r>
            <a:endParaRPr lang="zh-CN" altLang="en-US" sz="1600"/>
          </a:p>
          <a:p>
            <a:r>
              <a:rPr lang="zh-CN" altLang="en-US" sz="1600"/>
              <a:t>begin 学生管理选项</a:t>
            </a:r>
            <a:endParaRPr lang="zh-CN" altLang="en-US" sz="1600"/>
          </a:p>
          <a:p>
            <a:r>
              <a:rPr lang="zh-CN" altLang="en-US" sz="1600"/>
              <a:t>选择学生</a:t>
            </a:r>
            <a:endParaRPr lang="zh-CN" altLang="en-US" sz="1600"/>
          </a:p>
          <a:p>
            <a:r>
              <a:rPr lang="zh-CN" altLang="en-US" sz="1600"/>
              <a:t>点击删除</a:t>
            </a:r>
            <a:endParaRPr lang="zh-CN" altLang="en-US" sz="1600"/>
          </a:p>
          <a:p>
            <a:r>
              <a:rPr lang="zh-CN" altLang="en-US" sz="1600"/>
              <a:t>If（点击确定） then</a:t>
            </a:r>
            <a:endParaRPr lang="zh-CN" altLang="en-US" sz="1600"/>
          </a:p>
          <a:p>
            <a:r>
              <a:rPr lang="zh-CN" altLang="en-US" sz="1600"/>
              <a:t>删除学生</a:t>
            </a:r>
            <a:endParaRPr lang="zh-CN" altLang="en-US" sz="1600"/>
          </a:p>
          <a:p>
            <a:r>
              <a:rPr lang="zh-CN" altLang="en-US" sz="1600"/>
              <a:t>else 退回原界面</a:t>
            </a:r>
            <a:endParaRPr lang="zh-CN" altLang="en-US" sz="1600"/>
          </a:p>
          <a:p>
            <a:r>
              <a:rPr lang="zh-CN" altLang="en-US" sz="1600"/>
              <a:t>end if</a:t>
            </a:r>
            <a:endParaRPr lang="zh-CN" altLang="en-US" sz="1600"/>
          </a:p>
          <a:p>
            <a:r>
              <a:rPr lang="zh-CN" altLang="en-US" sz="1600"/>
              <a:t>end 学生管理选项</a:t>
            </a:r>
            <a:endParaRPr lang="zh-CN" altLang="en-US" sz="1600"/>
          </a:p>
          <a:p>
            <a:r>
              <a:rPr lang="zh-CN" altLang="en-US" sz="1600"/>
              <a:t>end 学生管理</a:t>
            </a:r>
            <a:endParaRPr lang="zh-CN" altLang="en-US" sz="1600"/>
          </a:p>
          <a:p>
            <a:endParaRPr lang="zh-CN" altLang="en-US" sz="1400"/>
          </a:p>
          <a:p>
            <a:r>
              <a:rPr lang="zh-CN" altLang="en-US" sz="1600"/>
              <a:t>Procedure 企业管理 is </a:t>
            </a:r>
            <a:endParaRPr lang="zh-CN" altLang="en-US" sz="1600"/>
          </a:p>
          <a:p>
            <a:r>
              <a:rPr lang="zh-CN" altLang="en-US" sz="1600"/>
              <a:t>点击企业管理按钮</a:t>
            </a:r>
            <a:endParaRPr lang="zh-CN" altLang="en-US" sz="1600"/>
          </a:p>
          <a:p>
            <a:r>
              <a:rPr lang="zh-CN" altLang="en-US" sz="1600"/>
              <a:t>begin 企业管理选项</a:t>
            </a:r>
            <a:endParaRPr lang="zh-CN" altLang="en-US" sz="1600"/>
          </a:p>
          <a:p>
            <a:r>
              <a:rPr lang="zh-CN" altLang="en-US" sz="1600"/>
              <a:t>选择企业</a:t>
            </a:r>
            <a:endParaRPr lang="zh-CN" altLang="en-US" sz="1600"/>
          </a:p>
          <a:p>
            <a:r>
              <a:rPr lang="zh-CN" altLang="en-US" sz="1600"/>
              <a:t>点击删除</a:t>
            </a:r>
            <a:endParaRPr lang="zh-CN" altLang="en-US" sz="1600"/>
          </a:p>
          <a:p>
            <a:r>
              <a:rPr lang="zh-CN" altLang="en-US" sz="1600"/>
              <a:t>If（点击确定） then</a:t>
            </a:r>
            <a:endParaRPr lang="zh-CN" altLang="en-US" sz="1600"/>
          </a:p>
          <a:p>
            <a:r>
              <a:rPr lang="zh-CN" altLang="en-US" sz="1600"/>
              <a:t>删除学生</a:t>
            </a:r>
            <a:endParaRPr lang="zh-CN" altLang="en-US" sz="1600"/>
          </a:p>
          <a:p>
            <a:r>
              <a:rPr lang="zh-CN" altLang="en-US" sz="1600"/>
              <a:t>else 退回原界面</a:t>
            </a:r>
            <a:endParaRPr lang="zh-CN" altLang="en-US" sz="1600"/>
          </a:p>
          <a:p>
            <a:r>
              <a:rPr lang="zh-CN" altLang="en-US" sz="1600"/>
              <a:t>end if</a:t>
            </a:r>
            <a:endParaRPr lang="zh-CN" altLang="en-US" sz="1600"/>
          </a:p>
          <a:p>
            <a:r>
              <a:rPr lang="zh-CN" altLang="en-US" sz="1600"/>
              <a:t>end 企业管理选项</a:t>
            </a:r>
            <a:endParaRPr lang="zh-CN" altLang="en-US" sz="1600"/>
          </a:p>
          <a:p>
            <a:r>
              <a:rPr lang="zh-CN" altLang="en-US" sz="1600"/>
              <a:t>end 企业管理</a:t>
            </a:r>
            <a:endParaRPr lang="zh-CN" altLang="en-US" sz="1600"/>
          </a:p>
          <a:p>
            <a:endParaRPr lang="zh-CN" altLang="en-US" sz="1400"/>
          </a:p>
          <a:p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2926080" y="1280795"/>
            <a:ext cx="2540000" cy="5723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Procedure 查询招聘记录 is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点击招聘信息查询按钮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begin 输入关键字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loop while 超过字数限定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弹出“您输入的关键字已超过字数限制"提示框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重新输入关键字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end loop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end 输入关键字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点击查询按钮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得到数据库返回的数据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将查询记录写在当前界面中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end  查询招聘记录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Procedure 活动信息发布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点击活动信息按钮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begin 填写活动信息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if 超过字数限制  then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点击上传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弹出上传失败的提示框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else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点击上传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弹出上传成功的提示框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end if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end 填写活动信息</a:t>
            </a:r>
            <a:endParaRPr lang="zh-CN" altLang="en-US" sz="1400">
              <a:sym typeface="+mn-ea"/>
            </a:endParaRPr>
          </a:p>
          <a:p>
            <a:r>
              <a:rPr lang="zh-CN" altLang="en-US" sz="1600">
                <a:sym typeface="+mn-ea"/>
              </a:rPr>
              <a:t>end 活动信息发布</a:t>
            </a:r>
            <a:endParaRPr lang="zh-CN" altLang="en-US" sz="1600">
              <a:sym typeface="+mn-ea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0687" y="294028"/>
            <a:ext cx="1020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7668" y="334846"/>
            <a:ext cx="1402080" cy="4603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详细设计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WPS 演示</Application>
  <PresentationFormat>宽屏</PresentationFormat>
  <Paragraphs>370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丶莫名的.小哀傷</cp:lastModifiedBy>
  <cp:revision>217</cp:revision>
  <dcterms:created xsi:type="dcterms:W3CDTF">2014-12-17T13:36:00Z</dcterms:created>
  <dcterms:modified xsi:type="dcterms:W3CDTF">2017-12-26T17:09:02Z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