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2" r:id="rId3"/>
    <p:sldId id="265" r:id="rId4"/>
    <p:sldId id="287" r:id="rId5"/>
    <p:sldId id="318" r:id="rId6"/>
    <p:sldId id="309" r:id="rId7"/>
    <p:sldId id="315" r:id="rId8"/>
    <p:sldId id="325" r:id="rId9"/>
    <p:sldId id="327" r:id="rId10"/>
    <p:sldId id="297" r:id="rId11"/>
    <p:sldId id="28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184"/>
    <a:srgbClr val="ED6E64"/>
    <a:srgbClr val="D57053"/>
    <a:srgbClr val="E49B35"/>
    <a:srgbClr val="89A67A"/>
    <a:srgbClr val="ED7167"/>
    <a:srgbClr val="C79B6C"/>
    <a:srgbClr val="EBD3A2"/>
    <a:srgbClr val="ED6F65"/>
    <a:srgbClr val="508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2" y="44"/>
      </p:cViewPr>
      <p:guideLst>
        <p:guide orient="horz" pos="3590"/>
        <p:guide orient="horz" pos="879"/>
        <p:guide pos="5628"/>
        <p:guide pos="8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7457-8406-4863-82FB-6B4325735C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8B6AF-56FB-4DF5-A2F7-1808CE3DE4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&#26657;&#26041;&#30028;&#38754;.p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525759" y="2124726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6" y="479590"/>
            <a:ext cx="2727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981766" y="2408531"/>
            <a:ext cx="877303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zh-CN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设计阶段</a:t>
            </a: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招聘系统</a:t>
            </a:r>
            <a:r>
              <a:rPr lang="zh-CN" altLang="en-US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95025" y="3611513"/>
            <a:ext cx="3685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成员：陈先锋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31501085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郦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楠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31501204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陈星宇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31501086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9161" y="3611513"/>
            <a:ext cx="20796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endParaRPr lang="en-US" altLang="zh-CN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608" y="-380197"/>
            <a:ext cx="2969741" cy="2969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354851" y="2434371"/>
            <a:ext cx="42285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454348"/>
            <a:ext cx="2671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624908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96088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70" y="345599"/>
            <a:ext cx="14095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2071250" y="574322"/>
            <a:ext cx="22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/>
        </p:nvSpPr>
        <p:spPr>
          <a:xfrm flipH="1" flipV="1">
            <a:off x="4325466" y="50297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070474" y="2236007"/>
            <a:ext cx="6332495" cy="523220"/>
            <a:chOff x="2929753" y="1756083"/>
            <a:chExt cx="6332495" cy="5232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081698" y="3053984"/>
            <a:ext cx="6340587" cy="523220"/>
            <a:chOff x="2929753" y="1756083"/>
            <a:chExt cx="6340587" cy="523220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72820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2070474" y="3861249"/>
            <a:ext cx="6332495" cy="523220"/>
            <a:chOff x="2929753" y="1756083"/>
            <a:chExt cx="6332495" cy="523220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2070474" y="4661855"/>
            <a:ext cx="6332495" cy="523220"/>
            <a:chOff x="2929753" y="1756083"/>
            <a:chExt cx="6332495" cy="523220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92" name="平行四边形 91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354467" y="2309457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86931" y="2931809"/>
            <a:ext cx="1706880" cy="64516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354524" y="3882715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089790" y="1448077"/>
            <a:ext cx="6332495" cy="523220"/>
            <a:chOff x="2929753" y="1756083"/>
            <a:chExt cx="6332495" cy="523220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08" name="平行四边形 107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4085382" y="1538022"/>
            <a:ext cx="3098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390856" y="5469428"/>
            <a:ext cx="203132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小组成员评价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072061" y="5374722"/>
            <a:ext cx="6332495" cy="523220"/>
            <a:chOff x="2929753" y="1756083"/>
            <a:chExt cx="6332495" cy="523220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29" name="平行四边形 12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1" name="矩形 130"/>
          <p:cNvSpPr/>
          <p:nvPr/>
        </p:nvSpPr>
        <p:spPr>
          <a:xfrm>
            <a:off x="3450493" y="4725294"/>
            <a:ext cx="79121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endParaRPr 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90662" y="1510627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96" grpId="0"/>
      <p:bldP spid="4" grpId="0"/>
      <p:bldP spid="98" grpId="0"/>
      <p:bldP spid="131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用户类型及代表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3636" y="2120352"/>
            <a:ext cx="9483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本</a:t>
            </a:r>
            <a:r>
              <a:rPr lang="zh-CN" altLang="zh-CN" sz="2400" dirty="0" smtClean="0"/>
              <a:t>软件</a:t>
            </a:r>
            <a:r>
              <a:rPr lang="zh-CN" altLang="en-US" sz="2400" dirty="0" smtClean="0"/>
              <a:t>所针对的用户类型暂时考虑的主要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浙大城院计算分院的学生、面向该类学生招聘的企业公司以及计算分院</a:t>
            </a:r>
            <a:r>
              <a:rPr lang="zh-CN" altLang="zh-CN" sz="2400" dirty="0" smtClean="0"/>
              <a:t>老师</a:t>
            </a:r>
            <a:r>
              <a:rPr lang="zh-CN" altLang="en-US" sz="24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界面原型展示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54493" y="3114278"/>
            <a:ext cx="3006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1" action="ppaction://hlinkfile"/>
              </a:rPr>
              <a:t>校方界面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功能性需求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1313" y="1656653"/>
            <a:ext cx="80509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招聘信息管理系统的总目标是：在计算机网络，数据库和先进的开发平台上，利用现有的软件，配置一定的硬件，开发一个具有开放体系结构的、易扩充的、易维护的、具有良好人机交互界面的招聘信息管理系统，实现招聘信息的快速有效管理，为学校的管理层提供准确、精细、迅速的招聘信息。</a:t>
            </a:r>
            <a:endParaRPr lang="zh-CN" altLang="zh-CN" sz="2400" dirty="0"/>
          </a:p>
          <a:p>
            <a:r>
              <a:rPr lang="zh-CN" altLang="zh-CN" sz="2400" dirty="0"/>
              <a:t>招聘信息管理系统主要</a:t>
            </a:r>
            <a:r>
              <a:rPr lang="zh-CN" altLang="zh-CN" sz="2400" dirty="0" smtClean="0"/>
              <a:t>分为</a:t>
            </a:r>
            <a:r>
              <a:rPr lang="zh-CN" altLang="en-US" sz="2400" dirty="0" smtClean="0"/>
              <a:t>四</a:t>
            </a:r>
            <a:r>
              <a:rPr lang="zh-CN" altLang="zh-CN" sz="2400" dirty="0" smtClean="0"/>
              <a:t>个</a:t>
            </a:r>
            <a:r>
              <a:rPr lang="zh-CN" altLang="zh-CN" sz="2400" dirty="0"/>
              <a:t>模块：学生功能模块、公司功能模块、校方功能模块、登录注册</a:t>
            </a:r>
            <a:r>
              <a:rPr lang="zh-CN" altLang="zh-CN" sz="2400" dirty="0" smtClean="0"/>
              <a:t>模块</a:t>
            </a:r>
            <a:r>
              <a:rPr lang="zh-CN" altLang="en-US" sz="2400" dirty="0"/>
              <a:t>。</a:t>
            </a:r>
            <a:endParaRPr lang="zh-CN" altLang="en-US" sz="24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706862" y="304228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992307" y="1053454"/>
            <a:ext cx="639506" cy="639506"/>
          </a:xfrm>
          <a:prstGeom prst="ellipse">
            <a:avLst/>
          </a:prstGeom>
          <a:solidFill>
            <a:srgbClr val="ED716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92" name="椭圆 91"/>
          <p:cNvSpPr/>
          <p:nvPr/>
        </p:nvSpPr>
        <p:spPr>
          <a:xfrm>
            <a:off x="1002146" y="2004122"/>
            <a:ext cx="639506" cy="639506"/>
          </a:xfrm>
          <a:prstGeom prst="ellipse">
            <a:avLst/>
          </a:prstGeom>
          <a:solidFill>
            <a:srgbClr val="89A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93" name="椭圆 92"/>
          <p:cNvSpPr/>
          <p:nvPr/>
        </p:nvSpPr>
        <p:spPr>
          <a:xfrm>
            <a:off x="992307" y="2976055"/>
            <a:ext cx="639506" cy="639506"/>
          </a:xfrm>
          <a:prstGeom prst="ellipse">
            <a:avLst/>
          </a:prstGeom>
          <a:solidFill>
            <a:srgbClr val="E49B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95" name="椭圆 94"/>
          <p:cNvSpPr/>
          <p:nvPr/>
        </p:nvSpPr>
        <p:spPr>
          <a:xfrm>
            <a:off x="992307" y="3926723"/>
            <a:ext cx="639506" cy="639506"/>
          </a:xfrm>
          <a:prstGeom prst="ellipse">
            <a:avLst/>
          </a:prstGeom>
          <a:solidFill>
            <a:srgbClr val="D57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98" name="文本框 97"/>
          <p:cNvSpPr txBox="1"/>
          <p:nvPr/>
        </p:nvSpPr>
        <p:spPr>
          <a:xfrm>
            <a:off x="1887742" y="1022008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 </a:t>
            </a:r>
            <a:r>
              <a:rPr lang="zh-CN" altLang="zh-CN" sz="2400" b="1" dirty="0" smtClean="0"/>
              <a:t>性能需求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974700" y="210679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 </a:t>
            </a:r>
            <a:r>
              <a:rPr lang="zh-CN" altLang="en-US" sz="2400" b="1" dirty="0" smtClean="0">
                <a:latin typeface="+mn-ea"/>
              </a:rPr>
              <a:t>可靠性和可用性需求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579966" y="3098506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zh-CN" altLang="zh-CN" sz="2400" b="1" dirty="0"/>
              <a:t>出错处理需求</a:t>
            </a:r>
            <a:endParaRPr lang="zh-CN" altLang="zh-CN" sz="2400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6926631" y="1116622"/>
            <a:ext cx="343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zh-CN" altLang="zh-CN" sz="2400" b="1" dirty="0"/>
              <a:t>将来可能提出的需求</a:t>
            </a:r>
            <a:endParaRPr lang="zh-CN" altLang="zh-CN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37873" y="340921"/>
            <a:ext cx="216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非功能性需求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254139" y="1041378"/>
            <a:ext cx="639506" cy="63950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 smtClean="0"/>
          </a:p>
        </p:txBody>
      </p:sp>
      <p:sp>
        <p:nvSpPr>
          <p:cNvPr id="48" name="椭圆 47"/>
          <p:cNvSpPr/>
          <p:nvPr/>
        </p:nvSpPr>
        <p:spPr>
          <a:xfrm>
            <a:off x="6284465" y="2442785"/>
            <a:ext cx="639506" cy="6395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 smtClean="0"/>
          </a:p>
        </p:txBody>
      </p:sp>
      <p:sp>
        <p:nvSpPr>
          <p:cNvPr id="53" name="文本框 52"/>
          <p:cNvSpPr txBox="1"/>
          <p:nvPr/>
        </p:nvSpPr>
        <p:spPr>
          <a:xfrm>
            <a:off x="1579966" y="4005807"/>
            <a:ext cx="199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zh-CN" sz="2400" b="1" dirty="0"/>
              <a:t>逆向需求</a:t>
            </a:r>
            <a:endParaRPr lang="zh-CN" altLang="zh-CN" sz="24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929661" y="2513675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zh-CN" altLang="zh-CN" sz="2400" b="1" dirty="0"/>
              <a:t>外部接口需求</a:t>
            </a:r>
            <a:endParaRPr lang="zh-CN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5" grpId="0" animBg="1"/>
      <p:bldP spid="98" grpId="0"/>
      <p:bldP spid="99" grpId="0"/>
      <p:bldP spid="67" grpId="0"/>
      <p:bldP spid="65" grpId="0"/>
      <p:bldP spid="47" grpId="0" animBg="1"/>
      <p:bldP spid="48" grpId="0" animBg="1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非功能性需求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1090" y="93935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</a:t>
            </a:r>
            <a:r>
              <a:rPr lang="zh-CN" altLang="en-US" sz="28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sz="28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1090" y="2431880"/>
            <a:ext cx="111400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/>
              <a:t>该系统不用对公司和学生提供的资料进行审核，也不需要对学生和公司的帐号自动添加或删除，这些都通过人工来完成。</a:t>
            </a:r>
            <a:endParaRPr lang="zh-CN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非功能性需求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1090" y="939355"/>
            <a:ext cx="3932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外部接口需求</a:t>
            </a:r>
            <a:r>
              <a:rPr lang="en-US" altLang="zh-CN" sz="28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用户接口</a:t>
            </a:r>
            <a:endParaRPr lang="zh-CN" altLang="en-US" sz="28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2326" y="2231475"/>
            <a:ext cx="111400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3200" dirty="0"/>
              <a:t>将要采用的图形用户界面（</a:t>
            </a:r>
            <a:r>
              <a:rPr lang="en-US" altLang="zh-CN" sz="3200" dirty="0"/>
              <a:t>GUI</a:t>
            </a:r>
            <a:r>
              <a:rPr lang="zh-CN" altLang="zh-CN" sz="3200" dirty="0"/>
              <a:t>）标准。</a:t>
            </a:r>
            <a:endParaRPr lang="zh-CN" altLang="zh-CN" sz="3200" dirty="0"/>
          </a:p>
          <a:p>
            <a:pPr lvl="0"/>
            <a:r>
              <a:rPr lang="zh-CN" altLang="zh-CN" sz="3200" dirty="0"/>
              <a:t>屏幕布局自适应。</a:t>
            </a:r>
            <a:endParaRPr lang="zh-CN" altLang="zh-CN" sz="3200" dirty="0"/>
          </a:p>
          <a:p>
            <a:pPr lvl="0"/>
            <a:r>
              <a:rPr lang="zh-CN" altLang="zh-CN" sz="3200" dirty="0"/>
              <a:t>每个屏幕的标准按钮（参考</a:t>
            </a:r>
            <a:r>
              <a:rPr lang="en-US" altLang="zh-CN" sz="3200" dirty="0"/>
              <a:t>UI</a:t>
            </a:r>
            <a:r>
              <a:rPr lang="zh-CN" altLang="zh-CN" sz="3200" dirty="0"/>
              <a:t>界面图）；</a:t>
            </a:r>
            <a:endParaRPr lang="zh-CN" altLang="zh-CN" sz="3200" dirty="0"/>
          </a:p>
          <a:p>
            <a:pPr lvl="0"/>
            <a:r>
              <a:rPr lang="zh-CN" altLang="zh-CN" sz="3200" dirty="0"/>
              <a:t>错误信息显示标准——提示框跳出错误信息。</a:t>
            </a:r>
            <a:endParaRPr lang="zh-CN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小组成员评价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2335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陈星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宇        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2244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张郦楠       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2244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陈先锋       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71525" y="1070512"/>
            <a:ext cx="790575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HIPO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图修改、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图修改、学生以及企业模块报告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及项目计划的修改。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59315" y="2323556"/>
            <a:ext cx="78028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：数据流图修改、注册登录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模块报告编写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、可行性分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析的修改、数据库内容的了解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53241" y="3491185"/>
            <a:ext cx="808863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分工：校方以及管理员模块报告编写、设计阶段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制作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总体设计报告以及详细设计报告整合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8297" y="4818139"/>
            <a:ext cx="6126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理由：三个人工作分工比较平均，由于上周陈先锋周末有事</a:t>
            </a:r>
            <a:endParaRPr lang="zh-CN" altLang="en-US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陈星宇主动承担部分未完成任务，作为判断依据</a:t>
            </a:r>
            <a:endParaRPr lang="zh-CN" altLang="en-US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5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WPS 演示</Application>
  <PresentationFormat>宽屏</PresentationFormat>
  <Paragraphs>134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Administrator</cp:lastModifiedBy>
  <cp:revision>206</cp:revision>
  <dcterms:created xsi:type="dcterms:W3CDTF">2014-12-17T13:36:00Z</dcterms:created>
  <dcterms:modified xsi:type="dcterms:W3CDTF">2017-12-02T20:22:08Z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