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2" r:id="rId3"/>
    <p:sldId id="265" r:id="rId4"/>
    <p:sldId id="287" r:id="rId5"/>
    <p:sldId id="267" r:id="rId6"/>
    <p:sldId id="290" r:id="rId7"/>
    <p:sldId id="289" r:id="rId8"/>
    <p:sldId id="278" r:id="rId9"/>
    <p:sldId id="284" r:id="rId10"/>
    <p:sldId id="299" r:id="rId11"/>
    <p:sldId id="298" r:id="rId12"/>
    <p:sldId id="305" r:id="rId13"/>
    <p:sldId id="294" r:id="rId14"/>
    <p:sldId id="297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84"/>
    <a:srgbClr val="ED6E64"/>
    <a:srgbClr val="D57053"/>
    <a:srgbClr val="E49B35"/>
    <a:srgbClr val="89A67A"/>
    <a:srgbClr val="ED7167"/>
    <a:srgbClr val="C79B6C"/>
    <a:srgbClr val="EBD3A2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02" y="-86"/>
      </p:cViewPr>
      <p:guideLst>
        <p:guide orient="horz" pos="3602"/>
        <p:guide orient="horz" pos="894"/>
        <p:guide pos="5628"/>
        <p:guide pos="8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我校历年招聘会招聘信息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预期人数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450</c:v>
                </c:pt>
                <c:pt idx="1">
                  <c:v>418</c:v>
                </c:pt>
                <c:pt idx="2">
                  <c:v>320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</c:v>
                </c:pt>
                <c:pt idx="1">
                  <c:v>282</c:v>
                </c:pt>
                <c:pt idx="2">
                  <c:v>192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缺失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135</c:v>
                </c:pt>
                <c:pt idx="1">
                  <c:v>136</c:v>
                </c:pt>
                <c:pt idx="2">
                  <c:v>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92832"/>
        <c:axId val="141606912"/>
      </c:barChart>
      <c:catAx>
        <c:axId val="14159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606912"/>
        <c:crosses val="autoZero"/>
        <c:auto val="1"/>
        <c:lblAlgn val="ctr"/>
        <c:lblOffset val="100"/>
        <c:noMultiLvlLbl val="0"/>
      </c:catAx>
      <c:valAx>
        <c:axId val="14160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59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7457-8406-4863-82FB-6B4325735C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B6AF-56FB-4DF5-A2F7-1808CE3DE4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6" y="479590"/>
            <a:ext cx="2727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981766" y="2408531"/>
            <a:ext cx="877303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项目计划</a:t>
            </a:r>
            <a:r>
              <a:rPr lang="en-US" altLang="zh-CN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招聘系统</a:t>
            </a:r>
            <a:r>
              <a:rPr lang="zh-CN" alt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成员：陈先锋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31501085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郦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31501204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陈星宇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31501086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161" y="3611513"/>
            <a:ext cx="2079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endParaRPr lang="en-US" altLang="zh-CN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可行性分析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1157849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技术可行性分析：该项目的开发需要掌握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SQLite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语言，小组对于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SQLite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没有使用经验，但是通过本学期的上课学习和网上自学，可以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保证项目的完成。对于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语言，小组成员有一定的使用经验，也曾开发过类似的系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统，可以很好的借鉴以前的经验，保证项目的开发。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7243" y="3521427"/>
            <a:ext cx="1188017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经济可行性分析：该项目的估计费用主要在于服务器的租用和人员工时费用，小组成员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为学生，工时费用可以忽略，服务器采用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AWS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starter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帐号，免费使用，从经济角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度来说项目可以完成。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706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可行性方案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11523345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5.1可供选择的系统方案1</a:t>
            </a:r>
            <a:endParaRPr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对于系统方案1，我们主要的想法是编写一个Web网页来实现招聘信息的管理，但是</a:t>
            </a:r>
            <a:endParaRPr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考虑到使用Web网页的方式对于大部分喜欢使用移动端app的人来说显得不是特别方</a:t>
            </a:r>
            <a:endParaRPr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便。我们决定不使用该方案。</a:t>
            </a:r>
            <a:endParaRPr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7243" y="3521427"/>
            <a:ext cx="11709400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5.2 可供选择的系统方案2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对于系统方案2，我们主要的想法是编写一个iOS App来实现招聘信息的管理，但是考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虑到iOS App的开发需要一定的成本，而且我们对iOS平台开发所需要的编程不很了解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。我们决定不使用该方案。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80021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54538"/>
            <a:ext cx="7802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项目要解决的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问题：招聘信息零散、使用方无法合理使用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747077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采用的方法及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途径：建立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平台，使用方实时通信。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4754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达到的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目标：管理、存储招聘信息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贡献度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张郦楠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陈星宇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陈先锋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71525" y="1070512"/>
            <a:ext cx="6013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理由：负责整体计划书修改，以及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9315" y="2323556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理由：负责项目数据整理，甘特图等制作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53241" y="3491185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理由：负责项目可行性报告编写，会议记录整理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5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354851" y="2434371"/>
            <a:ext cx="4228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54348"/>
            <a:ext cx="2671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624908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96088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012411" y="49935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70474" y="2236007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081698" y="3053984"/>
            <a:ext cx="6340587" cy="523220"/>
            <a:chOff x="2929753" y="1756083"/>
            <a:chExt cx="6340587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72820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070474" y="3861249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2070474" y="4661855"/>
            <a:ext cx="6332495" cy="523220"/>
            <a:chOff x="2929753" y="1756083"/>
            <a:chExt cx="6332495" cy="523220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347622" y="2309457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项目简介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14932" y="2964445"/>
            <a:ext cx="2954655" cy="58105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内容与预期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02930" y="3900509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114582" y="1448242"/>
            <a:ext cx="6332495" cy="523220"/>
            <a:chOff x="2929753" y="1756083"/>
            <a:chExt cx="6332495" cy="52322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08" name="平行四边形 107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3539275" y="1538022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548739" y="6107351"/>
            <a:ext cx="80021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072061" y="5374722"/>
            <a:ext cx="6332495" cy="523220"/>
            <a:chOff x="2929753" y="1756083"/>
            <a:chExt cx="6332495" cy="52322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29" name="平行四边形 12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1" name="矩形 130"/>
          <p:cNvSpPr/>
          <p:nvPr/>
        </p:nvSpPr>
        <p:spPr>
          <a:xfrm>
            <a:off x="3039984" y="4692909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950040" y="6073768"/>
            <a:ext cx="6332495" cy="523220"/>
            <a:chOff x="2929753" y="1756083"/>
            <a:chExt cx="6332495" cy="52322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9" name="平行四边形 9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1" name="矩形 100"/>
          <p:cNvSpPr/>
          <p:nvPr/>
        </p:nvSpPr>
        <p:spPr>
          <a:xfrm>
            <a:off x="3118860" y="5394075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6" grpId="0"/>
      <p:bldP spid="4" grpId="0"/>
      <p:bldP spid="98" grpId="0"/>
      <p:bldP spid="131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8816" y="5451680"/>
            <a:ext cx="9150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2015</a:t>
            </a:r>
            <a:r>
              <a:rPr lang="zh-CN" altLang="en-US" sz="2400" b="1" dirty="0" smtClean="0">
                <a:latin typeface="+mn-ea"/>
              </a:rPr>
              <a:t>我校有</a:t>
            </a:r>
            <a:r>
              <a:rPr lang="en-US" altLang="zh-CN" sz="2400" b="1" dirty="0" smtClean="0">
                <a:latin typeface="+mn-ea"/>
              </a:rPr>
              <a:t>450</a:t>
            </a:r>
            <a:r>
              <a:rPr lang="zh-CN" altLang="en-US" sz="2400" b="1" dirty="0" smtClean="0">
                <a:latin typeface="+mn-ea"/>
              </a:rPr>
              <a:t>人参与校招，保存下的记录却只有</a:t>
            </a:r>
            <a:r>
              <a:rPr lang="en-US" altLang="zh-CN" sz="2400" b="1" dirty="0" smtClean="0">
                <a:latin typeface="+mn-ea"/>
              </a:rPr>
              <a:t>315</a:t>
            </a:r>
            <a:r>
              <a:rPr lang="zh-CN" altLang="en-US" sz="2400" b="1" dirty="0" smtClean="0">
                <a:latin typeface="+mn-ea"/>
              </a:rPr>
              <a:t>份；</a:t>
            </a:r>
            <a:r>
              <a:rPr lang="en-US" altLang="zh-CN" sz="2400" b="1" dirty="0" smtClean="0">
                <a:latin typeface="+mn-ea"/>
              </a:rPr>
              <a:t>2016</a:t>
            </a:r>
            <a:r>
              <a:rPr lang="zh-CN" altLang="en-US" sz="2400" b="1" dirty="0" smtClean="0">
                <a:latin typeface="+mn-ea"/>
              </a:rPr>
              <a:t>年</a:t>
            </a:r>
            <a:r>
              <a:rPr lang="en-US" altLang="zh-CN" sz="2400" b="1" dirty="0" smtClean="0">
                <a:latin typeface="+mn-ea"/>
              </a:rPr>
              <a:t>418</a:t>
            </a:r>
            <a:r>
              <a:rPr lang="zh-CN" altLang="en-US" sz="2400" b="1" dirty="0" smtClean="0">
                <a:latin typeface="+mn-ea"/>
              </a:rPr>
              <a:t>人参与校招，实际记录只剩</a:t>
            </a:r>
            <a:r>
              <a:rPr lang="en-US" altLang="zh-CN" sz="2400" b="1" dirty="0" smtClean="0">
                <a:latin typeface="+mn-ea"/>
              </a:rPr>
              <a:t>292</a:t>
            </a:r>
            <a:r>
              <a:rPr lang="zh-CN" altLang="en-US" sz="2400" b="1" dirty="0" smtClean="0">
                <a:latin typeface="+mn-ea"/>
              </a:rPr>
              <a:t>条；今年我校校招预期</a:t>
            </a:r>
            <a:r>
              <a:rPr lang="en-US" altLang="zh-CN" sz="2400" b="1" dirty="0" smtClean="0">
                <a:latin typeface="+mn-ea"/>
              </a:rPr>
              <a:t>320</a:t>
            </a:r>
            <a:r>
              <a:rPr lang="zh-CN" altLang="en-US" sz="2400" b="1" dirty="0" smtClean="0">
                <a:latin typeface="+mn-ea"/>
              </a:rPr>
              <a:t>人，所有记录只有</a:t>
            </a:r>
            <a:r>
              <a:rPr lang="en-US" altLang="zh-CN" sz="2400" b="1" dirty="0" smtClean="0">
                <a:latin typeface="+mn-ea"/>
              </a:rPr>
              <a:t>192</a:t>
            </a:r>
            <a:r>
              <a:rPr lang="zh-CN" altLang="en-US" sz="2400" b="1" dirty="0" smtClean="0">
                <a:latin typeface="+mn-ea"/>
              </a:rPr>
              <a:t>条。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06330" y="137160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数据来源：</a:t>
            </a:r>
            <a:endParaRPr lang="zh-CN" altLang="en-US"/>
          </a:p>
          <a:p>
            <a:r>
              <a:rPr lang="zh-CN" altLang="en-US"/>
              <a:t>近两年实习招聘会后</a:t>
            </a:r>
            <a:endParaRPr lang="zh-CN" altLang="en-US"/>
          </a:p>
          <a:p>
            <a:r>
              <a:rPr lang="zh-CN" altLang="en-US"/>
              <a:t>学生数据统计</a:t>
            </a:r>
            <a:endParaRPr lang="zh-CN" altLang="en-US"/>
          </a:p>
        </p:txBody>
      </p:sp>
      <p:graphicFrame>
        <p:nvGraphicFramePr>
          <p:cNvPr id="13" name="图表 12"/>
          <p:cNvGraphicFramePr/>
          <p:nvPr/>
        </p:nvGraphicFramePr>
        <p:xfrm>
          <a:off x="1692354" y="704486"/>
          <a:ext cx="7202265" cy="4999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7400" y="1337945"/>
            <a:ext cx="9530715" cy="2633980"/>
            <a:chOff x="1273344" y="1836121"/>
            <a:chExt cx="7147778" cy="3508978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73344" y="1836121"/>
              <a:ext cx="4389016" cy="733529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57" name="TextBox 2063"/>
          <p:cNvSpPr txBox="1"/>
          <p:nvPr/>
        </p:nvSpPr>
        <p:spPr>
          <a:xfrm>
            <a:off x="820341" y="1304626"/>
            <a:ext cx="4000282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招聘系统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379" y="1864783"/>
            <a:ext cx="948845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该项目是一个</a:t>
            </a:r>
            <a:r>
              <a:rPr lang="en-US" altLang="zh-CN" sz="2400" b="1" dirty="0" smtClean="0"/>
              <a:t>app</a:t>
            </a:r>
            <a:r>
              <a:rPr lang="zh-CN" altLang="en-US" sz="2400" b="1" dirty="0" smtClean="0"/>
              <a:t>服务</a:t>
            </a:r>
            <a:r>
              <a:rPr lang="zh-CN" altLang="zh-CN" sz="2400" b="1" dirty="0" smtClean="0"/>
              <a:t>平台</a:t>
            </a:r>
            <a:r>
              <a:rPr lang="zh-CN" altLang="zh-CN" sz="2400" b="1" dirty="0"/>
              <a:t>，它方便学生和公司间的信息互通，方便校方对信息的管理。学生通过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上传简历、了解公司发布的招聘信息，在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上向公司投递简历。公司通过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上传招聘信息、了解学生建立，在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上向接受或拒绝学生的请求。校方作为管理方，决定可以录入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的合法公司，并记录学生招聘信息。</a:t>
            </a:r>
            <a:endParaRPr lang="zh-CN" altLang="en-US" sz="2400" b="1" dirty="0"/>
          </a:p>
        </p:txBody>
      </p:sp>
      <p:pic>
        <p:nvPicPr>
          <p:cNvPr id="3" name="图片 2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21385"/>
            <a:ext cx="10058400" cy="5014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32475" y="2623846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目标用户群体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704679" y="156128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前台用户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46722" y="3638980"/>
            <a:ext cx="266954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后台用户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136685" y="1791968"/>
            <a:ext cx="609855" cy="212542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左大括号 13"/>
          <p:cNvSpPr/>
          <p:nvPr/>
        </p:nvSpPr>
        <p:spPr>
          <a:xfrm>
            <a:off x="5079791" y="1051029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539253" y="869596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39035" y="2184931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75420" y="554798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应用情景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左大括号 52"/>
          <p:cNvSpPr/>
          <p:nvPr/>
        </p:nvSpPr>
        <p:spPr>
          <a:xfrm>
            <a:off x="2794908" y="5068508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327323" y="4901954"/>
            <a:ext cx="59740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学生找公司时信息不全，担心找到皮包公司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97309" y="6244318"/>
            <a:ext cx="6278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校方统计学生招聘信息由于信息零散统计不全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2389" y="5547723"/>
            <a:ext cx="7802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公司招聘人才时往往不能浏览完整个学校人才市场的信息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21899" y="30422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研究内容与预期成果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92307" y="1053454"/>
            <a:ext cx="639506" cy="639506"/>
          </a:xfrm>
          <a:prstGeom prst="ellipse">
            <a:avLst/>
          </a:prstGeom>
          <a:solidFill>
            <a:srgbClr val="ED716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92" name="椭圆 91"/>
          <p:cNvSpPr/>
          <p:nvPr/>
        </p:nvSpPr>
        <p:spPr>
          <a:xfrm>
            <a:off x="1002146" y="2004122"/>
            <a:ext cx="639506" cy="639506"/>
          </a:xfrm>
          <a:prstGeom prst="ellipse">
            <a:avLst/>
          </a:prstGeom>
          <a:solidFill>
            <a:srgbClr val="89A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93" name="椭圆 92"/>
          <p:cNvSpPr/>
          <p:nvPr/>
        </p:nvSpPr>
        <p:spPr>
          <a:xfrm>
            <a:off x="992307" y="2976055"/>
            <a:ext cx="639506" cy="639506"/>
          </a:xfrm>
          <a:prstGeom prst="ellipse">
            <a:avLst/>
          </a:prstGeom>
          <a:solidFill>
            <a:srgbClr val="E49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95" name="椭圆 94"/>
          <p:cNvSpPr/>
          <p:nvPr/>
        </p:nvSpPr>
        <p:spPr>
          <a:xfrm>
            <a:off x="992307" y="3926723"/>
            <a:ext cx="639506" cy="639506"/>
          </a:xfrm>
          <a:prstGeom prst="ellipse">
            <a:avLst/>
          </a:prstGeom>
          <a:solidFill>
            <a:srgbClr val="D57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98" name="文本框 97"/>
          <p:cNvSpPr txBox="1"/>
          <p:nvPr/>
        </p:nvSpPr>
        <p:spPr>
          <a:xfrm>
            <a:off x="1640593" y="1004105"/>
            <a:ext cx="69164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通过移动终端</a:t>
            </a:r>
            <a:r>
              <a:rPr lang="zh-CN" altLang="zh-CN" sz="2400" b="1" dirty="0" smtClean="0">
                <a:latin typeface="+mn-ea"/>
              </a:rPr>
              <a:t>等</a:t>
            </a:r>
            <a:r>
              <a:rPr lang="zh-CN" altLang="zh-CN" sz="2400" b="1" dirty="0">
                <a:latin typeface="+mn-ea"/>
              </a:rPr>
              <a:t>展现项目成果</a:t>
            </a:r>
            <a:r>
              <a:rPr lang="zh-CN" altLang="zh-CN" sz="2400" b="1" dirty="0" smtClean="0">
                <a:latin typeface="+mn-ea"/>
              </a:rPr>
              <a:t>，能</a:t>
            </a:r>
            <a:r>
              <a:rPr lang="zh-CN" altLang="zh-CN" sz="2400" b="1" dirty="0">
                <a:latin typeface="+mn-ea"/>
              </a:rPr>
              <a:t>根据用户需求</a:t>
            </a:r>
            <a:r>
              <a:rPr lang="zh-CN" altLang="zh-CN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latin typeface="+mn-ea"/>
              </a:rPr>
              <a:t>提供</a:t>
            </a:r>
            <a:r>
              <a:rPr lang="zh-CN" altLang="zh-CN" sz="2400" b="1" dirty="0">
                <a:latin typeface="+mn-ea"/>
              </a:rPr>
              <a:t>符合特征的后台</a:t>
            </a:r>
            <a:r>
              <a:rPr lang="zh-CN" altLang="zh-CN" sz="2400" b="1" dirty="0" smtClean="0">
                <a:latin typeface="+mn-ea"/>
              </a:rPr>
              <a:t>用户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715240" y="2194556"/>
            <a:ext cx="844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设计符合主题内容的页面布局，提供完整的页面信息及</a:t>
            </a:r>
            <a:r>
              <a:rPr lang="zh-CN" altLang="zh-CN" sz="2400" b="1" dirty="0" smtClean="0">
                <a:latin typeface="+mn-ea"/>
              </a:rPr>
              <a:t>功能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714977" y="3065209"/>
            <a:ext cx="822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研究设计各类算法，实现移动端功能，实现服务器端</a:t>
            </a:r>
            <a:r>
              <a:rPr lang="zh-CN" altLang="zh-CN" sz="2400" b="1" dirty="0" smtClean="0"/>
              <a:t>功能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1714977" y="403005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 smtClean="0"/>
              <a:t>移动</a:t>
            </a:r>
            <a:r>
              <a:rPr lang="zh-CN" altLang="zh-CN" sz="2400" b="1" dirty="0"/>
              <a:t>端</a:t>
            </a:r>
            <a:r>
              <a:rPr lang="zh-CN" altLang="zh-CN" sz="2400" b="1" dirty="0" smtClean="0"/>
              <a:t>程序</a:t>
            </a:r>
            <a:r>
              <a:rPr lang="zh-CN" altLang="en-US" sz="2400" b="1" dirty="0" smtClean="0"/>
              <a:t>开发研究。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5" grpId="0" animBg="1"/>
      <p:bldP spid="98" grpId="0"/>
      <p:bldP spid="99" grpId="0"/>
      <p:bldP spid="67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800" y="1499316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79828" y="2458119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93366" y="3284801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3375" y="1405138"/>
            <a:ext cx="8238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java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语言开发</a:t>
            </a:r>
            <a:r>
              <a:rPr lang="en-US" altLang="zh-CN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Android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智能系统应用。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62886" y="3174317"/>
            <a:ext cx="875605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Aure RP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界面设计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62794" y="2347788"/>
            <a:ext cx="529973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SQLite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完成数据库。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46" grpId="0" animBg="1"/>
      <p:bldP spid="6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99448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990946" y="450260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7672625" y="513399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3633" y="1036022"/>
            <a:ext cx="1981879" cy="4713419"/>
            <a:chOff x="5165098" y="1146250"/>
            <a:chExt cx="1981879" cy="4713419"/>
          </a:xfrm>
        </p:grpSpPr>
        <p:grpSp>
          <p:nvGrpSpPr>
            <p:cNvPr id="54" name="组合 53"/>
            <p:cNvGrpSpPr/>
            <p:nvPr/>
          </p:nvGrpSpPr>
          <p:grpSpPr>
            <a:xfrm>
              <a:off x="5165100" y="1146250"/>
              <a:ext cx="1981877" cy="4713419"/>
              <a:chOff x="6059488" y="1466844"/>
              <a:chExt cx="1981877" cy="4713419"/>
            </a:xfrm>
          </p:grpSpPr>
          <p:sp>
            <p:nvSpPr>
              <p:cNvPr id="56" name="等腰三角形 55"/>
              <p:cNvSpPr/>
              <p:nvPr/>
            </p:nvSpPr>
            <p:spPr>
              <a:xfrm rot="10800000">
                <a:off x="6343598" y="5798128"/>
                <a:ext cx="469009" cy="382134"/>
              </a:xfrm>
              <a:prstGeom prst="triangle">
                <a:avLst/>
              </a:prstGeom>
              <a:solidFill>
                <a:srgbClr val="3245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手动操作 56"/>
              <p:cNvSpPr/>
              <p:nvPr/>
            </p:nvSpPr>
            <p:spPr>
              <a:xfrm>
                <a:off x="6059488" y="5345643"/>
                <a:ext cx="1037229" cy="377422"/>
              </a:xfrm>
              <a:prstGeom prst="flowChartManualOperation">
                <a:avLst/>
              </a:prstGeom>
              <a:solidFill>
                <a:srgbClr val="C79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6059488" y="2449609"/>
                <a:ext cx="1037229" cy="2820972"/>
              </a:xfrm>
              <a:custGeom>
                <a:avLst/>
                <a:gdLst>
                  <a:gd name="connsiteX0" fmla="*/ 0 w 1037229"/>
                  <a:gd name="connsiteY0" fmla="*/ 0 h 2820972"/>
                  <a:gd name="connsiteX1" fmla="*/ 486988 w 1037229"/>
                  <a:gd name="connsiteY1" fmla="*/ 0 h 2820972"/>
                  <a:gd name="connsiteX2" fmla="*/ 486988 w 1037229"/>
                  <a:gd name="connsiteY2" fmla="*/ 532263 h 2820972"/>
                  <a:gd name="connsiteX3" fmla="*/ 1037229 w 1037229"/>
                  <a:gd name="connsiteY3" fmla="*/ 532263 h 2820972"/>
                  <a:gd name="connsiteX4" fmla="*/ 1037229 w 1037229"/>
                  <a:gd name="connsiteY4" fmla="*/ 2820972 h 2820972"/>
                  <a:gd name="connsiteX5" fmla="*/ 0 w 1037229"/>
                  <a:gd name="connsiteY5" fmla="*/ 2820972 h 2820972"/>
                  <a:gd name="connsiteX6" fmla="*/ 0 w 1037229"/>
                  <a:gd name="connsiteY6" fmla="*/ 0 h 282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7229" h="2820972">
                    <a:moveTo>
                      <a:pt x="0" y="0"/>
                    </a:moveTo>
                    <a:lnTo>
                      <a:pt x="486988" y="0"/>
                    </a:lnTo>
                    <a:lnTo>
                      <a:pt x="486988" y="532263"/>
                    </a:lnTo>
                    <a:lnTo>
                      <a:pt x="1037229" y="532263"/>
                    </a:lnTo>
                    <a:lnTo>
                      <a:pt x="1037229" y="2820972"/>
                    </a:lnTo>
                    <a:lnTo>
                      <a:pt x="0" y="28209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698660" y="2340259"/>
                <a:ext cx="550242" cy="532263"/>
              </a:xfrm>
              <a:prstGeom prst="rect">
                <a:avLst/>
              </a:pr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051107" y="1922226"/>
                <a:ext cx="197795" cy="191332"/>
              </a:xfrm>
              <a:prstGeom prst="rect">
                <a:avLst/>
              </a:prstGeom>
              <a:solidFill>
                <a:srgbClr val="89A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838807" y="1466844"/>
                <a:ext cx="202558" cy="195939"/>
              </a:xfrm>
              <a:prstGeom prst="rect">
                <a:avLst/>
              </a:prstGeom>
              <a:solidFill>
                <a:srgbClr val="C79B6C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74668" y="1642477"/>
                <a:ext cx="275120" cy="266131"/>
              </a:xfrm>
              <a:prstGeom prst="rect">
                <a:avLst/>
              </a:prstGeom>
              <a:solidFill>
                <a:srgbClr val="324554">
                  <a:alpha val="89000"/>
                </a:srgbClr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460769" y="2266766"/>
                <a:ext cx="378038" cy="365686"/>
              </a:xfrm>
              <a:prstGeom prst="rect">
                <a:avLst/>
              </a:prstGeom>
              <a:solidFill>
                <a:srgbClr val="508799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6857071" y="6180262"/>
                <a:ext cx="1184294" cy="1"/>
              </a:xfrm>
              <a:prstGeom prst="line">
                <a:avLst/>
              </a:prstGeom>
              <a:ln w="57150">
                <a:solidFill>
                  <a:srgbClr val="324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/>
            <p:cNvSpPr/>
            <p:nvPr/>
          </p:nvSpPr>
          <p:spPr>
            <a:xfrm>
              <a:off x="5165100" y="4292763"/>
              <a:ext cx="1037229" cy="654131"/>
            </a:xfrm>
            <a:prstGeom prst="rect">
              <a:avLst/>
            </a:prstGeom>
            <a:solidFill>
              <a:srgbClr val="ED6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65099" y="3638632"/>
              <a:ext cx="1037229" cy="654131"/>
            </a:xfrm>
            <a:prstGeom prst="rect">
              <a:avLst/>
            </a:prstGeom>
            <a:solidFill>
              <a:srgbClr val="89A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165098" y="2986088"/>
              <a:ext cx="1037229" cy="654131"/>
            </a:xfrm>
            <a:prstGeom prst="rect">
              <a:avLst/>
            </a:prstGeom>
            <a:solidFill>
              <a:srgbClr val="287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418343" y="2372715"/>
            <a:ext cx="3966029" cy="0"/>
          </a:xfrm>
          <a:prstGeom prst="line">
            <a:avLst/>
          </a:prstGeom>
          <a:ln w="19050">
            <a:solidFill>
              <a:srgbClr val="E49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306314" y="1200920"/>
            <a:ext cx="36860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2017.10—2017.11</a:t>
            </a:r>
            <a:endParaRPr lang="en-US" altLang="zh-CN" sz="2400" b="1" dirty="0" smtClean="0">
              <a:latin typeface="+mn-ea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总体设计，研究设计方案撰写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2418343" y="3853025"/>
            <a:ext cx="3966029" cy="0"/>
          </a:xfrm>
          <a:prstGeom prst="line">
            <a:avLst/>
          </a:prstGeom>
          <a:ln w="19050">
            <a:solidFill>
              <a:srgbClr val="89A6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289990" y="2436632"/>
            <a:ext cx="3686041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2017.11—2018.1</a:t>
            </a:r>
            <a:endParaRPr lang="en-US" altLang="zh-CN" sz="2400" b="1" dirty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 编码和测试，可行性方案撰写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9233" y="4262572"/>
            <a:ext cx="4467860" cy="939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2017.12—2018.1</a:t>
            </a:r>
            <a:endParaRPr lang="en-US" altLang="zh-CN" sz="2400" b="1" dirty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整理成果，项目总结撰写，结题</a:t>
            </a:r>
            <a:endParaRPr lang="zh-CN" altLang="en-US" sz="2400" b="1" dirty="0">
              <a:latin typeface="+mn-ea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2338440" y="5097333"/>
            <a:ext cx="3966029" cy="0"/>
          </a:xfrm>
          <a:prstGeom prst="line">
            <a:avLst/>
          </a:prstGeom>
          <a:ln w="19050">
            <a:solidFill>
              <a:srgbClr val="C79B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3163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---WBS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99448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7672625" y="513399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7732" y="941328"/>
            <a:ext cx="11057182" cy="582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演示</Application>
  <PresentationFormat>自定义</PresentationFormat>
  <Paragraphs>196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Administrator</cp:lastModifiedBy>
  <cp:revision>176</cp:revision>
  <dcterms:created xsi:type="dcterms:W3CDTF">2014-12-17T13:36:00Z</dcterms:created>
  <dcterms:modified xsi:type="dcterms:W3CDTF">2017-11-04T10:05:16Z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