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62" r:id="rId2"/>
    <p:sldId id="265" r:id="rId3"/>
    <p:sldId id="287" r:id="rId4"/>
    <p:sldId id="306" r:id="rId5"/>
    <p:sldId id="307" r:id="rId6"/>
    <p:sldId id="308" r:id="rId7"/>
    <p:sldId id="267" r:id="rId8"/>
    <p:sldId id="316" r:id="rId9"/>
    <p:sldId id="317" r:id="rId10"/>
    <p:sldId id="318" r:id="rId11"/>
    <p:sldId id="309" r:id="rId12"/>
    <p:sldId id="310" r:id="rId13"/>
    <p:sldId id="311" r:id="rId14"/>
    <p:sldId id="312" r:id="rId15"/>
    <p:sldId id="313" r:id="rId16"/>
    <p:sldId id="315" r:id="rId17"/>
    <p:sldId id="314" r:id="rId18"/>
    <p:sldId id="322" r:id="rId19"/>
    <p:sldId id="323" r:id="rId20"/>
    <p:sldId id="324" r:id="rId21"/>
    <p:sldId id="325" r:id="rId22"/>
    <p:sldId id="326" r:id="rId23"/>
    <p:sldId id="327" r:id="rId24"/>
    <p:sldId id="319" r:id="rId25"/>
    <p:sldId id="320" r:id="rId26"/>
    <p:sldId id="321" r:id="rId27"/>
    <p:sldId id="297" r:id="rId28"/>
    <p:sldId id="283"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02">
          <p15:clr>
            <a:srgbClr val="A4A3A4"/>
          </p15:clr>
        </p15:guide>
        <p15:guide id="2" orient="horz" pos="894">
          <p15:clr>
            <a:srgbClr val="A4A3A4"/>
          </p15:clr>
        </p15:guide>
        <p15:guide id="3" pos="5628">
          <p15:clr>
            <a:srgbClr val="A4A3A4"/>
          </p15:clr>
        </p15:guide>
        <p15:guide id="4" pos="87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184"/>
    <a:srgbClr val="ED6E64"/>
    <a:srgbClr val="D57053"/>
    <a:srgbClr val="E49B35"/>
    <a:srgbClr val="89A67A"/>
    <a:srgbClr val="ED7167"/>
    <a:srgbClr val="C79B6C"/>
    <a:srgbClr val="EBD3A2"/>
    <a:srgbClr val="ED6F65"/>
    <a:srgbClr val="5087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93" d="100"/>
          <a:sy n="93" d="100"/>
        </p:scale>
        <p:origin x="77" y="96"/>
      </p:cViewPr>
      <p:guideLst>
        <p:guide orient="horz" pos="3602"/>
        <p:guide orient="horz" pos="894"/>
        <p:guide pos="5628"/>
        <p:guide pos="872"/>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87457-8406-4863-82FB-6B4325735CFE}" type="datetimeFigureOut">
              <a:rPr lang="zh-CN" altLang="en-US" smtClean="0"/>
              <a:t>2017/11/15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8B6AF-56FB-4DF5-A2F7-1808CE3DE430}" type="slidenum">
              <a:rPr lang="zh-CN" altLang="en-US" smtClean="0"/>
              <a:t>‹#›</a:t>
            </a:fld>
            <a:endParaRPr lang="zh-CN" altLang="en-US"/>
          </a:p>
        </p:txBody>
      </p:sp>
    </p:spTree>
    <p:extLst>
      <p:ext uri="{BB962C8B-B14F-4D97-AF65-F5344CB8AC3E}">
        <p14:creationId xmlns:p14="http://schemas.microsoft.com/office/powerpoint/2010/main" val="88003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E10778-D782-46AB-918C-02950C9E19C4}" type="datetimeFigureOut">
              <a:rPr lang="zh-CN" altLang="en-US" smtClean="0"/>
              <a:t>2017/11/15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63C713-0A25-4B27-8294-86EE1C308F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E10778-D782-46AB-918C-02950C9E19C4}" type="datetimeFigureOut">
              <a:rPr lang="zh-CN" altLang="en-US" smtClean="0"/>
              <a:t>2017/11/15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63C713-0A25-4B27-8294-86EE1C308F4F}" type="slidenum">
              <a:rPr lang="zh-CN" altLang="en-US" smtClean="0"/>
              <a:t>‹#›</a:t>
            </a:fld>
            <a:endParaRPr lang="zh-CN" altLang="en-US"/>
          </a:p>
        </p:txBody>
      </p:sp>
      <p:pic>
        <p:nvPicPr>
          <p:cNvPr id="8" name="图片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00" cy="68961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26657;&#26041;&#30028;&#38754;.p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20027;&#35201;&#30028;&#38754;&#65288;&#21021;&#31295;&#65289;.p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20225;&#19994;&#30028;&#38754;.p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23398;&#29983;&#30028;&#38754;.p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525759" y="2124726"/>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4" name="TextBox 40"/>
          <p:cNvSpPr txBox="1"/>
          <p:nvPr/>
        </p:nvSpPr>
        <p:spPr>
          <a:xfrm>
            <a:off x="832746" y="479590"/>
            <a:ext cx="2727749"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981766" y="2408531"/>
            <a:ext cx="8773038" cy="768350"/>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44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招聘系统</a:t>
            </a:r>
            <a:r>
              <a:rPr lang="zh-CN" altLang="en-US"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 </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6195025" y="3611513"/>
            <a:ext cx="3685305" cy="1198880"/>
          </a:xfrm>
          <a:prstGeom prst="rect">
            <a:avLst/>
          </a:prstGeom>
          <a:noFill/>
        </p:spPr>
        <p:txBody>
          <a:bodyPr wrap="square" rtlCol="0">
            <a:spAutoFit/>
          </a:bodyPr>
          <a:lstStyle/>
          <a:p>
            <a:pPr algn="ctr"/>
            <a:r>
              <a:rPr lang="zh-CN" altLang="en-US" dirty="0" smtClean="0">
                <a:solidFill>
                  <a:srgbClr val="346182"/>
                </a:solidFill>
                <a:latin typeface="微软雅黑" panose="020B0503020204020204" pitchFamily="34" charset="-122"/>
                <a:ea typeface="微软雅黑" panose="020B0503020204020204" pitchFamily="34" charset="-122"/>
              </a:rPr>
              <a:t>成员：陈先锋 </a:t>
            </a:r>
            <a:r>
              <a:rPr lang="en-US" altLang="zh-CN" dirty="0" smtClean="0">
                <a:solidFill>
                  <a:srgbClr val="346182"/>
                </a:solidFill>
                <a:latin typeface="微软雅黑" panose="020B0503020204020204" pitchFamily="34" charset="-122"/>
                <a:ea typeface="微软雅黑" panose="020B0503020204020204" pitchFamily="34" charset="-122"/>
              </a:rPr>
              <a:t>31501085 </a:t>
            </a:r>
          </a:p>
          <a:p>
            <a:pPr algn="ctr"/>
            <a:r>
              <a:rPr lang="zh-CN" altLang="en-US" dirty="0" smtClean="0">
                <a:solidFill>
                  <a:srgbClr val="346182"/>
                </a:solidFill>
                <a:latin typeface="微软雅黑" panose="020B0503020204020204" pitchFamily="34" charset="-122"/>
                <a:ea typeface="微软雅黑" panose="020B0503020204020204" pitchFamily="34" charset="-122"/>
              </a:rPr>
              <a:t> </a:t>
            </a: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张</a:t>
            </a:r>
            <a:r>
              <a:rPr lang="zh-CN" altLang="en-US" dirty="0">
                <a:solidFill>
                  <a:srgbClr val="346182"/>
                </a:solidFill>
                <a:latin typeface="微软雅黑" panose="020B0503020204020204" pitchFamily="34" charset="-122"/>
                <a:ea typeface="微软雅黑" panose="020B0503020204020204" pitchFamily="34" charset="-122"/>
              </a:rPr>
              <a:t>郦</a:t>
            </a:r>
            <a:r>
              <a:rPr lang="zh-CN" altLang="en-US" dirty="0" smtClean="0">
                <a:solidFill>
                  <a:srgbClr val="346182"/>
                </a:solidFill>
                <a:latin typeface="微软雅黑" panose="020B0503020204020204" pitchFamily="34" charset="-122"/>
                <a:ea typeface="微软雅黑" panose="020B0503020204020204" pitchFamily="34" charset="-122"/>
              </a:rPr>
              <a:t>楠 </a:t>
            </a:r>
            <a:r>
              <a:rPr lang="en-US" altLang="zh-CN" dirty="0" smtClean="0">
                <a:solidFill>
                  <a:srgbClr val="346182"/>
                </a:solidFill>
                <a:latin typeface="微软雅黑" panose="020B0503020204020204" pitchFamily="34" charset="-122"/>
                <a:ea typeface="微软雅黑" panose="020B0503020204020204" pitchFamily="34" charset="-122"/>
              </a:rPr>
              <a:t>31501204 </a:t>
            </a:r>
          </a:p>
          <a:p>
            <a:pPr algn="ctr"/>
            <a:r>
              <a:rPr lang="en-US" altLang="zh-CN" dirty="0">
                <a:solidFill>
                  <a:srgbClr val="346182"/>
                </a:solidFill>
                <a:latin typeface="微软雅黑" panose="020B0503020204020204" pitchFamily="34" charset="-122"/>
                <a:ea typeface="微软雅黑" panose="020B0503020204020204" pitchFamily="34" charset="-122"/>
              </a:rPr>
              <a:t> </a:t>
            </a:r>
            <a:r>
              <a:rPr lang="en-US" altLang="zh-CN" dirty="0" smtClean="0">
                <a:solidFill>
                  <a:srgbClr val="346182"/>
                </a:solidFill>
                <a:latin typeface="微软雅黑" panose="020B0503020204020204" pitchFamily="34" charset="-122"/>
                <a:ea typeface="微软雅黑" panose="020B0503020204020204" pitchFamily="34" charset="-122"/>
              </a:rPr>
              <a:t>         </a:t>
            </a:r>
            <a:r>
              <a:rPr lang="zh-CN" altLang="en-US" dirty="0" smtClean="0">
                <a:solidFill>
                  <a:srgbClr val="346182"/>
                </a:solidFill>
                <a:latin typeface="微软雅黑" panose="020B0503020204020204" pitchFamily="34" charset="-122"/>
                <a:ea typeface="微软雅黑" panose="020B0503020204020204" pitchFamily="34" charset="-122"/>
              </a:rPr>
              <a:t>陈星宇 </a:t>
            </a:r>
            <a:r>
              <a:rPr lang="en-US" altLang="zh-CN" dirty="0" smtClean="0">
                <a:solidFill>
                  <a:srgbClr val="346182"/>
                </a:solidFill>
                <a:latin typeface="微软雅黑" panose="020B0503020204020204" pitchFamily="34" charset="-122"/>
                <a:ea typeface="微软雅黑" panose="020B0503020204020204" pitchFamily="34" charset="-122"/>
              </a:rPr>
              <a:t>31501086 </a:t>
            </a:r>
          </a:p>
          <a:p>
            <a:pPr algn="ctr"/>
            <a:endParaRPr lang="zh-CN" altLang="en-US" dirty="0">
              <a:solidFill>
                <a:srgbClr val="346182"/>
              </a:solidFill>
              <a:latin typeface="微软雅黑" panose="020B0503020204020204" pitchFamily="34" charset="-122"/>
              <a:ea typeface="微软雅黑" panose="020B0503020204020204" pitchFamily="34" charset="-122"/>
            </a:endParaRPr>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039161" y="3611513"/>
            <a:ext cx="2079625" cy="922020"/>
          </a:xfrm>
          <a:prstGeom prst="rect">
            <a:avLst/>
          </a:prstGeom>
          <a:noFill/>
        </p:spPr>
        <p:txBody>
          <a:bodyPr wrap="none" rtlCol="0">
            <a:spAutoFit/>
          </a:bodyPr>
          <a:lstStyle/>
          <a:p>
            <a:pPr algn="ctr"/>
            <a:r>
              <a:rPr lang="zh-CN" altLang="en-US" dirty="0">
                <a:solidFill>
                  <a:srgbClr val="346182"/>
                </a:solidFill>
                <a:latin typeface="微软雅黑" panose="020B0503020204020204" pitchFamily="34" charset="-122"/>
                <a:ea typeface="微软雅黑" panose="020B0503020204020204" pitchFamily="34" charset="-122"/>
              </a:rPr>
              <a:t>指导老师：杨枨</a:t>
            </a:r>
          </a:p>
          <a:p>
            <a:pPr algn="ctr"/>
            <a:r>
              <a:rPr lang="en-US" altLang="zh-CN" dirty="0" smtClean="0">
                <a:solidFill>
                  <a:srgbClr val="346182"/>
                </a:solidFill>
                <a:latin typeface="微软雅黑" panose="020B0503020204020204" pitchFamily="34" charset="-122"/>
                <a:ea typeface="微软雅黑" panose="020B0503020204020204" pitchFamily="34" charset="-122"/>
              </a:rPr>
              <a:t>		 </a:t>
            </a:r>
            <a:endParaRPr lang="en-US" altLang="zh-CN" dirty="0">
              <a:solidFill>
                <a:srgbClr val="346182"/>
              </a:solidFill>
              <a:latin typeface="微软雅黑" panose="020B0503020204020204" pitchFamily="34" charset="-122"/>
              <a:ea typeface="微软雅黑" panose="020B0503020204020204" pitchFamily="34" charset="-122"/>
            </a:endParaRPr>
          </a:p>
          <a:p>
            <a:pPr algn="ctr"/>
            <a:r>
              <a:rPr lang="en-US" altLang="zh-CN" dirty="0">
                <a:solidFill>
                  <a:srgbClr val="346182"/>
                </a:solidFill>
                <a:latin typeface="微软雅黑" panose="020B0503020204020204" pitchFamily="34" charset="-122"/>
                <a:ea typeface="微软雅黑" panose="020B0503020204020204" pitchFamily="34" charset="-122"/>
              </a:rPr>
              <a:t>	</a:t>
            </a:r>
            <a:endParaRPr lang="zh-CN" altLang="en-US" dirty="0">
              <a:solidFill>
                <a:srgbClr val="346182"/>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1608" y="-380197"/>
            <a:ext cx="2969741" cy="29697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8"/>
                                        </p:tgtEl>
                                        <p:attrNameLst>
                                          <p:attrName>style.visibility</p:attrName>
                                        </p:attrNameLst>
                                      </p:cBhvr>
                                      <p:to>
                                        <p:strVal val="visible"/>
                                      </p:to>
                                    </p:set>
                                    <p:anim calcmode="lin" valueType="num">
                                      <p:cBhvr additive="base">
                                        <p:cTn id="7" dur="500" fill="hold"/>
                                        <p:tgtEl>
                                          <p:spTgt spid="828"/>
                                        </p:tgtEl>
                                        <p:attrNameLst>
                                          <p:attrName>ppt_x</p:attrName>
                                        </p:attrNameLst>
                                      </p:cBhvr>
                                      <p:tavLst>
                                        <p:tav tm="0">
                                          <p:val>
                                            <p:strVal val="#ppt_x"/>
                                          </p:val>
                                        </p:tav>
                                        <p:tav tm="100000">
                                          <p:val>
                                            <p:strVal val="#ppt_x"/>
                                          </p:val>
                                        </p:tav>
                                      </p:tavLst>
                                    </p:anim>
                                    <p:anim calcmode="lin" valueType="num">
                                      <p:cBhvr additive="base">
                                        <p:cTn id="8" dur="500" fill="hold"/>
                                        <p:tgtEl>
                                          <p:spTgt spid="8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 grpId="0"/>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校方界面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3046988"/>
          </a:xfrm>
          <a:prstGeom prst="rect">
            <a:avLst/>
          </a:prstGeom>
          <a:noFill/>
        </p:spPr>
        <p:txBody>
          <a:bodyPr wrap="square" rtlCol="0">
            <a:spAutoFit/>
          </a:bodyPr>
          <a:lstStyle/>
          <a:p>
            <a:r>
              <a:rPr lang="zh-CN" altLang="zh-CN" sz="2400" dirty="0"/>
              <a:t>招聘信息管理系统的总目标是：在计算机网络，数据库和先进的开发平台上，利用现有的软件，配置一定的硬件，开发一个具有开放体系结构的、易扩充的、易维护的、具有良好人机交互界面的招聘信息管理系统，实现招聘信息的快速有效管理，为学校的管理层提供准确、精细、迅速的招聘信息。</a:t>
            </a:r>
          </a:p>
          <a:p>
            <a:r>
              <a:rPr lang="zh-CN" altLang="zh-CN" sz="2400" dirty="0"/>
              <a:t>招聘信息管理系统主要分为三个模块：学生功能模块、公司功能模块、校方功能模块、登录注册模块</a:t>
            </a:r>
            <a:endParaRPr lang="zh-CN" altLang="en-US" sz="2400" b="1" dirty="0">
              <a:latin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001593" y="1601742"/>
            <a:ext cx="8050988" cy="4893647"/>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登录注册模块的输入主要是帐号和密码的输入以及用户类型的选择，输入数据类型为</a:t>
            </a:r>
            <a:r>
              <a:rPr lang="en-US" altLang="zh-CN" sz="2400" dirty="0"/>
              <a:t>String</a:t>
            </a:r>
            <a:r>
              <a:rPr lang="zh-CN" altLang="zh-CN" sz="2400" dirty="0"/>
              <a:t>，帐号最大长度为</a:t>
            </a:r>
            <a:r>
              <a:rPr lang="en-US" altLang="zh-CN" sz="2400" dirty="0"/>
              <a:t>10</a:t>
            </a:r>
            <a:r>
              <a:rPr lang="zh-CN" altLang="zh-CN" sz="2400" dirty="0"/>
              <a:t>位，密码最大长度为</a:t>
            </a:r>
            <a:r>
              <a:rPr lang="en-US" altLang="zh-CN" sz="2400" dirty="0"/>
              <a:t>10</a:t>
            </a:r>
            <a:r>
              <a:rPr lang="zh-CN" altLang="zh-CN" sz="2400" dirty="0"/>
              <a:t>位。</a:t>
            </a:r>
          </a:p>
          <a:p>
            <a:r>
              <a:rPr lang="en-US" altLang="zh-CN" sz="2400" dirty="0"/>
              <a:t>2.</a:t>
            </a:r>
            <a:r>
              <a:rPr lang="zh-CN" altLang="zh-CN" sz="2400" dirty="0"/>
              <a:t>处理</a:t>
            </a:r>
          </a:p>
          <a:p>
            <a:r>
              <a:rPr lang="zh-CN" altLang="zh-CN" sz="2400" dirty="0"/>
              <a:t>对登录注册模块输入数据的有效性检测：</a:t>
            </a:r>
          </a:p>
          <a:p>
            <a:r>
              <a:rPr lang="en-US" altLang="zh-CN" sz="2400" dirty="0"/>
              <a:t>1</a:t>
            </a:r>
            <a:r>
              <a:rPr lang="zh-CN" altLang="zh-CN" sz="2400" dirty="0"/>
              <a:t>登录帐号不存在。</a:t>
            </a:r>
          </a:p>
          <a:p>
            <a:r>
              <a:rPr lang="en-US" altLang="zh-CN" sz="2400" dirty="0"/>
              <a:t>2</a:t>
            </a:r>
            <a:r>
              <a:rPr lang="zh-CN" altLang="zh-CN" sz="2400" dirty="0"/>
              <a:t>登录密码输入错误。</a:t>
            </a:r>
          </a:p>
          <a:p>
            <a:r>
              <a:rPr lang="en-US" altLang="zh-CN" sz="2400" dirty="0"/>
              <a:t>3</a:t>
            </a:r>
            <a:r>
              <a:rPr lang="zh-CN" altLang="zh-CN" sz="2400" dirty="0"/>
              <a:t>登录和注册的帐号密码输入超过最大长度。</a:t>
            </a:r>
          </a:p>
          <a:p>
            <a:r>
              <a:rPr lang="en-US" altLang="zh-CN" sz="2400" dirty="0"/>
              <a:t>3.</a:t>
            </a:r>
            <a:r>
              <a:rPr lang="zh-CN" altLang="zh-CN" sz="2400" dirty="0"/>
              <a:t>输出</a:t>
            </a:r>
          </a:p>
          <a:p>
            <a:r>
              <a:rPr lang="zh-CN" altLang="zh-CN" sz="2400" dirty="0"/>
              <a:t>注册的帐号密码输出至云端服务器的数据库，存储至数据库中。登陆的帐号密码通过在数据库中查询比对来确认有效登陆还是无效登陆。</a:t>
            </a:r>
          </a:p>
        </p:txBody>
      </p:sp>
      <p:sp>
        <p:nvSpPr>
          <p:cNvPr id="40" name="文本框 39"/>
          <p:cNvSpPr txBox="1"/>
          <p:nvPr/>
        </p:nvSpPr>
        <p:spPr>
          <a:xfrm>
            <a:off x="233081" y="1036049"/>
            <a:ext cx="9483402" cy="461665"/>
          </a:xfrm>
          <a:prstGeom prst="rect">
            <a:avLst/>
          </a:prstGeom>
          <a:noFill/>
        </p:spPr>
        <p:txBody>
          <a:bodyPr wrap="square" rtlCol="0">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1</a:t>
            </a:r>
            <a:r>
              <a:rPr lang="zh-CN" altLang="en-US" sz="2400" b="1" dirty="0" smtClean="0">
                <a:solidFill>
                  <a:srgbClr val="346182"/>
                </a:solidFill>
                <a:latin typeface="微软雅黑" panose="020B0503020204020204" pitchFamily="34" charset="-122"/>
                <a:ea typeface="微软雅黑" panose="020B0503020204020204" pitchFamily="34" charset="-122"/>
              </a:rPr>
              <a:t>：登录注册功能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smtClean="0"/>
              <a:t>1.</a:t>
            </a:r>
            <a:r>
              <a:rPr lang="zh-CN" altLang="zh-CN" sz="2400" dirty="0" smtClean="0"/>
              <a:t>输入</a:t>
            </a:r>
          </a:p>
          <a:p>
            <a:r>
              <a:rPr lang="zh-CN" altLang="zh-CN" sz="2400" dirty="0" smtClean="0"/>
              <a:t>学生</a:t>
            </a:r>
            <a:r>
              <a:rPr lang="zh-CN" altLang="zh-CN" sz="2400" dirty="0"/>
              <a:t>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学生端的数据输出主要为文档的传输，传送至云端服务器，通过云端服务器传输给公司端和学校端。</a:t>
            </a:r>
          </a:p>
        </p:txBody>
      </p:sp>
      <p:sp>
        <p:nvSpPr>
          <p:cNvPr id="2" name="矩形 1"/>
          <p:cNvSpPr/>
          <p:nvPr/>
        </p:nvSpPr>
        <p:spPr>
          <a:xfrm>
            <a:off x="981766" y="1173928"/>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2</a:t>
            </a:r>
            <a:r>
              <a:rPr lang="zh-CN" altLang="en-US" sz="2400" b="1" dirty="0" smtClean="0">
                <a:solidFill>
                  <a:srgbClr val="346182"/>
                </a:solidFill>
                <a:latin typeface="微软雅黑" panose="020B0503020204020204" pitchFamily="34" charset="-122"/>
                <a:ea typeface="微软雅黑" panose="020B0503020204020204" pitchFamily="34" charset="-122"/>
              </a:rPr>
              <a:t>：学生功能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154984"/>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公司功能模块主要输入两种数据：文档和文本类数据，数据类型为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上传文本字数超出规定字数。</a:t>
            </a:r>
          </a:p>
          <a:p>
            <a:r>
              <a:rPr lang="en-US" altLang="zh-CN" sz="2400" dirty="0"/>
              <a:t>2</a:t>
            </a:r>
            <a:r>
              <a:rPr lang="zh-CN" altLang="zh-CN" sz="2400" dirty="0"/>
              <a:t>文档大小超过所规定的大小。</a:t>
            </a:r>
          </a:p>
          <a:p>
            <a:r>
              <a:rPr lang="en-US" altLang="zh-CN" sz="2400" dirty="0"/>
              <a:t>3.</a:t>
            </a:r>
            <a:r>
              <a:rPr lang="zh-CN" altLang="zh-CN" sz="2400" dirty="0"/>
              <a:t>输出</a:t>
            </a:r>
          </a:p>
          <a:p>
            <a:r>
              <a:rPr lang="zh-CN" altLang="zh-CN" sz="2400" dirty="0"/>
              <a:t>公司端的数据输出主要为文档的传输，传送至云端服务器，通过云端服务器传输给学生端和学校端。</a:t>
            </a:r>
            <a:endParaRPr lang="zh-CN" altLang="en-US" sz="2400" b="1" dirty="0">
              <a:latin typeface="+mn-ea"/>
            </a:endParaRP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3</a:t>
            </a:r>
            <a:r>
              <a:rPr lang="zh-CN" altLang="en-US" sz="2400" b="1" dirty="0" smtClean="0">
                <a:solidFill>
                  <a:srgbClr val="346182"/>
                </a:solidFill>
                <a:latin typeface="微软雅黑" panose="020B0503020204020204" pitchFamily="34" charset="-122"/>
                <a:ea typeface="微软雅黑" panose="020B0503020204020204" pitchFamily="34" charset="-122"/>
              </a:rPr>
              <a:t>：公司功能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1723549"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1391313" y="1656653"/>
            <a:ext cx="8050988" cy="4524315"/>
          </a:xfrm>
          <a:prstGeom prst="rect">
            <a:avLst/>
          </a:prstGeom>
          <a:noFill/>
        </p:spPr>
        <p:txBody>
          <a:bodyPr wrap="square" rtlCol="0">
            <a:spAutoFit/>
          </a:bodyPr>
          <a:lstStyle/>
          <a:p>
            <a:r>
              <a:rPr lang="en-US" altLang="zh-CN" sz="2400" dirty="0"/>
              <a:t>1.</a:t>
            </a:r>
            <a:r>
              <a:rPr lang="zh-CN" altLang="zh-CN" sz="2400" dirty="0"/>
              <a:t>输入</a:t>
            </a:r>
          </a:p>
          <a:p>
            <a:r>
              <a:rPr lang="zh-CN" altLang="zh-CN" sz="2400" dirty="0"/>
              <a:t>学校功能模块主要输入两种数据：文档和文本类数据，数据类型为</a:t>
            </a:r>
            <a:r>
              <a:rPr lang="en-US" altLang="zh-CN" sz="2400" dirty="0"/>
              <a:t>.doc</a:t>
            </a:r>
            <a:r>
              <a:rPr lang="zh-CN" altLang="zh-CN" sz="2400" dirty="0"/>
              <a:t>和</a:t>
            </a:r>
            <a:r>
              <a:rPr lang="en-US" altLang="zh-CN" sz="2400" dirty="0"/>
              <a:t>String</a:t>
            </a:r>
            <a:r>
              <a:rPr lang="zh-CN" altLang="zh-CN" sz="2400" dirty="0"/>
              <a:t>，文本输入的最大长度为</a:t>
            </a:r>
            <a:r>
              <a:rPr lang="en-US" altLang="zh-CN" sz="2400" dirty="0"/>
              <a:t>2000</a:t>
            </a:r>
            <a:r>
              <a:rPr lang="zh-CN" altLang="zh-CN" sz="2400" dirty="0"/>
              <a:t>字，文档的大小最大为</a:t>
            </a:r>
            <a:r>
              <a:rPr lang="en-US" altLang="zh-CN" sz="2400" dirty="0"/>
              <a:t>50MB.</a:t>
            </a:r>
            <a:endParaRPr lang="zh-CN" altLang="zh-CN" sz="2400" dirty="0"/>
          </a:p>
          <a:p>
            <a:r>
              <a:rPr lang="en-US" altLang="zh-CN" sz="2400" dirty="0"/>
              <a:t>2.</a:t>
            </a:r>
            <a:r>
              <a:rPr lang="zh-CN" altLang="zh-CN" sz="2400" dirty="0"/>
              <a:t>处理</a:t>
            </a:r>
          </a:p>
          <a:p>
            <a:r>
              <a:rPr lang="zh-CN" altLang="zh-CN" sz="2400" dirty="0"/>
              <a:t>对上传数据的有效性检测：</a:t>
            </a:r>
          </a:p>
          <a:p>
            <a:r>
              <a:rPr lang="en-US" altLang="zh-CN" sz="2400" dirty="0"/>
              <a:t>1</a:t>
            </a:r>
            <a:r>
              <a:rPr lang="zh-CN" altLang="zh-CN" sz="2400" dirty="0"/>
              <a:t>下载文本。</a:t>
            </a:r>
          </a:p>
          <a:p>
            <a:r>
              <a:rPr lang="en-US" altLang="zh-CN" sz="2400" dirty="0"/>
              <a:t>2</a:t>
            </a:r>
            <a:r>
              <a:rPr lang="zh-CN" altLang="zh-CN" sz="2400" dirty="0"/>
              <a:t>下载文档。</a:t>
            </a:r>
          </a:p>
          <a:p>
            <a:r>
              <a:rPr lang="en-US" altLang="zh-CN" sz="2400" dirty="0"/>
              <a:t>3</a:t>
            </a:r>
            <a:r>
              <a:rPr lang="zh-CN" altLang="zh-CN" sz="2400" dirty="0"/>
              <a:t>统计招聘数据。</a:t>
            </a:r>
          </a:p>
          <a:p>
            <a:r>
              <a:rPr lang="en-US" altLang="zh-CN" sz="2400" dirty="0"/>
              <a:t>3.</a:t>
            </a:r>
            <a:r>
              <a:rPr lang="zh-CN" altLang="zh-CN" sz="2400" dirty="0"/>
              <a:t>输出</a:t>
            </a:r>
          </a:p>
          <a:p>
            <a:r>
              <a:rPr lang="zh-CN" altLang="zh-CN" sz="2400" dirty="0"/>
              <a:t>校方的数据输出主要为统计数据，通过云端服务器的数据库存储。</a:t>
            </a:r>
          </a:p>
        </p:txBody>
      </p:sp>
      <p:sp>
        <p:nvSpPr>
          <p:cNvPr id="2" name="矩形 1"/>
          <p:cNvSpPr/>
          <p:nvPr/>
        </p:nvSpPr>
        <p:spPr>
          <a:xfrm>
            <a:off x="1060419" y="839276"/>
            <a:ext cx="252825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模块</a:t>
            </a:r>
            <a:r>
              <a:rPr lang="en-US" altLang="zh-CN" sz="2400" b="1" dirty="0" smtClean="0">
                <a:solidFill>
                  <a:srgbClr val="346182"/>
                </a:solidFill>
                <a:latin typeface="微软雅黑" panose="020B0503020204020204" pitchFamily="34" charset="-122"/>
                <a:ea typeface="微软雅黑" panose="020B0503020204020204" pitchFamily="34" charset="-122"/>
              </a:rPr>
              <a:t>4</a:t>
            </a:r>
            <a:r>
              <a:rPr lang="zh-CN" altLang="en-US" sz="2400" b="1" dirty="0" smtClean="0">
                <a:solidFill>
                  <a:srgbClr val="346182"/>
                </a:solidFill>
                <a:latin typeface="微软雅黑" panose="020B0503020204020204" pitchFamily="34" charset="-122"/>
                <a:ea typeface="微软雅黑" panose="020B0503020204020204" pitchFamily="34" charset="-122"/>
              </a:rPr>
              <a:t>：学校功能</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2706862" y="304228"/>
            <a:ext cx="184730" cy="461665"/>
          </a:xfrm>
          <a:prstGeom prst="rect">
            <a:avLst/>
          </a:prstGeom>
        </p:spPr>
        <p:txBody>
          <a:bodyPr wrap="none">
            <a:spAutoFit/>
          </a:bodyPr>
          <a:lstStyle/>
          <a:p>
            <a:pPr algn="ct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91" name="椭圆 90"/>
          <p:cNvSpPr/>
          <p:nvPr/>
        </p:nvSpPr>
        <p:spPr>
          <a:xfrm>
            <a:off x="992307" y="1053454"/>
            <a:ext cx="639506" cy="639506"/>
          </a:xfrm>
          <a:prstGeom prst="ellipse">
            <a:avLst/>
          </a:prstGeom>
          <a:solidFill>
            <a:srgbClr val="ED7167"/>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smtClean="0"/>
              <a:t>1</a:t>
            </a:r>
            <a:endParaRPr lang="zh-CN" altLang="en-US" dirty="0" smtClean="0"/>
          </a:p>
        </p:txBody>
      </p:sp>
      <p:sp>
        <p:nvSpPr>
          <p:cNvPr id="92" name="椭圆 91"/>
          <p:cNvSpPr/>
          <p:nvPr/>
        </p:nvSpPr>
        <p:spPr>
          <a:xfrm>
            <a:off x="1002146" y="2004122"/>
            <a:ext cx="639506" cy="639506"/>
          </a:xfrm>
          <a:prstGeom prst="ellipse">
            <a:avLst/>
          </a:prstGeom>
          <a:solidFill>
            <a:srgbClr val="89A67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smtClean="0"/>
          </a:p>
        </p:txBody>
      </p:sp>
      <p:sp>
        <p:nvSpPr>
          <p:cNvPr id="93" name="椭圆 92"/>
          <p:cNvSpPr/>
          <p:nvPr/>
        </p:nvSpPr>
        <p:spPr>
          <a:xfrm>
            <a:off x="992307" y="2976055"/>
            <a:ext cx="639506" cy="639506"/>
          </a:xfrm>
          <a:prstGeom prst="ellipse">
            <a:avLst/>
          </a:prstGeom>
          <a:solidFill>
            <a:srgbClr val="E49B3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smtClean="0"/>
          </a:p>
        </p:txBody>
      </p:sp>
      <p:sp>
        <p:nvSpPr>
          <p:cNvPr id="95" name="椭圆 94"/>
          <p:cNvSpPr/>
          <p:nvPr/>
        </p:nvSpPr>
        <p:spPr>
          <a:xfrm>
            <a:off x="992307" y="3926723"/>
            <a:ext cx="639506" cy="639506"/>
          </a:xfrm>
          <a:prstGeom prst="ellipse">
            <a:avLst/>
          </a:prstGeom>
          <a:solidFill>
            <a:srgbClr val="D5705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smtClean="0"/>
          </a:p>
        </p:txBody>
      </p:sp>
      <p:sp>
        <p:nvSpPr>
          <p:cNvPr id="98" name="文本框 97"/>
          <p:cNvSpPr txBox="1"/>
          <p:nvPr/>
        </p:nvSpPr>
        <p:spPr>
          <a:xfrm>
            <a:off x="1887742" y="1022008"/>
            <a:ext cx="1577676" cy="461665"/>
          </a:xfrm>
          <a:prstGeom prst="rect">
            <a:avLst/>
          </a:prstGeom>
          <a:noFill/>
        </p:spPr>
        <p:txBody>
          <a:bodyPr wrap="none" rtlCol="0">
            <a:spAutoFit/>
          </a:bodyPr>
          <a:lstStyle/>
          <a:p>
            <a:r>
              <a:rPr lang="zh-CN" altLang="zh-CN" sz="2400" b="1" dirty="0">
                <a:latin typeface="+mn-ea"/>
              </a:rPr>
              <a:t> </a:t>
            </a:r>
            <a:r>
              <a:rPr lang="zh-CN" altLang="zh-CN" sz="2400" b="1" dirty="0" smtClean="0"/>
              <a:t>性能需求</a:t>
            </a:r>
            <a:endParaRPr lang="en-US" altLang="zh-CN" sz="2400" b="1" dirty="0">
              <a:latin typeface="+mn-ea"/>
            </a:endParaRPr>
          </a:p>
        </p:txBody>
      </p:sp>
      <p:sp>
        <p:nvSpPr>
          <p:cNvPr id="99" name="文本框 98"/>
          <p:cNvSpPr txBox="1"/>
          <p:nvPr/>
        </p:nvSpPr>
        <p:spPr>
          <a:xfrm>
            <a:off x="1974700" y="2106795"/>
            <a:ext cx="3038011" cy="461665"/>
          </a:xfrm>
          <a:prstGeom prst="rect">
            <a:avLst/>
          </a:prstGeom>
          <a:noFill/>
        </p:spPr>
        <p:txBody>
          <a:bodyPr wrap="none" rtlCol="0">
            <a:spAutoFit/>
          </a:bodyPr>
          <a:lstStyle/>
          <a:p>
            <a:r>
              <a:rPr lang="zh-CN" altLang="zh-CN" sz="2400" dirty="0"/>
              <a:t> </a:t>
            </a:r>
            <a:r>
              <a:rPr lang="zh-CN" altLang="en-US" sz="2400" b="1" dirty="0" smtClean="0">
                <a:latin typeface="+mn-ea"/>
              </a:rPr>
              <a:t>可靠性和可用性需求</a:t>
            </a:r>
            <a:endParaRPr lang="zh-CN" altLang="en-US" sz="2400" b="1" dirty="0">
              <a:latin typeface="+mn-ea"/>
            </a:endParaRPr>
          </a:p>
        </p:txBody>
      </p:sp>
      <p:sp>
        <p:nvSpPr>
          <p:cNvPr id="67" name="文本框 66"/>
          <p:cNvSpPr txBox="1"/>
          <p:nvPr/>
        </p:nvSpPr>
        <p:spPr>
          <a:xfrm>
            <a:off x="1579966" y="3098506"/>
            <a:ext cx="2502608" cy="461665"/>
          </a:xfrm>
          <a:prstGeom prst="rect">
            <a:avLst/>
          </a:prstGeom>
          <a:noFill/>
        </p:spPr>
        <p:txBody>
          <a:bodyPr wrap="none" rtlCol="0">
            <a:spAutoFit/>
          </a:bodyPr>
          <a:lstStyle/>
          <a:p>
            <a:pPr lvl="1"/>
            <a:r>
              <a:rPr lang="zh-CN" altLang="zh-CN" sz="2400" b="1" dirty="0"/>
              <a:t>出错处理需求</a:t>
            </a:r>
          </a:p>
        </p:txBody>
      </p:sp>
      <p:sp>
        <p:nvSpPr>
          <p:cNvPr id="65" name="文本框 64"/>
          <p:cNvSpPr txBox="1"/>
          <p:nvPr/>
        </p:nvSpPr>
        <p:spPr>
          <a:xfrm>
            <a:off x="6926631" y="1116622"/>
            <a:ext cx="3430747" cy="461665"/>
          </a:xfrm>
          <a:prstGeom prst="rect">
            <a:avLst/>
          </a:prstGeom>
          <a:noFill/>
        </p:spPr>
        <p:txBody>
          <a:bodyPr wrap="none" rtlCol="0">
            <a:spAutoFit/>
          </a:bodyPr>
          <a:lstStyle/>
          <a:p>
            <a:pPr lvl="1"/>
            <a:r>
              <a:rPr lang="zh-CN" altLang="zh-CN" sz="2400" b="1" dirty="0"/>
              <a:t>将来可能提出的需求</a:t>
            </a:r>
          </a:p>
        </p:txBody>
      </p:sp>
      <p:sp>
        <p:nvSpPr>
          <p:cNvPr id="3" name="文本框 2"/>
          <p:cNvSpPr txBox="1"/>
          <p:nvPr/>
        </p:nvSpPr>
        <p:spPr>
          <a:xfrm>
            <a:off x="1537873" y="340921"/>
            <a:ext cx="2162060"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p>
        </p:txBody>
      </p:sp>
      <p:sp>
        <p:nvSpPr>
          <p:cNvPr id="47" name="椭圆 46"/>
          <p:cNvSpPr/>
          <p:nvPr/>
        </p:nvSpPr>
        <p:spPr>
          <a:xfrm>
            <a:off x="6254139" y="1041378"/>
            <a:ext cx="639506" cy="639506"/>
          </a:xfrm>
          <a:prstGeom prst="ellipse">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5</a:t>
            </a:r>
            <a:endParaRPr lang="zh-CN" altLang="en-US" dirty="0" smtClean="0"/>
          </a:p>
        </p:txBody>
      </p:sp>
      <p:sp>
        <p:nvSpPr>
          <p:cNvPr id="48" name="椭圆 47"/>
          <p:cNvSpPr/>
          <p:nvPr/>
        </p:nvSpPr>
        <p:spPr>
          <a:xfrm>
            <a:off x="6284465" y="2442785"/>
            <a:ext cx="639506" cy="639506"/>
          </a:xfrm>
          <a:prstGeom prst="ellips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6</a:t>
            </a:r>
            <a:endParaRPr lang="zh-CN" altLang="en-US" dirty="0" smtClean="0"/>
          </a:p>
        </p:txBody>
      </p:sp>
      <p:sp>
        <p:nvSpPr>
          <p:cNvPr id="53" name="文本框 52"/>
          <p:cNvSpPr txBox="1"/>
          <p:nvPr/>
        </p:nvSpPr>
        <p:spPr>
          <a:xfrm>
            <a:off x="1579966" y="4005807"/>
            <a:ext cx="1997730" cy="461665"/>
          </a:xfrm>
          <a:prstGeom prst="rect">
            <a:avLst/>
          </a:prstGeom>
          <a:noFill/>
        </p:spPr>
        <p:txBody>
          <a:bodyPr wrap="square" rtlCol="0">
            <a:spAutoFit/>
          </a:bodyPr>
          <a:lstStyle/>
          <a:p>
            <a:pPr lvl="1"/>
            <a:r>
              <a:rPr lang="zh-CN" altLang="zh-CN" sz="2400" b="1" dirty="0"/>
              <a:t>逆向需求</a:t>
            </a:r>
          </a:p>
        </p:txBody>
      </p:sp>
      <p:sp>
        <p:nvSpPr>
          <p:cNvPr id="54" name="文本框 53"/>
          <p:cNvSpPr txBox="1"/>
          <p:nvPr/>
        </p:nvSpPr>
        <p:spPr>
          <a:xfrm>
            <a:off x="6929661" y="2513675"/>
            <a:ext cx="2502608" cy="461665"/>
          </a:xfrm>
          <a:prstGeom prst="rect">
            <a:avLst/>
          </a:prstGeom>
          <a:noFill/>
        </p:spPr>
        <p:txBody>
          <a:bodyPr wrap="none" rtlCol="0">
            <a:spAutoFit/>
          </a:bodyPr>
          <a:lstStyle/>
          <a:p>
            <a:pPr lvl="1"/>
            <a:r>
              <a:rPr lang="zh-CN" altLang="zh-CN" sz="2400" b="1" dirty="0"/>
              <a:t>外部接口需求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fade">
                                      <p:cBhvr>
                                        <p:cTn id="10" dur="500"/>
                                        <p:tgtEl>
                                          <p:spTgt spid="9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
                                        </p:tgtEl>
                                        <p:attrNameLst>
                                          <p:attrName>style.visibility</p:attrName>
                                        </p:attrNameLst>
                                      </p:cBhvr>
                                      <p:to>
                                        <p:strVal val="visible"/>
                                      </p:to>
                                    </p:set>
                                    <p:animEffect transition="in" filter="fade">
                                      <p:cBhvr>
                                        <p:cTn id="13" dur="500"/>
                                        <p:tgtEl>
                                          <p:spTgt spid="9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8"/>
                                        </p:tgtEl>
                                        <p:attrNameLst>
                                          <p:attrName>style.visibility</p:attrName>
                                        </p:attrNameLst>
                                      </p:cBhvr>
                                      <p:to>
                                        <p:strVal val="visible"/>
                                      </p:to>
                                    </p:set>
                                    <p:animEffect transition="in" filter="fade">
                                      <p:cBhvr>
                                        <p:cTn id="21" dur="500"/>
                                        <p:tgtEl>
                                          <p:spTgt spid="9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9"/>
                                        </p:tgtEl>
                                        <p:attrNameLst>
                                          <p:attrName>style.visibility</p:attrName>
                                        </p:attrNameLst>
                                      </p:cBhvr>
                                      <p:to>
                                        <p:strVal val="visible"/>
                                      </p:to>
                                    </p:set>
                                    <p:animEffect transition="in" filter="fade">
                                      <p:cBhvr>
                                        <p:cTn id="24" dur="500"/>
                                        <p:tgtEl>
                                          <p:spTgt spid="9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fade">
                                      <p:cBhvr>
                                        <p:cTn id="27" dur="500"/>
                                        <p:tgtEl>
                                          <p:spTgt spid="6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fade">
                                      <p:cBhvr>
                                        <p:cTn id="30" dur="500"/>
                                        <p:tgtEl>
                                          <p:spTgt spid="6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fade">
                                      <p:cBhvr>
                                        <p:cTn id="36" dur="500"/>
                                        <p:tgtEl>
                                          <p:spTgt spid="4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4"/>
                                        </p:tgtEl>
                                        <p:attrNameLst>
                                          <p:attrName>style.visibility</p:attrName>
                                        </p:attrNameLst>
                                      </p:cBhvr>
                                      <p:to>
                                        <p:strVal val="visible"/>
                                      </p:to>
                                    </p:set>
                                    <p:animEffect transition="in" filter="fade">
                                      <p:cBhvr>
                                        <p:cTn id="4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5" grpId="0" animBg="1"/>
      <p:bldP spid="98" grpId="0"/>
      <p:bldP spid="99" grpId="0"/>
      <p:bldP spid="67" grpId="0"/>
      <p:bldP spid="65" grpId="0"/>
      <p:bldP spid="47" grpId="0" animBg="1"/>
      <p:bldP spid="48" grpId="0" animBg="1"/>
      <p:bldP spid="53" grpId="0"/>
      <p:bldP spid="5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58979" y="1465897"/>
            <a:ext cx="11140091" cy="4401205"/>
          </a:xfrm>
          <a:prstGeom prst="rect">
            <a:avLst/>
          </a:prstGeom>
        </p:spPr>
        <p:txBody>
          <a:bodyPr wrap="square">
            <a:spAutoFit/>
          </a:bodyPr>
          <a:lstStyle/>
          <a:p>
            <a:pPr indent="304800"/>
            <a:r>
              <a:rPr lang="en-US" altLang="zh-CN" sz="2000" b="1" dirty="0"/>
              <a:t>1.</a:t>
            </a:r>
            <a:r>
              <a:rPr lang="zh-CN" altLang="zh-CN" sz="2000" b="1" dirty="0"/>
              <a:t>系统处理的准确性和及时性</a:t>
            </a:r>
            <a:endParaRPr lang="en-US" altLang="zh-CN" sz="2000" b="1" dirty="0"/>
          </a:p>
          <a:p>
            <a:pPr indent="304800"/>
            <a:r>
              <a:rPr lang="zh-CN" altLang="zh-CN" sz="2000" b="1" dirty="0"/>
              <a:t>系统处理的准确性和及时性是系统的必要性能。在系统设计和开发过程中，要充分考虑系统当前和将来可能承受的工作量，使系统的处理能力和响应时间能够满足企业对信息处理的需求。</a:t>
            </a:r>
          </a:p>
          <a:p>
            <a:pPr indent="304800"/>
            <a:r>
              <a:rPr lang="en-US" altLang="zh-CN" sz="2000" b="1" dirty="0"/>
              <a:t>2.</a:t>
            </a:r>
            <a:r>
              <a:rPr lang="zh-CN" altLang="zh-CN" sz="2000" b="1" dirty="0"/>
              <a:t>系统的开放性和系统的可扩充性</a:t>
            </a:r>
          </a:p>
          <a:p>
            <a:pPr indent="304800"/>
            <a:r>
              <a:rPr lang="zh-CN" altLang="zh-CN" sz="2000" b="1" dirty="0"/>
              <a:t>招聘信息管理系统在开发过程中，应该充分考虑以后的可扩充性。例如大数据统计方面会要求更加完备的数据库，用户查询的需求也会不断的更新和完善。所有这些，都要求系统提供足够的手段进行功能的调整和扩充。而要实现这一点，应通过系统的开放性来完成，既系统应是一个开放系统，只要符合一定的规范，可以简单的加入和减少系统的模块，配置系统的硬件。通过软件的修补、替换完成系统的升级和更新换代。</a:t>
            </a:r>
          </a:p>
          <a:p>
            <a:pPr indent="304800"/>
            <a:r>
              <a:rPr lang="en-US" altLang="zh-CN" sz="2000" b="1" dirty="0"/>
              <a:t>3.</a:t>
            </a:r>
            <a:r>
              <a:rPr lang="zh-CN" altLang="zh-CN" sz="2000" b="1" dirty="0"/>
              <a:t>系统的易用性和易维护性</a:t>
            </a:r>
          </a:p>
          <a:p>
            <a:pPr indent="304800"/>
            <a:r>
              <a:rPr lang="zh-CN" altLang="zh-CN" sz="2000" b="1" dirty="0"/>
              <a:t>招聘信息管理系统是直接面对使用人员的，而使用人员往往对计算机并不时非常熟悉。这就要求系统能够提供良好的用户接口，易用的人机交互界面。要实现这一点，就要求系统应该尽量使用用户熟悉的术语和中文信息的界面；针对用户可能出现的使用问题，要提供足够的在线帮助，缩短用户对系统熟悉的过程。</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23736" y="975603"/>
            <a:ext cx="162095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性能需求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23736" y="1374471"/>
            <a:ext cx="11140091" cy="4708981"/>
          </a:xfrm>
          <a:prstGeom prst="rect">
            <a:avLst/>
          </a:prstGeom>
        </p:spPr>
        <p:txBody>
          <a:bodyPr wrap="square">
            <a:spAutoFit/>
          </a:bodyPr>
          <a:lstStyle/>
          <a:p>
            <a:r>
              <a:rPr lang="en-US" altLang="zh-CN" sz="2000" b="1" dirty="0"/>
              <a:t>4.</a:t>
            </a:r>
            <a:r>
              <a:rPr lang="zh-CN" altLang="zh-CN" sz="2000" b="1" dirty="0"/>
              <a:t>系统的标准性</a:t>
            </a:r>
          </a:p>
          <a:p>
            <a:r>
              <a:rPr lang="zh-CN" altLang="zh-CN" sz="2000" b="1" dirty="0"/>
              <a:t>系统在设计开发使用过程中都要涉及到很多计算机硬件、软件。所有这些都要符合主流国际、国家和行业标准。例如在开发中使用的操作系统、网络系统、开发工具都必须符合通用标准。如规范的数据库操纵界面、作为业界标准的</a:t>
            </a:r>
            <a:r>
              <a:rPr lang="en-US" altLang="zh-CN" sz="2000" b="1" dirty="0"/>
              <a:t>TCP/IP</a:t>
            </a:r>
            <a:r>
              <a:rPr lang="zh-CN" altLang="zh-CN" sz="2000" b="1" dirty="0"/>
              <a:t>网络协议及</a:t>
            </a:r>
            <a:r>
              <a:rPr lang="en-US" altLang="zh-CN" sz="2000" b="1" dirty="0"/>
              <a:t>ISO9002</a:t>
            </a:r>
            <a:r>
              <a:rPr lang="zh-CN" altLang="zh-CN" sz="2000" b="1" dirty="0"/>
              <a:t>标准所要求的质量规范等；同时，在自主开发本系统时，要进行良好的设计工作，制订行之有效的软件工程规范，保证代码的易读性、可操作性和可移植性。</a:t>
            </a:r>
          </a:p>
          <a:p>
            <a:r>
              <a:rPr lang="en-US" altLang="zh-CN" sz="2000" b="1" dirty="0"/>
              <a:t>5</a:t>
            </a:r>
            <a:r>
              <a:rPr lang="zh-CN" altLang="zh-CN" sz="2000" b="1" dirty="0"/>
              <a:t>．系统的先进性</a:t>
            </a:r>
          </a:p>
          <a:p>
            <a:r>
              <a:rPr lang="zh-CN" altLang="zh-CN" sz="2000" b="1" dirty="0"/>
              <a:t>目前计算系统的技术发展相当快，做为招聘信息管理系统工程，应该保证系统在下个世纪仍旧是先进的，在系统的生命周期尽量做到系统的先进，充分完成企业信息处理的要求而不至于落后。这一方面通过系统的开放性和可扩充性，不断改善系统的功能完成。另一方面，在系统设计和开发的过程中，应在考虑成本的基础上尽量采用当前主流并先进且有良好发展前途的产品。</a:t>
            </a:r>
          </a:p>
          <a:p>
            <a:r>
              <a:rPr lang="en-US" altLang="zh-CN" sz="2000" b="1" dirty="0"/>
              <a:t>6</a:t>
            </a:r>
            <a:r>
              <a:rPr lang="zh-CN" altLang="zh-CN" sz="2000" b="1" dirty="0"/>
              <a:t>．系统的响应速度</a:t>
            </a:r>
          </a:p>
          <a:p>
            <a:r>
              <a:rPr lang="en-US" altLang="zh-CN" sz="2000" b="1" dirty="0"/>
              <a:t>    </a:t>
            </a:r>
            <a:r>
              <a:rPr lang="zh-CN" altLang="zh-CN" sz="2000" b="1" dirty="0"/>
              <a:t>招聘信息管理系统在日常处理中的响应速度为秒级，达到实时要求，以及时</a:t>
            </a:r>
            <a:r>
              <a:rPr lang="en-US" altLang="zh-CN" sz="2000" b="1" dirty="0"/>
              <a:t>  </a:t>
            </a:r>
            <a:r>
              <a:rPr lang="zh-CN" altLang="zh-CN" sz="2000" b="1" dirty="0"/>
              <a:t>反馈信息。在进行统计分析时，根据所需数据量的不同而从秒级到分钟级，原则是保证操作人员不会因为速度问题而影响工作效率。</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416320"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可靠性和可用性需求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2554545"/>
          </a:xfrm>
          <a:prstGeom prst="rect">
            <a:avLst/>
          </a:prstGeom>
        </p:spPr>
        <p:txBody>
          <a:bodyPr wrap="square">
            <a:spAutoFit/>
          </a:bodyPr>
          <a:lstStyle/>
          <a:p>
            <a:r>
              <a:rPr lang="zh-CN" altLang="zh-CN" sz="3200" b="1" dirty="0" smtClean="0"/>
              <a:t> 可靠性需求：服务器在使用阶段不能关闭，系统在使用的时候不能出现终止程序运行的恶性</a:t>
            </a:r>
            <a:r>
              <a:rPr lang="en-US" altLang="zh-CN" sz="3200" b="1" dirty="0" smtClean="0"/>
              <a:t>bug</a:t>
            </a:r>
            <a:r>
              <a:rPr lang="zh-CN" altLang="zh-CN" sz="3200" b="1" dirty="0" smtClean="0"/>
              <a:t>，系统对错误的操作有相应的反馈。</a:t>
            </a:r>
          </a:p>
          <a:p>
            <a:r>
              <a:rPr lang="zh-CN" altLang="zh-CN" sz="3200" b="1" dirty="0" smtClean="0"/>
              <a:t>可用性需求：系统功能均需要可用，服务器至少要有一台能为系统供给服务。</a:t>
            </a:r>
            <a:endParaRPr lang="zh-CN" altLang="zh-CN" sz="32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624908"/>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960887"/>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0" y="411510"/>
            <a:ext cx="539750" cy="576064"/>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a:off x="600710" y="411510"/>
            <a:ext cx="0" cy="576064"/>
          </a:xfrm>
          <a:prstGeom prst="line">
            <a:avLst/>
          </a:prstGeom>
          <a:ln w="28575">
            <a:solidFill>
              <a:srgbClr val="346182"/>
            </a:solidFill>
          </a:ln>
        </p:spPr>
        <p:style>
          <a:lnRef idx="1">
            <a:schemeClr val="accent1"/>
          </a:lnRef>
          <a:fillRef idx="0">
            <a:schemeClr val="accent1"/>
          </a:fillRef>
          <a:effectRef idx="0">
            <a:schemeClr val="accent1"/>
          </a:effectRef>
          <a:fontRef idx="minor">
            <a:schemeClr val="tx1"/>
          </a:fontRef>
        </p:style>
      </p:cxnSp>
      <p:sp>
        <p:nvSpPr>
          <p:cNvPr id="46" name="TextBox 7"/>
          <p:cNvSpPr txBox="1"/>
          <p:nvPr/>
        </p:nvSpPr>
        <p:spPr>
          <a:xfrm>
            <a:off x="661670" y="345599"/>
            <a:ext cx="1409581" cy="707886"/>
          </a:xfrm>
          <a:prstGeom prst="rect">
            <a:avLst/>
          </a:prstGeom>
          <a:noFill/>
        </p:spPr>
        <p:txBody>
          <a:bodyPr wrap="square" rtlCol="0" anchor="ctr">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rPr>
              <a:t>目 录</a:t>
            </a:r>
            <a:endParaRPr lang="zh-CN" altLang="en-US" sz="4000" b="1" dirty="0">
              <a:solidFill>
                <a:srgbClr val="346182"/>
              </a:solidFill>
              <a:latin typeface="微软雅黑" panose="020B0503020204020204" pitchFamily="34" charset="-122"/>
              <a:ea typeface="微软雅黑" panose="020B0503020204020204" pitchFamily="34" charset="-122"/>
            </a:endParaRPr>
          </a:p>
        </p:txBody>
      </p:sp>
      <p:sp>
        <p:nvSpPr>
          <p:cNvPr id="47" name="TextBox 8"/>
          <p:cNvSpPr txBox="1"/>
          <p:nvPr/>
        </p:nvSpPr>
        <p:spPr>
          <a:xfrm>
            <a:off x="2071250" y="574322"/>
            <a:ext cx="2284725" cy="461665"/>
          </a:xfrm>
          <a:prstGeom prst="rect">
            <a:avLst/>
          </a:prstGeom>
          <a:noFill/>
        </p:spPr>
        <p:txBody>
          <a:bodyPr wrap="square" rtlCol="0">
            <a:spAutoFit/>
          </a:bodyPr>
          <a:lstStyle/>
          <a:p>
            <a:r>
              <a:rPr lang="en-US" altLang="zh-CN" sz="2400" dirty="0" smtClean="0">
                <a:solidFill>
                  <a:schemeClr val="tx1">
                    <a:lumMod val="50000"/>
                    <a:lumOff val="50000"/>
                  </a:schemeClr>
                </a:solidFill>
                <a:latin typeface="Arial" panose="020B0604020202020204" pitchFamily="34" charset="0"/>
                <a:cs typeface="Arial" panose="020B0604020202020204" pitchFamily="34" charset="0"/>
              </a:rPr>
              <a:t>CONTENTS</a:t>
            </a:r>
            <a:endParaRPr lang="zh-CN" altLang="en-US" sz="2400" dirty="0">
              <a:solidFill>
                <a:schemeClr val="tx1">
                  <a:lumMod val="50000"/>
                  <a:lumOff val="50000"/>
                </a:schemeClr>
              </a:solidFill>
              <a:latin typeface="Arial" panose="020B0604020202020204" pitchFamily="34" charset="0"/>
              <a:cs typeface="Arial" panose="020B0604020202020204" pitchFamily="34" charset="0"/>
            </a:endParaRPr>
          </a:p>
        </p:txBody>
      </p:sp>
      <p:sp>
        <p:nvSpPr>
          <p:cNvPr id="63" name="任意多边形 62"/>
          <p:cNvSpPr/>
          <p:nvPr/>
        </p:nvSpPr>
        <p:spPr>
          <a:xfrm flipH="1" flipV="1">
            <a:off x="4012411" y="49935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070474" y="2236007"/>
            <a:ext cx="6332495" cy="523220"/>
            <a:chOff x="2929753" y="1756083"/>
            <a:chExt cx="6332495" cy="523220"/>
          </a:xfrm>
        </p:grpSpPr>
        <p:cxnSp>
          <p:nvCxnSpPr>
            <p:cNvPr id="6" name="直接连接符 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929753" y="1756083"/>
              <a:ext cx="590550" cy="523220"/>
              <a:chOff x="2929753" y="1794183"/>
              <a:chExt cx="590550" cy="523220"/>
            </a:xfrm>
          </p:grpSpPr>
          <p:sp>
            <p:nvSpPr>
              <p:cNvPr id="3" name="平行四边形 2"/>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4" name="文本框 13"/>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75" name="组合 74"/>
          <p:cNvGrpSpPr/>
          <p:nvPr/>
        </p:nvGrpSpPr>
        <p:grpSpPr>
          <a:xfrm>
            <a:off x="2081698" y="3053984"/>
            <a:ext cx="6340587" cy="523220"/>
            <a:chOff x="2929753" y="1756083"/>
            <a:chExt cx="6340587" cy="523220"/>
          </a:xfrm>
        </p:grpSpPr>
        <p:cxnSp>
          <p:nvCxnSpPr>
            <p:cNvPr id="77" name="直接连接符 76"/>
            <p:cNvCxnSpPr/>
            <p:nvPr/>
          </p:nvCxnSpPr>
          <p:spPr>
            <a:xfrm>
              <a:off x="3372820"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2929753" y="1756083"/>
              <a:ext cx="590550" cy="523220"/>
              <a:chOff x="2929753" y="1794183"/>
              <a:chExt cx="590550" cy="523220"/>
            </a:xfrm>
          </p:grpSpPr>
          <p:sp>
            <p:nvSpPr>
              <p:cNvPr id="79" name="平行四边形 7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0" name="文本框 7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3</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2" name="组合 81"/>
          <p:cNvGrpSpPr/>
          <p:nvPr/>
        </p:nvGrpSpPr>
        <p:grpSpPr>
          <a:xfrm>
            <a:off x="2070474" y="3861249"/>
            <a:ext cx="6332495" cy="523220"/>
            <a:chOff x="2929753" y="1756083"/>
            <a:chExt cx="6332495" cy="523220"/>
          </a:xfrm>
        </p:grpSpPr>
        <p:cxnSp>
          <p:nvCxnSpPr>
            <p:cNvPr id="83" name="直接连接符 82"/>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2929753" y="1756083"/>
              <a:ext cx="590550" cy="523220"/>
              <a:chOff x="2929753" y="1794183"/>
              <a:chExt cx="590550" cy="523220"/>
            </a:xfrm>
          </p:grpSpPr>
          <p:sp>
            <p:nvSpPr>
              <p:cNvPr id="86" name="平行四边形 85"/>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87" name="文本框 86"/>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4</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grpSp>
        <p:nvGrpSpPr>
          <p:cNvPr id="89" name="组合 88"/>
          <p:cNvGrpSpPr/>
          <p:nvPr/>
        </p:nvGrpSpPr>
        <p:grpSpPr>
          <a:xfrm>
            <a:off x="2070474" y="4661855"/>
            <a:ext cx="6332495" cy="523220"/>
            <a:chOff x="2929753" y="1756083"/>
            <a:chExt cx="6332495" cy="523220"/>
          </a:xfrm>
        </p:grpSpPr>
        <p:cxnSp>
          <p:nvCxnSpPr>
            <p:cNvPr id="90" name="直接连接符 89"/>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1" name="组合 90"/>
            <p:cNvGrpSpPr/>
            <p:nvPr/>
          </p:nvGrpSpPr>
          <p:grpSpPr>
            <a:xfrm>
              <a:off x="2929753" y="1756083"/>
              <a:ext cx="590550" cy="523220"/>
              <a:chOff x="2929753" y="1794183"/>
              <a:chExt cx="590550" cy="523220"/>
            </a:xfrm>
          </p:grpSpPr>
          <p:sp>
            <p:nvSpPr>
              <p:cNvPr id="92" name="平行四边形 91"/>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93" name="文本框 92"/>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8" name="矩形 17"/>
          <p:cNvSpPr/>
          <p:nvPr/>
        </p:nvSpPr>
        <p:spPr>
          <a:xfrm>
            <a:off x="2885956" y="2309457"/>
            <a:ext cx="2339102"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界面与原型展示</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矩形 19"/>
          <p:cNvSpPr/>
          <p:nvPr/>
        </p:nvSpPr>
        <p:spPr>
          <a:xfrm>
            <a:off x="2984261" y="2940699"/>
            <a:ext cx="1723549" cy="581057"/>
          </a:xfrm>
          <a:prstGeom prst="rect">
            <a:avLst/>
          </a:prstGeom>
        </p:spPr>
        <p:txBody>
          <a:bodyPr wrap="none" anchor="t">
            <a:spAutoFit/>
          </a:bodyPr>
          <a:lstStyle/>
          <a:p>
            <a:pPr algn="ctr">
              <a:lnSpc>
                <a:spcPct val="150000"/>
              </a:lnSpc>
            </a:pPr>
            <a:r>
              <a:rPr lang="zh-CN" altLang="en-US" sz="2400" b="1" dirty="0" smtClean="0">
                <a:solidFill>
                  <a:srgbClr val="346182"/>
                </a:solidFill>
                <a:latin typeface="微软雅黑" panose="020B0503020204020204" pitchFamily="34" charset="-122"/>
                <a:ea typeface="微软雅黑" panose="020B0503020204020204" pitchFamily="34" charset="-122"/>
              </a:rPr>
              <a:t>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96" name="矩形 95"/>
          <p:cNvSpPr/>
          <p:nvPr/>
        </p:nvSpPr>
        <p:spPr>
          <a:xfrm>
            <a:off x="2973226" y="3899860"/>
            <a:ext cx="2031325" cy="461665"/>
          </a:xfrm>
          <a:prstGeom prst="rect">
            <a:avLst/>
          </a:prstGeom>
        </p:spPr>
        <p:txBody>
          <a:bodyPr wrap="none" anchor="t">
            <a:spAutoFit/>
          </a:bodyPr>
          <a:lstStyle/>
          <a:p>
            <a:pPr algn="ct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05" name="组合 104"/>
          <p:cNvGrpSpPr/>
          <p:nvPr/>
        </p:nvGrpSpPr>
        <p:grpSpPr>
          <a:xfrm>
            <a:off x="2089790" y="1448077"/>
            <a:ext cx="6332495" cy="523220"/>
            <a:chOff x="2929753" y="1756083"/>
            <a:chExt cx="6332495" cy="523220"/>
          </a:xfrm>
        </p:grpSpPr>
        <p:cxnSp>
          <p:nvCxnSpPr>
            <p:cNvPr id="106" name="直接连接符 105"/>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2929753" y="1756083"/>
              <a:ext cx="590550" cy="523220"/>
              <a:chOff x="2929753" y="1794183"/>
              <a:chExt cx="590550" cy="523220"/>
            </a:xfrm>
          </p:grpSpPr>
          <p:sp>
            <p:nvSpPr>
              <p:cNvPr id="108" name="平行四边形 107"/>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09" name="文本框 108"/>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4" name="矩形 3"/>
          <p:cNvSpPr/>
          <p:nvPr/>
        </p:nvSpPr>
        <p:spPr>
          <a:xfrm>
            <a:off x="2762994" y="1538022"/>
            <a:ext cx="295465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用户类型及用户代表</a:t>
            </a:r>
            <a:endParaRPr lang="zh-CN" altLang="en-US" sz="24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8" name="矩形 97"/>
          <p:cNvSpPr/>
          <p:nvPr/>
        </p:nvSpPr>
        <p:spPr>
          <a:xfrm>
            <a:off x="2711406" y="5447203"/>
            <a:ext cx="2031325"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小组成员评价</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pSp>
        <p:nvGrpSpPr>
          <p:cNvPr id="126" name="组合 125"/>
          <p:cNvGrpSpPr/>
          <p:nvPr/>
        </p:nvGrpSpPr>
        <p:grpSpPr>
          <a:xfrm>
            <a:off x="2072061" y="5374722"/>
            <a:ext cx="6332495" cy="523220"/>
            <a:chOff x="2929753" y="1756083"/>
            <a:chExt cx="6332495" cy="523220"/>
          </a:xfrm>
        </p:grpSpPr>
        <p:cxnSp>
          <p:nvCxnSpPr>
            <p:cNvPr id="127" name="直接连接符 126"/>
            <p:cNvCxnSpPr/>
            <p:nvPr/>
          </p:nvCxnSpPr>
          <p:spPr>
            <a:xfrm>
              <a:off x="3364728" y="2249772"/>
              <a:ext cx="589752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2929753" y="1756083"/>
              <a:ext cx="590550" cy="523220"/>
              <a:chOff x="2929753" y="1794183"/>
              <a:chExt cx="590550" cy="523220"/>
            </a:xfrm>
          </p:grpSpPr>
          <p:sp>
            <p:nvSpPr>
              <p:cNvPr id="129" name="平行四边形 128"/>
              <p:cNvSpPr/>
              <p:nvPr/>
            </p:nvSpPr>
            <p:spPr>
              <a:xfrm>
                <a:off x="2929753" y="1816211"/>
                <a:ext cx="590550"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zh-CN" altLang="en-US"/>
              </a:p>
            </p:txBody>
          </p:sp>
          <p:sp>
            <p:nvSpPr>
              <p:cNvPr id="130" name="文本框 129"/>
              <p:cNvSpPr txBox="1"/>
              <p:nvPr/>
            </p:nvSpPr>
            <p:spPr>
              <a:xfrm>
                <a:off x="2934922" y="1794183"/>
                <a:ext cx="580212" cy="523220"/>
              </a:xfrm>
              <a:prstGeom prst="rect">
                <a:avLst/>
              </a:prstGeom>
              <a:noFill/>
            </p:spPr>
            <p:txBody>
              <a:bodyPr wrap="square" rtlCol="0" anchor="t">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6</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grpSp>
      <p:sp>
        <p:nvSpPr>
          <p:cNvPr id="131" name="矩形 130"/>
          <p:cNvSpPr/>
          <p:nvPr/>
        </p:nvSpPr>
        <p:spPr>
          <a:xfrm>
            <a:off x="2767474" y="4692909"/>
            <a:ext cx="2576347" cy="461665"/>
          </a:xfrm>
          <a:prstGeom prst="rect">
            <a:avLst/>
          </a:prstGeom>
        </p:spPr>
        <p:txBody>
          <a:bodyPr wrap="none" anchor="t">
            <a:spAutoFit/>
          </a:bodyPr>
          <a:lstStyle/>
          <a:p>
            <a:pPr algn="ctr"/>
            <a:r>
              <a:rPr lang="zh-CN" altLang="en-US" sz="2400" b="1" dirty="0" smtClean="0">
                <a:solidFill>
                  <a:srgbClr val="346182"/>
                </a:solidFill>
                <a:latin typeface="微软雅黑" panose="020B0503020204020204" pitchFamily="34" charset="-122"/>
                <a:ea typeface="微软雅黑" panose="020B0503020204020204" pitchFamily="34" charset="-122"/>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rPr>
              <a:t>E-R</a:t>
            </a:r>
            <a:r>
              <a:rPr lang="zh-CN" altLang="en-US" sz="2400" b="1" dirty="0" smtClean="0">
                <a:solidFill>
                  <a:srgbClr val="346182"/>
                </a:solidFill>
                <a:latin typeface="微软雅黑" panose="020B0503020204020204" pitchFamily="34" charset="-122"/>
                <a:ea typeface="微软雅黑" panose="020B0503020204020204" pitchFamily="34" charset="-122"/>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96" grpId="0"/>
      <p:bldP spid="4" grpId="0"/>
      <p:bldP spid="98" grpId="0"/>
      <p:bldP spid="1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2339102"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出错处理需求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569660"/>
          </a:xfrm>
          <a:prstGeom prst="rect">
            <a:avLst/>
          </a:prstGeom>
        </p:spPr>
        <p:txBody>
          <a:bodyPr wrap="square">
            <a:spAutoFit/>
          </a:bodyPr>
          <a:lstStyle/>
          <a:p>
            <a:r>
              <a:rPr lang="zh-CN" altLang="zh-CN" sz="3200" b="1" dirty="0"/>
              <a:t>输入错误的数据时系统给出“输入数据有误”的提示；输入数据不合法给出“输入数据不合法”的提示；学生或公司数据不存在时，提示“数据不存在”等。</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1620957" cy="523220"/>
          </a:xfrm>
          <a:prstGeom prst="rect">
            <a:avLst/>
          </a:prstGeom>
        </p:spPr>
        <p:txBody>
          <a:bodyPr wrap="none">
            <a:spAutoFit/>
          </a:bodyPr>
          <a:lstStyle/>
          <a:p>
            <a:r>
              <a:rPr lang="zh-CN" altLang="en-US" sz="2800" b="1" dirty="0">
                <a:solidFill>
                  <a:srgbClr val="346182"/>
                </a:solidFill>
                <a:latin typeface="微软雅黑" panose="020B0503020204020204" pitchFamily="34" charset="-122"/>
                <a:ea typeface="微软雅黑" panose="020B0503020204020204" pitchFamily="34" charset="-122"/>
              </a:rPr>
              <a:t>逆向</a:t>
            </a:r>
            <a:r>
              <a:rPr lang="zh-CN" altLang="en-US" sz="2800" b="1" dirty="0" smtClean="0">
                <a:solidFill>
                  <a:srgbClr val="346182"/>
                </a:solidFill>
                <a:latin typeface="微软雅黑" panose="020B0503020204020204" pitchFamily="34" charset="-122"/>
                <a:ea typeface="微软雅黑" panose="020B0503020204020204" pitchFamily="34" charset="-122"/>
              </a:rPr>
              <a:t>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441090" y="2431880"/>
            <a:ext cx="11140091" cy="1077218"/>
          </a:xfrm>
          <a:prstGeom prst="rect">
            <a:avLst/>
          </a:prstGeom>
        </p:spPr>
        <p:txBody>
          <a:bodyPr wrap="square">
            <a:spAutoFit/>
          </a:bodyPr>
          <a:lstStyle/>
          <a:p>
            <a:r>
              <a:rPr lang="zh-CN" altLang="zh-CN" sz="3200" b="1" dirty="0"/>
              <a:t>该系统不用对公司和学生提供的资料进行审核，也不需要对学生和公司的帐号自动添加或删除，这些都通过人工来完成。</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504486"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将来可能提出的需求</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r>
              <a:rPr lang="zh-CN" altLang="zh-CN" sz="3200" b="1" dirty="0"/>
              <a:t>将来该系统可能扩展为更加大的平台，不仅仅是浙江大学城市学院使用该软件，所有的大学都可以使用该系统，系统需要大数据存储，需要做大数据分析，统计查询等等功能，硬件软件需求会有所变更。</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27203" y="4441725"/>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834498"/>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非功能性需求</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3" name="矩形 2"/>
          <p:cNvSpPr/>
          <p:nvPr/>
        </p:nvSpPr>
        <p:spPr>
          <a:xfrm>
            <a:off x="441090" y="939355"/>
            <a:ext cx="3932487" cy="523220"/>
          </a:xfrm>
          <a:prstGeom prst="rect">
            <a:avLst/>
          </a:prstGeom>
        </p:spPr>
        <p:txBody>
          <a:bodyPr wrap="none">
            <a:spAutoFit/>
          </a:bodyPr>
          <a:lstStyle/>
          <a:p>
            <a:r>
              <a:rPr lang="zh-CN" altLang="en-US" sz="2800" b="1" dirty="0" smtClean="0">
                <a:solidFill>
                  <a:srgbClr val="346182"/>
                </a:solidFill>
                <a:latin typeface="微软雅黑" panose="020B0503020204020204" pitchFamily="34" charset="-122"/>
                <a:ea typeface="微软雅黑" panose="020B0503020204020204" pitchFamily="34" charset="-122"/>
              </a:rPr>
              <a:t>外部接口需求</a:t>
            </a:r>
            <a:r>
              <a:rPr lang="en-US" altLang="zh-CN" sz="2800" b="1" dirty="0" smtClean="0">
                <a:solidFill>
                  <a:srgbClr val="346182"/>
                </a:solidFill>
                <a:latin typeface="微软雅黑" panose="020B0503020204020204" pitchFamily="34" charset="-122"/>
                <a:ea typeface="微软雅黑" panose="020B0503020204020204" pitchFamily="34" charset="-122"/>
              </a:rPr>
              <a:t>-</a:t>
            </a:r>
            <a:r>
              <a:rPr lang="zh-CN" altLang="en-US" sz="2800" b="1" dirty="0" smtClean="0">
                <a:solidFill>
                  <a:srgbClr val="346182"/>
                </a:solidFill>
                <a:latin typeface="微软雅黑" panose="020B0503020204020204" pitchFamily="34" charset="-122"/>
                <a:ea typeface="微软雅黑" panose="020B0503020204020204" pitchFamily="34" charset="-122"/>
              </a:rPr>
              <a:t>用户接口</a:t>
            </a:r>
            <a:endParaRPr lang="zh-CN" altLang="en-US" sz="2800" b="1" dirty="0">
              <a:solidFill>
                <a:srgbClr val="346182"/>
              </a:solidFill>
              <a:latin typeface="微软雅黑" panose="020B0503020204020204" pitchFamily="34" charset="-122"/>
              <a:ea typeface="微软雅黑" panose="020B0503020204020204" pitchFamily="34" charset="-122"/>
            </a:endParaRPr>
          </a:p>
        </p:txBody>
      </p:sp>
      <p:sp>
        <p:nvSpPr>
          <p:cNvPr id="4" name="矩形 3"/>
          <p:cNvSpPr/>
          <p:nvPr/>
        </p:nvSpPr>
        <p:spPr>
          <a:xfrm>
            <a:off x="262326" y="2231475"/>
            <a:ext cx="11140091" cy="2062103"/>
          </a:xfrm>
          <a:prstGeom prst="rect">
            <a:avLst/>
          </a:prstGeom>
        </p:spPr>
        <p:txBody>
          <a:bodyPr wrap="square">
            <a:spAutoFit/>
          </a:bodyPr>
          <a:lstStyle/>
          <a:p>
            <a:pPr lvl="0"/>
            <a:r>
              <a:rPr lang="zh-CN" altLang="zh-CN" sz="3200" dirty="0"/>
              <a:t>将要采用的图形用户界面（</a:t>
            </a:r>
            <a:r>
              <a:rPr lang="en-US" altLang="zh-CN" sz="3200" dirty="0"/>
              <a:t>GUI</a:t>
            </a:r>
            <a:r>
              <a:rPr lang="zh-CN" altLang="zh-CN" sz="3200" dirty="0"/>
              <a:t>）标准。</a:t>
            </a:r>
          </a:p>
          <a:p>
            <a:pPr lvl="0"/>
            <a:r>
              <a:rPr lang="zh-CN" altLang="zh-CN" sz="3200" dirty="0"/>
              <a:t>屏幕布局自适应。</a:t>
            </a:r>
          </a:p>
          <a:p>
            <a:pPr lvl="0"/>
            <a:r>
              <a:rPr lang="zh-CN" altLang="zh-CN" sz="3200" dirty="0"/>
              <a:t>每个屏幕的标准按钮（参考</a:t>
            </a:r>
            <a:r>
              <a:rPr lang="en-US" altLang="zh-CN" sz="3200" dirty="0"/>
              <a:t>UI</a:t>
            </a:r>
            <a:r>
              <a:rPr lang="zh-CN" altLang="zh-CN" sz="3200" dirty="0"/>
              <a:t>界面图）；</a:t>
            </a:r>
          </a:p>
          <a:p>
            <a:pPr lvl="0"/>
            <a:r>
              <a:rPr lang="zh-CN" altLang="zh-CN" sz="3200" dirty="0"/>
              <a:t>错误信息显示标准——提示框跳出错误信息。</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431165" y="1061573"/>
          <a:ext cx="5487670" cy="2468880"/>
        </p:xfrm>
        <a:graphic>
          <a:graphicData uri="http://schemas.openxmlformats.org/drawingml/2006/table">
            <a:tbl>
              <a:tblPr firstRow="1" firstCol="1" bandRow="1">
                <a:tableStyleId>{5C22544A-7EE6-4342-B048-85BDC9FD1C3A}</a:tableStyleId>
              </a:tblPr>
              <a:tblGrid>
                <a:gridCol w="1887220"/>
                <a:gridCol w="1350010"/>
                <a:gridCol w="2250440"/>
              </a:tblGrid>
              <a:tr h="257175">
                <a:tc gridSpan="3">
                  <a:txBody>
                    <a:bodyPr/>
                    <a:lstStyle/>
                    <a:p>
                      <a:pPr indent="304800" algn="ctr">
                        <a:lnSpc>
                          <a:spcPct val="150000"/>
                        </a:lnSpc>
                        <a:spcBef>
                          <a:spcPts val="1200"/>
                        </a:spcBef>
                        <a:spcAft>
                          <a:spcPts val="0"/>
                        </a:spcAft>
                      </a:pPr>
                      <a:r>
                        <a:rPr lang="zh-CN" sz="1200" dirty="0">
                          <a:effectLst/>
                        </a:rPr>
                        <a:t>学生</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126365" algn="just">
                        <a:lnSpc>
                          <a:spcPct val="150000"/>
                        </a:lnSpc>
                        <a:spcBef>
                          <a:spcPts val="1200"/>
                        </a:spcBef>
                        <a:spcAft>
                          <a:spcPts val="0"/>
                        </a:spcAft>
                      </a:pPr>
                      <a:r>
                        <a:rPr lang="zh-CN" sz="1200">
                          <a:effectLst/>
                        </a:rPr>
                        <a:t>学生帐号</a:t>
                      </a:r>
                      <a:r>
                        <a:rPr lang="en-US" sz="1200">
                          <a:effectLst/>
                        </a:rPr>
                        <a:t>/</a:t>
                      </a:r>
                      <a:r>
                        <a:rPr lang="zh-CN" sz="1200">
                          <a:effectLst/>
                        </a:rPr>
                        <a:t>学生密码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762000" algn="just">
                        <a:lnSpc>
                          <a:spcPct val="150000"/>
                        </a:lnSpc>
                        <a:spcBef>
                          <a:spcPts val="1200"/>
                        </a:spcBef>
                        <a:spcAft>
                          <a:spcPts val="0"/>
                        </a:spcAft>
                      </a:pPr>
                      <a:r>
                        <a:rPr lang="zh-CN" sz="1200">
                          <a:effectLst/>
                        </a:rPr>
                        <a:t>学生姓名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班级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个人简历</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a:effectLst/>
                        </a:rPr>
                        <a:t>用于学生个人简历的填写</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762000" algn="just">
                        <a:lnSpc>
                          <a:spcPct val="150000"/>
                        </a:lnSpc>
                        <a:spcBef>
                          <a:spcPts val="1200"/>
                        </a:spcBef>
                        <a:spcAft>
                          <a:spcPts val="0"/>
                        </a:spcAft>
                      </a:pPr>
                      <a:r>
                        <a:rPr lang="zh-CN" sz="1200">
                          <a:effectLst/>
                        </a:rPr>
                        <a:t>简历文档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文档</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52400" algn="just">
                        <a:lnSpc>
                          <a:spcPct val="150000"/>
                        </a:lnSpc>
                        <a:spcBef>
                          <a:spcPts val="1200"/>
                        </a:spcBef>
                        <a:spcAft>
                          <a:spcPts val="0"/>
                        </a:spcAft>
                      </a:pPr>
                      <a:r>
                        <a:rPr lang="zh-CN" sz="1200" dirty="0">
                          <a:effectLst/>
                        </a:rPr>
                        <a:t>用于学生简历材料的上传</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3" name="表格 2"/>
          <p:cNvGraphicFramePr>
            <a:graphicFrameLocks noGrp="1"/>
          </p:cNvGraphicFramePr>
          <p:nvPr/>
        </p:nvGraphicFramePr>
        <p:xfrm>
          <a:off x="6107067" y="983269"/>
          <a:ext cx="5524500" cy="3566160"/>
        </p:xfrm>
        <a:graphic>
          <a:graphicData uri="http://schemas.openxmlformats.org/drawingml/2006/table">
            <a:tbl>
              <a:tblPr firstRow="1" firstCol="1" bandRow="1">
                <a:tableStyleId>{5C22544A-7EE6-4342-B048-85BDC9FD1C3A}</a:tableStyleId>
              </a:tblPr>
              <a:tblGrid>
                <a:gridCol w="1841500"/>
                <a:gridCol w="1395730"/>
                <a:gridCol w="2287270"/>
              </a:tblGrid>
              <a:tr h="257175">
                <a:tc gridSpan="3">
                  <a:txBody>
                    <a:bodyPr/>
                    <a:lstStyle/>
                    <a:p>
                      <a:pPr indent="304800" algn="ctr">
                        <a:lnSpc>
                          <a:spcPct val="150000"/>
                        </a:lnSpc>
                        <a:spcBef>
                          <a:spcPts val="1200"/>
                        </a:spcBef>
                        <a:spcAft>
                          <a:spcPts val="0"/>
                        </a:spcAft>
                      </a:pPr>
                      <a:r>
                        <a:rPr lang="zh-CN" sz="1200" dirty="0">
                          <a:effectLst/>
                        </a:rPr>
                        <a:t>企业</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企业帐号</a:t>
                      </a:r>
                      <a:r>
                        <a:rPr lang="en-US" sz="1200">
                          <a:effectLst/>
                        </a:rPr>
                        <a:t>/</a:t>
                      </a:r>
                      <a:r>
                        <a:rPr lang="zh-CN" sz="1200">
                          <a:effectLst/>
                        </a:rPr>
                        <a:t>企业密码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注册资金</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用于说明企业的资金投入</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公司地址</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公司简介</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用于给学生及校方了解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公司联系人</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用于学生校方联系公司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联系电话</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用于学生联系公司</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营业执照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压缩文件</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用于证明公司的资质</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招聘信息</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a:effectLst/>
                        </a:rPr>
                        <a:t>用于发布公司岗位需求</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评价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6365" algn="just">
                        <a:lnSpc>
                          <a:spcPct val="150000"/>
                        </a:lnSpc>
                        <a:spcBef>
                          <a:spcPts val="1200"/>
                        </a:spcBef>
                        <a:spcAft>
                          <a:spcPts val="0"/>
                        </a:spcAft>
                      </a:pPr>
                      <a:r>
                        <a:rPr lang="zh-CN" sz="1200" dirty="0">
                          <a:effectLst/>
                        </a:rPr>
                        <a:t>用于接收学生对该公司的评价</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4" name="表格 3"/>
          <p:cNvGraphicFramePr>
            <a:graphicFrameLocks noGrp="1"/>
          </p:cNvGraphicFramePr>
          <p:nvPr/>
        </p:nvGraphicFramePr>
        <p:xfrm>
          <a:off x="361594" y="3599439"/>
          <a:ext cx="5524500" cy="1920240"/>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dirty="0">
                          <a:effectLst/>
                        </a:rPr>
                        <a:t>注释</a:t>
                      </a:r>
                      <a:endParaRPr lang="zh-CN" sz="1200" dirty="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ctr">
                        <a:lnSpc>
                          <a:spcPct val="150000"/>
                        </a:lnSpc>
                        <a:spcBef>
                          <a:spcPts val="1200"/>
                        </a:spcBef>
                        <a:spcAft>
                          <a:spcPts val="0"/>
                        </a:spcAft>
                      </a:pPr>
                      <a:r>
                        <a:rPr lang="zh-CN" sz="1200">
                          <a:effectLst/>
                        </a:rPr>
                        <a:t>校方帐号</a:t>
                      </a:r>
                      <a:r>
                        <a:rPr lang="en-US" sz="1200">
                          <a:effectLst/>
                        </a:rPr>
                        <a:t>/</a:t>
                      </a:r>
                      <a:r>
                        <a:rPr lang="zh-CN" sz="1200">
                          <a:effectLst/>
                        </a:rPr>
                        <a:t>校方密码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25425">
                <a:tc>
                  <a:txBody>
                    <a:bodyPr/>
                    <a:lstStyle/>
                    <a:p>
                      <a:pPr indent="304800" algn="ctr">
                        <a:lnSpc>
                          <a:spcPct val="150000"/>
                        </a:lnSpc>
                        <a:spcBef>
                          <a:spcPts val="1200"/>
                        </a:spcBef>
                        <a:spcAft>
                          <a:spcPts val="0"/>
                        </a:spcAft>
                      </a:pPr>
                      <a:r>
                        <a:rPr lang="zh-CN" sz="1200">
                          <a:effectLst/>
                        </a:rPr>
                        <a:t>校方姓名</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a:effectLst/>
                        </a:rPr>
                        <a:t>用于区分不同的校方管理员</a:t>
                      </a:r>
                      <a:endParaRPr lang="zh-CN" sz="1200">
                        <a:effectLst/>
                        <a:latin typeface="Times New Roman" panose="02020603050405020304" pitchFamily="18" charset="0"/>
                        <a:ea typeface="宋体" panose="02010600030101010101" pitchFamily="2" charset="-122"/>
                      </a:endParaRPr>
                    </a:p>
                  </a:txBody>
                  <a:tcPr marL="68580" marR="68580" marT="0" marB="0"/>
                </a:tc>
              </a:tr>
              <a:tr h="167640">
                <a:tc>
                  <a:txBody>
                    <a:bodyPr/>
                    <a:lstStyle/>
                    <a:p>
                      <a:pPr indent="304800" algn="ctr">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127000" algn="just">
                        <a:lnSpc>
                          <a:spcPct val="150000"/>
                        </a:lnSpc>
                        <a:spcBef>
                          <a:spcPts val="1200"/>
                        </a:spcBef>
                        <a:spcAft>
                          <a:spcPts val="0"/>
                        </a:spcAft>
                      </a:pPr>
                      <a:r>
                        <a:rPr lang="zh-CN" sz="1200" dirty="0">
                          <a:effectLst/>
                        </a:rPr>
                        <a:t>用于管理员身份的验证</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表格 5"/>
          <p:cNvGraphicFramePr>
            <a:graphicFrameLocks noGrp="1"/>
          </p:cNvGraphicFramePr>
          <p:nvPr/>
        </p:nvGraphicFramePr>
        <p:xfrm>
          <a:off x="6211782" y="4686697"/>
          <a:ext cx="5525770" cy="1097280"/>
        </p:xfrm>
        <a:graphic>
          <a:graphicData uri="http://schemas.openxmlformats.org/drawingml/2006/table">
            <a:tbl>
              <a:tblPr firstRow="1" firstCol="1" bandRow="1">
                <a:tableStyleId>{5C22544A-7EE6-4342-B048-85BDC9FD1C3A}</a:tableStyleId>
              </a:tblPr>
              <a:tblGrid>
                <a:gridCol w="2067560"/>
                <a:gridCol w="1441450"/>
                <a:gridCol w="2016760"/>
              </a:tblGrid>
              <a:tr h="257175">
                <a:tc gridSpan="3">
                  <a:txBody>
                    <a:bodyPr/>
                    <a:lstStyle/>
                    <a:p>
                      <a:pPr indent="304800" algn="ctr">
                        <a:lnSpc>
                          <a:spcPct val="150000"/>
                        </a:lnSpc>
                        <a:spcBef>
                          <a:spcPts val="1200"/>
                        </a:spcBef>
                        <a:spcAft>
                          <a:spcPts val="0"/>
                        </a:spcAft>
                      </a:pPr>
                      <a:r>
                        <a:rPr lang="zh-CN" sz="1200" dirty="0">
                          <a:effectLst/>
                        </a:rPr>
                        <a:t>系统管理员</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ctr">
                        <a:lnSpc>
                          <a:spcPct val="150000"/>
                        </a:lnSpc>
                        <a:spcBef>
                          <a:spcPts val="1200"/>
                        </a:spcBef>
                        <a:spcAft>
                          <a:spcPts val="0"/>
                        </a:spcAft>
                      </a:pPr>
                      <a:r>
                        <a:rPr lang="zh-CN" sz="1200">
                          <a:effectLst/>
                        </a:rPr>
                        <a:t>系统管理员编号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431165" algn="just">
                        <a:lnSpc>
                          <a:spcPct val="150000"/>
                        </a:lnSpc>
                        <a:spcBef>
                          <a:spcPts val="1200"/>
                        </a:spcBef>
                        <a:spcAft>
                          <a:spcPts val="0"/>
                        </a:spcAft>
                      </a:pPr>
                      <a:r>
                        <a:rPr lang="zh-CN" sz="1200">
                          <a:effectLst/>
                        </a:rPr>
                        <a:t>系统管理员帐号</a:t>
                      </a:r>
                      <a:r>
                        <a:rPr lang="en-US" sz="1200">
                          <a:effectLst/>
                        </a:rPr>
                        <a:t>/</a:t>
                      </a:r>
                      <a:r>
                        <a:rPr lang="zh-CN" sz="1200">
                          <a:effectLst/>
                        </a:rPr>
                        <a:t>密码</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ctr">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用于注册系统</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7" name="表格 6"/>
          <p:cNvGraphicFramePr>
            <a:graphicFrameLocks noGrp="1"/>
          </p:cNvGraphicFramePr>
          <p:nvPr/>
        </p:nvGraphicFramePr>
        <p:xfrm>
          <a:off x="361594" y="983269"/>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企业活动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用于区分不同企业</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企业活动时间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企业活动内容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8" name="表格 7"/>
          <p:cNvGraphicFramePr>
            <a:graphicFrameLocks noGrp="1"/>
          </p:cNvGraphicFramePr>
          <p:nvPr/>
        </p:nvGraphicFramePr>
        <p:xfrm>
          <a:off x="6077450" y="983269"/>
          <a:ext cx="5524500" cy="231457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招聘信息记录</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企业名称</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企业编号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招聘信息记录时间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dirty="0">
                          <a:effectLst/>
                        </a:rPr>
                        <a:t>招聘信息记录时间</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graphicFrame>
        <p:nvGraphicFramePr>
          <p:cNvPr id="9" name="表格 8"/>
          <p:cNvGraphicFramePr>
            <a:graphicFrameLocks noGrp="1"/>
          </p:cNvGraphicFramePr>
          <p:nvPr/>
        </p:nvGraphicFramePr>
        <p:xfrm>
          <a:off x="370687" y="3928283"/>
          <a:ext cx="5524500" cy="2834005"/>
        </p:xfrm>
        <a:graphic>
          <a:graphicData uri="http://schemas.openxmlformats.org/drawingml/2006/table">
            <a:tbl>
              <a:tblPr firstRow="1" firstCol="1" bandRow="1">
                <a:tableStyleId>{5C22544A-7EE6-4342-B048-85BDC9FD1C3A}</a:tableStyleId>
              </a:tblPr>
              <a:tblGrid>
                <a:gridCol w="1841500"/>
                <a:gridCol w="1666240"/>
                <a:gridCol w="2016760"/>
              </a:tblGrid>
              <a:tr h="257175">
                <a:tc gridSpan="3">
                  <a:txBody>
                    <a:bodyPr/>
                    <a:lstStyle/>
                    <a:p>
                      <a:pPr indent="304800" algn="ctr">
                        <a:lnSpc>
                          <a:spcPct val="150000"/>
                        </a:lnSpc>
                        <a:spcBef>
                          <a:spcPts val="1200"/>
                        </a:spcBef>
                        <a:spcAft>
                          <a:spcPts val="0"/>
                        </a:spcAft>
                      </a:pPr>
                      <a:r>
                        <a:rPr lang="zh-CN" sz="1200" dirty="0">
                          <a:effectLst/>
                        </a:rPr>
                        <a:t>校方活动</a:t>
                      </a:r>
                      <a:endParaRPr lang="zh-CN" sz="1200" dirty="0">
                        <a:effectLst/>
                        <a:latin typeface="Times New Roman" panose="02020603050405020304" pitchFamily="18" charset="0"/>
                        <a:ea typeface="宋体" panose="02010600030101010101" pitchFamily="2" charset="-122"/>
                      </a:endParaRPr>
                    </a:p>
                  </a:txBody>
                  <a:tcPr marL="68580" marR="68580" marT="0" marB="0"/>
                </a:tc>
                <a:tc hMerge="1">
                  <a:txBody>
                    <a:bodyPr/>
                    <a:lstStyle/>
                    <a:p>
                      <a:endParaRPr lang="zh-CN"/>
                    </a:p>
                  </a:txBody>
                  <a:tcPr/>
                </a:tc>
                <a:tc hMerge="1">
                  <a:txBody>
                    <a:bodyPr/>
                    <a:lstStyle/>
                    <a:p>
                      <a:endParaRPr lang="zh-CN"/>
                    </a:p>
                  </a:txBody>
                  <a:tcPr/>
                </a:tc>
              </a:tr>
              <a:tr h="257175">
                <a:tc>
                  <a:txBody>
                    <a:bodyPr/>
                    <a:lstStyle/>
                    <a:p>
                      <a:pPr indent="304800" algn="ctr">
                        <a:lnSpc>
                          <a:spcPct val="150000"/>
                        </a:lnSpc>
                        <a:spcBef>
                          <a:spcPts val="1200"/>
                        </a:spcBef>
                        <a:spcAft>
                          <a:spcPts val="0"/>
                        </a:spcAft>
                      </a:pPr>
                      <a:r>
                        <a:rPr lang="zh-CN" sz="1200">
                          <a:effectLst/>
                        </a:rPr>
                        <a:t>属性</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值</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注释</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校方管理员编号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校方账号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教工号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用于管理员身份的验证</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marL="266700" indent="38100" algn="just">
                        <a:lnSpc>
                          <a:spcPct val="150000"/>
                        </a:lnSpc>
                        <a:spcBef>
                          <a:spcPts val="1200"/>
                        </a:spcBef>
                        <a:spcAft>
                          <a:spcPts val="0"/>
                        </a:spcAft>
                      </a:pPr>
                      <a:r>
                        <a:rPr lang="zh-CN" sz="1200">
                          <a:effectLst/>
                        </a:rPr>
                        <a:t>学生编号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ctr">
                        <a:lnSpc>
                          <a:spcPct val="150000"/>
                        </a:lnSpc>
                        <a:spcBef>
                          <a:spcPts val="1200"/>
                        </a:spcBef>
                        <a:spcAft>
                          <a:spcPts val="0"/>
                        </a:spcAft>
                      </a:pPr>
                      <a:r>
                        <a:rPr lang="zh-CN" sz="1200">
                          <a:effectLst/>
                        </a:rPr>
                        <a:t>用于在数据库中的存储</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学生账号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marL="266700" indent="38100"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用于注册系统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学号</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用于区分不同的学生</a:t>
                      </a:r>
                      <a:endParaRPr lang="zh-CN" sz="1200">
                        <a:effectLst/>
                        <a:latin typeface="Times New Roman" panose="02020603050405020304" pitchFamily="18" charset="0"/>
                        <a:ea typeface="宋体" panose="02010600030101010101" pitchFamily="2" charset="-122"/>
                      </a:endParaRPr>
                    </a:p>
                  </a:txBody>
                  <a:tcPr marL="68580" marR="68580" marT="0" marB="0"/>
                </a:tc>
              </a:tr>
              <a:tr h="257175">
                <a:tc>
                  <a:txBody>
                    <a:bodyPr/>
                    <a:lstStyle/>
                    <a:p>
                      <a:pPr indent="304800" algn="just">
                        <a:lnSpc>
                          <a:spcPct val="150000"/>
                        </a:lnSpc>
                        <a:spcBef>
                          <a:spcPts val="1200"/>
                        </a:spcBef>
                        <a:spcAft>
                          <a:spcPts val="0"/>
                        </a:spcAft>
                      </a:pPr>
                      <a:r>
                        <a:rPr lang="zh-CN" sz="1200">
                          <a:effectLst/>
                        </a:rPr>
                        <a:t>校方活动时间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时间</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304800"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校方活动地点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用于学生的了解</a:t>
                      </a:r>
                      <a:endParaRPr lang="zh-CN" sz="1200">
                        <a:effectLst/>
                        <a:latin typeface="Times New Roman" panose="02020603050405020304" pitchFamily="18" charset="0"/>
                        <a:ea typeface="宋体" panose="02010600030101010101" pitchFamily="2" charset="-122"/>
                      </a:endParaRPr>
                    </a:p>
                  </a:txBody>
                  <a:tcPr marL="68580" marR="68580" marT="0" marB="0"/>
                </a:tc>
              </a:tr>
              <a:tr h="259715">
                <a:tc>
                  <a:txBody>
                    <a:bodyPr/>
                    <a:lstStyle/>
                    <a:p>
                      <a:pPr indent="304800" algn="just">
                        <a:lnSpc>
                          <a:spcPct val="150000"/>
                        </a:lnSpc>
                        <a:spcBef>
                          <a:spcPts val="1200"/>
                        </a:spcBef>
                        <a:spcAft>
                          <a:spcPts val="0"/>
                        </a:spcAft>
                      </a:pPr>
                      <a:r>
                        <a:rPr lang="zh-CN" sz="1200">
                          <a:effectLst/>
                        </a:rPr>
                        <a:t>校方活动内容</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a:effectLst/>
                        </a:rPr>
                        <a:t>文本</a:t>
                      </a:r>
                      <a:endParaRPr lang="zh-CN" sz="1200">
                        <a:effectLst/>
                        <a:latin typeface="Times New Roman" panose="02020603050405020304" pitchFamily="18" charset="0"/>
                        <a:ea typeface="宋体" panose="02010600030101010101" pitchFamily="2" charset="-122"/>
                      </a:endParaRPr>
                    </a:p>
                  </a:txBody>
                  <a:tcPr marL="68580" marR="68580" marT="0" marB="0"/>
                </a:tc>
                <a:tc>
                  <a:txBody>
                    <a:bodyPr/>
                    <a:lstStyle/>
                    <a:p>
                      <a:pPr indent="278765" algn="just">
                        <a:lnSpc>
                          <a:spcPct val="150000"/>
                        </a:lnSpc>
                        <a:spcBef>
                          <a:spcPts val="1200"/>
                        </a:spcBef>
                        <a:spcAft>
                          <a:spcPts val="0"/>
                        </a:spcAft>
                      </a:pPr>
                      <a:r>
                        <a:rPr lang="zh-CN" sz="1200" dirty="0">
                          <a:effectLst/>
                        </a:rPr>
                        <a:t>用于学生的了解</a:t>
                      </a:r>
                      <a:endParaRPr lang="zh-CN" sz="12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29093" y="5062288"/>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5</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576346"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数据字典及</a:t>
            </a:r>
            <a:r>
              <a:rPr lang="en-US" altLang="zh-CN"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5" name="Rectangle 1"/>
          <p:cNvSpPr>
            <a:spLocks noChangeArrowheads="1"/>
          </p:cNvSpPr>
          <p:nvPr/>
        </p:nvSpPr>
        <p:spPr bwMode="auto">
          <a:xfrm>
            <a:off x="361594" y="35999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43" name="图片 42"/>
          <p:cNvPicPr/>
          <p:nvPr/>
        </p:nvPicPr>
        <p:blipFill>
          <a:blip r:embed="rId2"/>
          <a:stretch>
            <a:fillRect/>
          </a:stretch>
        </p:blipFill>
        <p:spPr>
          <a:xfrm>
            <a:off x="1562520" y="1071564"/>
            <a:ext cx="7801614" cy="437079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1826288" y="207944"/>
            <a:ext cx="2031325" cy="581057"/>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小组成员评价</a:t>
            </a:r>
          </a:p>
        </p:txBody>
      </p:sp>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65940"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7690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197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6</a:t>
            </a:r>
          </a:p>
        </p:txBody>
      </p:sp>
      <p:sp>
        <p:nvSpPr>
          <p:cNvPr id="5" name="矩形 4"/>
          <p:cNvSpPr/>
          <p:nvPr/>
        </p:nvSpPr>
        <p:spPr>
          <a:xfrm>
            <a:off x="1202239" y="1562931"/>
            <a:ext cx="184731" cy="400110"/>
          </a:xfrm>
          <a:prstGeom prst="rect">
            <a:avLst/>
          </a:prstGeom>
        </p:spPr>
        <p:txBody>
          <a:bodyPr wrap="none">
            <a:spAutoFit/>
          </a:bodyPr>
          <a:lstStyle/>
          <a:p>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43" name="矩形 42"/>
          <p:cNvSpPr/>
          <p:nvPr/>
        </p:nvSpPr>
        <p:spPr>
          <a:xfrm>
            <a:off x="762300" y="1071683"/>
            <a:ext cx="2335896"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宇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4" name="矩形 43"/>
          <p:cNvSpPr/>
          <p:nvPr/>
        </p:nvSpPr>
        <p:spPr>
          <a:xfrm>
            <a:off x="762300" y="2266939"/>
            <a:ext cx="2244525" cy="646331"/>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6" name="矩形 45"/>
          <p:cNvSpPr/>
          <p:nvPr/>
        </p:nvSpPr>
        <p:spPr>
          <a:xfrm>
            <a:off x="796590" y="3463789"/>
            <a:ext cx="2244525" cy="646331"/>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陈先锋       </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a:t>
            </a:r>
          </a:p>
        </p:txBody>
      </p:sp>
      <p:sp>
        <p:nvSpPr>
          <p:cNvPr id="45" name="矩形 44"/>
          <p:cNvSpPr/>
          <p:nvPr/>
        </p:nvSpPr>
        <p:spPr>
          <a:xfrm>
            <a:off x="3971525" y="1070512"/>
            <a:ext cx="8345554"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：层次方框图、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IPO</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图、数据字典、学生界面、</a:t>
            </a:r>
            <a:endParaRPr lang="en-US" altLang="zh-CN"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及项目计划的修改。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7" name="矩形 46"/>
          <p:cNvSpPr/>
          <p:nvPr/>
        </p:nvSpPr>
        <p:spPr>
          <a:xfrm>
            <a:off x="3959315" y="2323556"/>
            <a:ext cx="8158003" cy="1200329"/>
          </a:xfrm>
          <a:prstGeom prst="rect">
            <a:avLst/>
          </a:prstGeom>
        </p:spPr>
        <p:txBody>
          <a:bodyPr wrap="none">
            <a:spAutoFit/>
          </a:bodyPr>
          <a:lstStyle/>
          <a:p>
            <a:pPr lvl="0">
              <a:lnSpc>
                <a:spcPct val="150000"/>
              </a:lnSpc>
            </a:pPr>
            <a:r>
              <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：数据流图、状态转换图、企业界面、</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及可行性分</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8" name="矩形 47"/>
          <p:cNvSpPr/>
          <p:nvPr/>
        </p:nvSpPr>
        <p:spPr>
          <a:xfrm>
            <a:off x="3953241" y="3491185"/>
            <a:ext cx="7830990" cy="1200329"/>
          </a:xfrm>
          <a:prstGeom prst="rect">
            <a:avLst/>
          </a:prstGeom>
        </p:spPr>
        <p:txBody>
          <a:bodyPr wrap="none">
            <a:spAutoFit/>
          </a:bodyPr>
          <a:lstStyle/>
          <a:p>
            <a:pPr lvl="0">
              <a:lnSpc>
                <a:spcPct val="150000"/>
              </a:lnSpc>
            </a:pP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分工：</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的制作、校方界面制作、项目计划</a:t>
            </a: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PPT</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修改、</a:t>
            </a:r>
            <a:endPar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pPr lvl="0">
              <a:lnSpc>
                <a:spcPct val="150000"/>
              </a:lnSpc>
            </a:pPr>
            <a:r>
              <a:rPr lang="en-US" altLang="zh-CN"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E-R</a:t>
            </a:r>
            <a:r>
              <a:rPr lang="zh-CN" altLang="en-US" sz="2400"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图的修改及可行性分析的修改。</a:t>
            </a:r>
            <a:endParaRPr lang="zh-CN" altLang="en-US" sz="2400" b="1" kern="100"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矩形 2"/>
          <p:cNvSpPr/>
          <p:nvPr/>
        </p:nvSpPr>
        <p:spPr>
          <a:xfrm>
            <a:off x="1378297" y="4818139"/>
            <a:ext cx="3818255" cy="922020"/>
          </a:xfrm>
          <a:prstGeom prst="rect">
            <a:avLst/>
          </a:prstGeom>
        </p:spPr>
        <p:txBody>
          <a:bodyPr wrap="none">
            <a:spAutoFit/>
          </a:bodyPr>
          <a:lstStyle/>
          <a:p>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理由：陈先锋</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的制作比较粗糙。</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张郦楠修改</a:t>
            </a:r>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SRS</a:t>
            </a:r>
            <a:r>
              <a:rPr lang="zh-CN" altLang="en-US"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未达到要求。</a:t>
            </a:r>
            <a:endPar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b="1" kern="100"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b="1" kern="10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陈星宇这周工作量比较大。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arn(inVertical)">
                                      <p:cBhvr>
                                        <p:cTn id="7" dur="500"/>
                                        <p:tgtEl>
                                          <p:spTgt spid="4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arn(inVertical)">
                                      <p:cBhvr>
                                        <p:cTn id="10" dur="500"/>
                                        <p:tgtEl>
                                          <p:spTgt spid="4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barn(inVertical)">
                                      <p:cBhvr>
                                        <p:cTn id="13" dur="500"/>
                                        <p:tgtEl>
                                          <p:spTgt spid="46"/>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barn(inVertical)">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barn(inVertical)">
                                      <p:cBhvr>
                                        <p:cTn id="23" dur="500"/>
                                        <p:tgtEl>
                                          <p:spTgt spid="4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barn(inVertical)">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6" grpId="0"/>
      <p:bldP spid="45" grpId="0"/>
      <p:bldP spid="47" grpId="0"/>
      <p:bldP spid="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EE8F82"/>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F756B">
              <a:alpha val="88000"/>
            </a:srgbClr>
          </a:solidFill>
          <a:ln>
            <a:solidFill>
              <a:srgbClr val="EE8F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4" name="任意多边形 823"/>
          <p:cNvSpPr/>
          <p:nvPr/>
        </p:nvSpPr>
        <p:spPr>
          <a:xfrm flipH="1" flipV="1">
            <a:off x="4399933" y="4206056"/>
            <a:ext cx="2239155" cy="2690045"/>
          </a:xfrm>
          <a:custGeom>
            <a:avLst/>
            <a:gdLst>
              <a:gd name="connsiteX0" fmla="*/ 1850042 w 2239155"/>
              <a:gd name="connsiteY0" fmla="*/ 2690045 h 2690045"/>
              <a:gd name="connsiteX1" fmla="*/ 0 w 2239155"/>
              <a:gd name="connsiteY1" fmla="*/ 0 h 2690045"/>
              <a:gd name="connsiteX2" fmla="*/ 798132 w 2239155"/>
              <a:gd name="connsiteY2" fmla="*/ 0 h 2690045"/>
              <a:gd name="connsiteX3" fmla="*/ 2239155 w 2239155"/>
              <a:gd name="connsiteY3" fmla="*/ 2095312 h 2690045"/>
              <a:gd name="connsiteX4" fmla="*/ 1865159 w 2239155"/>
              <a:gd name="connsiteY4" fmla="*/ 2679648 h 2690045"/>
              <a:gd name="connsiteX5" fmla="*/ 1850042 w 2239155"/>
              <a:gd name="connsiteY5" fmla="*/ 2690045 h 269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9155" h="2690045">
                <a:moveTo>
                  <a:pt x="1850042" y="2690045"/>
                </a:moveTo>
                <a:lnTo>
                  <a:pt x="0" y="0"/>
                </a:lnTo>
                <a:lnTo>
                  <a:pt x="798132" y="0"/>
                </a:lnTo>
                <a:lnTo>
                  <a:pt x="2239155" y="2095312"/>
                </a:lnTo>
                <a:lnTo>
                  <a:pt x="1865159" y="2679648"/>
                </a:lnTo>
                <a:lnTo>
                  <a:pt x="1850042" y="2690045"/>
                </a:lnTo>
                <a:close/>
              </a:path>
            </a:pathLst>
          </a:custGeom>
          <a:solidFill>
            <a:srgbClr val="A9BD9C"/>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09D">
                <a:alpha val="3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flipV="1">
            <a:off x="500062" y="2101122"/>
            <a:ext cx="8896350" cy="51086"/>
          </a:xfrm>
          <a:prstGeom prst="ellipse">
            <a:avLst/>
          </a:prstGeom>
          <a:gradFill flip="none" rotWithShape="1">
            <a:gsLst>
              <a:gs pos="62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flipV="1">
            <a:off x="500062" y="3463196"/>
            <a:ext cx="8896350" cy="51086"/>
          </a:xfrm>
          <a:prstGeom prst="ellipse">
            <a:avLst/>
          </a:prstGeom>
          <a:gradFill flip="none" rotWithShape="1">
            <a:gsLst>
              <a:gs pos="70000">
                <a:schemeClr val="bg1"/>
              </a:gs>
              <a:gs pos="47000">
                <a:schemeClr val="tx1">
                  <a:alpha val="39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1" name="图片 40"/>
          <p:cNvPicPr>
            <a:picLocks noChangeAspect="1"/>
          </p:cNvPicPr>
          <p:nvPr/>
        </p:nvPicPr>
        <p:blipFill rotWithShape="1">
          <a:blip r:embed="rId2" cstate="print">
            <a:extLst>
              <a:ext uri="{28A0092B-C50C-407E-A947-70E740481C1C}">
                <a14:useLocalDpi xmlns:a14="http://schemas.microsoft.com/office/drawing/2010/main" val="0"/>
              </a:ext>
            </a:extLst>
          </a:blip>
          <a:srcRect l="156" t="30898" r="26794" b="49213"/>
          <a:stretch>
            <a:fillRect/>
          </a:stretch>
        </p:blipFill>
        <p:spPr>
          <a:xfrm>
            <a:off x="495119" y="2123164"/>
            <a:ext cx="8906237" cy="1371601"/>
          </a:xfrm>
          <a:prstGeom prst="rect">
            <a:avLst/>
          </a:prstGeom>
        </p:spPr>
      </p:pic>
      <p:sp>
        <p:nvSpPr>
          <p:cNvPr id="534" name="任意多边形 533"/>
          <p:cNvSpPr/>
          <p:nvPr/>
        </p:nvSpPr>
        <p:spPr>
          <a:xfrm flipH="1" flipV="1">
            <a:off x="4012411" y="420605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solidFill>
          <a:ln>
            <a:solidFill>
              <a:srgbClr val="89A6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任意多边形 72"/>
          <p:cNvSpPr/>
          <p:nvPr/>
        </p:nvSpPr>
        <p:spPr>
          <a:xfrm>
            <a:off x="2147990" y="4206055"/>
            <a:ext cx="2243162" cy="2702024"/>
          </a:xfrm>
          <a:custGeom>
            <a:avLst/>
            <a:gdLst>
              <a:gd name="connsiteX0" fmla="*/ 296787 w 2243162"/>
              <a:gd name="connsiteY0" fmla="*/ 2270482 h 2702024"/>
              <a:gd name="connsiteX1" fmla="*/ 593574 w 2243162"/>
              <a:gd name="connsiteY1" fmla="*/ 2702024 h 2702024"/>
              <a:gd name="connsiteX2" fmla="*/ 0 w 2243162"/>
              <a:gd name="connsiteY2" fmla="*/ 2702024 h 2702024"/>
              <a:gd name="connsiteX3" fmla="*/ 1852001 w 2243162"/>
              <a:gd name="connsiteY3" fmla="*/ 0 h 2702024"/>
              <a:gd name="connsiteX4" fmla="*/ 1874186 w 2243162"/>
              <a:gd name="connsiteY4" fmla="*/ 15258 h 2702024"/>
              <a:gd name="connsiteX5" fmla="*/ 2101791 w 2243162"/>
              <a:gd name="connsiteY5" fmla="*/ 370872 h 2702024"/>
              <a:gd name="connsiteX6" fmla="*/ 2099207 w 2243162"/>
              <a:gd name="connsiteY6" fmla="*/ 372649 h 2702024"/>
              <a:gd name="connsiteX7" fmla="*/ 2152853 w 2243162"/>
              <a:gd name="connsiteY7" fmla="*/ 450653 h 2702024"/>
              <a:gd name="connsiteX8" fmla="*/ 2243162 w 2243162"/>
              <a:gd name="connsiteY8" fmla="*/ 591754 h 2702024"/>
              <a:gd name="connsiteX9" fmla="*/ 800090 w 2243162"/>
              <a:gd name="connsiteY9" fmla="*/ 2690045 h 2702024"/>
              <a:gd name="connsiteX10" fmla="*/ 591618 w 2243162"/>
              <a:gd name="connsiteY10" fmla="*/ 2690045 h 2702024"/>
              <a:gd name="connsiteX11" fmla="*/ 296788 w 2243162"/>
              <a:gd name="connsiteY11" fmla="*/ 2261349 h 270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43162" h="2702024">
                <a:moveTo>
                  <a:pt x="296787" y="2270482"/>
                </a:moveTo>
                <a:lnTo>
                  <a:pt x="593574" y="2702024"/>
                </a:lnTo>
                <a:lnTo>
                  <a:pt x="0" y="2702024"/>
                </a:lnTo>
                <a:close/>
                <a:moveTo>
                  <a:pt x="1852001" y="0"/>
                </a:moveTo>
                <a:lnTo>
                  <a:pt x="1874186" y="15258"/>
                </a:lnTo>
                <a:lnTo>
                  <a:pt x="2101791" y="370872"/>
                </a:lnTo>
                <a:lnTo>
                  <a:pt x="2099207" y="372649"/>
                </a:lnTo>
                <a:lnTo>
                  <a:pt x="2152853" y="450653"/>
                </a:lnTo>
                <a:lnTo>
                  <a:pt x="2243162" y="591754"/>
                </a:lnTo>
                <a:lnTo>
                  <a:pt x="800090" y="2690045"/>
                </a:lnTo>
                <a:lnTo>
                  <a:pt x="591618" y="2690045"/>
                </a:lnTo>
                <a:lnTo>
                  <a:pt x="296788" y="2261349"/>
                </a:lnTo>
                <a:close/>
              </a:path>
            </a:pathLst>
          </a:custGeom>
          <a:solidFill>
            <a:srgbClr val="A2B894">
              <a:alpha val="91000"/>
            </a:srgbClr>
          </a:solidFill>
          <a:ln>
            <a:solidFill>
              <a:srgbClr val="A9BD9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solidFill>
          <a:ln>
            <a:solidFill>
              <a:srgbClr val="508799"/>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D957C"/>
          </a:solidFill>
          <a:ln>
            <a:solidFill>
              <a:srgbClr val="DD95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solidFill>
          <a:ln>
            <a:solidFill>
              <a:srgbClr val="D570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8" name="任意多边形 647"/>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solidFill>
          <a:ln>
            <a:solidFill>
              <a:srgbClr val="ED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solidFill>
          <a:ln>
            <a:solidFill>
              <a:srgbClr val="3778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30728C">
              <a:alpha val="59000"/>
            </a:srgbClr>
          </a:solidFill>
          <a:ln>
            <a:solidFill>
              <a:srgbClr val="7CA5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7CA5A8"/>
          </a:solidFill>
          <a:ln>
            <a:solidFill>
              <a:srgbClr val="7BA3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solidFill>
          <a:ln>
            <a:solidFill>
              <a:srgbClr val="E49B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87000"/>
            </a:srgbClr>
          </a:solidFill>
          <a:ln>
            <a:solidFill>
              <a:srgbClr val="E5A64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D957C">
              <a:alpha val="76000"/>
            </a:srgbClr>
          </a:solidFill>
          <a:ln>
            <a:solidFill>
              <a:srgbClr val="E2AB9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3" name="矩形 712"/>
          <p:cNvSpPr/>
          <p:nvPr/>
        </p:nvSpPr>
        <p:spPr>
          <a:xfrm>
            <a:off x="0" y="453529"/>
            <a:ext cx="686812" cy="463303"/>
          </a:xfrm>
          <a:prstGeom prst="rect">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15" name="直接连接符 714"/>
          <p:cNvCxnSpPr/>
          <p:nvPr/>
        </p:nvCxnSpPr>
        <p:spPr>
          <a:xfrm>
            <a:off x="789728" y="452710"/>
            <a:ext cx="0" cy="464941"/>
          </a:xfrm>
          <a:prstGeom prst="line">
            <a:avLst/>
          </a:prstGeom>
          <a:ln w="19050">
            <a:solidFill>
              <a:srgbClr val="346182"/>
            </a:solidFill>
          </a:ln>
        </p:spPr>
        <p:style>
          <a:lnRef idx="1">
            <a:schemeClr val="accent1"/>
          </a:lnRef>
          <a:fillRef idx="0">
            <a:schemeClr val="accent1"/>
          </a:fillRef>
          <a:effectRef idx="0">
            <a:schemeClr val="accent1"/>
          </a:effectRef>
          <a:fontRef idx="minor">
            <a:schemeClr val="tx1"/>
          </a:fontRef>
        </p:style>
      </p:cxnSp>
      <p:sp>
        <p:nvSpPr>
          <p:cNvPr id="828" name="矩形 827"/>
          <p:cNvSpPr/>
          <p:nvPr/>
        </p:nvSpPr>
        <p:spPr>
          <a:xfrm>
            <a:off x="3354851" y="2434371"/>
            <a:ext cx="4228558" cy="769441"/>
          </a:xfrm>
          <a:prstGeom prst="rect">
            <a:avLst/>
          </a:prstGeom>
        </p:spPr>
        <p:txBody>
          <a:bodyPr wrap="square">
            <a:spAutoFit/>
          </a:bodyPr>
          <a:lstStyle/>
          <a:p>
            <a:pPr algn="dist">
              <a:spcAft>
                <a:spcPts val="0"/>
              </a:spcAft>
            </a:pPr>
            <a:r>
              <a:rPr lang="en-US" altLang="zh-CN" sz="4400" b="1" kern="100" dirty="0" smtClean="0">
                <a:solidFill>
                  <a:srgbClr val="315B7B"/>
                </a:solidFill>
                <a:latin typeface="微软雅黑" panose="020B0503020204020204" pitchFamily="34" charset="-122"/>
                <a:ea typeface="微软雅黑" panose="020B0503020204020204" pitchFamily="34" charset="-122"/>
                <a:cs typeface="Times New Roman" panose="02020603050405020304" pitchFamily="18" charset="0"/>
              </a:rPr>
              <a:t>THANK YOU</a:t>
            </a:r>
            <a:endParaRPr lang="zh-CN" altLang="zh-CN" sz="2800" b="1" kern="100" dirty="0">
              <a:solidFill>
                <a:srgbClr val="315B7B"/>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88000"/>
            </a:srgbClr>
          </a:solidFill>
          <a:ln>
            <a:solidFill>
              <a:srgbClr val="ED807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82000"/>
            </a:srgbClr>
          </a:solidFill>
          <a:ln>
            <a:solidFill>
              <a:srgbClr val="EE6F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TextBox 40"/>
          <p:cNvSpPr txBox="1"/>
          <p:nvPr/>
        </p:nvSpPr>
        <p:spPr>
          <a:xfrm>
            <a:off x="832747" y="454348"/>
            <a:ext cx="2671104" cy="461665"/>
          </a:xfrm>
          <a:prstGeom prst="rect">
            <a:avLst/>
          </a:prstGeom>
          <a:noFill/>
        </p:spPr>
        <p:txBody>
          <a:bodyPr wrap="square" rtlCol="0" anchor="ctr">
            <a:spAutoFit/>
          </a:bodyPr>
          <a:lstStyle/>
          <a:p>
            <a:r>
              <a:rPr lang="zh-CN" altLang="en-US" sz="2400" dirty="0" smtClean="0">
                <a:solidFill>
                  <a:srgbClr val="346182"/>
                </a:solidFill>
                <a:latin typeface="微软雅黑" panose="020B0503020204020204" pitchFamily="34" charset="-122"/>
                <a:ea typeface="微软雅黑" panose="020B0503020204020204" pitchFamily="34" charset="-122"/>
              </a:rPr>
              <a:t>浙江大学</a:t>
            </a:r>
            <a:r>
              <a:rPr lang="zh-CN" altLang="en-US" sz="2400" dirty="0">
                <a:solidFill>
                  <a:srgbClr val="346182"/>
                </a:solidFill>
                <a:latin typeface="微软雅黑" panose="020B0503020204020204" pitchFamily="34" charset="-122"/>
                <a:ea typeface="微软雅黑" panose="020B0503020204020204" pitchFamily="34" charset="-122"/>
              </a:rPr>
              <a:t>城市</a:t>
            </a:r>
            <a:r>
              <a:rPr lang="zh-CN" altLang="en-US" sz="2400" dirty="0" smtClean="0">
                <a:solidFill>
                  <a:srgbClr val="346182"/>
                </a:solidFill>
                <a:latin typeface="微软雅黑" panose="020B0503020204020204" pitchFamily="34" charset="-122"/>
                <a:ea typeface="微软雅黑" panose="020B0503020204020204" pitchFamily="34" charset="-122"/>
              </a:rPr>
              <a:t>学院</a:t>
            </a:r>
            <a:endParaRPr lang="zh-CN" altLang="en-US" sz="2400" dirty="0">
              <a:solidFill>
                <a:srgbClr val="346182"/>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3636" y="2120352"/>
            <a:ext cx="9483402" cy="830997"/>
          </a:xfrm>
          <a:prstGeom prst="rect">
            <a:avLst/>
          </a:prstGeom>
          <a:noFill/>
        </p:spPr>
        <p:txBody>
          <a:bodyPr wrap="square" rtlCol="0">
            <a:spAutoFit/>
          </a:bodyPr>
          <a:lstStyle/>
          <a:p>
            <a:r>
              <a:rPr lang="zh-CN" altLang="zh-CN" sz="2400" dirty="0"/>
              <a:t>本</a:t>
            </a:r>
            <a:r>
              <a:rPr lang="zh-CN" altLang="zh-CN" sz="2400" dirty="0" smtClean="0"/>
              <a:t>软件</a:t>
            </a:r>
            <a:r>
              <a:rPr lang="zh-CN" altLang="en-US" sz="2400" dirty="0" smtClean="0"/>
              <a:t>所针对的用户类型暂时考虑的主要</a:t>
            </a:r>
            <a:r>
              <a:rPr lang="zh-CN" altLang="zh-CN" sz="2400" dirty="0" smtClean="0"/>
              <a:t>是</a:t>
            </a:r>
            <a:r>
              <a:rPr lang="zh-CN" altLang="zh-CN" sz="2400" dirty="0"/>
              <a:t>浙大城院计算分院的学生、面向该类学生招聘的企业公司以及计算分院</a:t>
            </a:r>
            <a:r>
              <a:rPr lang="zh-CN" altLang="zh-CN" sz="2400" dirty="0" smtClean="0"/>
              <a:t>老师</a:t>
            </a:r>
            <a:r>
              <a:rPr lang="zh-CN" altLang="en-US" sz="2400" dirty="0" smtClean="0"/>
              <a:t>。</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 </a:t>
            </a:r>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1</a:t>
            </a:r>
            <a:r>
              <a:rPr lang="zh-CN" altLang="en-US" sz="2400" b="1" dirty="0">
                <a:solidFill>
                  <a:srgbClr val="346182"/>
                </a:solidFill>
                <a:latin typeface="微软雅黑" panose="020B0503020204020204" pitchFamily="34" charset="-122"/>
                <a:ea typeface="微软雅黑" panose="020B0503020204020204" pitchFamily="34" charset="-122"/>
              </a:rPr>
              <a:t>：学生</a:t>
            </a:r>
          </a:p>
        </p:txBody>
      </p:sp>
      <p:pic>
        <p:nvPicPr>
          <p:cNvPr id="3" name="图片 2" descr="微信图片1"/>
          <p:cNvPicPr>
            <a:picLocks noChangeAspect="1"/>
          </p:cNvPicPr>
          <p:nvPr/>
        </p:nvPicPr>
        <p:blipFill>
          <a:blip r:embed="rId2"/>
          <a:stretch>
            <a:fillRect/>
          </a:stretch>
        </p:blipFill>
        <p:spPr>
          <a:xfrm>
            <a:off x="361315" y="1590040"/>
            <a:ext cx="4885055" cy="3497580"/>
          </a:xfrm>
          <a:prstGeom prst="rect">
            <a:avLst/>
          </a:prstGeom>
        </p:spPr>
      </p:pic>
      <p:pic>
        <p:nvPicPr>
          <p:cNvPr id="4" name="图片 3" descr="微信图片_20171114215400"/>
          <p:cNvPicPr>
            <a:picLocks noChangeAspect="1"/>
          </p:cNvPicPr>
          <p:nvPr/>
        </p:nvPicPr>
        <p:blipFill>
          <a:blip r:embed="rId3"/>
          <a:stretch>
            <a:fillRect/>
          </a:stretch>
        </p:blipFill>
        <p:spPr>
          <a:xfrm>
            <a:off x="8684895" y="817245"/>
            <a:ext cx="3069590" cy="5461000"/>
          </a:xfrm>
          <a:prstGeom prst="rect">
            <a:avLst/>
          </a:prstGeom>
        </p:spPr>
      </p:pic>
      <p:pic>
        <p:nvPicPr>
          <p:cNvPr id="5" name="图片 4" descr="微信图片_20171114215352"/>
          <p:cNvPicPr>
            <a:picLocks noChangeAspect="1"/>
          </p:cNvPicPr>
          <p:nvPr/>
        </p:nvPicPr>
        <p:blipFill>
          <a:blip r:embed="rId4"/>
          <a:stretch>
            <a:fillRect/>
          </a:stretch>
        </p:blipFill>
        <p:spPr>
          <a:xfrm>
            <a:off x="5816600" y="817880"/>
            <a:ext cx="2808605" cy="52139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2</a:t>
            </a:r>
            <a:r>
              <a:rPr lang="zh-CN" altLang="en-US" sz="2400" b="1" dirty="0">
                <a:solidFill>
                  <a:srgbClr val="346182"/>
                </a:solidFill>
                <a:latin typeface="微软雅黑" panose="020B0503020204020204" pitchFamily="34" charset="-122"/>
                <a:ea typeface="微软雅黑" panose="020B0503020204020204" pitchFamily="34" charset="-122"/>
              </a:rPr>
              <a:t>：学工办老师</a:t>
            </a:r>
          </a:p>
        </p:txBody>
      </p:sp>
      <p:pic>
        <p:nvPicPr>
          <p:cNvPr id="2" name="图片 1" descr="微信图片_20171115101646"/>
          <p:cNvPicPr>
            <a:picLocks noChangeAspect="1"/>
          </p:cNvPicPr>
          <p:nvPr/>
        </p:nvPicPr>
        <p:blipFill>
          <a:blip r:embed="rId2"/>
          <a:stretch>
            <a:fillRect/>
          </a:stretch>
        </p:blipFill>
        <p:spPr>
          <a:xfrm>
            <a:off x="4008120" y="772160"/>
            <a:ext cx="3291840" cy="58559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339102"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rPr>
              <a:t>用户类型及代表</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80486" y="1034963"/>
            <a:ext cx="9483402" cy="461665"/>
          </a:xfrm>
          <a:prstGeom prst="rect">
            <a:avLst/>
          </a:prstGeom>
          <a:noFill/>
        </p:spPr>
        <p:txBody>
          <a:bodyPr wrap="square" rtlCol="0">
            <a:spAutoFit/>
          </a:bodyPr>
          <a:lstStyle/>
          <a:p>
            <a:r>
              <a:rPr lang="zh-CN" altLang="en-US" sz="2400" b="1" dirty="0">
                <a:solidFill>
                  <a:srgbClr val="346182"/>
                </a:solidFill>
                <a:latin typeface="微软雅黑" panose="020B0503020204020204" pitchFamily="34" charset="-122"/>
                <a:ea typeface="微软雅黑" panose="020B0503020204020204" pitchFamily="34" charset="-122"/>
              </a:rPr>
              <a:t>代表</a:t>
            </a:r>
            <a:r>
              <a:rPr lang="en-US" altLang="zh-CN" sz="2400" b="1" dirty="0">
                <a:solidFill>
                  <a:srgbClr val="346182"/>
                </a:solidFill>
                <a:latin typeface="微软雅黑" panose="020B0503020204020204" pitchFamily="34" charset="-122"/>
                <a:ea typeface="微软雅黑" panose="020B0503020204020204" pitchFamily="34" charset="-122"/>
              </a:rPr>
              <a:t>3</a:t>
            </a:r>
            <a:r>
              <a:rPr lang="zh-CN" altLang="en-US" sz="2400" b="1" dirty="0">
                <a:solidFill>
                  <a:srgbClr val="346182"/>
                </a:solidFill>
                <a:latin typeface="微软雅黑" panose="020B0503020204020204" pitchFamily="34" charset="-122"/>
                <a:ea typeface="微软雅黑" panose="020B0503020204020204" pitchFamily="34" charset="-122"/>
              </a:rPr>
              <a:t>：企业</a:t>
            </a:r>
            <a:r>
              <a:rPr lang="en-US" altLang="zh-CN" sz="2400" b="1" dirty="0">
                <a:solidFill>
                  <a:srgbClr val="346182"/>
                </a:solidFill>
                <a:latin typeface="微软雅黑" panose="020B0503020204020204" pitchFamily="34" charset="-122"/>
                <a:ea typeface="微软雅黑" panose="020B0503020204020204" pitchFamily="34" charset="-122"/>
              </a:rPr>
              <a:t>HR</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633845" y="2868930"/>
            <a:ext cx="2560955" cy="368300"/>
          </a:xfrm>
          <a:prstGeom prst="rect">
            <a:avLst/>
          </a:prstGeom>
          <a:noFill/>
        </p:spPr>
        <p:txBody>
          <a:bodyPr wrap="square" rtlCol="0">
            <a:spAutoFit/>
          </a:bodyPr>
          <a:lstStyle/>
          <a:p>
            <a:pPr algn="l"/>
            <a:r>
              <a:rPr lang="zh-CN" altLang="en-US"/>
              <a:t> </a:t>
            </a:r>
          </a:p>
        </p:txBody>
      </p:sp>
      <p:pic>
        <p:nvPicPr>
          <p:cNvPr id="3" name="图片 2" descr="微信图片_20171115101701"/>
          <p:cNvPicPr>
            <a:picLocks noChangeAspect="1"/>
          </p:cNvPicPr>
          <p:nvPr/>
        </p:nvPicPr>
        <p:blipFill>
          <a:blip r:embed="rId2"/>
          <a:stretch>
            <a:fillRect/>
          </a:stretch>
        </p:blipFill>
        <p:spPr>
          <a:xfrm>
            <a:off x="4212590" y="902970"/>
            <a:ext cx="3249930" cy="5781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4745268" y="2895526"/>
            <a:ext cx="300667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主登录界面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246326" y="3227727"/>
            <a:ext cx="2939029" cy="707886"/>
          </a:xfrm>
          <a:prstGeom prst="rect">
            <a:avLst/>
          </a:prstGeom>
          <a:noFill/>
        </p:spPr>
        <p:txBody>
          <a:bodyPr wrap="square" rtlCol="0">
            <a:spAutoFit/>
          </a:bodyPr>
          <a:lstStyle/>
          <a:p>
            <a:r>
              <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企业</a:t>
            </a:r>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任意多边形 69"/>
          <p:cNvSpPr/>
          <p:nvPr/>
        </p:nvSpPr>
        <p:spPr>
          <a:xfrm>
            <a:off x="561878" y="5459183"/>
            <a:ext cx="1379382" cy="1436917"/>
          </a:xfrm>
          <a:custGeom>
            <a:avLst/>
            <a:gdLst>
              <a:gd name="connsiteX0" fmla="*/ 988221 w 1379382"/>
              <a:gd name="connsiteY0" fmla="*/ 0 h 1436917"/>
              <a:gd name="connsiteX1" fmla="*/ 1010406 w 1379382"/>
              <a:gd name="connsiteY1" fmla="*/ 15258 h 1436917"/>
              <a:gd name="connsiteX2" fmla="*/ 1238011 w 1379382"/>
              <a:gd name="connsiteY2" fmla="*/ 370872 h 1436917"/>
              <a:gd name="connsiteX3" fmla="*/ 1235427 w 1379382"/>
              <a:gd name="connsiteY3" fmla="*/ 372649 h 1436917"/>
              <a:gd name="connsiteX4" fmla="*/ 1289073 w 1379382"/>
              <a:gd name="connsiteY4" fmla="*/ 450653 h 1436917"/>
              <a:gd name="connsiteX5" fmla="*/ 1379382 w 1379382"/>
              <a:gd name="connsiteY5" fmla="*/ 591754 h 1436917"/>
              <a:gd name="connsiteX6" fmla="*/ 798132 w 1379382"/>
              <a:gd name="connsiteY6" fmla="*/ 1436917 h 1436917"/>
              <a:gd name="connsiteX7" fmla="*/ 0 w 1379382"/>
              <a:gd name="connsiteY7" fmla="*/ 1436917 h 1436917"/>
              <a:gd name="connsiteX8" fmla="*/ 988221 w 1379382"/>
              <a:gd name="connsiteY8" fmla="*/ 0 h 1436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79382" h="1436917">
                <a:moveTo>
                  <a:pt x="988221" y="0"/>
                </a:moveTo>
                <a:lnTo>
                  <a:pt x="1010406" y="15258"/>
                </a:lnTo>
                <a:lnTo>
                  <a:pt x="1238011" y="370872"/>
                </a:lnTo>
                <a:lnTo>
                  <a:pt x="1235427" y="372649"/>
                </a:lnTo>
                <a:lnTo>
                  <a:pt x="1289073" y="450653"/>
                </a:lnTo>
                <a:lnTo>
                  <a:pt x="1379382" y="591754"/>
                </a:lnTo>
                <a:lnTo>
                  <a:pt x="798132" y="1436917"/>
                </a:lnTo>
                <a:lnTo>
                  <a:pt x="0" y="1436917"/>
                </a:lnTo>
                <a:lnTo>
                  <a:pt x="988221" y="0"/>
                </a:lnTo>
                <a:close/>
              </a:path>
            </a:pathLst>
          </a:custGeom>
          <a:solidFill>
            <a:srgbClr val="EE8F82">
              <a:alpha val="25000"/>
            </a:srgbClr>
          </a:solidFill>
          <a:ln>
            <a:solidFill>
              <a:srgbClr val="EED9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9" name="任意多边形 68"/>
          <p:cNvSpPr/>
          <p:nvPr/>
        </p:nvSpPr>
        <p:spPr>
          <a:xfrm>
            <a:off x="1950042" y="5459184"/>
            <a:ext cx="1377333" cy="1436916"/>
          </a:xfrm>
          <a:custGeom>
            <a:avLst/>
            <a:gdLst>
              <a:gd name="connsiteX0" fmla="*/ 389113 w 1377333"/>
              <a:gd name="connsiteY0" fmla="*/ 0 h 1436916"/>
              <a:gd name="connsiteX1" fmla="*/ 1377333 w 1377333"/>
              <a:gd name="connsiteY1" fmla="*/ 1436916 h 1436916"/>
              <a:gd name="connsiteX2" fmla="*/ 579200 w 1377333"/>
              <a:gd name="connsiteY2" fmla="*/ 1436916 h 1436916"/>
              <a:gd name="connsiteX3" fmla="*/ 0 w 1377333"/>
              <a:gd name="connsiteY3" fmla="*/ 594733 h 1436916"/>
              <a:gd name="connsiteX4" fmla="*/ 373996 w 1377333"/>
              <a:gd name="connsiteY4" fmla="*/ 10397 h 1436916"/>
              <a:gd name="connsiteX5" fmla="*/ 389113 w 1377333"/>
              <a:gd name="connsiteY5" fmla="*/ 0 h 143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7333" h="1436916">
                <a:moveTo>
                  <a:pt x="389113" y="0"/>
                </a:moveTo>
                <a:lnTo>
                  <a:pt x="1377333" y="1436916"/>
                </a:lnTo>
                <a:lnTo>
                  <a:pt x="579200" y="1436916"/>
                </a:lnTo>
                <a:lnTo>
                  <a:pt x="0" y="594733"/>
                </a:lnTo>
                <a:lnTo>
                  <a:pt x="373996" y="10397"/>
                </a:lnTo>
                <a:lnTo>
                  <a:pt x="389113" y="0"/>
                </a:lnTo>
                <a:close/>
              </a:path>
            </a:pathLst>
          </a:custGeom>
          <a:solidFill>
            <a:srgbClr val="F1DBCC"/>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9" name="任意多边形 818"/>
          <p:cNvSpPr/>
          <p:nvPr/>
        </p:nvSpPr>
        <p:spPr>
          <a:xfrm flipV="1">
            <a:off x="5466342" y="5123204"/>
            <a:ext cx="1608398" cy="1772896"/>
          </a:xfrm>
          <a:custGeom>
            <a:avLst/>
            <a:gdLst>
              <a:gd name="connsiteX0" fmla="*/ 1219285 w 1608398"/>
              <a:gd name="connsiteY0" fmla="*/ 1772896 h 1772896"/>
              <a:gd name="connsiteX1" fmla="*/ 1234402 w 1608398"/>
              <a:gd name="connsiteY1" fmla="*/ 1762499 h 1772896"/>
              <a:gd name="connsiteX2" fmla="*/ 1608398 w 1608398"/>
              <a:gd name="connsiteY2" fmla="*/ 1178163 h 1772896"/>
              <a:gd name="connsiteX3" fmla="*/ 798132 w 1608398"/>
              <a:gd name="connsiteY3" fmla="*/ 0 h 1772896"/>
              <a:gd name="connsiteX4" fmla="*/ 0 w 1608398"/>
              <a:gd name="connsiteY4" fmla="*/ 0 h 1772896"/>
              <a:gd name="connsiteX5" fmla="*/ 1219285 w 1608398"/>
              <a:gd name="connsiteY5"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08398" h="1772896">
                <a:moveTo>
                  <a:pt x="1219285" y="1772896"/>
                </a:moveTo>
                <a:lnTo>
                  <a:pt x="1234402" y="1762499"/>
                </a:lnTo>
                <a:lnTo>
                  <a:pt x="1608398" y="1178163"/>
                </a:lnTo>
                <a:lnTo>
                  <a:pt x="798132" y="0"/>
                </a:lnTo>
                <a:lnTo>
                  <a:pt x="0" y="0"/>
                </a:lnTo>
                <a:lnTo>
                  <a:pt x="1219285"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0" name="任意多边形 519"/>
          <p:cNvSpPr/>
          <p:nvPr/>
        </p:nvSpPr>
        <p:spPr>
          <a:xfrm>
            <a:off x="10576104" y="286921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49000"/>
            </a:srgbClr>
          </a:solidFill>
          <a:ln>
            <a:solidFill>
              <a:srgbClr val="DF9B83">
                <a:alpha val="4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任意多边形 685"/>
          <p:cNvSpPr/>
          <p:nvPr/>
        </p:nvSpPr>
        <p:spPr>
          <a:xfrm>
            <a:off x="9482391" y="0"/>
            <a:ext cx="1474363" cy="1578002"/>
          </a:xfrm>
          <a:custGeom>
            <a:avLst/>
            <a:gdLst>
              <a:gd name="connsiteX0" fmla="*/ 0 w 1474363"/>
              <a:gd name="connsiteY0" fmla="*/ 0 h 1578002"/>
              <a:gd name="connsiteX1" fmla="*/ 798133 w 1474363"/>
              <a:gd name="connsiteY1" fmla="*/ 0 h 1578002"/>
              <a:gd name="connsiteX2" fmla="*/ 1474363 w 1474363"/>
              <a:gd name="connsiteY2" fmla="*/ 983269 h 1578002"/>
              <a:gd name="connsiteX3" fmla="*/ 1100367 w 1474363"/>
              <a:gd name="connsiteY3" fmla="*/ 1567605 h 1578002"/>
              <a:gd name="connsiteX4" fmla="*/ 1085250 w 1474363"/>
              <a:gd name="connsiteY4" fmla="*/ 1578002 h 1578002"/>
              <a:gd name="connsiteX5" fmla="*/ 0 w 1474363"/>
              <a:gd name="connsiteY5"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74363" h="1578002">
                <a:moveTo>
                  <a:pt x="0" y="0"/>
                </a:moveTo>
                <a:lnTo>
                  <a:pt x="798133" y="0"/>
                </a:lnTo>
                <a:lnTo>
                  <a:pt x="1474363" y="983269"/>
                </a:lnTo>
                <a:lnTo>
                  <a:pt x="1100367" y="1567605"/>
                </a:lnTo>
                <a:lnTo>
                  <a:pt x="1085250" y="1578002"/>
                </a:lnTo>
                <a:lnTo>
                  <a:pt x="0" y="0"/>
                </a:lnTo>
                <a:close/>
              </a:path>
            </a:pathLst>
          </a:custGeom>
          <a:solidFill>
            <a:srgbClr val="E7B05E">
              <a:alpha val="25000"/>
            </a:srgbClr>
          </a:solidFill>
          <a:ln>
            <a:solidFill>
              <a:srgbClr val="EFE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83"/>
          <p:cNvSpPr/>
          <p:nvPr/>
        </p:nvSpPr>
        <p:spPr>
          <a:xfrm>
            <a:off x="10965534" y="0"/>
            <a:ext cx="1238362" cy="1578002"/>
          </a:xfrm>
          <a:custGeom>
            <a:avLst/>
            <a:gdLst>
              <a:gd name="connsiteX0" fmla="*/ 678279 w 1238362"/>
              <a:gd name="connsiteY0" fmla="*/ 0 h 1578002"/>
              <a:gd name="connsiteX1" fmla="*/ 1238362 w 1238362"/>
              <a:gd name="connsiteY1" fmla="*/ 0 h 1578002"/>
              <a:gd name="connsiteX2" fmla="*/ 1238362 w 1238362"/>
              <a:gd name="connsiteY2" fmla="*/ 346134 h 1578002"/>
              <a:gd name="connsiteX3" fmla="*/ 391161 w 1238362"/>
              <a:gd name="connsiteY3" fmla="*/ 1578002 h 1578002"/>
              <a:gd name="connsiteX4" fmla="*/ 368976 w 1238362"/>
              <a:gd name="connsiteY4" fmla="*/ 1562744 h 1578002"/>
              <a:gd name="connsiteX5" fmla="*/ 141371 w 1238362"/>
              <a:gd name="connsiteY5" fmla="*/ 1207130 h 1578002"/>
              <a:gd name="connsiteX6" fmla="*/ 143955 w 1238362"/>
              <a:gd name="connsiteY6" fmla="*/ 1205353 h 1578002"/>
              <a:gd name="connsiteX7" fmla="*/ 90309 w 1238362"/>
              <a:gd name="connsiteY7" fmla="*/ 1127349 h 1578002"/>
              <a:gd name="connsiteX8" fmla="*/ 0 w 1238362"/>
              <a:gd name="connsiteY8" fmla="*/ 986248 h 1578002"/>
              <a:gd name="connsiteX9" fmla="*/ 678279 w 1238362"/>
              <a:gd name="connsiteY9" fmla="*/ 0 h 157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362" h="1578002">
                <a:moveTo>
                  <a:pt x="678279" y="0"/>
                </a:moveTo>
                <a:lnTo>
                  <a:pt x="1238362" y="0"/>
                </a:lnTo>
                <a:lnTo>
                  <a:pt x="1238362" y="346134"/>
                </a:lnTo>
                <a:lnTo>
                  <a:pt x="391161" y="1578002"/>
                </a:lnTo>
                <a:lnTo>
                  <a:pt x="368976" y="1562744"/>
                </a:lnTo>
                <a:lnTo>
                  <a:pt x="141371" y="1207130"/>
                </a:lnTo>
                <a:lnTo>
                  <a:pt x="143955" y="1205353"/>
                </a:lnTo>
                <a:lnTo>
                  <a:pt x="90309" y="1127349"/>
                </a:lnTo>
                <a:lnTo>
                  <a:pt x="0" y="986248"/>
                </a:lnTo>
                <a:lnTo>
                  <a:pt x="678279" y="0"/>
                </a:lnTo>
                <a:close/>
              </a:path>
            </a:pathLst>
          </a:custGeom>
          <a:solidFill>
            <a:srgbClr val="EFE3C2">
              <a:alpha val="71000"/>
            </a:srgbClr>
          </a:solidFill>
          <a:ln>
            <a:solidFill>
              <a:srgbClr val="EEE6C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4" name="任意多边形 703"/>
          <p:cNvSpPr/>
          <p:nvPr/>
        </p:nvSpPr>
        <p:spPr>
          <a:xfrm>
            <a:off x="11202884" y="1946822"/>
            <a:ext cx="798132" cy="1160519"/>
          </a:xfrm>
          <a:custGeom>
            <a:avLst/>
            <a:gdLst>
              <a:gd name="connsiteX0" fmla="*/ 399066 w 798132"/>
              <a:gd name="connsiteY0" fmla="*/ 0 h 1160519"/>
              <a:gd name="connsiteX1" fmla="*/ 798132 w 798132"/>
              <a:gd name="connsiteY1" fmla="*/ 580260 h 1160519"/>
              <a:gd name="connsiteX2" fmla="*/ 399066 w 798132"/>
              <a:gd name="connsiteY2" fmla="*/ 1160519 h 1160519"/>
              <a:gd name="connsiteX3" fmla="*/ 0 w 798132"/>
              <a:gd name="connsiteY3" fmla="*/ 580260 h 1160519"/>
              <a:gd name="connsiteX4" fmla="*/ 399066 w 798132"/>
              <a:gd name="connsiteY4" fmla="*/ 0 h 1160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8132" h="1160519">
                <a:moveTo>
                  <a:pt x="399066" y="0"/>
                </a:moveTo>
                <a:lnTo>
                  <a:pt x="798132" y="580260"/>
                </a:lnTo>
                <a:lnTo>
                  <a:pt x="399066" y="1160519"/>
                </a:lnTo>
                <a:lnTo>
                  <a:pt x="0" y="580260"/>
                </a:lnTo>
                <a:lnTo>
                  <a:pt x="399066" y="0"/>
                </a:lnTo>
                <a:close/>
              </a:path>
            </a:pathLst>
          </a:custGeom>
          <a:solidFill>
            <a:srgbClr val="D57053">
              <a:alpha val="25000"/>
            </a:srgbClr>
          </a:solidFill>
          <a:ln>
            <a:solidFill>
              <a:srgbClr val="EAD3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任意多边形 87"/>
          <p:cNvSpPr/>
          <p:nvPr/>
        </p:nvSpPr>
        <p:spPr>
          <a:xfrm>
            <a:off x="11601950" y="1071565"/>
            <a:ext cx="601946" cy="1455517"/>
          </a:xfrm>
          <a:custGeom>
            <a:avLst/>
            <a:gdLst>
              <a:gd name="connsiteX0" fmla="*/ 601946 w 601946"/>
              <a:gd name="connsiteY0" fmla="*/ 0 h 1455517"/>
              <a:gd name="connsiteX1" fmla="*/ 601946 w 601946"/>
              <a:gd name="connsiteY1" fmla="*/ 1160520 h 1455517"/>
              <a:gd name="connsiteX2" fmla="*/ 399066 w 601946"/>
              <a:gd name="connsiteY2" fmla="*/ 1455517 h 1455517"/>
              <a:gd name="connsiteX3" fmla="*/ 0 w 601946"/>
              <a:gd name="connsiteY3" fmla="*/ 875257 h 1455517"/>
              <a:gd name="connsiteX4" fmla="*/ 601946 w 601946"/>
              <a:gd name="connsiteY4" fmla="*/ 0 h 1455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7">
                <a:moveTo>
                  <a:pt x="601946" y="0"/>
                </a:moveTo>
                <a:lnTo>
                  <a:pt x="601946" y="1160520"/>
                </a:lnTo>
                <a:lnTo>
                  <a:pt x="399066" y="1455517"/>
                </a:lnTo>
                <a:lnTo>
                  <a:pt x="0" y="875257"/>
                </a:lnTo>
                <a:lnTo>
                  <a:pt x="601946" y="0"/>
                </a:lnTo>
                <a:close/>
              </a:path>
            </a:pathLst>
          </a:custGeom>
          <a:solidFill>
            <a:srgbClr val="EBCEBC"/>
          </a:solidFill>
          <a:ln>
            <a:solidFill>
              <a:srgbClr val="EACDB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任意多边形 699"/>
          <p:cNvSpPr/>
          <p:nvPr/>
        </p:nvSpPr>
        <p:spPr>
          <a:xfrm>
            <a:off x="10965534" y="1590209"/>
            <a:ext cx="636416" cy="936872"/>
          </a:xfrm>
          <a:custGeom>
            <a:avLst/>
            <a:gdLst>
              <a:gd name="connsiteX0" fmla="*/ 391161 w 636416"/>
              <a:gd name="connsiteY0" fmla="*/ 0 h 936872"/>
              <a:gd name="connsiteX1" fmla="*/ 636416 w 636416"/>
              <a:gd name="connsiteY1" fmla="*/ 356612 h 936872"/>
              <a:gd name="connsiteX2" fmla="*/ 237350 w 636416"/>
              <a:gd name="connsiteY2" fmla="*/ 936872 h 936872"/>
              <a:gd name="connsiteX3" fmla="*/ 0 w 636416"/>
              <a:gd name="connsiteY3" fmla="*/ 591754 h 936872"/>
              <a:gd name="connsiteX4" fmla="*/ 90309 w 636416"/>
              <a:gd name="connsiteY4" fmla="*/ 450653 h 936872"/>
              <a:gd name="connsiteX5" fmla="*/ 143955 w 636416"/>
              <a:gd name="connsiteY5" fmla="*/ 372649 h 936872"/>
              <a:gd name="connsiteX6" fmla="*/ 141371 w 636416"/>
              <a:gd name="connsiteY6" fmla="*/ 370872 h 936872"/>
              <a:gd name="connsiteX7" fmla="*/ 368976 w 636416"/>
              <a:gd name="connsiteY7" fmla="*/ 15258 h 936872"/>
              <a:gd name="connsiteX8" fmla="*/ 391161 w 636416"/>
              <a:gd name="connsiteY8" fmla="*/ 0 h 93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2">
                <a:moveTo>
                  <a:pt x="391161" y="0"/>
                </a:moveTo>
                <a:lnTo>
                  <a:pt x="636416" y="356612"/>
                </a:lnTo>
                <a:lnTo>
                  <a:pt x="237350" y="936872"/>
                </a:lnTo>
                <a:lnTo>
                  <a:pt x="0" y="591754"/>
                </a:lnTo>
                <a:lnTo>
                  <a:pt x="90309" y="450653"/>
                </a:lnTo>
                <a:lnTo>
                  <a:pt x="143955" y="372649"/>
                </a:lnTo>
                <a:lnTo>
                  <a:pt x="141371" y="370872"/>
                </a:lnTo>
                <a:lnTo>
                  <a:pt x="368976" y="15258"/>
                </a:lnTo>
                <a:lnTo>
                  <a:pt x="391161" y="0"/>
                </a:lnTo>
                <a:close/>
              </a:path>
            </a:pathLst>
          </a:custGeom>
          <a:solidFill>
            <a:srgbClr val="D2DBC4"/>
          </a:solidFill>
          <a:ln>
            <a:solidFill>
              <a:srgbClr val="D3DD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9" name="任意多边形 698"/>
          <p:cNvSpPr/>
          <p:nvPr/>
        </p:nvSpPr>
        <p:spPr>
          <a:xfrm>
            <a:off x="10965534" y="2527082"/>
            <a:ext cx="636416" cy="936871"/>
          </a:xfrm>
          <a:custGeom>
            <a:avLst/>
            <a:gdLst>
              <a:gd name="connsiteX0" fmla="*/ 237350 w 636416"/>
              <a:gd name="connsiteY0" fmla="*/ 0 h 936871"/>
              <a:gd name="connsiteX1" fmla="*/ 636416 w 636416"/>
              <a:gd name="connsiteY1" fmla="*/ 580259 h 936871"/>
              <a:gd name="connsiteX2" fmla="*/ 391161 w 636416"/>
              <a:gd name="connsiteY2" fmla="*/ 936871 h 936871"/>
              <a:gd name="connsiteX3" fmla="*/ 368976 w 636416"/>
              <a:gd name="connsiteY3" fmla="*/ 921613 h 936871"/>
              <a:gd name="connsiteX4" fmla="*/ 141371 w 636416"/>
              <a:gd name="connsiteY4" fmla="*/ 565999 h 936871"/>
              <a:gd name="connsiteX5" fmla="*/ 143955 w 636416"/>
              <a:gd name="connsiteY5" fmla="*/ 564222 h 936871"/>
              <a:gd name="connsiteX6" fmla="*/ 90309 w 636416"/>
              <a:gd name="connsiteY6" fmla="*/ 486218 h 936871"/>
              <a:gd name="connsiteX7" fmla="*/ 0 w 636416"/>
              <a:gd name="connsiteY7" fmla="*/ 345117 h 936871"/>
              <a:gd name="connsiteX8" fmla="*/ 237350 w 636416"/>
              <a:gd name="connsiteY8" fmla="*/ 0 h 936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416" h="936871">
                <a:moveTo>
                  <a:pt x="237350" y="0"/>
                </a:moveTo>
                <a:lnTo>
                  <a:pt x="636416" y="580259"/>
                </a:lnTo>
                <a:lnTo>
                  <a:pt x="391161" y="936871"/>
                </a:lnTo>
                <a:lnTo>
                  <a:pt x="368976" y="921613"/>
                </a:lnTo>
                <a:lnTo>
                  <a:pt x="141371" y="565999"/>
                </a:lnTo>
                <a:lnTo>
                  <a:pt x="143955" y="564222"/>
                </a:lnTo>
                <a:lnTo>
                  <a:pt x="90309" y="486218"/>
                </a:lnTo>
                <a:lnTo>
                  <a:pt x="0" y="345117"/>
                </a:lnTo>
                <a:lnTo>
                  <a:pt x="237350" y="0"/>
                </a:lnTo>
                <a:close/>
              </a:path>
            </a:pathLst>
          </a:custGeom>
          <a:solidFill>
            <a:srgbClr val="E9CCBA"/>
          </a:solidFill>
          <a:ln>
            <a:solidFill>
              <a:srgbClr val="EACDB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93"/>
          <p:cNvSpPr/>
          <p:nvPr/>
        </p:nvSpPr>
        <p:spPr>
          <a:xfrm>
            <a:off x="11601950" y="2527081"/>
            <a:ext cx="601946" cy="1455516"/>
          </a:xfrm>
          <a:custGeom>
            <a:avLst/>
            <a:gdLst>
              <a:gd name="connsiteX0" fmla="*/ 399066 w 601946"/>
              <a:gd name="connsiteY0" fmla="*/ 0 h 1455516"/>
              <a:gd name="connsiteX1" fmla="*/ 601946 w 601946"/>
              <a:gd name="connsiteY1" fmla="*/ 294997 h 1455516"/>
              <a:gd name="connsiteX2" fmla="*/ 601946 w 601946"/>
              <a:gd name="connsiteY2" fmla="*/ 1455516 h 1455516"/>
              <a:gd name="connsiteX3" fmla="*/ 0 w 601946"/>
              <a:gd name="connsiteY3" fmla="*/ 580259 h 1455516"/>
              <a:gd name="connsiteX4" fmla="*/ 399066 w 601946"/>
              <a:gd name="connsiteY4" fmla="*/ 0 h 1455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1946" h="1455516">
                <a:moveTo>
                  <a:pt x="399066" y="0"/>
                </a:moveTo>
                <a:lnTo>
                  <a:pt x="601946" y="294997"/>
                </a:lnTo>
                <a:lnTo>
                  <a:pt x="601946" y="1455516"/>
                </a:lnTo>
                <a:lnTo>
                  <a:pt x="0" y="580259"/>
                </a:lnTo>
                <a:lnTo>
                  <a:pt x="399066" y="0"/>
                </a:lnTo>
                <a:close/>
              </a:path>
            </a:pathLst>
          </a:custGeom>
          <a:solidFill>
            <a:srgbClr val="D3DDC7"/>
          </a:solidFill>
          <a:ln>
            <a:solidFill>
              <a:srgbClr val="D3DCC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522"/>
          <p:cNvSpPr/>
          <p:nvPr/>
        </p:nvSpPr>
        <p:spPr>
          <a:xfrm>
            <a:off x="10576104" y="98326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6000"/>
            </a:srgbClr>
          </a:solidFill>
          <a:ln>
            <a:solidFill>
              <a:srgbClr val="EBD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9" name="任意多边形 528"/>
          <p:cNvSpPr/>
          <p:nvPr/>
        </p:nvSpPr>
        <p:spPr>
          <a:xfrm flipV="1">
            <a:off x="10576104" y="159020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8A378">
              <a:alpha val="53000"/>
            </a:srgbClr>
          </a:solidFill>
          <a:ln>
            <a:solidFill>
              <a:srgbClr val="B3C4A5">
                <a:alpha val="53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50"/>
          <p:cNvSpPr/>
          <p:nvPr/>
        </p:nvSpPr>
        <p:spPr>
          <a:xfrm>
            <a:off x="2444778" y="4491806"/>
            <a:ext cx="1946374" cy="2416275"/>
          </a:xfrm>
          <a:custGeom>
            <a:avLst/>
            <a:gdLst>
              <a:gd name="connsiteX0" fmla="*/ 1555213 w 1946374"/>
              <a:gd name="connsiteY0" fmla="*/ 0 h 2416275"/>
              <a:gd name="connsiteX1" fmla="*/ 1577398 w 1946374"/>
              <a:gd name="connsiteY1" fmla="*/ 15258 h 2416275"/>
              <a:gd name="connsiteX2" fmla="*/ 1805003 w 1946374"/>
              <a:gd name="connsiteY2" fmla="*/ 370872 h 2416275"/>
              <a:gd name="connsiteX3" fmla="*/ 1802419 w 1946374"/>
              <a:gd name="connsiteY3" fmla="*/ 372649 h 2416275"/>
              <a:gd name="connsiteX4" fmla="*/ 1856065 w 1946374"/>
              <a:gd name="connsiteY4" fmla="*/ 450653 h 2416275"/>
              <a:gd name="connsiteX5" fmla="*/ 1946374 w 1946374"/>
              <a:gd name="connsiteY5" fmla="*/ 591754 h 2416275"/>
              <a:gd name="connsiteX6" fmla="*/ 691584 w 1946374"/>
              <a:gd name="connsiteY6" fmla="*/ 2416275 h 2416275"/>
              <a:gd name="connsiteX7" fmla="*/ 106548 w 1946374"/>
              <a:gd name="connsiteY7" fmla="*/ 2416275 h 2416275"/>
              <a:gd name="connsiteX8" fmla="*/ 0 w 1946374"/>
              <a:gd name="connsiteY8" fmla="*/ 2261349 h 2416275"/>
              <a:gd name="connsiteX9" fmla="*/ 1555213 w 1946374"/>
              <a:gd name="connsiteY9" fmla="*/ 0 h 2416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46374" h="2416275">
                <a:moveTo>
                  <a:pt x="1555213" y="0"/>
                </a:moveTo>
                <a:lnTo>
                  <a:pt x="1577398" y="15258"/>
                </a:lnTo>
                <a:lnTo>
                  <a:pt x="1805003" y="370872"/>
                </a:lnTo>
                <a:lnTo>
                  <a:pt x="1802419" y="372649"/>
                </a:lnTo>
                <a:lnTo>
                  <a:pt x="1856065" y="450653"/>
                </a:lnTo>
                <a:lnTo>
                  <a:pt x="1946374" y="591754"/>
                </a:lnTo>
                <a:lnTo>
                  <a:pt x="691584" y="2416275"/>
                </a:lnTo>
                <a:lnTo>
                  <a:pt x="106548" y="2416275"/>
                </a:lnTo>
                <a:lnTo>
                  <a:pt x="0" y="2261349"/>
                </a:lnTo>
                <a:lnTo>
                  <a:pt x="15552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50" name="任意多边形 49"/>
          <p:cNvSpPr/>
          <p:nvPr/>
        </p:nvSpPr>
        <p:spPr>
          <a:xfrm>
            <a:off x="4399934" y="4491806"/>
            <a:ext cx="2050873" cy="2416274"/>
          </a:xfrm>
          <a:custGeom>
            <a:avLst/>
            <a:gdLst>
              <a:gd name="connsiteX0" fmla="*/ 389113 w 2050873"/>
              <a:gd name="connsiteY0" fmla="*/ 0 h 2416274"/>
              <a:gd name="connsiteX1" fmla="*/ 2050873 w 2050873"/>
              <a:gd name="connsiteY1" fmla="*/ 2416274 h 2416274"/>
              <a:gd name="connsiteX2" fmla="*/ 1252741 w 2050873"/>
              <a:gd name="connsiteY2" fmla="*/ 2416274 h 2416274"/>
              <a:gd name="connsiteX3" fmla="*/ 0 w 2050873"/>
              <a:gd name="connsiteY3" fmla="*/ 594733 h 2416274"/>
              <a:gd name="connsiteX4" fmla="*/ 373996 w 2050873"/>
              <a:gd name="connsiteY4" fmla="*/ 10397 h 2416274"/>
              <a:gd name="connsiteX5" fmla="*/ 389113 w 2050873"/>
              <a:gd name="connsiteY5" fmla="*/ 0 h 2416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50873" h="2416274">
                <a:moveTo>
                  <a:pt x="389113" y="0"/>
                </a:moveTo>
                <a:lnTo>
                  <a:pt x="2050873" y="2416274"/>
                </a:lnTo>
                <a:lnTo>
                  <a:pt x="1252741" y="2416274"/>
                </a:lnTo>
                <a:lnTo>
                  <a:pt x="0" y="594733"/>
                </a:lnTo>
                <a:lnTo>
                  <a:pt x="373996" y="10397"/>
                </a:lnTo>
                <a:lnTo>
                  <a:pt x="389113"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9" name="任意多边形 48"/>
          <p:cNvSpPr/>
          <p:nvPr/>
        </p:nvSpPr>
        <p:spPr>
          <a:xfrm>
            <a:off x="2344510" y="6762288"/>
            <a:ext cx="200534" cy="145793"/>
          </a:xfrm>
          <a:custGeom>
            <a:avLst/>
            <a:gdLst>
              <a:gd name="connsiteX0" fmla="*/ 100267 w 200534"/>
              <a:gd name="connsiteY0" fmla="*/ 0 h 145793"/>
              <a:gd name="connsiteX1" fmla="*/ 200534 w 200534"/>
              <a:gd name="connsiteY1" fmla="*/ 145793 h 145793"/>
              <a:gd name="connsiteX2" fmla="*/ 0 w 200534"/>
              <a:gd name="connsiteY2" fmla="*/ 145793 h 145793"/>
              <a:gd name="connsiteX3" fmla="*/ 100267 w 200534"/>
              <a:gd name="connsiteY3" fmla="*/ 0 h 145793"/>
            </a:gdLst>
            <a:ahLst/>
            <a:cxnLst>
              <a:cxn ang="0">
                <a:pos x="connsiteX0" y="connsiteY0"/>
              </a:cxn>
              <a:cxn ang="0">
                <a:pos x="connsiteX1" y="connsiteY1"/>
              </a:cxn>
              <a:cxn ang="0">
                <a:pos x="connsiteX2" y="connsiteY2"/>
              </a:cxn>
              <a:cxn ang="0">
                <a:pos x="connsiteX3" y="connsiteY3"/>
              </a:cxn>
            </a:cxnLst>
            <a:rect l="l" t="t" r="r" b="b"/>
            <a:pathLst>
              <a:path w="200534" h="145793">
                <a:moveTo>
                  <a:pt x="100267" y="0"/>
                </a:moveTo>
                <a:lnTo>
                  <a:pt x="200534" y="145793"/>
                </a:lnTo>
                <a:lnTo>
                  <a:pt x="0" y="145793"/>
                </a:lnTo>
                <a:lnTo>
                  <a:pt x="100267" y="0"/>
                </a:lnTo>
                <a:close/>
              </a:path>
            </a:pathLst>
          </a:custGeom>
          <a:solidFill>
            <a:srgbClr val="A2B894">
              <a:alpha val="25000"/>
            </a:srgbClr>
          </a:solidFill>
          <a:ln>
            <a:solidFill>
              <a:srgbClr val="E0E6D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2" name="任意多边形 61"/>
          <p:cNvSpPr/>
          <p:nvPr/>
        </p:nvSpPr>
        <p:spPr>
          <a:xfrm>
            <a:off x="-35280" y="4818139"/>
            <a:ext cx="1017046" cy="2052322"/>
          </a:xfrm>
          <a:custGeom>
            <a:avLst/>
            <a:gdLst>
              <a:gd name="connsiteX0" fmla="*/ 0 w 1017046"/>
              <a:gd name="connsiteY0" fmla="*/ 0 h 2052322"/>
              <a:gd name="connsiteX1" fmla="*/ 1017046 w 1017046"/>
              <a:gd name="connsiteY1" fmla="*/ 1478830 h 2052322"/>
              <a:gd name="connsiteX2" fmla="*/ 613325 w 1017046"/>
              <a:gd name="connsiteY2" fmla="*/ 2052322 h 2052322"/>
              <a:gd name="connsiteX3" fmla="*/ 0 w 1017046"/>
              <a:gd name="connsiteY3" fmla="*/ 1160520 h 2052322"/>
              <a:gd name="connsiteX4" fmla="*/ 0 w 1017046"/>
              <a:gd name="connsiteY4" fmla="*/ 0 h 205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046" h="2052322">
                <a:moveTo>
                  <a:pt x="0" y="0"/>
                </a:moveTo>
                <a:lnTo>
                  <a:pt x="1017046" y="1478830"/>
                </a:lnTo>
                <a:lnTo>
                  <a:pt x="613325" y="2052322"/>
                </a:lnTo>
                <a:lnTo>
                  <a:pt x="0" y="1160520"/>
                </a:lnTo>
                <a:lnTo>
                  <a:pt x="0" y="0"/>
                </a:lnTo>
                <a:close/>
              </a:path>
            </a:pathLst>
          </a:custGeom>
          <a:solidFill>
            <a:srgbClr val="508799">
              <a:alpha val="25000"/>
            </a:srgbClr>
          </a:solidFill>
          <a:ln>
            <a:solidFill>
              <a:srgbClr val="C3D4C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2" name="任意多边形 811"/>
          <p:cNvSpPr/>
          <p:nvPr/>
        </p:nvSpPr>
        <p:spPr>
          <a:xfrm flipV="1">
            <a:off x="4397479" y="5881804"/>
            <a:ext cx="1088729" cy="1014296"/>
          </a:xfrm>
          <a:custGeom>
            <a:avLst/>
            <a:gdLst>
              <a:gd name="connsiteX0" fmla="*/ 391161 w 1088729"/>
              <a:gd name="connsiteY0" fmla="*/ 1014296 h 1014296"/>
              <a:gd name="connsiteX1" fmla="*/ 1088729 w 1088729"/>
              <a:gd name="connsiteY1" fmla="*/ 0 h 1014296"/>
              <a:gd name="connsiteX2" fmla="*/ 290598 w 1088729"/>
              <a:gd name="connsiteY2" fmla="*/ 0 h 1014296"/>
              <a:gd name="connsiteX3" fmla="*/ 0 w 1088729"/>
              <a:gd name="connsiteY3" fmla="*/ 422542 h 1014296"/>
              <a:gd name="connsiteX4" fmla="*/ 90309 w 1088729"/>
              <a:gd name="connsiteY4" fmla="*/ 563643 h 1014296"/>
              <a:gd name="connsiteX5" fmla="*/ 143955 w 1088729"/>
              <a:gd name="connsiteY5" fmla="*/ 641647 h 1014296"/>
              <a:gd name="connsiteX6" fmla="*/ 141371 w 1088729"/>
              <a:gd name="connsiteY6" fmla="*/ 643424 h 1014296"/>
              <a:gd name="connsiteX7" fmla="*/ 368976 w 1088729"/>
              <a:gd name="connsiteY7" fmla="*/ 999038 h 1014296"/>
              <a:gd name="connsiteX8" fmla="*/ 391161 w 1088729"/>
              <a:gd name="connsiteY8"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729" h="1014296">
                <a:moveTo>
                  <a:pt x="391161" y="1014296"/>
                </a:moveTo>
                <a:lnTo>
                  <a:pt x="1088729" y="0"/>
                </a:lnTo>
                <a:lnTo>
                  <a:pt x="290598" y="0"/>
                </a:lnTo>
                <a:lnTo>
                  <a:pt x="0" y="422542"/>
                </a:lnTo>
                <a:lnTo>
                  <a:pt x="90309" y="563643"/>
                </a:lnTo>
                <a:lnTo>
                  <a:pt x="143955" y="641647"/>
                </a:lnTo>
                <a:lnTo>
                  <a:pt x="141371" y="643424"/>
                </a:lnTo>
                <a:lnTo>
                  <a:pt x="368976" y="999038"/>
                </a:lnTo>
                <a:lnTo>
                  <a:pt x="391161"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8" name="任意多边形 637"/>
          <p:cNvSpPr/>
          <p:nvPr/>
        </p:nvSpPr>
        <p:spPr>
          <a:xfrm flipV="1">
            <a:off x="4008048" y="58818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D57053">
              <a:alpha val="35000"/>
            </a:srgbClr>
          </a:solidFill>
          <a:ln>
            <a:solidFill>
              <a:srgbClr val="E6C6B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1" name="任意多边形 660"/>
          <p:cNvSpPr/>
          <p:nvPr/>
        </p:nvSpPr>
        <p:spPr>
          <a:xfrm flipV="1">
            <a:off x="10822507" y="5495459"/>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508799">
              <a:alpha val="35000"/>
            </a:srgbClr>
          </a:solidFill>
          <a:ln>
            <a:solidFill>
              <a:srgbClr val="B5CA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6" name="任意多边形 665"/>
          <p:cNvSpPr/>
          <p:nvPr/>
        </p:nvSpPr>
        <p:spPr>
          <a:xfrm>
            <a:off x="9861917" y="5495459"/>
            <a:ext cx="1341240" cy="1384436"/>
          </a:xfrm>
          <a:custGeom>
            <a:avLst/>
            <a:gdLst>
              <a:gd name="connsiteX0" fmla="*/ 952127 w 1341240"/>
              <a:gd name="connsiteY0" fmla="*/ 0 h 1384436"/>
              <a:gd name="connsiteX1" fmla="*/ 967244 w 1341240"/>
              <a:gd name="connsiteY1" fmla="*/ 10397 h 1384436"/>
              <a:gd name="connsiteX2" fmla="*/ 1341240 w 1341240"/>
              <a:gd name="connsiteY2" fmla="*/ 594733 h 1384436"/>
              <a:gd name="connsiteX3" fmla="*/ 798132 w 1341240"/>
              <a:gd name="connsiteY3" fmla="*/ 1384436 h 1384436"/>
              <a:gd name="connsiteX4" fmla="*/ 0 w 1341240"/>
              <a:gd name="connsiteY4" fmla="*/ 1384436 h 1384436"/>
              <a:gd name="connsiteX5" fmla="*/ 952127 w 1341240"/>
              <a:gd name="connsiteY5"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240" h="1384436">
                <a:moveTo>
                  <a:pt x="952127" y="0"/>
                </a:moveTo>
                <a:lnTo>
                  <a:pt x="967244" y="10397"/>
                </a:lnTo>
                <a:lnTo>
                  <a:pt x="1341240" y="594733"/>
                </a:lnTo>
                <a:lnTo>
                  <a:pt x="798132" y="1384436"/>
                </a:lnTo>
                <a:lnTo>
                  <a:pt x="0" y="1384436"/>
                </a:lnTo>
                <a:lnTo>
                  <a:pt x="952127" y="0"/>
                </a:lnTo>
                <a:close/>
              </a:path>
            </a:pathLst>
          </a:custGeom>
          <a:solidFill>
            <a:srgbClr val="508799">
              <a:alpha val="25000"/>
            </a:srgbClr>
          </a:solidFill>
          <a:ln>
            <a:solidFill>
              <a:srgbClr val="C4D5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0" name="任意多边形 709"/>
          <p:cNvSpPr/>
          <p:nvPr/>
        </p:nvSpPr>
        <p:spPr>
          <a:xfrm>
            <a:off x="11211938" y="5495459"/>
            <a:ext cx="980063" cy="1384436"/>
          </a:xfrm>
          <a:custGeom>
            <a:avLst/>
            <a:gdLst>
              <a:gd name="connsiteX0" fmla="*/ 391161 w 980063"/>
              <a:gd name="connsiteY0" fmla="*/ 0 h 1384436"/>
              <a:gd name="connsiteX1" fmla="*/ 980063 w 980063"/>
              <a:gd name="connsiteY1" fmla="*/ 856291 h 1384436"/>
              <a:gd name="connsiteX2" fmla="*/ 980063 w 980063"/>
              <a:gd name="connsiteY2" fmla="*/ 1384436 h 1384436"/>
              <a:gd name="connsiteX3" fmla="*/ 545157 w 980063"/>
              <a:gd name="connsiteY3" fmla="*/ 1384436 h 1384436"/>
              <a:gd name="connsiteX4" fmla="*/ 0 w 980063"/>
              <a:gd name="connsiteY4" fmla="*/ 591754 h 1384436"/>
              <a:gd name="connsiteX5" fmla="*/ 90309 w 980063"/>
              <a:gd name="connsiteY5" fmla="*/ 450653 h 1384436"/>
              <a:gd name="connsiteX6" fmla="*/ 143955 w 980063"/>
              <a:gd name="connsiteY6" fmla="*/ 372649 h 1384436"/>
              <a:gd name="connsiteX7" fmla="*/ 141371 w 980063"/>
              <a:gd name="connsiteY7" fmla="*/ 370872 h 1384436"/>
              <a:gd name="connsiteX8" fmla="*/ 368976 w 980063"/>
              <a:gd name="connsiteY8" fmla="*/ 15258 h 1384436"/>
              <a:gd name="connsiteX9" fmla="*/ 391161 w 980063"/>
              <a:gd name="connsiteY9" fmla="*/ 0 h 138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80063" h="1384436">
                <a:moveTo>
                  <a:pt x="391161" y="0"/>
                </a:moveTo>
                <a:lnTo>
                  <a:pt x="980063" y="856291"/>
                </a:lnTo>
                <a:lnTo>
                  <a:pt x="980063" y="1384436"/>
                </a:lnTo>
                <a:lnTo>
                  <a:pt x="545157" y="1384436"/>
                </a:lnTo>
                <a:lnTo>
                  <a:pt x="0" y="591754"/>
                </a:lnTo>
                <a:lnTo>
                  <a:pt x="90309" y="450653"/>
                </a:lnTo>
                <a:lnTo>
                  <a:pt x="143955" y="372649"/>
                </a:lnTo>
                <a:lnTo>
                  <a:pt x="141371" y="370872"/>
                </a:lnTo>
                <a:lnTo>
                  <a:pt x="368976" y="15258"/>
                </a:lnTo>
                <a:lnTo>
                  <a:pt x="391161" y="0"/>
                </a:lnTo>
                <a:close/>
              </a:path>
            </a:pathLst>
          </a:custGeom>
          <a:solidFill>
            <a:srgbClr val="508799">
              <a:alpha val="25000"/>
            </a:srgbClr>
          </a:solidFill>
          <a:ln>
            <a:solidFill>
              <a:srgbClr val="BFD1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任意多边形 670"/>
          <p:cNvSpPr/>
          <p:nvPr/>
        </p:nvSpPr>
        <p:spPr>
          <a:xfrm flipV="1">
            <a:off x="9195717" y="550327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49B35">
              <a:alpha val="35000"/>
            </a:srgbClr>
          </a:solidFill>
          <a:ln>
            <a:solidFill>
              <a:srgbClr val="EBD3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75"/>
          <p:cNvSpPr/>
          <p:nvPr/>
        </p:nvSpPr>
        <p:spPr>
          <a:xfrm>
            <a:off x="8221119" y="5503275"/>
            <a:ext cx="1355248" cy="1404805"/>
          </a:xfrm>
          <a:custGeom>
            <a:avLst/>
            <a:gdLst>
              <a:gd name="connsiteX0" fmla="*/ 966135 w 1355248"/>
              <a:gd name="connsiteY0" fmla="*/ 0 h 1404805"/>
              <a:gd name="connsiteX1" fmla="*/ 981252 w 1355248"/>
              <a:gd name="connsiteY1" fmla="*/ 10397 h 1404805"/>
              <a:gd name="connsiteX2" fmla="*/ 1355248 w 1355248"/>
              <a:gd name="connsiteY2" fmla="*/ 594733 h 1404805"/>
              <a:gd name="connsiteX3" fmla="*/ 798132 w 1355248"/>
              <a:gd name="connsiteY3" fmla="*/ 1404805 h 1404805"/>
              <a:gd name="connsiteX4" fmla="*/ 0 w 1355248"/>
              <a:gd name="connsiteY4" fmla="*/ 1404805 h 1404805"/>
              <a:gd name="connsiteX5" fmla="*/ 966135 w 1355248"/>
              <a:gd name="connsiteY5" fmla="*/ 0 h 1404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5248" h="1404805">
                <a:moveTo>
                  <a:pt x="966135" y="0"/>
                </a:moveTo>
                <a:lnTo>
                  <a:pt x="981252" y="10397"/>
                </a:lnTo>
                <a:lnTo>
                  <a:pt x="1355248" y="594733"/>
                </a:lnTo>
                <a:lnTo>
                  <a:pt x="798132" y="1404805"/>
                </a:lnTo>
                <a:lnTo>
                  <a:pt x="0" y="1404805"/>
                </a:lnTo>
                <a:lnTo>
                  <a:pt x="966135" y="0"/>
                </a:lnTo>
                <a:close/>
              </a:path>
            </a:pathLst>
          </a:custGeom>
          <a:solidFill>
            <a:srgbClr val="E49B35">
              <a:alpha val="25000"/>
            </a:srgbClr>
          </a:solidFill>
          <a:ln>
            <a:solidFill>
              <a:srgbClr val="EBDCB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1" name="任意多边形 80"/>
          <p:cNvSpPr/>
          <p:nvPr/>
        </p:nvSpPr>
        <p:spPr>
          <a:xfrm>
            <a:off x="9585148" y="5503275"/>
            <a:ext cx="1352191" cy="1397381"/>
          </a:xfrm>
          <a:custGeom>
            <a:avLst/>
            <a:gdLst>
              <a:gd name="connsiteX0" fmla="*/ 391161 w 1352191"/>
              <a:gd name="connsiteY0" fmla="*/ 0 h 1397381"/>
              <a:gd name="connsiteX1" fmla="*/ 1352191 w 1352191"/>
              <a:gd name="connsiteY1" fmla="*/ 1397381 h 1397381"/>
              <a:gd name="connsiteX2" fmla="*/ 554059 w 1352191"/>
              <a:gd name="connsiteY2" fmla="*/ 1397381 h 1397381"/>
              <a:gd name="connsiteX3" fmla="*/ 0 w 1352191"/>
              <a:gd name="connsiteY3" fmla="*/ 591754 h 1397381"/>
              <a:gd name="connsiteX4" fmla="*/ 90309 w 1352191"/>
              <a:gd name="connsiteY4" fmla="*/ 450653 h 1397381"/>
              <a:gd name="connsiteX5" fmla="*/ 143955 w 1352191"/>
              <a:gd name="connsiteY5" fmla="*/ 372649 h 1397381"/>
              <a:gd name="connsiteX6" fmla="*/ 141371 w 1352191"/>
              <a:gd name="connsiteY6" fmla="*/ 370872 h 1397381"/>
              <a:gd name="connsiteX7" fmla="*/ 368976 w 1352191"/>
              <a:gd name="connsiteY7" fmla="*/ 15258 h 1397381"/>
              <a:gd name="connsiteX8" fmla="*/ 391161 w 1352191"/>
              <a:gd name="connsiteY8" fmla="*/ 0 h 1397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2191" h="1397381">
                <a:moveTo>
                  <a:pt x="391161" y="0"/>
                </a:moveTo>
                <a:lnTo>
                  <a:pt x="1352191" y="1397381"/>
                </a:lnTo>
                <a:lnTo>
                  <a:pt x="554059" y="1397381"/>
                </a:lnTo>
                <a:lnTo>
                  <a:pt x="0" y="591754"/>
                </a:lnTo>
                <a:lnTo>
                  <a:pt x="90309" y="450653"/>
                </a:lnTo>
                <a:lnTo>
                  <a:pt x="143955" y="372649"/>
                </a:lnTo>
                <a:lnTo>
                  <a:pt x="141371" y="370872"/>
                </a:lnTo>
                <a:lnTo>
                  <a:pt x="368976" y="15258"/>
                </a:lnTo>
                <a:lnTo>
                  <a:pt x="391161" y="0"/>
                </a:lnTo>
                <a:close/>
              </a:path>
            </a:pathLst>
          </a:custGeom>
          <a:solidFill>
            <a:srgbClr val="E49B35">
              <a:alpha val="25000"/>
            </a:srgbClr>
          </a:solidFill>
          <a:ln>
            <a:solidFill>
              <a:srgbClr val="EBDCB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89" name="任意多边形 788"/>
          <p:cNvSpPr/>
          <p:nvPr/>
        </p:nvSpPr>
        <p:spPr>
          <a:xfrm flipV="1">
            <a:off x="3302696" y="5881804"/>
            <a:ext cx="1086681" cy="1014296"/>
          </a:xfrm>
          <a:custGeom>
            <a:avLst/>
            <a:gdLst>
              <a:gd name="connsiteX0" fmla="*/ 697568 w 1086681"/>
              <a:gd name="connsiteY0" fmla="*/ 1014296 h 1014296"/>
              <a:gd name="connsiteX1" fmla="*/ 712685 w 1086681"/>
              <a:gd name="connsiteY1" fmla="*/ 1003899 h 1014296"/>
              <a:gd name="connsiteX2" fmla="*/ 1086681 w 1086681"/>
              <a:gd name="connsiteY2" fmla="*/ 419563 h 1014296"/>
              <a:gd name="connsiteX3" fmla="*/ 798132 w 1086681"/>
              <a:gd name="connsiteY3" fmla="*/ 0 h 1014296"/>
              <a:gd name="connsiteX4" fmla="*/ 0 w 1086681"/>
              <a:gd name="connsiteY4" fmla="*/ 0 h 1014296"/>
              <a:gd name="connsiteX5" fmla="*/ 697568 w 1086681"/>
              <a:gd name="connsiteY5" fmla="*/ 1014296 h 101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6681" h="1014296">
                <a:moveTo>
                  <a:pt x="697568" y="1014296"/>
                </a:moveTo>
                <a:lnTo>
                  <a:pt x="712685" y="1003899"/>
                </a:lnTo>
                <a:lnTo>
                  <a:pt x="1086681" y="419563"/>
                </a:lnTo>
                <a:lnTo>
                  <a:pt x="798132" y="0"/>
                </a:lnTo>
                <a:lnTo>
                  <a:pt x="0" y="0"/>
                </a:lnTo>
                <a:lnTo>
                  <a:pt x="697568" y="1014296"/>
                </a:lnTo>
                <a:close/>
              </a:path>
            </a:pathLst>
          </a:custGeom>
          <a:solidFill>
            <a:srgbClr val="D57053">
              <a:alpha val="25000"/>
            </a:srgbClr>
          </a:solidFill>
          <a:ln>
            <a:solidFill>
              <a:srgbClr val="EAD3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7" name="任意多边形 686"/>
          <p:cNvSpPr/>
          <p:nvPr/>
        </p:nvSpPr>
        <p:spPr>
          <a:xfrm>
            <a:off x="8185355" y="0"/>
            <a:ext cx="2771399" cy="3463952"/>
          </a:xfrm>
          <a:custGeom>
            <a:avLst/>
            <a:gdLst>
              <a:gd name="connsiteX0" fmla="*/ 0 w 2771399"/>
              <a:gd name="connsiteY0" fmla="*/ 0 h 3463952"/>
              <a:gd name="connsiteX1" fmla="*/ 798131 w 2771399"/>
              <a:gd name="connsiteY1" fmla="*/ 0 h 3463952"/>
              <a:gd name="connsiteX2" fmla="*/ 2771399 w 2771399"/>
              <a:gd name="connsiteY2" fmla="*/ 2869219 h 3463952"/>
              <a:gd name="connsiteX3" fmla="*/ 2397403 w 2771399"/>
              <a:gd name="connsiteY3" fmla="*/ 3453555 h 3463952"/>
              <a:gd name="connsiteX4" fmla="*/ 2382286 w 2771399"/>
              <a:gd name="connsiteY4" fmla="*/ 3463952 h 3463952"/>
              <a:gd name="connsiteX5" fmla="*/ 0 w 2771399"/>
              <a:gd name="connsiteY5" fmla="*/ 0 h 346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1399" h="3463952">
                <a:moveTo>
                  <a:pt x="0" y="0"/>
                </a:moveTo>
                <a:lnTo>
                  <a:pt x="798131" y="0"/>
                </a:lnTo>
                <a:lnTo>
                  <a:pt x="2771399" y="2869219"/>
                </a:lnTo>
                <a:lnTo>
                  <a:pt x="2397403" y="3453555"/>
                </a:lnTo>
                <a:lnTo>
                  <a:pt x="2382286" y="3463952"/>
                </a:lnTo>
                <a:lnTo>
                  <a:pt x="0" y="0"/>
                </a:lnTo>
                <a:close/>
              </a:path>
            </a:pathLst>
          </a:custGeom>
          <a:solidFill>
            <a:srgbClr val="D57053">
              <a:alpha val="30000"/>
            </a:srgbClr>
          </a:solidFill>
          <a:ln>
            <a:solidFill>
              <a:srgbClr val="EACEB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5" name="任意多边形 824"/>
          <p:cNvSpPr/>
          <p:nvPr/>
        </p:nvSpPr>
        <p:spPr>
          <a:xfrm flipH="1" flipV="1">
            <a:off x="6913017" y="1590208"/>
            <a:ext cx="4043737" cy="5305892"/>
          </a:xfrm>
          <a:custGeom>
            <a:avLst/>
            <a:gdLst>
              <a:gd name="connsiteX0" fmla="*/ 389113 w 4043737"/>
              <a:gd name="connsiteY0" fmla="*/ 5305892 h 5305892"/>
              <a:gd name="connsiteX1" fmla="*/ 373996 w 4043737"/>
              <a:gd name="connsiteY1" fmla="*/ 5295495 h 5305892"/>
              <a:gd name="connsiteX2" fmla="*/ 0 w 4043737"/>
              <a:gd name="connsiteY2" fmla="*/ 4711159 h 5305892"/>
              <a:gd name="connsiteX3" fmla="*/ 2281471 w 4043737"/>
              <a:gd name="connsiteY3" fmla="*/ 1393799 h 5305892"/>
              <a:gd name="connsiteX4" fmla="*/ 2285250 w 4043737"/>
              <a:gd name="connsiteY4" fmla="*/ 1396398 h 5305892"/>
              <a:gd name="connsiteX5" fmla="*/ 3245605 w 4043737"/>
              <a:gd name="connsiteY5" fmla="*/ 0 h 5305892"/>
              <a:gd name="connsiteX6" fmla="*/ 4043737 w 4043737"/>
              <a:gd name="connsiteY6" fmla="*/ 0 h 5305892"/>
              <a:gd name="connsiteX7" fmla="*/ 1810872 w 4043737"/>
              <a:gd name="connsiteY7" fmla="*/ 3246685 h 5305892"/>
              <a:gd name="connsiteX8" fmla="*/ 1807092 w 4043737"/>
              <a:gd name="connsiteY8" fmla="*/ 3244086 h 5305892"/>
              <a:gd name="connsiteX9" fmla="*/ 389113 w 4043737"/>
              <a:gd name="connsiteY9" fmla="*/ 5305892 h 5305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43737" h="5305892">
                <a:moveTo>
                  <a:pt x="389113" y="5305892"/>
                </a:moveTo>
                <a:lnTo>
                  <a:pt x="373996" y="5295495"/>
                </a:lnTo>
                <a:lnTo>
                  <a:pt x="0" y="4711159"/>
                </a:lnTo>
                <a:lnTo>
                  <a:pt x="2281471" y="1393799"/>
                </a:lnTo>
                <a:lnTo>
                  <a:pt x="2285250" y="1396398"/>
                </a:lnTo>
                <a:lnTo>
                  <a:pt x="3245605" y="0"/>
                </a:lnTo>
                <a:lnTo>
                  <a:pt x="4043737" y="0"/>
                </a:lnTo>
                <a:lnTo>
                  <a:pt x="1810872" y="3246685"/>
                </a:lnTo>
                <a:lnTo>
                  <a:pt x="1807092" y="3244086"/>
                </a:lnTo>
                <a:lnTo>
                  <a:pt x="389113" y="5305892"/>
                </a:lnTo>
                <a:close/>
              </a:path>
            </a:pathLst>
          </a:custGeom>
          <a:solidFill>
            <a:srgbClr val="88A378">
              <a:alpha val="30000"/>
            </a:srgbClr>
          </a:solidFill>
          <a:ln>
            <a:solidFill>
              <a:srgbClr val="D3DCC5">
                <a:alpha val="3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8" name="任意多边形 817"/>
          <p:cNvSpPr/>
          <p:nvPr/>
        </p:nvSpPr>
        <p:spPr>
          <a:xfrm flipV="1">
            <a:off x="7083520" y="5123204"/>
            <a:ext cx="1610447" cy="1772896"/>
          </a:xfrm>
          <a:custGeom>
            <a:avLst/>
            <a:gdLst>
              <a:gd name="connsiteX0" fmla="*/ 391161 w 1610447"/>
              <a:gd name="connsiteY0" fmla="*/ 1772896 h 1772896"/>
              <a:gd name="connsiteX1" fmla="*/ 1610447 w 1610447"/>
              <a:gd name="connsiteY1" fmla="*/ 0 h 1772896"/>
              <a:gd name="connsiteX2" fmla="*/ 812315 w 1610447"/>
              <a:gd name="connsiteY2" fmla="*/ 0 h 1772896"/>
              <a:gd name="connsiteX3" fmla="*/ 0 w 1610447"/>
              <a:gd name="connsiteY3" fmla="*/ 1181142 h 1772896"/>
              <a:gd name="connsiteX4" fmla="*/ 90309 w 1610447"/>
              <a:gd name="connsiteY4" fmla="*/ 1322243 h 1772896"/>
              <a:gd name="connsiteX5" fmla="*/ 143955 w 1610447"/>
              <a:gd name="connsiteY5" fmla="*/ 1400247 h 1772896"/>
              <a:gd name="connsiteX6" fmla="*/ 141371 w 1610447"/>
              <a:gd name="connsiteY6" fmla="*/ 1402024 h 1772896"/>
              <a:gd name="connsiteX7" fmla="*/ 368976 w 1610447"/>
              <a:gd name="connsiteY7" fmla="*/ 1757638 h 1772896"/>
              <a:gd name="connsiteX8" fmla="*/ 391161 w 1610447"/>
              <a:gd name="connsiteY8" fmla="*/ 1772896 h 1772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0447" h="1772896">
                <a:moveTo>
                  <a:pt x="391161" y="1772896"/>
                </a:moveTo>
                <a:lnTo>
                  <a:pt x="1610447" y="0"/>
                </a:lnTo>
                <a:lnTo>
                  <a:pt x="812315" y="0"/>
                </a:lnTo>
                <a:lnTo>
                  <a:pt x="0" y="1181142"/>
                </a:lnTo>
                <a:lnTo>
                  <a:pt x="90309" y="1322243"/>
                </a:lnTo>
                <a:lnTo>
                  <a:pt x="143955" y="1400247"/>
                </a:lnTo>
                <a:lnTo>
                  <a:pt x="141371" y="1402024"/>
                </a:lnTo>
                <a:lnTo>
                  <a:pt x="368976" y="1757638"/>
                </a:lnTo>
                <a:lnTo>
                  <a:pt x="391161" y="1772896"/>
                </a:lnTo>
                <a:close/>
              </a:path>
            </a:pathLst>
          </a:custGeom>
          <a:solidFill>
            <a:srgbClr val="ED6F65">
              <a:alpha val="25000"/>
            </a:srgbClr>
          </a:solidFill>
          <a:ln>
            <a:solidFill>
              <a:srgbClr val="F1DB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任意多边形 54"/>
          <p:cNvSpPr/>
          <p:nvPr/>
        </p:nvSpPr>
        <p:spPr>
          <a:xfrm flipH="1" flipV="1">
            <a:off x="1562519" y="5459183"/>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5249">
              <a:alpha val="35000"/>
            </a:srgbClr>
          </a:solidFill>
          <a:ln>
            <a:solidFill>
              <a:srgbClr val="EFB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35"/>
          <p:cNvSpPr/>
          <p:nvPr/>
        </p:nvSpPr>
        <p:spPr>
          <a:xfrm flipH="1" flipV="1">
            <a:off x="4012411" y="4491805"/>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89A67A">
              <a:alpha val="35000"/>
            </a:srgbClr>
          </a:solidFill>
          <a:ln>
            <a:solidFill>
              <a:srgbClr val="CFDA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36"/>
          <p:cNvSpPr/>
          <p:nvPr/>
        </p:nvSpPr>
        <p:spPr>
          <a:xfrm flipV="1">
            <a:off x="6694090" y="5123204"/>
            <a:ext cx="768171" cy="594733"/>
          </a:xfrm>
          <a:custGeom>
            <a:avLst/>
            <a:gdLst>
              <a:gd name="connsiteX0" fmla="*/ 380650 w 768171"/>
              <a:gd name="connsiteY0" fmla="*/ 0 h 594733"/>
              <a:gd name="connsiteX1" fmla="*/ 386064 w 768171"/>
              <a:gd name="connsiteY1" fmla="*/ 7873 h 594733"/>
              <a:gd name="connsiteX2" fmla="*/ 479739 w 768171"/>
              <a:gd name="connsiteY2" fmla="*/ 144080 h 594733"/>
              <a:gd name="connsiteX3" fmla="*/ 530801 w 768171"/>
              <a:gd name="connsiteY3" fmla="*/ 223861 h 594733"/>
              <a:gd name="connsiteX4" fmla="*/ 758406 w 768171"/>
              <a:gd name="connsiteY4" fmla="*/ 579475 h 594733"/>
              <a:gd name="connsiteX5" fmla="*/ 768171 w 768171"/>
              <a:gd name="connsiteY5" fmla="*/ 594733 h 594733"/>
              <a:gd name="connsiteX6" fmla="*/ 0 w 768171"/>
              <a:gd name="connsiteY6" fmla="*/ 594733 h 594733"/>
              <a:gd name="connsiteX7" fmla="*/ 6654 w 768171"/>
              <a:gd name="connsiteY7" fmla="*/ 584336 h 594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8171" h="594733">
                <a:moveTo>
                  <a:pt x="380650" y="0"/>
                </a:moveTo>
                <a:lnTo>
                  <a:pt x="386064" y="7873"/>
                </a:lnTo>
                <a:lnTo>
                  <a:pt x="479739" y="144080"/>
                </a:lnTo>
                <a:lnTo>
                  <a:pt x="530801" y="223861"/>
                </a:lnTo>
                <a:lnTo>
                  <a:pt x="758406" y="579475"/>
                </a:lnTo>
                <a:lnTo>
                  <a:pt x="768171" y="594733"/>
                </a:lnTo>
                <a:lnTo>
                  <a:pt x="0" y="594733"/>
                </a:lnTo>
                <a:lnTo>
                  <a:pt x="6654" y="584336"/>
                </a:lnTo>
                <a:close/>
              </a:path>
            </a:pathLst>
          </a:custGeom>
          <a:solidFill>
            <a:srgbClr val="ED6F65">
              <a:alpha val="35000"/>
            </a:srgbClr>
          </a:solidFill>
          <a:ln>
            <a:solidFill>
              <a:srgbClr val="F2C7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796570" y="787717"/>
            <a:ext cx="789739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平行四边形 40"/>
          <p:cNvSpPr/>
          <p:nvPr/>
        </p:nvSpPr>
        <p:spPr>
          <a:xfrm>
            <a:off x="361594" y="316056"/>
            <a:ext cx="1038811" cy="479165"/>
          </a:xfrm>
          <a:prstGeom prst="parallelogram">
            <a:avLst/>
          </a:prstGeom>
          <a:solidFill>
            <a:srgbClr val="346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370687" y="294028"/>
            <a:ext cx="1020626"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2</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5" name="矩形 44"/>
          <p:cNvSpPr/>
          <p:nvPr/>
        </p:nvSpPr>
        <p:spPr>
          <a:xfrm>
            <a:off x="1826288" y="344811"/>
            <a:ext cx="2031325" cy="461665"/>
          </a:xfrm>
          <a:prstGeom prst="rect">
            <a:avLst/>
          </a:prstGeom>
        </p:spPr>
        <p:txBody>
          <a:bodyPr wrap="none">
            <a:spAutoFit/>
          </a:bodyPr>
          <a:lstStyle/>
          <a:p>
            <a:r>
              <a:rPr lang="zh-CN" altLang="en-US" sz="24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rPr>
              <a:t>界面原型展示</a:t>
            </a:r>
            <a:endParaRPr lang="zh-CN" altLang="en-US" sz="2400" b="1" dirty="0">
              <a:solidFill>
                <a:srgbClr val="346182"/>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5154493" y="3114278"/>
            <a:ext cx="3006679" cy="707886"/>
          </a:xfrm>
          <a:prstGeom prst="rect">
            <a:avLst/>
          </a:prstGeom>
          <a:noFill/>
        </p:spPr>
        <p:txBody>
          <a:bodyPr wrap="square" rtlCol="0">
            <a:spAutoFit/>
          </a:bodyPr>
          <a:lstStyle/>
          <a:p>
            <a:r>
              <a:rPr lang="zh-CN" altLang="en-US" sz="4000" b="1" dirty="0" smtClean="0">
                <a:solidFill>
                  <a:srgbClr val="346182"/>
                </a:solidFill>
                <a:latin typeface="微软雅黑" panose="020B0503020204020204" pitchFamily="34" charset="-122"/>
                <a:ea typeface="微软雅黑" panose="020B0503020204020204" pitchFamily="34" charset="-122"/>
                <a:cs typeface="Times New Roman" panose="02020603050405020304" pitchFamily="18" charset="0"/>
                <a:hlinkClick r:id="rId2" action="ppaction://hlinkfile"/>
              </a:rPr>
              <a:t>学生界面</a:t>
            </a:r>
            <a:endParaRPr lang="zh-CN" altLang="en-US" sz="4000" b="1" dirty="0">
              <a:solidFill>
                <a:srgbClr val="346182"/>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2047</Words>
  <Application>Microsoft Office PowerPoint</Application>
  <PresentationFormat>宽屏</PresentationFormat>
  <Paragraphs>351</Paragraphs>
  <Slides>28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28</vt:i4>
      </vt:variant>
    </vt:vector>
  </HeadingPairs>
  <TitlesOfParts>
    <vt:vector size="35" baseType="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Windows 用户</cp:lastModifiedBy>
  <cp:revision>200</cp:revision>
  <dcterms:created xsi:type="dcterms:W3CDTF">2014-12-17T13:36:00Z</dcterms:created>
  <dcterms:modified xsi:type="dcterms:W3CDTF">2017-11-15T02:57:01Z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