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62" r:id="rId2"/>
    <p:sldId id="265" r:id="rId3"/>
    <p:sldId id="287" r:id="rId4"/>
    <p:sldId id="306" r:id="rId5"/>
    <p:sldId id="307" r:id="rId6"/>
    <p:sldId id="308" r:id="rId7"/>
    <p:sldId id="267" r:id="rId8"/>
    <p:sldId id="316" r:id="rId9"/>
    <p:sldId id="317" r:id="rId10"/>
    <p:sldId id="318" r:id="rId11"/>
    <p:sldId id="309" r:id="rId12"/>
    <p:sldId id="310" r:id="rId13"/>
    <p:sldId id="311" r:id="rId14"/>
    <p:sldId id="312" r:id="rId15"/>
    <p:sldId id="313" r:id="rId16"/>
    <p:sldId id="315" r:id="rId17"/>
    <p:sldId id="314" r:id="rId18"/>
    <p:sldId id="322" r:id="rId19"/>
    <p:sldId id="323" r:id="rId20"/>
    <p:sldId id="324" r:id="rId21"/>
    <p:sldId id="325" r:id="rId22"/>
    <p:sldId id="326" r:id="rId23"/>
    <p:sldId id="327" r:id="rId24"/>
    <p:sldId id="328" r:id="rId25"/>
    <p:sldId id="329" r:id="rId26"/>
    <p:sldId id="330" r:id="rId27"/>
    <p:sldId id="331" r:id="rId28"/>
    <p:sldId id="319" r:id="rId29"/>
    <p:sldId id="320" r:id="rId30"/>
    <p:sldId id="321" r:id="rId31"/>
    <p:sldId id="297" r:id="rId32"/>
    <p:sldId id="28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2">
          <p15:clr>
            <a:srgbClr val="A4A3A4"/>
          </p15:clr>
        </p15:guide>
        <p15:guide id="2" orient="horz" pos="894">
          <p15:clr>
            <a:srgbClr val="A4A3A4"/>
          </p15:clr>
        </p15:guide>
        <p15:guide id="3" pos="5628">
          <p15:clr>
            <a:srgbClr val="A4A3A4"/>
          </p15:clr>
        </p15:guide>
        <p15:guide id="4" pos="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184"/>
    <a:srgbClr val="ED6E64"/>
    <a:srgbClr val="D57053"/>
    <a:srgbClr val="E49B35"/>
    <a:srgbClr val="89A67A"/>
    <a:srgbClr val="ED7167"/>
    <a:srgbClr val="C79B6C"/>
    <a:srgbClr val="EBD3A2"/>
    <a:srgbClr val="ED6F65"/>
    <a:srgbClr val="508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3" d="100"/>
          <a:sy n="73" d="100"/>
        </p:scale>
        <p:origin x="212" y="32"/>
      </p:cViewPr>
      <p:guideLst>
        <p:guide orient="horz" pos="3602"/>
        <p:guide orient="horz" pos="894"/>
        <p:guide pos="5628"/>
        <p:guide pos="87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7457-8406-4863-82FB-6B4325735CFE}"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8B6AF-56FB-4DF5-A2F7-1808CE3DE430}" type="slidenum">
              <a:rPr lang="zh-CN" altLang="en-US" smtClean="0"/>
              <a:t>‹#›</a:t>
            </a:fld>
            <a:endParaRPr lang="zh-CN" altLang="en-US"/>
          </a:p>
        </p:txBody>
      </p:sp>
    </p:spTree>
    <p:extLst>
      <p:ext uri="{BB962C8B-B14F-4D97-AF65-F5344CB8AC3E}">
        <p14:creationId xmlns:p14="http://schemas.microsoft.com/office/powerpoint/2010/main" val="734170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2017/11/12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26657;&#26041;&#30028;&#38754;.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20027;&#35201;&#30028;&#38754;&#65288;&#21021;&#31295;&#65289;.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20225;&#19994;&#30028;&#38754;.p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23398;&#29983;&#30028;&#38754;.p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525759" y="2124726"/>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6" y="479590"/>
            <a:ext cx="2727749"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408531"/>
            <a:ext cx="8773038" cy="768350"/>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招聘系统</a:t>
            </a:r>
            <a:r>
              <a:rPr lang="zh-CN" altLang="en-US"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95025" y="3611513"/>
            <a:ext cx="3685305" cy="1198880"/>
          </a:xfrm>
          <a:prstGeom prst="rect">
            <a:avLst/>
          </a:prstGeom>
          <a:noFill/>
        </p:spPr>
        <p:txBody>
          <a:bodyPr wrap="square" rtlCol="0">
            <a:spAutoFit/>
          </a:bodyPr>
          <a:lstStyle/>
          <a:p>
            <a:pPr algn="ctr"/>
            <a:r>
              <a:rPr lang="zh-CN" altLang="en-US" dirty="0" smtClean="0">
                <a:solidFill>
                  <a:srgbClr val="346182"/>
                </a:solidFill>
                <a:latin typeface="微软雅黑" panose="020B0503020204020204" pitchFamily="34" charset="-122"/>
                <a:ea typeface="微软雅黑" panose="020B0503020204020204" pitchFamily="34" charset="-122"/>
              </a:rPr>
              <a:t>成员：陈先锋 </a:t>
            </a:r>
            <a:r>
              <a:rPr lang="en-US" altLang="zh-CN" dirty="0" smtClean="0">
                <a:solidFill>
                  <a:srgbClr val="346182"/>
                </a:solidFill>
                <a:latin typeface="微软雅黑" panose="020B0503020204020204" pitchFamily="34" charset="-122"/>
                <a:ea typeface="微软雅黑" panose="020B0503020204020204" pitchFamily="34" charset="-122"/>
              </a:rPr>
              <a:t>31501085 </a:t>
            </a:r>
          </a:p>
          <a:p>
            <a:pPr algn="ctr"/>
            <a:r>
              <a:rPr lang="zh-CN" altLang="en-US" dirty="0" smtClean="0">
                <a:solidFill>
                  <a:srgbClr val="346182"/>
                </a:solidFill>
                <a:latin typeface="微软雅黑" panose="020B0503020204020204" pitchFamily="34" charset="-122"/>
                <a:ea typeface="微软雅黑" panose="020B0503020204020204" pitchFamily="34" charset="-122"/>
              </a:rPr>
              <a:t> </a:t>
            </a: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张</a:t>
            </a:r>
            <a:r>
              <a:rPr lang="zh-CN" altLang="en-US" dirty="0">
                <a:solidFill>
                  <a:srgbClr val="346182"/>
                </a:solidFill>
                <a:latin typeface="微软雅黑" panose="020B0503020204020204" pitchFamily="34" charset="-122"/>
                <a:ea typeface="微软雅黑" panose="020B0503020204020204" pitchFamily="34" charset="-122"/>
              </a:rPr>
              <a:t>郦</a:t>
            </a:r>
            <a:r>
              <a:rPr lang="zh-CN" altLang="en-US" dirty="0" smtClean="0">
                <a:solidFill>
                  <a:srgbClr val="346182"/>
                </a:solidFill>
                <a:latin typeface="微软雅黑" panose="020B0503020204020204" pitchFamily="34" charset="-122"/>
                <a:ea typeface="微软雅黑" panose="020B0503020204020204" pitchFamily="34" charset="-122"/>
              </a:rPr>
              <a:t>楠 </a:t>
            </a:r>
            <a:r>
              <a:rPr lang="en-US" altLang="zh-CN" dirty="0" smtClean="0">
                <a:solidFill>
                  <a:srgbClr val="346182"/>
                </a:solidFill>
                <a:latin typeface="微软雅黑" panose="020B0503020204020204" pitchFamily="34" charset="-122"/>
                <a:ea typeface="微软雅黑" panose="020B0503020204020204" pitchFamily="34" charset="-122"/>
              </a:rPr>
              <a:t>31501204 </a:t>
            </a:r>
          </a:p>
          <a:p>
            <a:pPr algn="ct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陈星宇 </a:t>
            </a:r>
            <a:r>
              <a:rPr lang="en-US" altLang="zh-CN" dirty="0" smtClean="0">
                <a:solidFill>
                  <a:srgbClr val="346182"/>
                </a:solidFill>
                <a:latin typeface="微软雅黑" panose="020B0503020204020204" pitchFamily="34" charset="-122"/>
                <a:ea typeface="微软雅黑" panose="020B0503020204020204" pitchFamily="34" charset="-122"/>
              </a:rPr>
              <a:t>31501086 </a:t>
            </a:r>
          </a:p>
          <a:p>
            <a:pPr algn="ct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9161" y="3611513"/>
            <a:ext cx="2079625" cy="922020"/>
          </a:xfrm>
          <a:prstGeom prst="rect">
            <a:avLst/>
          </a:prstGeom>
          <a:noFill/>
        </p:spPr>
        <p:txBody>
          <a:bodyPr wrap="non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指导老师：杨枨</a:t>
            </a:r>
          </a:p>
          <a:p>
            <a:pPr algn="ctr"/>
            <a:r>
              <a:rPr lang="en-US" altLang="zh-CN" dirty="0" smtClean="0">
                <a:solidFill>
                  <a:srgbClr val="346182"/>
                </a:solidFill>
                <a:latin typeface="微软雅黑" panose="020B0503020204020204" pitchFamily="34" charset="-122"/>
                <a:ea typeface="微软雅黑" panose="020B0503020204020204" pitchFamily="34" charset="-122"/>
              </a:rPr>
              <a:t>		 </a:t>
            </a:r>
            <a:endParaRPr lang="en-US" altLang="zh-CN" dirty="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endParaRPr lang="zh-CN" altLang="en-US"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校方界面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7416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3046988"/>
          </a:xfrm>
          <a:prstGeom prst="rect">
            <a:avLst/>
          </a:prstGeom>
          <a:noFill/>
        </p:spPr>
        <p:txBody>
          <a:bodyPr wrap="square" rtlCol="0">
            <a:spAutoFit/>
          </a:bodyPr>
          <a:lstStyle/>
          <a:p>
            <a:r>
              <a:rPr lang="zh-CN" altLang="zh-CN" sz="2400" dirty="0"/>
              <a:t>招聘信息管理系统的总目标是：在计算机网络，数据库和先进的开发平台上，利用现有的软件，配置一定的硬件，开发一个具有开放体系结构的、易扩充的、易维护的、具有良好人机交互界面的招聘信息管理系统，实现招聘信息的快速有效管理，为学校的管理层提供准确、精细、迅速的招聘信息。</a:t>
            </a:r>
          </a:p>
          <a:p>
            <a:r>
              <a:rPr lang="zh-CN" altLang="zh-CN" sz="2400" dirty="0"/>
              <a:t>招聘信息管理系统主要分为三个模块：学生功能模块、公司功能模块、校方功能模块、登录注册模块</a:t>
            </a:r>
            <a:endParaRPr lang="zh-CN" altLang="en-US" sz="2400" b="1" dirty="0">
              <a:latin typeface="+mn-ea"/>
            </a:endParaRPr>
          </a:p>
        </p:txBody>
      </p:sp>
    </p:spTree>
    <p:extLst>
      <p:ext uri="{BB962C8B-B14F-4D97-AF65-F5344CB8AC3E}">
        <p14:creationId xmlns:p14="http://schemas.microsoft.com/office/powerpoint/2010/main" val="3615610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1593" y="1601742"/>
            <a:ext cx="8050988" cy="4893647"/>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登录注册模块的输入主要是帐号和密码的输入以及用户类型的选择，输入数据类型为</a:t>
            </a:r>
            <a:r>
              <a:rPr lang="en-US" altLang="zh-CN" sz="2400" dirty="0"/>
              <a:t>String</a:t>
            </a:r>
            <a:r>
              <a:rPr lang="zh-CN" altLang="zh-CN" sz="2400" dirty="0"/>
              <a:t>，帐号最大长度为</a:t>
            </a:r>
            <a:r>
              <a:rPr lang="en-US" altLang="zh-CN" sz="2400" dirty="0"/>
              <a:t>10</a:t>
            </a:r>
            <a:r>
              <a:rPr lang="zh-CN" altLang="zh-CN" sz="2400" dirty="0"/>
              <a:t>位，密码最大长度为</a:t>
            </a:r>
            <a:r>
              <a:rPr lang="en-US" altLang="zh-CN" sz="2400" dirty="0"/>
              <a:t>10</a:t>
            </a:r>
            <a:r>
              <a:rPr lang="zh-CN" altLang="zh-CN" sz="2400" dirty="0"/>
              <a:t>位。</a:t>
            </a:r>
          </a:p>
          <a:p>
            <a:r>
              <a:rPr lang="en-US" altLang="zh-CN" sz="2400" dirty="0"/>
              <a:t>2.</a:t>
            </a:r>
            <a:r>
              <a:rPr lang="zh-CN" altLang="zh-CN" sz="2400" dirty="0"/>
              <a:t>处理</a:t>
            </a:r>
          </a:p>
          <a:p>
            <a:r>
              <a:rPr lang="zh-CN" altLang="zh-CN" sz="2400" dirty="0"/>
              <a:t>对登录注册模块输入数据的有效性检测：</a:t>
            </a:r>
          </a:p>
          <a:p>
            <a:r>
              <a:rPr lang="en-US" altLang="zh-CN" sz="2400" dirty="0"/>
              <a:t>1</a:t>
            </a:r>
            <a:r>
              <a:rPr lang="zh-CN" altLang="zh-CN" sz="2400" dirty="0"/>
              <a:t>登录帐号不存在。</a:t>
            </a:r>
          </a:p>
          <a:p>
            <a:r>
              <a:rPr lang="en-US" altLang="zh-CN" sz="2400" dirty="0"/>
              <a:t>2</a:t>
            </a:r>
            <a:r>
              <a:rPr lang="zh-CN" altLang="zh-CN" sz="2400" dirty="0"/>
              <a:t>登录密码输入错误。</a:t>
            </a:r>
          </a:p>
          <a:p>
            <a:r>
              <a:rPr lang="en-US" altLang="zh-CN" sz="2400" dirty="0"/>
              <a:t>3</a:t>
            </a:r>
            <a:r>
              <a:rPr lang="zh-CN" altLang="zh-CN" sz="2400" dirty="0"/>
              <a:t>登录和注册的帐号密码输入超过最大长度。</a:t>
            </a:r>
          </a:p>
          <a:p>
            <a:r>
              <a:rPr lang="en-US" altLang="zh-CN" sz="2400" dirty="0"/>
              <a:t>3.</a:t>
            </a:r>
            <a:r>
              <a:rPr lang="zh-CN" altLang="zh-CN" sz="2400" dirty="0"/>
              <a:t>输出</a:t>
            </a:r>
          </a:p>
          <a:p>
            <a:r>
              <a:rPr lang="zh-CN" altLang="zh-CN" sz="2400" dirty="0"/>
              <a:t>注册的帐号密码输出至云端服务器的数据库，存储至数据库中。登陆的帐号密码通过在数据库中查询比对来确认有效登陆还是无效登陆。</a:t>
            </a:r>
          </a:p>
        </p:txBody>
      </p:sp>
      <p:sp>
        <p:nvSpPr>
          <p:cNvPr id="40" name="文本框 39"/>
          <p:cNvSpPr txBox="1"/>
          <p:nvPr/>
        </p:nvSpPr>
        <p:spPr>
          <a:xfrm>
            <a:off x="233081" y="1036049"/>
            <a:ext cx="9483402" cy="461665"/>
          </a:xfrm>
          <a:prstGeom prst="rect">
            <a:avLst/>
          </a:prstGeom>
          <a:noFill/>
        </p:spPr>
        <p:txBody>
          <a:bodyPr wrap="square" rtlCol="0">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1</a:t>
            </a:r>
            <a:r>
              <a:rPr lang="zh-CN" altLang="en-US" sz="2400" b="1" dirty="0" smtClean="0">
                <a:solidFill>
                  <a:srgbClr val="346182"/>
                </a:solidFill>
                <a:latin typeface="微软雅黑" panose="020B0503020204020204" pitchFamily="34" charset="-122"/>
                <a:ea typeface="微软雅黑" panose="020B0503020204020204" pitchFamily="34" charset="-122"/>
              </a:rPr>
              <a:t>：登录注册功能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024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smtClean="0"/>
              <a:t>1.</a:t>
            </a:r>
            <a:r>
              <a:rPr lang="zh-CN" altLang="zh-CN" sz="2400" dirty="0" smtClean="0"/>
              <a:t>输入</a:t>
            </a:r>
          </a:p>
          <a:p>
            <a:r>
              <a:rPr lang="zh-CN" altLang="zh-CN" sz="2400" dirty="0" smtClean="0"/>
              <a:t>学生</a:t>
            </a:r>
            <a:r>
              <a:rPr lang="zh-CN" altLang="zh-CN" sz="2400" dirty="0"/>
              <a:t>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学生端的数据输出主要为文档的传输，传送至云端服务器，通过云端服务器传输给公司端和学校端。</a:t>
            </a:r>
          </a:p>
        </p:txBody>
      </p:sp>
      <p:sp>
        <p:nvSpPr>
          <p:cNvPr id="2" name="矩形 1"/>
          <p:cNvSpPr/>
          <p:nvPr/>
        </p:nvSpPr>
        <p:spPr>
          <a:xfrm>
            <a:off x="981766" y="1173928"/>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2</a:t>
            </a:r>
            <a:r>
              <a:rPr lang="zh-CN" altLang="en-US" sz="2400" b="1" dirty="0" smtClean="0">
                <a:solidFill>
                  <a:srgbClr val="346182"/>
                </a:solidFill>
                <a:latin typeface="微软雅黑" panose="020B0503020204020204" pitchFamily="34" charset="-122"/>
                <a:ea typeface="微软雅黑" panose="020B0503020204020204" pitchFamily="34" charset="-122"/>
              </a:rPr>
              <a:t>：学生功能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4729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公司功能模块主要输入两种数据：文档和文本类数据，数据类型为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公司端的数据输出主要为文档的传输，传送至云端服务器，通过云端服务器传输给学生端和学校端。</a:t>
            </a:r>
            <a:endParaRPr lang="zh-CN" altLang="en-US" sz="2400" b="1" dirty="0">
              <a:latin typeface="+mn-ea"/>
            </a:endParaRP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3</a:t>
            </a:r>
            <a:r>
              <a:rPr lang="zh-CN" altLang="en-US" sz="2400" b="1" dirty="0" smtClean="0">
                <a:solidFill>
                  <a:srgbClr val="346182"/>
                </a:solidFill>
                <a:latin typeface="微软雅黑" panose="020B0503020204020204" pitchFamily="34" charset="-122"/>
                <a:ea typeface="微软雅黑" panose="020B0503020204020204" pitchFamily="34" charset="-122"/>
              </a:rPr>
              <a:t>：公司功能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2037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524315"/>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学校功能模块主要输入两种数据：文档和文本类数据，数据类型为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下载文本。</a:t>
            </a:r>
          </a:p>
          <a:p>
            <a:r>
              <a:rPr lang="en-US" altLang="zh-CN" sz="2400" dirty="0"/>
              <a:t>2</a:t>
            </a:r>
            <a:r>
              <a:rPr lang="zh-CN" altLang="zh-CN" sz="2400" dirty="0"/>
              <a:t>下载文档。</a:t>
            </a:r>
          </a:p>
          <a:p>
            <a:r>
              <a:rPr lang="en-US" altLang="zh-CN" sz="2400" dirty="0"/>
              <a:t>3</a:t>
            </a:r>
            <a:r>
              <a:rPr lang="zh-CN" altLang="zh-CN" sz="2400" dirty="0"/>
              <a:t>统计招聘数据。</a:t>
            </a:r>
          </a:p>
          <a:p>
            <a:r>
              <a:rPr lang="en-US" altLang="zh-CN" sz="2400" dirty="0"/>
              <a:t>3.</a:t>
            </a:r>
            <a:r>
              <a:rPr lang="zh-CN" altLang="zh-CN" sz="2400" dirty="0"/>
              <a:t>输出</a:t>
            </a:r>
          </a:p>
          <a:p>
            <a:r>
              <a:rPr lang="zh-CN" altLang="zh-CN" sz="2400" dirty="0"/>
              <a:t>校方的数据输出主要为统计数据，通过云端服务器的数据库存储。</a:t>
            </a: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4</a:t>
            </a:r>
            <a:r>
              <a:rPr lang="zh-CN" altLang="en-US" sz="2400" b="1" dirty="0" smtClean="0">
                <a:solidFill>
                  <a:srgbClr val="346182"/>
                </a:solidFill>
                <a:latin typeface="微软雅黑" panose="020B0503020204020204" pitchFamily="34" charset="-122"/>
                <a:ea typeface="微软雅黑" panose="020B0503020204020204" pitchFamily="34" charset="-122"/>
              </a:rPr>
              <a:t>：学校功能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3880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706862" y="304228"/>
            <a:ext cx="184730" cy="461665"/>
          </a:xfrm>
          <a:prstGeom prst="rect">
            <a:avLst/>
          </a:prstGeom>
        </p:spPr>
        <p:txBody>
          <a:bodyPr wrap="none">
            <a:spAutoFit/>
          </a:bodyPr>
          <a:lstStyle/>
          <a:p>
            <a:pPr algn="ct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1" name="椭圆 90"/>
          <p:cNvSpPr/>
          <p:nvPr/>
        </p:nvSpPr>
        <p:spPr>
          <a:xfrm>
            <a:off x="992307" y="1053454"/>
            <a:ext cx="639506" cy="639506"/>
          </a:xfrm>
          <a:prstGeom prst="ellipse">
            <a:avLst/>
          </a:prstGeom>
          <a:solidFill>
            <a:srgbClr val="ED716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a:t>
            </a:r>
            <a:endParaRPr lang="zh-CN" altLang="en-US" dirty="0" smtClean="0"/>
          </a:p>
        </p:txBody>
      </p:sp>
      <p:sp>
        <p:nvSpPr>
          <p:cNvPr id="92" name="椭圆 91"/>
          <p:cNvSpPr/>
          <p:nvPr/>
        </p:nvSpPr>
        <p:spPr>
          <a:xfrm>
            <a:off x="1002146" y="2004122"/>
            <a:ext cx="639506" cy="639506"/>
          </a:xfrm>
          <a:prstGeom prst="ellipse">
            <a:avLst/>
          </a:prstGeom>
          <a:solidFill>
            <a:srgbClr val="89A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smtClean="0"/>
          </a:p>
        </p:txBody>
      </p:sp>
      <p:sp>
        <p:nvSpPr>
          <p:cNvPr id="93" name="椭圆 92"/>
          <p:cNvSpPr/>
          <p:nvPr/>
        </p:nvSpPr>
        <p:spPr>
          <a:xfrm>
            <a:off x="992307" y="2976055"/>
            <a:ext cx="639506" cy="639506"/>
          </a:xfrm>
          <a:prstGeom prst="ellipse">
            <a:avLst/>
          </a:prstGeom>
          <a:solidFill>
            <a:srgbClr val="E49B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smtClean="0"/>
          </a:p>
        </p:txBody>
      </p:sp>
      <p:sp>
        <p:nvSpPr>
          <p:cNvPr id="95" name="椭圆 94"/>
          <p:cNvSpPr/>
          <p:nvPr/>
        </p:nvSpPr>
        <p:spPr>
          <a:xfrm>
            <a:off x="992307" y="3926723"/>
            <a:ext cx="639506" cy="639506"/>
          </a:xfrm>
          <a:prstGeom prst="ellipse">
            <a:avLst/>
          </a:prstGeom>
          <a:solidFill>
            <a:srgbClr val="D570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smtClean="0"/>
          </a:p>
        </p:txBody>
      </p:sp>
      <p:sp>
        <p:nvSpPr>
          <p:cNvPr id="98" name="文本框 97"/>
          <p:cNvSpPr txBox="1"/>
          <p:nvPr/>
        </p:nvSpPr>
        <p:spPr>
          <a:xfrm>
            <a:off x="1887742" y="1022008"/>
            <a:ext cx="1577676" cy="461665"/>
          </a:xfrm>
          <a:prstGeom prst="rect">
            <a:avLst/>
          </a:prstGeom>
          <a:noFill/>
        </p:spPr>
        <p:txBody>
          <a:bodyPr wrap="none" rtlCol="0">
            <a:spAutoFit/>
          </a:bodyPr>
          <a:lstStyle/>
          <a:p>
            <a:r>
              <a:rPr lang="zh-CN" altLang="zh-CN" sz="2400" b="1" dirty="0">
                <a:latin typeface="+mn-ea"/>
              </a:rPr>
              <a:t> </a:t>
            </a:r>
            <a:r>
              <a:rPr lang="zh-CN" altLang="zh-CN" sz="2400" b="1" dirty="0" smtClean="0"/>
              <a:t>性能需求</a:t>
            </a:r>
            <a:endParaRPr lang="en-US" altLang="zh-CN" sz="2400" b="1" dirty="0">
              <a:latin typeface="+mn-ea"/>
            </a:endParaRPr>
          </a:p>
        </p:txBody>
      </p:sp>
      <p:sp>
        <p:nvSpPr>
          <p:cNvPr id="99" name="文本框 98"/>
          <p:cNvSpPr txBox="1"/>
          <p:nvPr/>
        </p:nvSpPr>
        <p:spPr>
          <a:xfrm>
            <a:off x="1974700" y="2106795"/>
            <a:ext cx="3038011" cy="461665"/>
          </a:xfrm>
          <a:prstGeom prst="rect">
            <a:avLst/>
          </a:prstGeom>
          <a:noFill/>
        </p:spPr>
        <p:txBody>
          <a:bodyPr wrap="none" rtlCol="0">
            <a:spAutoFit/>
          </a:bodyPr>
          <a:lstStyle/>
          <a:p>
            <a:r>
              <a:rPr lang="zh-CN" altLang="zh-CN" sz="2400" dirty="0"/>
              <a:t> </a:t>
            </a:r>
            <a:r>
              <a:rPr lang="zh-CN" altLang="en-US" sz="2400" b="1" dirty="0" smtClean="0">
                <a:latin typeface="+mn-ea"/>
              </a:rPr>
              <a:t>可靠性和可用性需求</a:t>
            </a:r>
            <a:endParaRPr lang="zh-CN" altLang="en-US" sz="2400" b="1" dirty="0">
              <a:latin typeface="+mn-ea"/>
            </a:endParaRPr>
          </a:p>
        </p:txBody>
      </p:sp>
      <p:sp>
        <p:nvSpPr>
          <p:cNvPr id="67" name="文本框 66"/>
          <p:cNvSpPr txBox="1"/>
          <p:nvPr/>
        </p:nvSpPr>
        <p:spPr>
          <a:xfrm>
            <a:off x="1579966" y="3098506"/>
            <a:ext cx="2502608" cy="461665"/>
          </a:xfrm>
          <a:prstGeom prst="rect">
            <a:avLst/>
          </a:prstGeom>
          <a:noFill/>
        </p:spPr>
        <p:txBody>
          <a:bodyPr wrap="none" rtlCol="0">
            <a:spAutoFit/>
          </a:bodyPr>
          <a:lstStyle/>
          <a:p>
            <a:pPr lvl="1"/>
            <a:r>
              <a:rPr lang="zh-CN" altLang="zh-CN" sz="2400" b="1" dirty="0"/>
              <a:t>出错处理需求</a:t>
            </a:r>
          </a:p>
        </p:txBody>
      </p:sp>
      <p:sp>
        <p:nvSpPr>
          <p:cNvPr id="65" name="文本框 64"/>
          <p:cNvSpPr txBox="1"/>
          <p:nvPr/>
        </p:nvSpPr>
        <p:spPr>
          <a:xfrm>
            <a:off x="6926631" y="1116622"/>
            <a:ext cx="3430747" cy="461665"/>
          </a:xfrm>
          <a:prstGeom prst="rect">
            <a:avLst/>
          </a:prstGeom>
          <a:noFill/>
        </p:spPr>
        <p:txBody>
          <a:bodyPr wrap="none" rtlCol="0">
            <a:spAutoFit/>
          </a:bodyPr>
          <a:lstStyle/>
          <a:p>
            <a:pPr lvl="1"/>
            <a:r>
              <a:rPr lang="zh-CN" altLang="zh-CN" sz="2400" b="1" dirty="0"/>
              <a:t>将来可能提出的需求</a:t>
            </a:r>
          </a:p>
        </p:txBody>
      </p:sp>
      <p:sp>
        <p:nvSpPr>
          <p:cNvPr id="3" name="文本框 2"/>
          <p:cNvSpPr txBox="1"/>
          <p:nvPr/>
        </p:nvSpPr>
        <p:spPr>
          <a:xfrm>
            <a:off x="1537873" y="340921"/>
            <a:ext cx="2162060"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p>
        </p:txBody>
      </p:sp>
      <p:sp>
        <p:nvSpPr>
          <p:cNvPr id="47" name="椭圆 46"/>
          <p:cNvSpPr/>
          <p:nvPr/>
        </p:nvSpPr>
        <p:spPr>
          <a:xfrm>
            <a:off x="6254139" y="1041378"/>
            <a:ext cx="639506" cy="63950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smtClean="0"/>
          </a:p>
        </p:txBody>
      </p:sp>
      <p:sp>
        <p:nvSpPr>
          <p:cNvPr id="48" name="椭圆 47"/>
          <p:cNvSpPr/>
          <p:nvPr/>
        </p:nvSpPr>
        <p:spPr>
          <a:xfrm>
            <a:off x="6284465" y="2442785"/>
            <a:ext cx="639506" cy="63950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smtClean="0"/>
          </a:p>
        </p:txBody>
      </p:sp>
      <p:sp>
        <p:nvSpPr>
          <p:cNvPr id="53" name="文本框 52"/>
          <p:cNvSpPr txBox="1"/>
          <p:nvPr/>
        </p:nvSpPr>
        <p:spPr>
          <a:xfrm>
            <a:off x="1579966" y="4005807"/>
            <a:ext cx="1997730" cy="461665"/>
          </a:xfrm>
          <a:prstGeom prst="rect">
            <a:avLst/>
          </a:prstGeom>
          <a:noFill/>
        </p:spPr>
        <p:txBody>
          <a:bodyPr wrap="square" rtlCol="0">
            <a:spAutoFit/>
          </a:bodyPr>
          <a:lstStyle/>
          <a:p>
            <a:pPr lvl="1"/>
            <a:r>
              <a:rPr lang="zh-CN" altLang="zh-CN" sz="2400" b="1" dirty="0"/>
              <a:t>逆向需求</a:t>
            </a:r>
          </a:p>
        </p:txBody>
      </p:sp>
      <p:sp>
        <p:nvSpPr>
          <p:cNvPr id="54" name="文本框 53"/>
          <p:cNvSpPr txBox="1"/>
          <p:nvPr/>
        </p:nvSpPr>
        <p:spPr>
          <a:xfrm>
            <a:off x="6929661" y="2513675"/>
            <a:ext cx="2502608" cy="461665"/>
          </a:xfrm>
          <a:prstGeom prst="rect">
            <a:avLst/>
          </a:prstGeom>
          <a:noFill/>
        </p:spPr>
        <p:txBody>
          <a:bodyPr wrap="none" rtlCol="0">
            <a:spAutoFit/>
          </a:bodyPr>
          <a:lstStyle/>
          <a:p>
            <a:pPr lvl="1"/>
            <a:r>
              <a:rPr lang="zh-CN" altLang="zh-CN" sz="2400" b="1" dirty="0"/>
              <a:t>外部接口需求</a:t>
            </a:r>
          </a:p>
        </p:txBody>
      </p:sp>
    </p:spTree>
    <p:extLst>
      <p:ext uri="{BB962C8B-B14F-4D97-AF65-F5344CB8AC3E}">
        <p14:creationId xmlns:p14="http://schemas.microsoft.com/office/powerpoint/2010/main" val="243797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5" grpId="0" animBg="1"/>
      <p:bldP spid="98" grpId="0"/>
      <p:bldP spid="99" grpId="0"/>
      <p:bldP spid="67" grpId="0"/>
      <p:bldP spid="65" grpId="0"/>
      <p:bldP spid="47" grpId="0" animBg="1"/>
      <p:bldP spid="48" grpId="0" animBg="1"/>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58979" y="1465897"/>
            <a:ext cx="11140091" cy="4401205"/>
          </a:xfrm>
          <a:prstGeom prst="rect">
            <a:avLst/>
          </a:prstGeom>
        </p:spPr>
        <p:txBody>
          <a:bodyPr wrap="square">
            <a:spAutoFit/>
          </a:bodyPr>
          <a:lstStyle/>
          <a:p>
            <a:pPr indent="304800"/>
            <a:r>
              <a:rPr lang="en-US" altLang="zh-CN" sz="2000" b="1" dirty="0"/>
              <a:t>1.</a:t>
            </a:r>
            <a:r>
              <a:rPr lang="zh-CN" altLang="zh-CN" sz="2000" b="1" dirty="0"/>
              <a:t>系统处理的准确性和及时性</a:t>
            </a:r>
            <a:endParaRPr lang="en-US" altLang="zh-CN" sz="2000" b="1" dirty="0"/>
          </a:p>
          <a:p>
            <a:pPr indent="304800"/>
            <a:r>
              <a:rPr lang="zh-CN" altLang="zh-CN" sz="2000" b="1" dirty="0"/>
              <a:t>系统处理的准确性和及时性是系统的必要性能。在系统设计和开发过程中，要充分考虑系统当前和将来可能承受的工作量，使系统的处理能力和响应时间能够满足企业对信息处理的需求。</a:t>
            </a:r>
          </a:p>
          <a:p>
            <a:pPr indent="304800"/>
            <a:r>
              <a:rPr lang="en-US" altLang="zh-CN" sz="2000" b="1" dirty="0"/>
              <a:t>2.</a:t>
            </a:r>
            <a:r>
              <a:rPr lang="zh-CN" altLang="zh-CN" sz="2000" b="1" dirty="0"/>
              <a:t>系统的开放性和系统的可扩充性</a:t>
            </a:r>
          </a:p>
          <a:p>
            <a:pPr indent="304800"/>
            <a:r>
              <a:rPr lang="zh-CN" altLang="zh-CN" sz="2000" b="1" dirty="0"/>
              <a:t>招聘信息管理系统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indent="304800"/>
            <a:r>
              <a:rPr lang="en-US" altLang="zh-CN" sz="2000" b="1" dirty="0"/>
              <a:t>3.</a:t>
            </a:r>
            <a:r>
              <a:rPr lang="zh-CN" altLang="zh-CN" sz="2000" b="1" dirty="0"/>
              <a:t>系统的易用性和易维护性</a:t>
            </a:r>
          </a:p>
          <a:p>
            <a:pPr indent="304800"/>
            <a:r>
              <a:rPr lang="zh-CN" altLang="zh-CN" sz="2000" b="1" dirty="0"/>
              <a:t>招聘信息管理系统是直接面对使用人员的，而使用人员往往对计算机并不时非常熟悉。这就要求系统能够提供良好的用户接口，易用的人机交互界面。要实现这一点，就要求系统应该尽量使用用户熟悉的术语和中文信息的界面；针对用户可能出现的使用问题，要提供足够的在线帮助，缩短用户对系统熟悉的过程。</a:t>
            </a:r>
          </a:p>
        </p:txBody>
      </p:sp>
    </p:spTree>
    <p:extLst>
      <p:ext uri="{BB962C8B-B14F-4D97-AF65-F5344CB8AC3E}">
        <p14:creationId xmlns:p14="http://schemas.microsoft.com/office/powerpoint/2010/main" val="538727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23736" y="975603"/>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23736" y="1374471"/>
            <a:ext cx="11140091" cy="4708981"/>
          </a:xfrm>
          <a:prstGeom prst="rect">
            <a:avLst/>
          </a:prstGeom>
        </p:spPr>
        <p:txBody>
          <a:bodyPr wrap="square">
            <a:spAutoFit/>
          </a:bodyPr>
          <a:lstStyle/>
          <a:p>
            <a:r>
              <a:rPr lang="en-US" altLang="zh-CN" sz="2000" b="1" dirty="0"/>
              <a:t>4.</a:t>
            </a:r>
            <a:r>
              <a:rPr lang="zh-CN" altLang="zh-CN" sz="2000" b="1" dirty="0"/>
              <a:t>系统的标准性</a:t>
            </a:r>
          </a:p>
          <a:p>
            <a:r>
              <a:rPr lang="zh-CN" altLang="zh-CN" sz="2000" b="1"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sz="2000" b="1" dirty="0"/>
              <a:t>TCP/IP</a:t>
            </a:r>
            <a:r>
              <a:rPr lang="zh-CN" altLang="zh-CN" sz="2000" b="1" dirty="0"/>
              <a:t>网络协议及</a:t>
            </a:r>
            <a:r>
              <a:rPr lang="en-US" altLang="zh-CN" sz="2000" b="1" dirty="0"/>
              <a:t>ISO9002</a:t>
            </a:r>
            <a:r>
              <a:rPr lang="zh-CN" altLang="zh-CN" sz="2000" b="1" dirty="0"/>
              <a:t>标准所要求的质量规范等；同时，在自主开发本系统时，要进行良好的设计工作，制订行之有效的软件工程规范，保证代码的易读性、可操作性和可移植性。</a:t>
            </a:r>
          </a:p>
          <a:p>
            <a:r>
              <a:rPr lang="en-US" altLang="zh-CN" sz="2000" b="1" dirty="0"/>
              <a:t>5</a:t>
            </a:r>
            <a:r>
              <a:rPr lang="zh-CN" altLang="zh-CN" sz="2000" b="1" dirty="0"/>
              <a:t>．系统的先进性</a:t>
            </a:r>
          </a:p>
          <a:p>
            <a:r>
              <a:rPr lang="zh-CN" altLang="zh-CN" sz="2000" b="1" dirty="0"/>
              <a:t>目前计算系统的技术发展相当快，做为招聘信息管理系统工程，应该保证系统在下个世纪仍旧是先进的，在系统的生命周期尽量做到系统的先进，充分完成企业信息处理的要求而不至于落后。这一方面通过系统的开放性和可扩充性，不断改善系统的功能完成。另一方面，在系统设计和开发的过程中，应在考虑成本的基础上尽量采用当前主流并先进且有良好发展前途的产品。</a:t>
            </a:r>
          </a:p>
          <a:p>
            <a:r>
              <a:rPr lang="en-US" altLang="zh-CN" sz="2000" b="1" dirty="0"/>
              <a:t>6</a:t>
            </a:r>
            <a:r>
              <a:rPr lang="zh-CN" altLang="zh-CN" sz="2000" b="1" dirty="0"/>
              <a:t>．系统的响应速度</a:t>
            </a:r>
          </a:p>
          <a:p>
            <a:r>
              <a:rPr lang="en-US" altLang="zh-CN" sz="2000" b="1" dirty="0"/>
              <a:t>    </a:t>
            </a:r>
            <a:r>
              <a:rPr lang="zh-CN" altLang="zh-CN" sz="2000" b="1" dirty="0"/>
              <a:t>招聘信息管理系统在日常处理中的响应速度为秒级，达到实时要求，以及时</a:t>
            </a:r>
            <a:r>
              <a:rPr lang="en-US" altLang="zh-CN" sz="2000" b="1" dirty="0"/>
              <a:t>  </a:t>
            </a:r>
            <a:r>
              <a:rPr lang="zh-CN" altLang="zh-CN" sz="2000" b="1" dirty="0"/>
              <a:t>反馈信息。在进行统计分析时，根据所需数据量的不同而从秒级到分钟级，原则是保证操作人员不会因为速度问题而影响工作效率。</a:t>
            </a:r>
          </a:p>
        </p:txBody>
      </p:sp>
    </p:spTree>
    <p:extLst>
      <p:ext uri="{BB962C8B-B14F-4D97-AF65-F5344CB8AC3E}">
        <p14:creationId xmlns:p14="http://schemas.microsoft.com/office/powerpoint/2010/main" val="3195260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416320"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可靠性和可用性需求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2554545"/>
          </a:xfrm>
          <a:prstGeom prst="rect">
            <a:avLst/>
          </a:prstGeom>
        </p:spPr>
        <p:txBody>
          <a:bodyPr wrap="square">
            <a:spAutoFit/>
          </a:bodyPr>
          <a:lstStyle/>
          <a:p>
            <a:r>
              <a:rPr lang="zh-CN" altLang="zh-CN" sz="3200" b="1" dirty="0" smtClean="0"/>
              <a:t> 可靠性需求：服务器在使用阶段不能关闭，系统在使用的时候不能出现终止程序运行的恶性</a:t>
            </a:r>
            <a:r>
              <a:rPr lang="en-US" altLang="zh-CN" sz="3200" b="1" dirty="0" smtClean="0"/>
              <a:t>bug</a:t>
            </a:r>
            <a:r>
              <a:rPr lang="zh-CN" altLang="zh-CN" sz="3200" b="1" dirty="0" smtClean="0"/>
              <a:t>，系统对错误的操作有相应的反馈。</a:t>
            </a:r>
          </a:p>
          <a:p>
            <a:r>
              <a:rPr lang="zh-CN" altLang="zh-CN" sz="3200" b="1" dirty="0" smtClean="0"/>
              <a:t>可用性需求：系统功能均需要可用，服务器至少要有一台能为系统供给服务。</a:t>
            </a:r>
            <a:endParaRPr lang="zh-CN" altLang="zh-CN" sz="3200" b="1" dirty="0"/>
          </a:p>
        </p:txBody>
      </p:sp>
    </p:spTree>
    <p:extLst>
      <p:ext uri="{BB962C8B-B14F-4D97-AF65-F5344CB8AC3E}">
        <p14:creationId xmlns:p14="http://schemas.microsoft.com/office/powerpoint/2010/main" val="2167371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624908"/>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960887"/>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任意多边形 62"/>
          <p:cNvSpPr/>
          <p:nvPr/>
        </p:nvSpPr>
        <p:spPr>
          <a:xfrm flipH="1" flipV="1">
            <a:off x="4012411" y="49935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70474" y="2236007"/>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081698" y="3053984"/>
            <a:ext cx="6340587" cy="523220"/>
            <a:chOff x="2929753" y="1756083"/>
            <a:chExt cx="6340587" cy="523220"/>
          </a:xfrm>
        </p:grpSpPr>
        <p:cxnSp>
          <p:nvCxnSpPr>
            <p:cNvPr id="77" name="直接连接符 76"/>
            <p:cNvCxnSpPr/>
            <p:nvPr/>
          </p:nvCxnSpPr>
          <p:spPr>
            <a:xfrm>
              <a:off x="3372820"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070474" y="3861249"/>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070474" y="4661855"/>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885956" y="2309457"/>
            <a:ext cx="2339102"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界面与原型展示</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984261" y="2940699"/>
            <a:ext cx="1723549" cy="581057"/>
          </a:xfrm>
          <a:prstGeom prst="rect">
            <a:avLst/>
          </a:prstGeom>
        </p:spPr>
        <p:txBody>
          <a:bodyPr wrap="none" anchor="t">
            <a:spAutoFit/>
          </a:bodyPr>
          <a:lstStyle/>
          <a:p>
            <a:pPr algn="ctr">
              <a:lnSpc>
                <a:spcPct val="150000"/>
              </a:lnSpc>
            </a:pPr>
            <a:r>
              <a:rPr lang="zh-CN" altLang="en-US" sz="2400" b="1" dirty="0" smtClean="0">
                <a:solidFill>
                  <a:srgbClr val="346182"/>
                </a:solidFill>
                <a:latin typeface="微软雅黑" panose="020B0503020204020204" pitchFamily="34" charset="-122"/>
                <a:ea typeface="微软雅黑" panose="020B0503020204020204" pitchFamily="34" charset="-122"/>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6" name="矩形 95"/>
          <p:cNvSpPr/>
          <p:nvPr/>
        </p:nvSpPr>
        <p:spPr>
          <a:xfrm>
            <a:off x="2973226" y="3899860"/>
            <a:ext cx="2031325" cy="461665"/>
          </a:xfrm>
          <a:prstGeom prst="rect">
            <a:avLst/>
          </a:prstGeom>
        </p:spPr>
        <p:txBody>
          <a:bodyPr wrap="none" anchor="t">
            <a:spAutoFit/>
          </a:bodyPr>
          <a:lstStyle/>
          <a:p>
            <a:pPr algn="ct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2089790" y="1448077"/>
            <a:ext cx="6332495" cy="523220"/>
            <a:chOff x="2929753" y="1756083"/>
            <a:chExt cx="6332495" cy="523220"/>
          </a:xfrm>
        </p:grpSpPr>
        <p:cxnSp>
          <p:nvCxnSpPr>
            <p:cNvPr id="106" name="直接连接符 10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929753" y="1756083"/>
              <a:ext cx="590550" cy="523220"/>
              <a:chOff x="2929753" y="1794183"/>
              <a:chExt cx="590550" cy="523220"/>
            </a:xfrm>
          </p:grpSpPr>
          <p:sp>
            <p:nvSpPr>
              <p:cNvPr id="108" name="平行四边形 107"/>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09" name="文本框 108"/>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2762994" y="1538022"/>
            <a:ext cx="295465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用户类型及用户代表</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矩形 97"/>
          <p:cNvSpPr/>
          <p:nvPr/>
        </p:nvSpPr>
        <p:spPr>
          <a:xfrm>
            <a:off x="2711406" y="5447203"/>
            <a:ext cx="203132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小组成员评价</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072061" y="5374722"/>
            <a:ext cx="6332495" cy="523220"/>
            <a:chOff x="2929753" y="1756083"/>
            <a:chExt cx="6332495" cy="523220"/>
          </a:xfrm>
        </p:grpSpPr>
        <p:cxnSp>
          <p:nvCxnSpPr>
            <p:cNvPr id="127" name="直接连接符 12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2929753" y="1756083"/>
              <a:ext cx="590550" cy="523220"/>
              <a:chOff x="2929753" y="1794183"/>
              <a:chExt cx="590550" cy="523220"/>
            </a:xfrm>
          </p:grpSpPr>
          <p:sp>
            <p:nvSpPr>
              <p:cNvPr id="129" name="平行四边形 12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30" name="文本框 12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31" name="矩形 130"/>
          <p:cNvSpPr/>
          <p:nvPr/>
        </p:nvSpPr>
        <p:spPr>
          <a:xfrm>
            <a:off x="2767474" y="4692909"/>
            <a:ext cx="2576347"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rPr>
              <a:t>E-R</a:t>
            </a:r>
            <a:r>
              <a:rPr lang="zh-CN" altLang="en-US" sz="2400" b="1" dirty="0" smtClean="0">
                <a:solidFill>
                  <a:srgbClr val="346182"/>
                </a:solidFill>
                <a:latin typeface="微软雅黑" panose="020B0503020204020204" pitchFamily="34" charset="-122"/>
                <a:ea typeface="微软雅黑" panose="020B0503020204020204" pitchFamily="34" charset="-122"/>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96" grpId="0"/>
      <p:bldP spid="4" grpId="0"/>
      <p:bldP spid="98" grpId="0"/>
      <p:bldP spid="1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2339102"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出错处理需求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569660"/>
          </a:xfrm>
          <a:prstGeom prst="rect">
            <a:avLst/>
          </a:prstGeom>
        </p:spPr>
        <p:txBody>
          <a:bodyPr wrap="square">
            <a:spAutoFit/>
          </a:bodyPr>
          <a:lstStyle/>
          <a:p>
            <a:r>
              <a:rPr lang="zh-CN" altLang="zh-CN" sz="3200" b="1" dirty="0"/>
              <a:t>输入错误的数据时系统给出“输入数据有误”的提示；输入数据不合法给出“输入数据不合法”的提示；学生或公司数据不存在时，提示“数据不存在”等。</a:t>
            </a:r>
          </a:p>
        </p:txBody>
      </p:sp>
    </p:spTree>
    <p:extLst>
      <p:ext uri="{BB962C8B-B14F-4D97-AF65-F5344CB8AC3E}">
        <p14:creationId xmlns:p14="http://schemas.microsoft.com/office/powerpoint/2010/main" val="1858246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a:solidFill>
                  <a:srgbClr val="346182"/>
                </a:solidFill>
                <a:latin typeface="微软雅黑" panose="020B0503020204020204" pitchFamily="34" charset="-122"/>
                <a:ea typeface="微软雅黑" panose="020B0503020204020204" pitchFamily="34" charset="-122"/>
              </a:rPr>
              <a:t>逆向</a:t>
            </a:r>
            <a:r>
              <a:rPr lang="zh-CN" altLang="en-US" sz="2800" b="1" dirty="0" smtClean="0">
                <a:solidFill>
                  <a:srgbClr val="346182"/>
                </a:solidFill>
                <a:latin typeface="微软雅黑" panose="020B0503020204020204" pitchFamily="34" charset="-122"/>
                <a:ea typeface="微软雅黑" panose="020B0503020204020204" pitchFamily="34" charset="-122"/>
              </a:rPr>
              <a:t>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077218"/>
          </a:xfrm>
          <a:prstGeom prst="rect">
            <a:avLst/>
          </a:prstGeom>
        </p:spPr>
        <p:txBody>
          <a:bodyPr wrap="square">
            <a:spAutoFit/>
          </a:bodyPr>
          <a:lstStyle/>
          <a:p>
            <a:r>
              <a:rPr lang="zh-CN" altLang="zh-CN" sz="3200" b="1" dirty="0"/>
              <a:t>该系统不用对公司和学生提供的资料进行审核，也不需要对学生和公司的帐号自动添加或删除，这些都通过人工来完成。</a:t>
            </a:r>
          </a:p>
        </p:txBody>
      </p:sp>
    </p:spTree>
    <p:extLst>
      <p:ext uri="{BB962C8B-B14F-4D97-AF65-F5344CB8AC3E}">
        <p14:creationId xmlns:p14="http://schemas.microsoft.com/office/powerpoint/2010/main" val="1004066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504486"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将来可能提出的需求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r>
              <a:rPr lang="zh-CN" altLang="zh-CN" sz="3200" b="1" dirty="0"/>
              <a:t>将来该系统可能扩展为更加大的平台，不仅仅是浙江大学城市学院使用该软件，所有的大学都可以使用该系统，系统需要大数据存储，需要做大数据分析，统计查询等等功能，硬件软件需求会有所变更。</a:t>
            </a:r>
          </a:p>
        </p:txBody>
      </p:sp>
    </p:spTree>
    <p:extLst>
      <p:ext uri="{BB962C8B-B14F-4D97-AF65-F5344CB8AC3E}">
        <p14:creationId xmlns:p14="http://schemas.microsoft.com/office/powerpoint/2010/main" val="2310296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用户接口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pPr lvl="0"/>
            <a:r>
              <a:rPr lang="zh-CN" altLang="zh-CN" sz="3200" dirty="0"/>
              <a:t>将要采用的图形用户界面（</a:t>
            </a:r>
            <a:r>
              <a:rPr lang="en-US" altLang="zh-CN" sz="3200" dirty="0"/>
              <a:t>GUI</a:t>
            </a:r>
            <a:r>
              <a:rPr lang="zh-CN" altLang="zh-CN" sz="3200" dirty="0"/>
              <a:t>）标准。</a:t>
            </a:r>
          </a:p>
          <a:p>
            <a:pPr lvl="0"/>
            <a:r>
              <a:rPr lang="zh-CN" altLang="zh-CN" sz="3200" dirty="0"/>
              <a:t>屏幕布局自适应。</a:t>
            </a:r>
          </a:p>
          <a:p>
            <a:pPr lvl="0"/>
            <a:r>
              <a:rPr lang="zh-CN" altLang="zh-CN" sz="3200" dirty="0"/>
              <a:t>每个屏幕的标准按钮（参考</a:t>
            </a:r>
            <a:r>
              <a:rPr lang="en-US" altLang="zh-CN" sz="3200" dirty="0"/>
              <a:t>UI</a:t>
            </a:r>
            <a:r>
              <a:rPr lang="zh-CN" altLang="zh-CN" sz="3200" dirty="0"/>
              <a:t>界面图）；</a:t>
            </a:r>
          </a:p>
          <a:p>
            <a:pPr lvl="0"/>
            <a:r>
              <a:rPr lang="zh-CN" altLang="zh-CN" sz="3200" dirty="0"/>
              <a:t>错误信息显示标准——提示框跳出错误信息。</a:t>
            </a:r>
          </a:p>
        </p:txBody>
      </p:sp>
    </p:spTree>
    <p:extLst>
      <p:ext uri="{BB962C8B-B14F-4D97-AF65-F5344CB8AC3E}">
        <p14:creationId xmlns:p14="http://schemas.microsoft.com/office/powerpoint/2010/main" val="338199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37145557"/>
              </p:ext>
            </p:extLst>
          </p:nvPr>
        </p:nvGraphicFramePr>
        <p:xfrm>
          <a:off x="1042790" y="1600030"/>
          <a:ext cx="8765160" cy="5033550"/>
        </p:xfrm>
        <a:graphic>
          <a:graphicData uri="http://schemas.openxmlformats.org/drawingml/2006/table">
            <a:tbl>
              <a:tblPr>
                <a:tableStyleId>{5C22544A-7EE6-4342-B048-85BDC9FD1C3A}</a:tableStyleId>
              </a:tblPr>
              <a:tblGrid>
                <a:gridCol w="2472175"/>
                <a:gridCol w="1933305"/>
                <a:gridCol w="1656561"/>
                <a:gridCol w="2703119"/>
              </a:tblGrid>
              <a:tr h="657098">
                <a:tc>
                  <a:txBody>
                    <a:bodyPr/>
                    <a:lstStyle/>
                    <a:p>
                      <a:pPr indent="304800" algn="ctr">
                        <a:lnSpc>
                          <a:spcPct val="150000"/>
                        </a:lnSpc>
                        <a:spcBef>
                          <a:spcPts val="1200"/>
                        </a:spcBef>
                        <a:spcAft>
                          <a:spcPts val="1200"/>
                        </a:spcAft>
                      </a:pPr>
                      <a:r>
                        <a:rPr lang="zh-CN" sz="1800" b="1" kern="100" dirty="0">
                          <a:effectLst/>
                        </a:rPr>
                        <a:t>软件接口名称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外部组件名称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版本号</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接口描述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007853">
                <a:tc>
                  <a:txBody>
                    <a:bodyPr/>
                    <a:lstStyle/>
                    <a:p>
                      <a:pPr indent="304800" algn="ctr">
                        <a:lnSpc>
                          <a:spcPct val="150000"/>
                        </a:lnSpc>
                        <a:spcBef>
                          <a:spcPts val="1200"/>
                        </a:spcBef>
                        <a:spcAft>
                          <a:spcPts val="1200"/>
                        </a:spcAft>
                      </a:pPr>
                      <a:r>
                        <a:rPr lang="en-US" sz="1800" b="1" kern="100" dirty="0">
                          <a:effectLst/>
                        </a:rPr>
                        <a:t>J2EE/EJB </a:t>
                      </a:r>
                      <a:r>
                        <a:rPr lang="zh-CN" sz="1800" b="1" kern="100" dirty="0">
                          <a:effectLst/>
                        </a:rPr>
                        <a:t>开放标准</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EJB</a:t>
                      </a:r>
                      <a:r>
                        <a:rPr lang="zh-CN" sz="1800" b="1" kern="100" dirty="0">
                          <a:effectLst/>
                        </a:rPr>
                        <a:t>组件、</a:t>
                      </a:r>
                      <a:r>
                        <a:rPr lang="en-US" sz="1800" b="1" kern="100" dirty="0">
                          <a:effectLst/>
                        </a:rPr>
                        <a:t>DAO</a:t>
                      </a:r>
                      <a:r>
                        <a:rPr lang="zh-CN" sz="1800" b="1" kern="100" dirty="0">
                          <a:effectLst/>
                        </a:rPr>
                        <a:t>组件</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3.0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a:effectLst/>
                        </a:rPr>
                        <a:t>跨平台、提供事务、安全性的支持、性能一般、资源占用多</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709363">
                <a:tc>
                  <a:txBody>
                    <a:bodyPr/>
                    <a:lstStyle/>
                    <a:p>
                      <a:pPr indent="266700" algn="ctr">
                        <a:lnSpc>
                          <a:spcPct val="150000"/>
                        </a:lnSpc>
                        <a:spcBef>
                          <a:spcPts val="1200"/>
                        </a:spcBef>
                        <a:spcAft>
                          <a:spcPts val="1200"/>
                        </a:spcAft>
                      </a:pPr>
                      <a:r>
                        <a:rPr lang="zh-CN" sz="1400" b="1" kern="100">
                          <a:effectLst/>
                        </a:rPr>
                        <a:t>交易中间件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en-US" sz="1800" b="1" kern="100" dirty="0">
                          <a:effectLst/>
                        </a:rPr>
                        <a:t>Tuxedo</a:t>
                      </a:r>
                      <a:r>
                        <a:rPr lang="zh-CN" sz="1800" b="1" kern="100" dirty="0">
                          <a:effectLst/>
                        </a:rPr>
                        <a:t>、</a:t>
                      </a:r>
                      <a:r>
                        <a:rPr lang="en-US" sz="1800" b="1" kern="100" dirty="0" err="1">
                          <a:effectLst/>
                        </a:rPr>
                        <a:t>EasyNet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12.2.2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dirty="0">
                          <a:effectLst/>
                        </a:rPr>
                        <a:t>开放的体系结构、提供事务、安全性的支持、提供队列的管理、支持并发管理、大数据量交易、效率不高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r h="1188752">
                <a:tc>
                  <a:txBody>
                    <a:bodyPr/>
                    <a:lstStyle/>
                    <a:p>
                      <a:pPr indent="266700" algn="ctr">
                        <a:lnSpc>
                          <a:spcPct val="150000"/>
                        </a:lnSpc>
                        <a:spcBef>
                          <a:spcPts val="1200"/>
                        </a:spcBef>
                        <a:spcAft>
                          <a:spcPts val="1200"/>
                        </a:spcAft>
                      </a:pPr>
                      <a:r>
                        <a:rPr lang="zh-CN" sz="1400" b="1" kern="100">
                          <a:effectLst/>
                        </a:rPr>
                        <a:t>消息中间件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en-US" sz="1400" b="1" kern="100">
                          <a:effectLst/>
                        </a:rPr>
                        <a:t>Active Messenger</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8.0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zh-CN" sz="1400" b="1" kern="100" dirty="0">
                          <a:effectLst/>
                        </a:rPr>
                        <a:t>开放的体系结构、满足大用户量与实时性的要求、支持并发管理、大数据量交易、效率不高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3987434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42790" y="1600030"/>
          <a:ext cx="8765160" cy="5137690"/>
        </p:xfrm>
        <a:graphic>
          <a:graphicData uri="http://schemas.openxmlformats.org/drawingml/2006/table">
            <a:tbl>
              <a:tblPr>
                <a:tableStyleId>{5C22544A-7EE6-4342-B048-85BDC9FD1C3A}</a:tableStyleId>
              </a:tblPr>
              <a:tblGrid>
                <a:gridCol w="2472175"/>
                <a:gridCol w="1933305"/>
                <a:gridCol w="1656561"/>
                <a:gridCol w="2703119"/>
              </a:tblGrid>
              <a:tr h="657098">
                <a:tc>
                  <a:txBody>
                    <a:bodyPr/>
                    <a:lstStyle/>
                    <a:p>
                      <a:pPr indent="304800" algn="ctr">
                        <a:lnSpc>
                          <a:spcPct val="150000"/>
                        </a:lnSpc>
                        <a:spcBef>
                          <a:spcPts val="1200"/>
                        </a:spcBef>
                        <a:spcAft>
                          <a:spcPts val="1200"/>
                        </a:spcAft>
                      </a:pPr>
                      <a:r>
                        <a:rPr lang="zh-CN" sz="1800" b="1" kern="100" dirty="0">
                          <a:effectLst/>
                        </a:rPr>
                        <a:t>软件接口名称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外部组件名称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版本号</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接口描述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007853">
                <a:tc>
                  <a:txBody>
                    <a:bodyPr/>
                    <a:lstStyle/>
                    <a:p>
                      <a:pPr indent="304800" algn="ctr">
                        <a:lnSpc>
                          <a:spcPct val="150000"/>
                        </a:lnSpc>
                        <a:spcBef>
                          <a:spcPts val="1200"/>
                        </a:spcBef>
                        <a:spcAft>
                          <a:spcPts val="1200"/>
                        </a:spcAft>
                      </a:pPr>
                      <a:r>
                        <a:rPr lang="en-US" sz="1800" b="1" kern="100" dirty="0">
                          <a:effectLst/>
                        </a:rPr>
                        <a:t>J2EE/EJB </a:t>
                      </a:r>
                      <a:r>
                        <a:rPr lang="zh-CN" sz="1800" b="1" kern="100" dirty="0">
                          <a:effectLst/>
                        </a:rPr>
                        <a:t>开放标准</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EJB</a:t>
                      </a:r>
                      <a:r>
                        <a:rPr lang="zh-CN" sz="1800" b="1" kern="100" dirty="0">
                          <a:effectLst/>
                        </a:rPr>
                        <a:t>组件、</a:t>
                      </a:r>
                      <a:r>
                        <a:rPr lang="en-US" sz="1800" b="1" kern="100" dirty="0">
                          <a:effectLst/>
                        </a:rPr>
                        <a:t>DAO</a:t>
                      </a:r>
                      <a:r>
                        <a:rPr lang="zh-CN" sz="1800" b="1" kern="100" dirty="0">
                          <a:effectLst/>
                        </a:rPr>
                        <a:t>组件</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3.0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a:effectLst/>
                        </a:rPr>
                        <a:t>跨平台、提供事务、安全性的支持、性能一般、资源占用多</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709363">
                <a:tc>
                  <a:txBody>
                    <a:bodyPr/>
                    <a:lstStyle/>
                    <a:p>
                      <a:pPr indent="266700" algn="ctr">
                        <a:lnSpc>
                          <a:spcPct val="150000"/>
                        </a:lnSpc>
                        <a:spcBef>
                          <a:spcPts val="1200"/>
                        </a:spcBef>
                        <a:spcAft>
                          <a:spcPts val="1200"/>
                        </a:spcAft>
                      </a:pPr>
                      <a:r>
                        <a:rPr lang="zh-CN" sz="1400" b="1" kern="100">
                          <a:effectLst/>
                        </a:rPr>
                        <a:t>交易中间件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en-US" sz="1800" b="1" kern="100" dirty="0">
                          <a:effectLst/>
                        </a:rPr>
                        <a:t>Tuxedo</a:t>
                      </a:r>
                      <a:r>
                        <a:rPr lang="zh-CN" sz="1800" b="1" kern="100" dirty="0">
                          <a:effectLst/>
                        </a:rPr>
                        <a:t>、</a:t>
                      </a:r>
                      <a:r>
                        <a:rPr lang="en-US" sz="1800" b="1" kern="100" dirty="0" err="1">
                          <a:effectLst/>
                        </a:rPr>
                        <a:t>EasyNet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12.2.2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dirty="0">
                          <a:effectLst/>
                        </a:rPr>
                        <a:t>开放的体系结构、提供事务、安全性的支持、提供队列的管理、支持并发管理、大数据量交易、效率不高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r h="1188752">
                <a:tc>
                  <a:txBody>
                    <a:bodyPr/>
                    <a:lstStyle/>
                    <a:p>
                      <a:pPr indent="266700" algn="ctr">
                        <a:lnSpc>
                          <a:spcPct val="150000"/>
                        </a:lnSpc>
                        <a:spcBef>
                          <a:spcPts val="1200"/>
                        </a:spcBef>
                        <a:spcAft>
                          <a:spcPts val="1200"/>
                        </a:spcAft>
                      </a:pPr>
                      <a:r>
                        <a:rPr lang="zh-CN" sz="1400" b="1" kern="100">
                          <a:effectLst/>
                        </a:rPr>
                        <a:t>消息中间件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en-US" sz="1400" b="1" kern="100">
                          <a:effectLst/>
                        </a:rPr>
                        <a:t>Active Messenger</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8.0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zh-CN" sz="1400" b="1" kern="100" dirty="0">
                          <a:effectLst/>
                        </a:rPr>
                        <a:t>开放的体系结构、满足大用户量与实时性的要求、支持并发管理、大数据量交易、效率不高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3324582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717456327"/>
              </p:ext>
            </p:extLst>
          </p:nvPr>
        </p:nvGraphicFramePr>
        <p:xfrm>
          <a:off x="1744133" y="1752600"/>
          <a:ext cx="7950200" cy="4091700"/>
        </p:xfrm>
        <a:graphic>
          <a:graphicData uri="http://schemas.openxmlformats.org/drawingml/2006/table">
            <a:tbl>
              <a:tblPr>
                <a:tableStyleId>{5C22544A-7EE6-4342-B048-85BDC9FD1C3A}</a:tableStyleId>
              </a:tblPr>
              <a:tblGrid>
                <a:gridCol w="1394291"/>
                <a:gridCol w="1597624"/>
                <a:gridCol w="1016670"/>
                <a:gridCol w="3941615"/>
              </a:tblGrid>
              <a:tr h="1224500">
                <a:tc>
                  <a:txBody>
                    <a:bodyPr/>
                    <a:lstStyle/>
                    <a:p>
                      <a:pPr indent="304800" algn="ctr">
                        <a:lnSpc>
                          <a:spcPct val="150000"/>
                        </a:lnSpc>
                        <a:spcBef>
                          <a:spcPts val="1200"/>
                        </a:spcBef>
                        <a:spcAft>
                          <a:spcPts val="1200"/>
                        </a:spcAft>
                      </a:pPr>
                      <a:r>
                        <a:rPr lang="zh-CN" sz="2400" b="1" kern="100" dirty="0">
                          <a:effectLst/>
                        </a:rPr>
                        <a:t>硬件接口名称</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dirty="0">
                          <a:effectLst/>
                        </a:rPr>
                        <a:t>硬件名称</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a:effectLst/>
                        </a:rPr>
                        <a:t>厂商</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a:effectLst/>
                        </a:rPr>
                        <a:t>接口描述</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r>
              <a:tr h="2867200">
                <a:tc>
                  <a:txBody>
                    <a:bodyPr/>
                    <a:lstStyle/>
                    <a:p>
                      <a:pPr indent="228600" algn="ctr">
                        <a:lnSpc>
                          <a:spcPct val="150000"/>
                        </a:lnSpc>
                        <a:spcBef>
                          <a:spcPts val="1200"/>
                        </a:spcBef>
                        <a:spcAft>
                          <a:spcPts val="1200"/>
                        </a:spcAft>
                      </a:pPr>
                      <a:r>
                        <a:rPr lang="en-US" sz="1400" b="1" kern="100">
                          <a:effectLst/>
                        </a:rPr>
                        <a:t>Ethernet</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600" b="1" kern="100" dirty="0">
                          <a:effectLst/>
                        </a:rPr>
                        <a:t>CAN-Ethernet</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zh-CN" sz="1600" b="1" kern="100" dirty="0">
                          <a:effectLst/>
                        </a:rPr>
                        <a:t>广州虹科电子科技有限公司</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28600" algn="ctr">
                        <a:lnSpc>
                          <a:spcPct val="150000"/>
                        </a:lnSpc>
                        <a:spcBef>
                          <a:spcPts val="1200"/>
                        </a:spcBef>
                        <a:spcAft>
                          <a:spcPts val="1200"/>
                        </a:spcAft>
                      </a:pPr>
                      <a:r>
                        <a:rPr lang="zh-CN" sz="1400" b="1" kern="100" dirty="0">
                          <a:effectLst/>
                        </a:rPr>
                        <a:t>　</a:t>
                      </a:r>
                      <a:r>
                        <a:rPr lang="en-US" sz="1400" b="1" kern="100" dirty="0">
                          <a:effectLst/>
                        </a:rPr>
                        <a:t>10M: 10base-T</a:t>
                      </a:r>
                      <a:r>
                        <a:rPr lang="zh-CN" sz="1400" b="1" kern="100" dirty="0">
                          <a:effectLst/>
                        </a:rPr>
                        <a:t>　使用曼彻斯特编码。</a:t>
                      </a:r>
                      <a:endParaRPr lang="zh-CN" sz="2400" b="1" kern="100" dirty="0">
                        <a:effectLst/>
                      </a:endParaRPr>
                    </a:p>
                    <a:p>
                      <a:pPr indent="228600" algn="ctr">
                        <a:lnSpc>
                          <a:spcPct val="150000"/>
                        </a:lnSpc>
                        <a:spcBef>
                          <a:spcPts val="1200"/>
                        </a:spcBef>
                        <a:spcAft>
                          <a:spcPts val="1200"/>
                        </a:spcAft>
                      </a:pPr>
                      <a:r>
                        <a:rPr lang="zh-CN" sz="1400" b="1" kern="100" dirty="0">
                          <a:effectLst/>
                        </a:rPr>
                        <a:t>　</a:t>
                      </a:r>
                      <a:r>
                        <a:rPr lang="en-US" sz="1400" b="1" kern="100" dirty="0">
                          <a:effectLst/>
                        </a:rPr>
                        <a:t>100M: 100base-TX</a:t>
                      </a:r>
                      <a:r>
                        <a:rPr lang="zh-CN" sz="1400" b="1" kern="100" dirty="0">
                          <a:effectLst/>
                        </a:rPr>
                        <a:t>使用</a:t>
                      </a:r>
                      <a:r>
                        <a:rPr lang="en-US" sz="1400" b="1" kern="100" dirty="0">
                          <a:effectLst/>
                        </a:rPr>
                        <a:t>MLT3</a:t>
                      </a:r>
                      <a:r>
                        <a:rPr lang="zh-CN" sz="1400" b="1" kern="100" dirty="0">
                          <a:effectLst/>
                        </a:rPr>
                        <a:t>编码。</a:t>
                      </a:r>
                      <a:endParaRPr lang="zh-CN" sz="2400" b="1" kern="100" dirty="0">
                        <a:effectLst/>
                      </a:endParaRPr>
                    </a:p>
                    <a:p>
                      <a:pPr indent="228600" algn="ctr">
                        <a:lnSpc>
                          <a:spcPct val="150000"/>
                        </a:lnSpc>
                        <a:spcBef>
                          <a:spcPts val="1200"/>
                        </a:spcBef>
                        <a:spcAft>
                          <a:spcPts val="1200"/>
                        </a:spcAft>
                      </a:pPr>
                      <a:r>
                        <a:rPr lang="en-US" sz="1400" b="1" kern="100" dirty="0">
                          <a:effectLst/>
                        </a:rPr>
                        <a:t>1000M: 1000base-T</a:t>
                      </a:r>
                      <a:r>
                        <a:rPr lang="zh-CN" sz="1400" b="1" kern="100" dirty="0">
                          <a:effectLst/>
                        </a:rPr>
                        <a:t>使用</a:t>
                      </a:r>
                      <a:r>
                        <a:rPr lang="en-US" sz="1400" b="1" kern="100" dirty="0">
                          <a:effectLst/>
                        </a:rPr>
                        <a:t>PAM5</a:t>
                      </a:r>
                      <a:r>
                        <a:rPr lang="zh-CN" sz="1400" b="1" kern="100" dirty="0">
                          <a:effectLst/>
                        </a:rPr>
                        <a:t>编码。</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2485201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通讯接口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0514294"/>
              </p:ext>
            </p:extLst>
          </p:nvPr>
        </p:nvGraphicFramePr>
        <p:xfrm>
          <a:off x="1400406" y="1578003"/>
          <a:ext cx="8081984" cy="3993064"/>
        </p:xfrm>
        <a:graphic>
          <a:graphicData uri="http://schemas.openxmlformats.org/drawingml/2006/table">
            <a:tbl>
              <a:tblPr>
                <a:tableStyleId>{5C22544A-7EE6-4342-B048-85BDC9FD1C3A}</a:tableStyleId>
              </a:tblPr>
              <a:tblGrid>
                <a:gridCol w="1786792"/>
                <a:gridCol w="2110315"/>
                <a:gridCol w="2019624"/>
                <a:gridCol w="2165253"/>
              </a:tblGrid>
              <a:tr h="1324240">
                <a:tc>
                  <a:txBody>
                    <a:bodyPr/>
                    <a:lstStyle/>
                    <a:p>
                      <a:pPr indent="304800" algn="ctr">
                        <a:lnSpc>
                          <a:spcPct val="150000"/>
                        </a:lnSpc>
                        <a:spcBef>
                          <a:spcPts val="1200"/>
                        </a:spcBef>
                        <a:spcAft>
                          <a:spcPts val="1200"/>
                        </a:spcAft>
                      </a:pPr>
                      <a:r>
                        <a:rPr lang="zh-CN" sz="1800" b="1" kern="100" dirty="0">
                          <a:effectLst/>
                        </a:rPr>
                        <a:t>通信接口名称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协议或方式</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安全要求</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传输速率要求</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334412">
                <a:tc>
                  <a:txBody>
                    <a:bodyPr/>
                    <a:lstStyle/>
                    <a:p>
                      <a:pPr indent="266700" algn="ctr">
                        <a:lnSpc>
                          <a:spcPct val="150000"/>
                        </a:lnSpc>
                        <a:spcBef>
                          <a:spcPts val="1200"/>
                        </a:spcBef>
                        <a:spcAft>
                          <a:spcPts val="1200"/>
                        </a:spcAft>
                      </a:pPr>
                      <a:r>
                        <a:rPr lang="en-US" sz="1400" b="1" kern="100">
                          <a:effectLst/>
                        </a:rPr>
                        <a:t>RS232</a:t>
                      </a:r>
                      <a:r>
                        <a:rPr lang="zh-CN" sz="1400" b="1" kern="100">
                          <a:effectLst/>
                        </a:rPr>
                        <a:t>接口</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串口通讯—通信协议</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RS-232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Bef>
                          <a:spcPts val="1200"/>
                        </a:spcBef>
                        <a:spcAft>
                          <a:spcPts val="1200"/>
                        </a:spcAft>
                      </a:pPr>
                      <a:r>
                        <a:rPr lang="en-US" sz="1400" b="1" kern="100">
                          <a:effectLst/>
                        </a:rPr>
                        <a:t>0</a:t>
                      </a:r>
                      <a:r>
                        <a:rPr lang="zh-CN" sz="1400" b="1" kern="100">
                          <a:effectLst/>
                        </a:rPr>
                        <a:t>～</a:t>
                      </a:r>
                      <a:r>
                        <a:rPr lang="en-US" sz="1400" b="1" kern="100">
                          <a:effectLst/>
                        </a:rPr>
                        <a:t>20000b/s</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334412">
                <a:tc>
                  <a:txBody>
                    <a:bodyPr/>
                    <a:lstStyle/>
                    <a:p>
                      <a:pPr indent="228600" algn="ctr">
                        <a:lnSpc>
                          <a:spcPct val="150000"/>
                        </a:lnSpc>
                        <a:spcBef>
                          <a:spcPts val="1200"/>
                        </a:spcBef>
                        <a:spcAft>
                          <a:spcPts val="1200"/>
                        </a:spcAft>
                      </a:pPr>
                      <a:r>
                        <a:rPr lang="en-US" sz="1100" b="1" kern="100">
                          <a:effectLst/>
                        </a:rPr>
                        <a:t>Ethernet</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200" b="1" kern="100">
                          <a:effectLst/>
                        </a:rPr>
                        <a:t>IEEE 802.3</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局域网安全架构（</a:t>
                      </a:r>
                      <a:r>
                        <a:rPr lang="en-US" sz="1800" b="1" kern="100" dirty="0">
                          <a:effectLst/>
                        </a:rPr>
                        <a:t>LSA</a:t>
                      </a:r>
                      <a:r>
                        <a:rPr lang="zh-CN" sz="1800" b="1" kern="100" dirty="0">
                          <a:effectLst/>
                        </a:rPr>
                        <a: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200" b="1" kern="100" dirty="0">
                          <a:effectLst/>
                        </a:rPr>
                        <a:t>100MBps</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286927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358128234"/>
              </p:ext>
            </p:extLst>
          </p:nvPr>
        </p:nvGraphicFramePr>
        <p:xfrm>
          <a:off x="431165" y="1061573"/>
          <a:ext cx="5487670" cy="2229170"/>
        </p:xfrm>
        <a:graphic>
          <a:graphicData uri="http://schemas.openxmlformats.org/drawingml/2006/table">
            <a:tbl>
              <a:tblPr firstRow="1" firstCol="1" bandRow="1">
                <a:tableStyleId>{5C22544A-7EE6-4342-B048-85BDC9FD1C3A}</a:tableStyleId>
              </a:tblPr>
              <a:tblGrid>
                <a:gridCol w="1887220"/>
                <a:gridCol w="1350010"/>
                <a:gridCol w="2250440"/>
              </a:tblGrid>
              <a:tr h="257175">
                <a:tc gridSpan="3">
                  <a:txBody>
                    <a:bodyPr/>
                    <a:lstStyle/>
                    <a:p>
                      <a:pPr indent="304800" algn="ctr">
                        <a:lnSpc>
                          <a:spcPct val="150000"/>
                        </a:lnSpc>
                        <a:spcBef>
                          <a:spcPts val="1200"/>
                        </a:spcBef>
                        <a:spcAft>
                          <a:spcPts val="0"/>
                        </a:spcAft>
                      </a:pPr>
                      <a:r>
                        <a:rPr lang="zh-CN" sz="1200" dirty="0">
                          <a:effectLst/>
                        </a:rPr>
                        <a:t>学生</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126365" algn="just">
                        <a:lnSpc>
                          <a:spcPct val="150000"/>
                        </a:lnSpc>
                        <a:spcBef>
                          <a:spcPts val="1200"/>
                        </a:spcBef>
                        <a:spcAft>
                          <a:spcPts val="0"/>
                        </a:spcAft>
                      </a:pPr>
                      <a:r>
                        <a:rPr lang="zh-CN" sz="1200">
                          <a:effectLst/>
                        </a:rPr>
                        <a:t>学生帐号</a:t>
                      </a:r>
                      <a:r>
                        <a:rPr lang="en-US" sz="1200">
                          <a:effectLst/>
                        </a:rPr>
                        <a:t>/</a:t>
                      </a:r>
                      <a:r>
                        <a:rPr lang="zh-CN" sz="1200">
                          <a:effectLst/>
                        </a:rPr>
                        <a:t>学生密码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762000" algn="just">
                        <a:lnSpc>
                          <a:spcPct val="150000"/>
                        </a:lnSpc>
                        <a:spcBef>
                          <a:spcPts val="1200"/>
                        </a:spcBef>
                        <a:spcAft>
                          <a:spcPts val="0"/>
                        </a:spcAft>
                      </a:pPr>
                      <a:r>
                        <a:rPr lang="zh-CN" sz="1200">
                          <a:effectLst/>
                        </a:rPr>
                        <a:t>学生姓名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班级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个人简历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a:effectLst/>
                        </a:rPr>
                        <a:t>用于学生个人简历的填写</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简历文档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dirty="0">
                          <a:effectLst/>
                        </a:rPr>
                        <a:t>用于学生简历材料的上传</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886954669"/>
              </p:ext>
            </p:extLst>
          </p:nvPr>
        </p:nvGraphicFramePr>
        <p:xfrm>
          <a:off x="6107067" y="983269"/>
          <a:ext cx="5524500" cy="3328417"/>
        </p:xfrm>
        <a:graphic>
          <a:graphicData uri="http://schemas.openxmlformats.org/drawingml/2006/table">
            <a:tbl>
              <a:tblPr firstRow="1" firstCol="1" bandRow="1">
                <a:tableStyleId>{5C22544A-7EE6-4342-B048-85BDC9FD1C3A}</a:tableStyleId>
              </a:tblPr>
              <a:tblGrid>
                <a:gridCol w="1841500"/>
                <a:gridCol w="1395730"/>
                <a:gridCol w="2287270"/>
              </a:tblGrid>
              <a:tr h="257175">
                <a:tc gridSpan="3">
                  <a:txBody>
                    <a:bodyPr/>
                    <a:lstStyle/>
                    <a:p>
                      <a:pPr indent="304800" algn="ctr">
                        <a:lnSpc>
                          <a:spcPct val="150000"/>
                        </a:lnSpc>
                        <a:spcBef>
                          <a:spcPts val="1200"/>
                        </a:spcBef>
                        <a:spcAft>
                          <a:spcPts val="0"/>
                        </a:spcAft>
                      </a:pPr>
                      <a:r>
                        <a:rPr lang="zh-CN" sz="1200" dirty="0">
                          <a:effectLst/>
                        </a:rPr>
                        <a:t>企业</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企业帐号</a:t>
                      </a:r>
                      <a:r>
                        <a:rPr lang="en-US" sz="1200">
                          <a:effectLst/>
                        </a:rPr>
                        <a:t>/</a:t>
                      </a:r>
                      <a:r>
                        <a:rPr lang="zh-CN" sz="1200">
                          <a:effectLst/>
                        </a:rPr>
                        <a:t>企业密码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注册资金</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用于说明企业的资金投入</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公司地址</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公司简介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用于给学生及校方了解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公司联系人</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用于学生校方联系公司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联系电话</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营业执照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压缩文件</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用于证明公司的资质</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招聘信息</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用于发布公司岗位需求</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评价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dirty="0">
                          <a:effectLst/>
                        </a:rPr>
                        <a:t>用于接收学生对该公司的评价</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527990595"/>
              </p:ext>
            </p:extLst>
          </p:nvPr>
        </p:nvGraphicFramePr>
        <p:xfrm>
          <a:off x="361594" y="3599439"/>
          <a:ext cx="5524500" cy="1784732"/>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dirty="0">
                          <a:effectLst/>
                        </a:rPr>
                        <a:t>注释</a:t>
                      </a:r>
                      <a:endParaRPr lang="zh-CN" sz="1200" dirty="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校方帐号</a:t>
                      </a:r>
                      <a:r>
                        <a:rPr lang="en-US" sz="1200">
                          <a:effectLst/>
                        </a:rPr>
                        <a:t>/</a:t>
                      </a:r>
                      <a:r>
                        <a:rPr lang="zh-CN" sz="1200">
                          <a:effectLst/>
                        </a:rPr>
                        <a:t>校方密码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校方姓名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用于区分不同的校方管理员</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dirty="0">
                          <a:effectLst/>
                        </a:rPr>
                        <a:t>用于管理员身份的验证</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718276038"/>
              </p:ext>
            </p:extLst>
          </p:nvPr>
        </p:nvGraphicFramePr>
        <p:xfrm>
          <a:off x="6211782" y="4686697"/>
          <a:ext cx="5525770" cy="1031240"/>
        </p:xfrm>
        <a:graphic>
          <a:graphicData uri="http://schemas.openxmlformats.org/drawingml/2006/table">
            <a:tbl>
              <a:tblPr firstRow="1" firstCol="1" bandRow="1">
                <a:tableStyleId>{5C22544A-7EE6-4342-B048-85BDC9FD1C3A}</a:tableStyleId>
              </a:tblPr>
              <a:tblGrid>
                <a:gridCol w="2067560"/>
                <a:gridCol w="1441450"/>
                <a:gridCol w="2016760"/>
              </a:tblGrid>
              <a:tr h="257175">
                <a:tc gridSpan="3">
                  <a:txBody>
                    <a:bodyPr/>
                    <a:lstStyle/>
                    <a:p>
                      <a:pPr indent="304800" algn="ctr">
                        <a:lnSpc>
                          <a:spcPct val="150000"/>
                        </a:lnSpc>
                        <a:spcBef>
                          <a:spcPts val="1200"/>
                        </a:spcBef>
                        <a:spcAft>
                          <a:spcPts val="0"/>
                        </a:spcAft>
                      </a:pPr>
                      <a:r>
                        <a:rPr lang="zh-CN" sz="1200" dirty="0">
                          <a:effectLst/>
                        </a:rPr>
                        <a:t>系统管理员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系统管理员编号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431165" algn="just">
                        <a:lnSpc>
                          <a:spcPct val="150000"/>
                        </a:lnSpc>
                        <a:spcBef>
                          <a:spcPts val="1200"/>
                        </a:spcBef>
                        <a:spcAft>
                          <a:spcPts val="0"/>
                        </a:spcAft>
                      </a:pPr>
                      <a:r>
                        <a:rPr lang="zh-CN" sz="1200">
                          <a:effectLst/>
                        </a:rPr>
                        <a:t>系统管理员帐号</a:t>
                      </a:r>
                      <a:r>
                        <a:rPr lang="en-US" sz="1200">
                          <a:effectLst/>
                        </a:rPr>
                        <a:t>/</a:t>
                      </a:r>
                      <a:r>
                        <a:rPr lang="zh-CN" sz="1200">
                          <a:effectLst/>
                        </a:rPr>
                        <a:t>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用于注册系统</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4002614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31633437"/>
              </p:ext>
            </p:extLst>
          </p:nvPr>
        </p:nvGraphicFramePr>
        <p:xfrm>
          <a:off x="361594" y="983269"/>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企业活动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企业活动时间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445366892"/>
              </p:ext>
            </p:extLst>
          </p:nvPr>
        </p:nvGraphicFramePr>
        <p:xfrm>
          <a:off x="6077450" y="983269"/>
          <a:ext cx="5524500" cy="231457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招聘信息记录</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dirty="0">
                          <a:effectLst/>
                        </a:rPr>
                        <a:t>招聘信息记录时间</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933291007"/>
              </p:ext>
            </p:extLst>
          </p:nvPr>
        </p:nvGraphicFramePr>
        <p:xfrm>
          <a:off x="370687" y="3928283"/>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用于管理员身份的验证</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校方活动时间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550926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3636" y="2120352"/>
            <a:ext cx="9483402" cy="830997"/>
          </a:xfrm>
          <a:prstGeom prst="rect">
            <a:avLst/>
          </a:prstGeom>
          <a:noFill/>
        </p:spPr>
        <p:txBody>
          <a:bodyPr wrap="square" rtlCol="0">
            <a:spAutoFit/>
          </a:bodyPr>
          <a:lstStyle/>
          <a:p>
            <a:r>
              <a:rPr lang="zh-CN" altLang="zh-CN" sz="2400" dirty="0"/>
              <a:t>本</a:t>
            </a:r>
            <a:r>
              <a:rPr lang="zh-CN" altLang="zh-CN" sz="2400" dirty="0" smtClean="0"/>
              <a:t>软件</a:t>
            </a:r>
            <a:r>
              <a:rPr lang="zh-CN" altLang="en-US" sz="2400" dirty="0" smtClean="0"/>
              <a:t>所针对的用户类型暂时考虑的主要</a:t>
            </a:r>
            <a:r>
              <a:rPr lang="zh-CN" altLang="zh-CN" sz="2400" dirty="0" smtClean="0"/>
              <a:t>是</a:t>
            </a:r>
            <a:r>
              <a:rPr lang="zh-CN" altLang="zh-CN" sz="2400" dirty="0"/>
              <a:t>浙大城院计算分院的学生、面向该类学生招聘的企业公司以及计算分院</a:t>
            </a:r>
            <a:r>
              <a:rPr lang="zh-CN" altLang="zh-CN" sz="2400" dirty="0" smtClean="0"/>
              <a:t>老师</a:t>
            </a:r>
            <a:r>
              <a:rPr lang="zh-CN" altLang="en-US" sz="24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3" name="图片 42"/>
          <p:cNvPicPr/>
          <p:nvPr/>
        </p:nvPicPr>
        <p:blipFill>
          <a:blip r:embed="rId2"/>
          <a:stretch>
            <a:fillRect/>
          </a:stretch>
        </p:blipFill>
        <p:spPr>
          <a:xfrm>
            <a:off x="1562520" y="1071564"/>
            <a:ext cx="7801614" cy="4370793"/>
          </a:xfrm>
          <a:prstGeom prst="rect">
            <a:avLst/>
          </a:prstGeom>
        </p:spPr>
      </p:pic>
    </p:spTree>
    <p:extLst>
      <p:ext uri="{BB962C8B-B14F-4D97-AF65-F5344CB8AC3E}">
        <p14:creationId xmlns:p14="http://schemas.microsoft.com/office/powerpoint/2010/main" val="323663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031325" cy="581057"/>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小组成员评价</a:t>
            </a: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65940"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197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6</a:t>
            </a:r>
          </a:p>
        </p:txBody>
      </p:sp>
      <p:sp>
        <p:nvSpPr>
          <p:cNvPr id="5" name="矩形 4"/>
          <p:cNvSpPr/>
          <p:nvPr/>
        </p:nvSpPr>
        <p:spPr>
          <a:xfrm>
            <a:off x="1202239" y="1562931"/>
            <a:ext cx="184731" cy="400110"/>
          </a:xfrm>
          <a:prstGeom prst="rect">
            <a:avLst/>
          </a:prstGeom>
        </p:spPr>
        <p:txBody>
          <a:bodyPr wrap="none">
            <a:spAutoFit/>
          </a:bodyPr>
          <a:lstStyle/>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62300" y="1071683"/>
            <a:ext cx="2335896"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宇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4" name="矩形 43"/>
          <p:cNvSpPr/>
          <p:nvPr/>
        </p:nvSpPr>
        <p:spPr>
          <a:xfrm>
            <a:off x="762300" y="2266939"/>
            <a:ext cx="2244525" cy="646331"/>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6" name="矩形 45"/>
          <p:cNvSpPr/>
          <p:nvPr/>
        </p:nvSpPr>
        <p:spPr>
          <a:xfrm>
            <a:off x="796590" y="3463789"/>
            <a:ext cx="2244525"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陈先锋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5" name="矩形 44"/>
          <p:cNvSpPr/>
          <p:nvPr/>
        </p:nvSpPr>
        <p:spPr>
          <a:xfrm>
            <a:off x="3971525" y="1070512"/>
            <a:ext cx="8345554"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：层次方框图、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IPO</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图、数据字典、学生界面、</a:t>
            </a:r>
            <a:endParaRPr lang="en-US"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及项目计划的修改。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矩形 46"/>
          <p:cNvSpPr/>
          <p:nvPr/>
        </p:nvSpPr>
        <p:spPr>
          <a:xfrm>
            <a:off x="3959315" y="2323556"/>
            <a:ext cx="8158003"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：数据流图、状态转换图、企业界面、</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及可行性分</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953241" y="3491185"/>
            <a:ext cx="7830990" cy="1200329"/>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的制作、校方界面制作</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、项目计划</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修改、</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图的修改及</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可行性分析</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8297" y="4818139"/>
            <a:ext cx="6396303" cy="923330"/>
          </a:xfrm>
          <a:prstGeom prst="rect">
            <a:avLst/>
          </a:prstGeom>
        </p:spPr>
        <p:txBody>
          <a:bodyPr wrap="none">
            <a:spAutoFit/>
          </a:bodyPr>
          <a:lstStyle/>
          <a:p>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理由：陈先锋</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的制作比较粗糙，这周参与项目时间较短。</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张郦楠修改</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未达到要求。</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陈星宇这周工作量比较大。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arn(inVertic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arn(inVertical)">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p:bldP spid="45" grpId="0"/>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4228558"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THANK YOU</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7" y="454348"/>
            <a:ext cx="2671104"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1</a:t>
            </a:r>
            <a:r>
              <a:rPr lang="zh-CN" altLang="en-US" sz="2400" b="1" dirty="0">
                <a:solidFill>
                  <a:srgbClr val="346182"/>
                </a:solidFill>
                <a:latin typeface="微软雅黑" panose="020B0503020204020204" pitchFamily="34" charset="-122"/>
                <a:ea typeface="微软雅黑" panose="020B0503020204020204" pitchFamily="34" charset="-122"/>
              </a:rPr>
              <a:t>：学生</a:t>
            </a:r>
          </a:p>
        </p:txBody>
      </p:sp>
    </p:spTree>
    <p:extLst>
      <p:ext uri="{BB962C8B-B14F-4D97-AF65-F5344CB8AC3E}">
        <p14:creationId xmlns:p14="http://schemas.microsoft.com/office/powerpoint/2010/main" val="124912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2</a:t>
            </a:r>
            <a:r>
              <a:rPr lang="zh-CN" altLang="en-US" sz="2400" b="1" dirty="0">
                <a:solidFill>
                  <a:srgbClr val="346182"/>
                </a:solidFill>
                <a:latin typeface="微软雅黑" panose="020B0503020204020204" pitchFamily="34" charset="-122"/>
                <a:ea typeface="微软雅黑" panose="020B0503020204020204" pitchFamily="34" charset="-122"/>
              </a:rPr>
              <a:t>：学工办老师</a:t>
            </a:r>
          </a:p>
        </p:txBody>
      </p:sp>
    </p:spTree>
    <p:extLst>
      <p:ext uri="{BB962C8B-B14F-4D97-AF65-F5344CB8AC3E}">
        <p14:creationId xmlns:p14="http://schemas.microsoft.com/office/powerpoint/2010/main" val="366221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3</a:t>
            </a:r>
            <a:r>
              <a:rPr lang="zh-CN" altLang="en-US" sz="2400" b="1" dirty="0">
                <a:solidFill>
                  <a:srgbClr val="346182"/>
                </a:solidFill>
                <a:latin typeface="微软雅黑" panose="020B0503020204020204" pitchFamily="34" charset="-122"/>
                <a:ea typeface="微软雅黑" panose="020B0503020204020204" pitchFamily="34" charset="-122"/>
              </a:rPr>
              <a:t>：企业</a:t>
            </a:r>
            <a:r>
              <a:rPr lang="en-US" altLang="zh-CN" sz="2400" b="1" dirty="0">
                <a:solidFill>
                  <a:srgbClr val="346182"/>
                </a:solidFill>
                <a:latin typeface="微软雅黑" panose="020B0503020204020204" pitchFamily="34" charset="-122"/>
                <a:ea typeface="微软雅黑" panose="020B0503020204020204" pitchFamily="34" charset="-122"/>
              </a:rPr>
              <a:t>HR</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364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45268" y="2895526"/>
            <a:ext cx="300667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主登录界面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46326" y="3227727"/>
            <a:ext cx="293902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企业</a:t>
            </a:r>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572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学生界面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3199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2331</Words>
  <Application>Microsoft Office PowerPoint</Application>
  <PresentationFormat>宽屏</PresentationFormat>
  <Paragraphs>415</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thlnkpad</cp:lastModifiedBy>
  <cp:revision>195</cp:revision>
  <dcterms:created xsi:type="dcterms:W3CDTF">2014-12-17T13:36:00Z</dcterms:created>
  <dcterms:modified xsi:type="dcterms:W3CDTF">2017-11-12T10:59:22Z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