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62" r:id="rId3"/>
    <p:sldId id="265" r:id="rId4"/>
    <p:sldId id="287" r:id="rId5"/>
    <p:sldId id="306" r:id="rId6"/>
    <p:sldId id="307" r:id="rId7"/>
    <p:sldId id="308" r:id="rId8"/>
    <p:sldId id="267" r:id="rId9"/>
    <p:sldId id="316" r:id="rId10"/>
    <p:sldId id="317" r:id="rId11"/>
    <p:sldId id="318" r:id="rId12"/>
    <p:sldId id="309" r:id="rId13"/>
    <p:sldId id="310" r:id="rId14"/>
    <p:sldId id="311" r:id="rId15"/>
    <p:sldId id="312" r:id="rId16"/>
    <p:sldId id="313" r:id="rId17"/>
    <p:sldId id="315" r:id="rId18"/>
    <p:sldId id="314" r:id="rId19"/>
    <p:sldId id="322" r:id="rId20"/>
    <p:sldId id="323" r:id="rId21"/>
    <p:sldId id="324" r:id="rId22"/>
    <p:sldId id="325" r:id="rId23"/>
    <p:sldId id="326" r:id="rId24"/>
    <p:sldId id="327" r:id="rId25"/>
    <p:sldId id="328" r:id="rId26"/>
    <p:sldId id="329" r:id="rId27"/>
    <p:sldId id="330" r:id="rId28"/>
    <p:sldId id="331" r:id="rId29"/>
    <p:sldId id="319" r:id="rId30"/>
    <p:sldId id="320" r:id="rId31"/>
    <p:sldId id="321" r:id="rId32"/>
    <p:sldId id="297" r:id="rId33"/>
    <p:sldId id="28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3" d="100"/>
          <a:sy n="73" d="100"/>
        </p:scale>
        <p:origin x="212" y="32"/>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E10778-D782-46AB-918C-02950C9E19C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fld>
            <a:endParaRPr lang="zh-CN" altLang="en-US"/>
          </a:p>
        </p:txBody>
      </p:sp>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6657;&#26041;&#30028;&#38754;.p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027;&#35201;&#30028;&#38754;&#65288;&#21021;&#31295;&#65289;.png"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0225;&#19994;&#30028;&#38754;.pn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23398;&#29983;&#30028;&#38754;.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198880"/>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endParaRPr lang="en-US" altLang="zh-CN" dirty="0" smtClean="0">
              <a:solidFill>
                <a:srgbClr val="346182"/>
              </a:solidFill>
              <a:latin typeface="微软雅黑" panose="020B0503020204020204" pitchFamily="34" charset="-122"/>
              <a:ea typeface="微软雅黑" panose="020B0503020204020204" pitchFamily="34" charset="-122"/>
            </a:endParaRP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endParaRPr lang="zh-CN" altLang="en-US" dirty="0">
              <a:solidFill>
                <a:srgbClr val="346182"/>
              </a:solidFill>
              <a:latin typeface="微软雅黑" panose="020B0503020204020204" pitchFamily="34" charset="-122"/>
              <a:ea typeface="微软雅黑" panose="020B0503020204020204" pitchFamily="34" charset="-122"/>
            </a:endParaRP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endParaRPr lang="zh-CN" altLang="zh-CN" sz="2400" dirty="0"/>
          </a:p>
          <a:p>
            <a:r>
              <a:rPr lang="zh-CN" altLang="zh-CN" sz="2400" dirty="0"/>
              <a:t>招聘信息管理系统主要分为三个模块：学生功能模块、公司功能模块、校方功能模块、登录注册模块</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endParaRPr lang="zh-CN" altLang="zh-CN" sz="2400" dirty="0"/>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endParaRPr lang="zh-CN" altLang="zh-CN" sz="2400" dirty="0"/>
          </a:p>
          <a:p>
            <a:r>
              <a:rPr lang="en-US" altLang="zh-CN" sz="2400" dirty="0"/>
              <a:t>2.</a:t>
            </a:r>
            <a:r>
              <a:rPr lang="zh-CN" altLang="zh-CN" sz="2400" dirty="0"/>
              <a:t>处理</a:t>
            </a:r>
            <a:endParaRPr lang="zh-CN" altLang="zh-CN" sz="2400" dirty="0"/>
          </a:p>
          <a:p>
            <a:r>
              <a:rPr lang="zh-CN" altLang="zh-CN" sz="2400" dirty="0"/>
              <a:t>对登录注册模块输入数据的有效性检测：</a:t>
            </a:r>
            <a:endParaRPr lang="zh-CN" altLang="zh-CN" sz="2400" dirty="0"/>
          </a:p>
          <a:p>
            <a:r>
              <a:rPr lang="en-US" altLang="zh-CN" sz="2400" dirty="0"/>
              <a:t>1</a:t>
            </a:r>
            <a:r>
              <a:rPr lang="zh-CN" altLang="zh-CN" sz="2400" dirty="0"/>
              <a:t>登录帐号不存在。</a:t>
            </a:r>
            <a:endParaRPr lang="zh-CN" altLang="zh-CN" sz="2400" dirty="0"/>
          </a:p>
          <a:p>
            <a:r>
              <a:rPr lang="en-US" altLang="zh-CN" sz="2400" dirty="0"/>
              <a:t>2</a:t>
            </a:r>
            <a:r>
              <a:rPr lang="zh-CN" altLang="zh-CN" sz="2400" dirty="0"/>
              <a:t>登录密码输入错误。</a:t>
            </a:r>
            <a:endParaRPr lang="zh-CN" altLang="zh-CN" sz="2400" dirty="0"/>
          </a:p>
          <a:p>
            <a:r>
              <a:rPr lang="en-US" altLang="zh-CN" sz="2400" dirty="0"/>
              <a:t>3</a:t>
            </a:r>
            <a:r>
              <a:rPr lang="zh-CN" altLang="zh-CN" sz="2400" dirty="0"/>
              <a:t>登录和注册的帐号密码输入超过最大长度。</a:t>
            </a:r>
            <a:endParaRPr lang="zh-CN" altLang="zh-CN" sz="2400" dirty="0"/>
          </a:p>
          <a:p>
            <a:r>
              <a:rPr lang="en-US" altLang="zh-CN" sz="2400" dirty="0"/>
              <a:t>3.</a:t>
            </a:r>
            <a:r>
              <a:rPr lang="zh-CN" altLang="zh-CN" sz="2400" dirty="0"/>
              <a:t>输出</a:t>
            </a:r>
            <a:endParaRPr lang="zh-CN" altLang="zh-CN" sz="2400" dirty="0"/>
          </a:p>
          <a:p>
            <a:r>
              <a:rPr lang="zh-CN" altLang="zh-CN" sz="2400" dirty="0"/>
              <a:t>注册的帐号密码输出至云端服务器的数据库，存储至数据库中。登陆的帐号密码通过在数据库中查询比对来确认有效登陆还是无效登陆。</a:t>
            </a:r>
            <a:endParaRPr lang="zh-CN" altLang="zh-CN" sz="2400" dirty="0"/>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endParaRPr lang="zh-CN" altLang="zh-CN" sz="2400" dirty="0" smtClean="0"/>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endParaRPr lang="zh-CN" altLang="zh-CN" sz="2400" dirty="0"/>
          </a:p>
          <a:p>
            <a:r>
              <a:rPr lang="zh-CN" altLang="zh-CN" sz="2400" dirty="0"/>
              <a:t>对上传数据的有效性检测：</a:t>
            </a:r>
            <a:endParaRPr lang="zh-CN" altLang="zh-CN" sz="2400" dirty="0"/>
          </a:p>
          <a:p>
            <a:r>
              <a:rPr lang="en-US" altLang="zh-CN" sz="2400" dirty="0"/>
              <a:t>1</a:t>
            </a:r>
            <a:r>
              <a:rPr lang="zh-CN" altLang="zh-CN" sz="2400" dirty="0"/>
              <a:t>上传文本字数超出规定字数。</a:t>
            </a:r>
            <a:endParaRPr lang="zh-CN" altLang="zh-CN" sz="2400" dirty="0"/>
          </a:p>
          <a:p>
            <a:r>
              <a:rPr lang="en-US" altLang="zh-CN" sz="2400" dirty="0"/>
              <a:t>2</a:t>
            </a:r>
            <a:r>
              <a:rPr lang="zh-CN" altLang="zh-CN" sz="2400" dirty="0"/>
              <a:t>文档大小超过所规定的大小。</a:t>
            </a:r>
            <a:endParaRPr lang="zh-CN" altLang="zh-CN" sz="2400" dirty="0"/>
          </a:p>
          <a:p>
            <a:r>
              <a:rPr lang="en-US" altLang="zh-CN" sz="2400" dirty="0"/>
              <a:t>3.</a:t>
            </a:r>
            <a:r>
              <a:rPr lang="zh-CN" altLang="zh-CN" sz="2400" dirty="0"/>
              <a:t>输出</a:t>
            </a:r>
            <a:endParaRPr lang="zh-CN" altLang="zh-CN" sz="2400" dirty="0"/>
          </a:p>
          <a:p>
            <a:r>
              <a:rPr lang="zh-CN" altLang="zh-CN" sz="2400" dirty="0"/>
              <a:t>学生端的数据输出主要为文档的传输，传送至云端服务器，通过云端服务器传输给公司端和学校端。</a:t>
            </a:r>
            <a:endParaRPr lang="zh-CN" altLang="zh-CN" sz="2400" dirty="0"/>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endParaRPr lang="zh-CN" altLang="zh-CN" sz="2400" dirty="0"/>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endParaRPr lang="zh-CN" altLang="zh-CN" sz="2400" dirty="0"/>
          </a:p>
          <a:p>
            <a:r>
              <a:rPr lang="zh-CN" altLang="zh-CN" sz="2400" dirty="0"/>
              <a:t>对上传数据的有效性检测：</a:t>
            </a:r>
            <a:endParaRPr lang="zh-CN" altLang="zh-CN" sz="2400" dirty="0"/>
          </a:p>
          <a:p>
            <a:r>
              <a:rPr lang="en-US" altLang="zh-CN" sz="2400" dirty="0"/>
              <a:t>1</a:t>
            </a:r>
            <a:r>
              <a:rPr lang="zh-CN" altLang="zh-CN" sz="2400" dirty="0"/>
              <a:t>上传文本字数超出规定字数。</a:t>
            </a:r>
            <a:endParaRPr lang="zh-CN" altLang="zh-CN" sz="2400" dirty="0"/>
          </a:p>
          <a:p>
            <a:r>
              <a:rPr lang="en-US" altLang="zh-CN" sz="2400" dirty="0"/>
              <a:t>2</a:t>
            </a:r>
            <a:r>
              <a:rPr lang="zh-CN" altLang="zh-CN" sz="2400" dirty="0"/>
              <a:t>文档大小超过所规定的大小。</a:t>
            </a:r>
            <a:endParaRPr lang="zh-CN" altLang="zh-CN" sz="2400" dirty="0"/>
          </a:p>
          <a:p>
            <a:r>
              <a:rPr lang="en-US" altLang="zh-CN" sz="2400" dirty="0"/>
              <a:t>3.</a:t>
            </a:r>
            <a:r>
              <a:rPr lang="zh-CN" altLang="zh-CN" sz="2400" dirty="0"/>
              <a:t>输出</a:t>
            </a:r>
            <a:endParaRPr lang="zh-CN" altLang="zh-CN" sz="2400" dirty="0"/>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endParaRPr lang="zh-CN" altLang="zh-CN" sz="2400" dirty="0"/>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endParaRPr lang="zh-CN" altLang="zh-CN" sz="2400" dirty="0"/>
          </a:p>
          <a:p>
            <a:r>
              <a:rPr lang="zh-CN" altLang="zh-CN" sz="2400" dirty="0"/>
              <a:t>对上传数据的有效性检测：</a:t>
            </a:r>
            <a:endParaRPr lang="zh-CN" altLang="zh-CN" sz="2400" dirty="0"/>
          </a:p>
          <a:p>
            <a:r>
              <a:rPr lang="en-US" altLang="zh-CN" sz="2400" dirty="0"/>
              <a:t>1</a:t>
            </a:r>
            <a:r>
              <a:rPr lang="zh-CN" altLang="zh-CN" sz="2400" dirty="0"/>
              <a:t>下载文本。</a:t>
            </a:r>
            <a:endParaRPr lang="zh-CN" altLang="zh-CN" sz="2400" dirty="0"/>
          </a:p>
          <a:p>
            <a:r>
              <a:rPr lang="en-US" altLang="zh-CN" sz="2400" dirty="0"/>
              <a:t>2</a:t>
            </a:r>
            <a:r>
              <a:rPr lang="zh-CN" altLang="zh-CN" sz="2400" dirty="0"/>
              <a:t>下载文档。</a:t>
            </a:r>
            <a:endParaRPr lang="zh-CN" altLang="zh-CN" sz="2400" dirty="0"/>
          </a:p>
          <a:p>
            <a:r>
              <a:rPr lang="en-US" altLang="zh-CN" sz="2400" dirty="0"/>
              <a:t>3</a:t>
            </a:r>
            <a:r>
              <a:rPr lang="zh-CN" altLang="zh-CN" sz="2400" dirty="0"/>
              <a:t>统计招聘数据。</a:t>
            </a:r>
            <a:endParaRPr lang="zh-CN" altLang="zh-CN" sz="2400" dirty="0"/>
          </a:p>
          <a:p>
            <a:r>
              <a:rPr lang="en-US" altLang="zh-CN" sz="2400" dirty="0"/>
              <a:t>3.</a:t>
            </a:r>
            <a:r>
              <a:rPr lang="zh-CN" altLang="zh-CN" sz="2400" dirty="0"/>
              <a:t>输出</a:t>
            </a:r>
            <a:endParaRPr lang="zh-CN" altLang="zh-CN" sz="2400" dirty="0"/>
          </a:p>
          <a:p>
            <a:r>
              <a:rPr lang="zh-CN" altLang="zh-CN" sz="2400" dirty="0"/>
              <a:t>校方的数据输出主要为统计数据，通过云端服务器的数据库存储。</a:t>
            </a:r>
            <a:endParaRPr lang="zh-CN" altLang="zh-CN" sz="2400" dirty="0"/>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endParaRPr lang="zh-CN" altLang="zh-CN" sz="2400" b="1" dirty="0"/>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endParaRPr lang="zh-CN" altLang="zh-CN" sz="2400" b="1" dirty="0"/>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endParaRPr lang="zh-CN" altLang="zh-CN" sz="2400" b="1" dirty="0"/>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endParaRPr lang="zh-CN"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endParaRPr lang="zh-CN" altLang="zh-CN" sz="2000" b="1" dirty="0"/>
          </a:p>
          <a:p>
            <a:pPr indent="304800"/>
            <a:r>
              <a:rPr lang="en-US" altLang="zh-CN" sz="2000" b="1" dirty="0"/>
              <a:t>2.</a:t>
            </a:r>
            <a:r>
              <a:rPr lang="zh-CN" altLang="zh-CN" sz="2000" b="1" dirty="0"/>
              <a:t>系统的开放性和系统的可扩充性</a:t>
            </a:r>
            <a:endParaRPr lang="zh-CN" altLang="zh-CN" sz="2000" b="1" dirty="0"/>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endParaRPr lang="zh-CN" altLang="zh-CN" sz="2000" b="1" dirty="0"/>
          </a:p>
          <a:p>
            <a:pPr indent="304800"/>
            <a:r>
              <a:rPr lang="en-US" altLang="zh-CN" sz="2000" b="1" dirty="0"/>
              <a:t>3.</a:t>
            </a:r>
            <a:r>
              <a:rPr lang="zh-CN" altLang="zh-CN" sz="2000" b="1" dirty="0"/>
              <a:t>系统的易用性和易维护性</a:t>
            </a:r>
            <a:endParaRPr lang="zh-CN" altLang="zh-CN" sz="2000" b="1" dirty="0"/>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endParaRPr lang="zh-CN" altLang="zh-CN"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endParaRPr lang="zh-CN" altLang="zh-CN" sz="2000" b="1" dirty="0"/>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endParaRPr lang="zh-CN" altLang="zh-CN" sz="2000" b="1" dirty="0"/>
          </a:p>
          <a:p>
            <a:r>
              <a:rPr lang="en-US" altLang="zh-CN" sz="2000" b="1" dirty="0"/>
              <a:t>5</a:t>
            </a:r>
            <a:r>
              <a:rPr lang="zh-CN" altLang="zh-CN" sz="2000" b="1" dirty="0"/>
              <a:t>．系统的先进性</a:t>
            </a:r>
            <a:endParaRPr lang="zh-CN" altLang="zh-CN" sz="2000" b="1" dirty="0"/>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endParaRPr lang="zh-CN" altLang="zh-CN" sz="2000" b="1" dirty="0"/>
          </a:p>
          <a:p>
            <a:r>
              <a:rPr lang="en-US" altLang="zh-CN" sz="2000" b="1" dirty="0"/>
              <a:t>6</a:t>
            </a:r>
            <a:r>
              <a:rPr lang="zh-CN" altLang="zh-CN" sz="2000" b="1" dirty="0"/>
              <a:t>．系统的响应速度</a:t>
            </a:r>
            <a:endParaRPr lang="zh-CN" altLang="zh-CN" sz="2000" b="1" dirty="0"/>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endParaRPr lang="zh-CN" altLang="zh-CN"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endParaRPr lang="zh-CN" altLang="zh-CN" sz="3200" b="1" dirty="0" smtClean="0"/>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endParaRPr lang="zh-CN" altLang="zh-CN"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endParaRPr lang="zh-CN" altLang="zh-CN" sz="32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endParaRPr lang="zh-CN" altLang="zh-CN" sz="32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endParaRPr lang="zh-CN" altLang="zh-CN" sz="3200" dirty="0"/>
          </a:p>
          <a:p>
            <a:pPr lvl="0"/>
            <a:r>
              <a:rPr lang="zh-CN" altLang="zh-CN" sz="3200" dirty="0"/>
              <a:t>屏幕布局自适应。</a:t>
            </a:r>
            <a:endParaRPr lang="zh-CN" altLang="zh-CN" sz="3200" dirty="0"/>
          </a:p>
          <a:p>
            <a:pPr lvl="0"/>
            <a:r>
              <a:rPr lang="zh-CN" altLang="zh-CN" sz="3200" dirty="0"/>
              <a:t>每个屏幕的标准按钮（参考</a:t>
            </a:r>
            <a:r>
              <a:rPr lang="en-US" altLang="zh-CN" sz="3200" dirty="0"/>
              <a:t>UI</a:t>
            </a:r>
            <a:r>
              <a:rPr lang="zh-CN" altLang="zh-CN" sz="3200" dirty="0"/>
              <a:t>界面图）；</a:t>
            </a:r>
            <a:endParaRPr lang="zh-CN" altLang="zh-CN" sz="3200" dirty="0"/>
          </a:p>
          <a:p>
            <a:pPr lvl="0"/>
            <a:r>
              <a:rPr lang="zh-CN" altLang="zh-CN" sz="3200" dirty="0"/>
              <a:t>错误信息显示标准——提示框跳出错误信息。</a:t>
            </a:r>
            <a:endParaRPr lang="zh-CN" altLang="zh-CN" sz="3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03355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42790" y="1600030"/>
          <a:ext cx="8765160" cy="5137690"/>
        </p:xfrm>
        <a:graphic>
          <a:graphicData uri="http://schemas.openxmlformats.org/drawingml/2006/table">
            <a:tbl>
              <a:tblPr>
                <a:tableStyleId>{5C22544A-7EE6-4342-B048-85BDC9FD1C3A}</a:tableStyleId>
              </a:tblPr>
              <a:tblGrid>
                <a:gridCol w="2472175"/>
                <a:gridCol w="1933305"/>
                <a:gridCol w="1656561"/>
                <a:gridCol w="2703119"/>
              </a:tblGrid>
              <a:tr h="657098">
                <a:tc>
                  <a:txBody>
                    <a:bodyPr/>
                    <a:lstStyle/>
                    <a:p>
                      <a:pPr indent="304800" algn="ctr">
                        <a:lnSpc>
                          <a:spcPct val="150000"/>
                        </a:lnSpc>
                        <a:spcBef>
                          <a:spcPts val="1200"/>
                        </a:spcBef>
                        <a:spcAft>
                          <a:spcPts val="1200"/>
                        </a:spcAft>
                      </a:pPr>
                      <a:r>
                        <a:rPr lang="zh-CN" sz="1800" b="1" kern="100" dirty="0">
                          <a:effectLst/>
                        </a:rPr>
                        <a:t>软件接口名称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外部组件名称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版本号</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接口描述</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007853">
                <a:tc>
                  <a:txBody>
                    <a:bodyPr/>
                    <a:lstStyle/>
                    <a:p>
                      <a:pPr indent="304800" algn="ctr">
                        <a:lnSpc>
                          <a:spcPct val="150000"/>
                        </a:lnSpc>
                        <a:spcBef>
                          <a:spcPts val="1200"/>
                        </a:spcBef>
                        <a:spcAft>
                          <a:spcPts val="1200"/>
                        </a:spcAft>
                      </a:pPr>
                      <a:r>
                        <a:rPr lang="en-US" sz="1800" b="1" kern="100" dirty="0">
                          <a:effectLst/>
                        </a:rPr>
                        <a:t>J2EE/EJB </a:t>
                      </a:r>
                      <a:r>
                        <a:rPr lang="zh-CN" sz="1800" b="1" kern="100" dirty="0">
                          <a:effectLst/>
                        </a:rPr>
                        <a:t>开放标准</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EJB</a:t>
                      </a:r>
                      <a:r>
                        <a:rPr lang="zh-CN" sz="1800" b="1" kern="100" dirty="0">
                          <a:effectLst/>
                        </a:rPr>
                        <a:t>组件、</a:t>
                      </a:r>
                      <a:r>
                        <a:rPr lang="en-US" sz="1800" b="1" kern="100" dirty="0">
                          <a:effectLst/>
                        </a:rPr>
                        <a:t>DAO</a:t>
                      </a:r>
                      <a:r>
                        <a:rPr lang="zh-CN" sz="1800" b="1" kern="100" dirty="0">
                          <a:effectLst/>
                        </a:rPr>
                        <a:t>组件</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3.0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a:effectLst/>
                        </a:rPr>
                        <a:t>跨平台、提供事务、安全性的支持、性能一般、资源占用多</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709363">
                <a:tc>
                  <a:txBody>
                    <a:bodyPr/>
                    <a:lstStyle/>
                    <a:p>
                      <a:pPr indent="266700" algn="ctr">
                        <a:lnSpc>
                          <a:spcPct val="150000"/>
                        </a:lnSpc>
                        <a:spcBef>
                          <a:spcPts val="1200"/>
                        </a:spcBef>
                        <a:spcAft>
                          <a:spcPts val="1200"/>
                        </a:spcAft>
                      </a:pPr>
                      <a:r>
                        <a:rPr lang="zh-CN" sz="1400" b="1" kern="100">
                          <a:effectLst/>
                        </a:rPr>
                        <a:t>交易中间件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en-US" sz="1800" b="1" kern="100" dirty="0">
                          <a:effectLst/>
                        </a:rPr>
                        <a:t>Tuxedo</a:t>
                      </a:r>
                      <a:r>
                        <a:rPr lang="zh-CN" sz="1800" b="1" kern="100" dirty="0">
                          <a:effectLst/>
                        </a:rPr>
                        <a:t>、</a:t>
                      </a:r>
                      <a:r>
                        <a:rPr lang="en-US" sz="1800" b="1" kern="100" dirty="0" err="1">
                          <a:effectLst/>
                        </a:rPr>
                        <a:t>EasyNet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12.2.2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just">
                        <a:lnSpc>
                          <a:spcPct val="150000"/>
                        </a:lnSpc>
                        <a:spcBef>
                          <a:spcPts val="1200"/>
                        </a:spcBef>
                        <a:spcAft>
                          <a:spcPts val="1200"/>
                        </a:spcAft>
                      </a:pPr>
                      <a:r>
                        <a:rPr lang="zh-CN" sz="1800" b="1" kern="100" dirty="0">
                          <a:effectLst/>
                        </a:rPr>
                        <a:t>开放的体系结构、提供事务、安全性的支持、提供队列的管理、支持并发管理、大数据量交易、效率不高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r h="1188752">
                <a:tc>
                  <a:txBody>
                    <a:bodyPr/>
                    <a:lstStyle/>
                    <a:p>
                      <a:pPr indent="266700" algn="ctr">
                        <a:lnSpc>
                          <a:spcPct val="150000"/>
                        </a:lnSpc>
                        <a:spcBef>
                          <a:spcPts val="1200"/>
                        </a:spcBef>
                        <a:spcAft>
                          <a:spcPts val="1200"/>
                        </a:spcAft>
                      </a:pPr>
                      <a:r>
                        <a:rPr lang="zh-CN" sz="1400" b="1" kern="100">
                          <a:effectLst/>
                        </a:rPr>
                        <a:t>消息中间件</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en-US" sz="1400" b="1" kern="100">
                          <a:effectLst/>
                        </a:rPr>
                        <a:t>Active Messenger</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a:effectLst/>
                        </a:rPr>
                        <a:t>8.0</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just">
                        <a:lnSpc>
                          <a:spcPct val="150000"/>
                        </a:lnSpc>
                        <a:spcBef>
                          <a:spcPts val="1200"/>
                        </a:spcBef>
                        <a:spcAft>
                          <a:spcPts val="1200"/>
                        </a:spcAft>
                      </a:pPr>
                      <a:r>
                        <a:rPr lang="zh-CN" sz="1400" b="1" kern="100" dirty="0">
                          <a:effectLst/>
                        </a:rPr>
                        <a:t>开放的体系结构、满足大用户量与实时性的要求、支持并发管理、大数据量交易、效率不高</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a:solidFill>
                  <a:srgbClr val="346182"/>
                </a:solidFill>
                <a:latin typeface="微软雅黑" panose="020B0503020204020204" pitchFamily="34" charset="-122"/>
                <a:ea typeface="微软雅黑" panose="020B0503020204020204" pitchFamily="34" charset="-122"/>
              </a:rPr>
              <a:t>软件</a:t>
            </a:r>
            <a:r>
              <a:rPr lang="zh-CN" altLang="en-US" sz="2800" b="1" dirty="0" smtClean="0">
                <a:solidFill>
                  <a:srgbClr val="346182"/>
                </a:solidFill>
                <a:latin typeface="微软雅黑" panose="020B0503020204020204" pitchFamily="34" charset="-122"/>
                <a:ea typeface="微软雅黑" panose="020B0503020204020204" pitchFamily="34" charset="-122"/>
              </a:rPr>
              <a:t>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1744133" y="1752600"/>
          <a:ext cx="7950200" cy="4091700"/>
        </p:xfrm>
        <a:graphic>
          <a:graphicData uri="http://schemas.openxmlformats.org/drawingml/2006/table">
            <a:tbl>
              <a:tblPr>
                <a:tableStyleId>{5C22544A-7EE6-4342-B048-85BDC9FD1C3A}</a:tableStyleId>
              </a:tblPr>
              <a:tblGrid>
                <a:gridCol w="1394291"/>
                <a:gridCol w="1597624"/>
                <a:gridCol w="1016670"/>
                <a:gridCol w="3941615"/>
              </a:tblGrid>
              <a:tr h="1224500">
                <a:tc>
                  <a:txBody>
                    <a:bodyPr/>
                    <a:lstStyle/>
                    <a:p>
                      <a:pPr indent="304800" algn="ctr">
                        <a:lnSpc>
                          <a:spcPct val="150000"/>
                        </a:lnSpc>
                        <a:spcBef>
                          <a:spcPts val="1200"/>
                        </a:spcBef>
                        <a:spcAft>
                          <a:spcPts val="1200"/>
                        </a:spcAft>
                      </a:pPr>
                      <a:r>
                        <a:rPr lang="zh-CN" sz="2400" b="1" kern="100" dirty="0">
                          <a:effectLst/>
                        </a:rPr>
                        <a:t>硬件接口名称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dirty="0">
                          <a:effectLst/>
                        </a:rPr>
                        <a:t>硬件名称</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厂商</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2400" b="1" kern="100">
                          <a:effectLst/>
                        </a:rPr>
                        <a:t>接口描述</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r>
              <a:tr h="2867200">
                <a:tc>
                  <a:txBody>
                    <a:bodyPr/>
                    <a:lstStyle/>
                    <a:p>
                      <a:pPr indent="228600" algn="ctr">
                        <a:lnSpc>
                          <a:spcPct val="150000"/>
                        </a:lnSpc>
                        <a:spcBef>
                          <a:spcPts val="1200"/>
                        </a:spcBef>
                        <a:spcAft>
                          <a:spcPts val="1200"/>
                        </a:spcAft>
                      </a:pPr>
                      <a:r>
                        <a:rPr lang="en-US" sz="1400" b="1" kern="100">
                          <a:effectLst/>
                        </a:rPr>
                        <a:t>Ethernet</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600" b="1" kern="100" dirty="0">
                          <a:effectLst/>
                        </a:rPr>
                        <a:t>CAN-Ethernet</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zh-CN" sz="1600" b="1" kern="100" dirty="0">
                          <a:effectLst/>
                        </a:rPr>
                        <a:t>广州虹科电子科技有限公司</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28600" algn="ctr">
                        <a:lnSpc>
                          <a:spcPct val="150000"/>
                        </a:lnSpc>
                        <a:spcBef>
                          <a:spcPts val="1200"/>
                        </a:spcBef>
                        <a:spcAft>
                          <a:spcPts val="1200"/>
                        </a:spcAft>
                      </a:pPr>
                      <a:r>
                        <a:rPr lang="zh-CN" sz="1400" b="1" kern="100" dirty="0">
                          <a:effectLst/>
                        </a:rPr>
                        <a:t>　</a:t>
                      </a:r>
                      <a:r>
                        <a:rPr lang="en-US" sz="1400" b="1" kern="100" dirty="0">
                          <a:effectLst/>
                        </a:rPr>
                        <a:t>10M: 10base-T</a:t>
                      </a:r>
                      <a:r>
                        <a:rPr lang="zh-CN" sz="1400" b="1" kern="100" dirty="0">
                          <a:effectLst/>
                        </a:rPr>
                        <a:t>　使用曼彻斯特编码。</a:t>
                      </a:r>
                      <a:endParaRPr lang="zh-CN" sz="2400" b="1" kern="100" dirty="0">
                        <a:effectLst/>
                      </a:endParaRPr>
                    </a:p>
                    <a:p>
                      <a:pPr indent="228600" algn="ctr">
                        <a:lnSpc>
                          <a:spcPct val="150000"/>
                        </a:lnSpc>
                        <a:spcBef>
                          <a:spcPts val="1200"/>
                        </a:spcBef>
                        <a:spcAft>
                          <a:spcPts val="1200"/>
                        </a:spcAft>
                      </a:pPr>
                      <a:r>
                        <a:rPr lang="zh-CN" sz="1400" b="1" kern="100" dirty="0">
                          <a:effectLst/>
                        </a:rPr>
                        <a:t>　</a:t>
                      </a:r>
                      <a:r>
                        <a:rPr lang="en-US" sz="1400" b="1" kern="100" dirty="0">
                          <a:effectLst/>
                        </a:rPr>
                        <a:t>100M: 100base-TX</a:t>
                      </a:r>
                      <a:r>
                        <a:rPr lang="zh-CN" sz="1400" b="1" kern="100" dirty="0">
                          <a:effectLst/>
                        </a:rPr>
                        <a:t>使用</a:t>
                      </a:r>
                      <a:r>
                        <a:rPr lang="en-US" sz="1400" b="1" kern="100" dirty="0">
                          <a:effectLst/>
                        </a:rPr>
                        <a:t>MLT3</a:t>
                      </a:r>
                      <a:r>
                        <a:rPr lang="zh-CN" sz="1400" b="1" kern="100" dirty="0">
                          <a:effectLst/>
                        </a:rPr>
                        <a:t>编码。</a:t>
                      </a:r>
                      <a:endParaRPr lang="zh-CN" sz="2400" b="1" kern="100" dirty="0">
                        <a:effectLst/>
                      </a:endParaRPr>
                    </a:p>
                    <a:p>
                      <a:pPr indent="228600" algn="ctr">
                        <a:lnSpc>
                          <a:spcPct val="150000"/>
                        </a:lnSpc>
                        <a:spcBef>
                          <a:spcPts val="1200"/>
                        </a:spcBef>
                        <a:spcAft>
                          <a:spcPts val="1200"/>
                        </a:spcAft>
                      </a:pPr>
                      <a:r>
                        <a:rPr lang="en-US" sz="1400" b="1" kern="100" dirty="0">
                          <a:effectLst/>
                        </a:rPr>
                        <a:t>1000M: 1000base-T</a:t>
                      </a:r>
                      <a:r>
                        <a:rPr lang="zh-CN" sz="1400" b="1" kern="100" dirty="0">
                          <a:effectLst/>
                        </a:rPr>
                        <a:t>使用</a:t>
                      </a:r>
                      <a:r>
                        <a:rPr lang="en-US" sz="1400" b="1" kern="100" dirty="0">
                          <a:effectLst/>
                        </a:rPr>
                        <a:t>PAM5</a:t>
                      </a:r>
                      <a:r>
                        <a:rPr lang="zh-CN" sz="1400" b="1" kern="100" dirty="0">
                          <a:effectLst/>
                        </a:rPr>
                        <a:t>编码。</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36641" y="5844300"/>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通讯接口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400406" y="1578003"/>
          <a:ext cx="8081984" cy="3993064"/>
        </p:xfrm>
        <a:graphic>
          <a:graphicData uri="http://schemas.openxmlformats.org/drawingml/2006/table">
            <a:tbl>
              <a:tblPr>
                <a:tableStyleId>{5C22544A-7EE6-4342-B048-85BDC9FD1C3A}</a:tableStyleId>
              </a:tblPr>
              <a:tblGrid>
                <a:gridCol w="1786792"/>
                <a:gridCol w="2110315"/>
                <a:gridCol w="2019624"/>
                <a:gridCol w="2165253"/>
              </a:tblGrid>
              <a:tr h="1324240">
                <a:tc>
                  <a:txBody>
                    <a:bodyPr/>
                    <a:lstStyle/>
                    <a:p>
                      <a:pPr indent="304800" algn="ctr">
                        <a:lnSpc>
                          <a:spcPct val="150000"/>
                        </a:lnSpc>
                        <a:spcBef>
                          <a:spcPts val="1200"/>
                        </a:spcBef>
                        <a:spcAft>
                          <a:spcPts val="1200"/>
                        </a:spcAft>
                      </a:pPr>
                      <a:r>
                        <a:rPr lang="zh-CN" sz="1800" b="1" kern="100" dirty="0">
                          <a:effectLst/>
                        </a:rPr>
                        <a:t>通信接口名称</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协议或方式</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安全要求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a:effectLst/>
                        </a:rPr>
                        <a:t>传输速率要求</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66700" algn="ctr">
                        <a:lnSpc>
                          <a:spcPct val="150000"/>
                        </a:lnSpc>
                        <a:spcBef>
                          <a:spcPts val="1200"/>
                        </a:spcBef>
                        <a:spcAft>
                          <a:spcPts val="1200"/>
                        </a:spcAft>
                      </a:pPr>
                      <a:r>
                        <a:rPr lang="en-US" sz="1400" b="1" kern="100">
                          <a:effectLst/>
                        </a:rPr>
                        <a:t>RS232</a:t>
                      </a:r>
                      <a:r>
                        <a:rPr lang="zh-CN" sz="1400" b="1" kern="100">
                          <a:effectLst/>
                        </a:rPr>
                        <a:t>接口</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串口通讯—通信协议</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en-US" sz="1800" b="1" kern="100" dirty="0">
                          <a:effectLst/>
                        </a:rPr>
                        <a:t>RS-232</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66700" algn="ctr">
                        <a:lnSpc>
                          <a:spcPct val="150000"/>
                        </a:lnSpc>
                        <a:spcBef>
                          <a:spcPts val="1200"/>
                        </a:spcBef>
                        <a:spcAft>
                          <a:spcPts val="1200"/>
                        </a:spcAft>
                      </a:pPr>
                      <a:r>
                        <a:rPr lang="en-US" sz="1400" b="1" kern="100">
                          <a:effectLst/>
                        </a:rPr>
                        <a:t>0</a:t>
                      </a:r>
                      <a:r>
                        <a:rPr lang="zh-CN" sz="1400" b="1" kern="100">
                          <a:effectLst/>
                        </a:rPr>
                        <a:t>～</a:t>
                      </a:r>
                      <a:r>
                        <a:rPr lang="en-US" sz="1400" b="1" kern="100">
                          <a:effectLst/>
                        </a:rPr>
                        <a:t>20000b/s</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r>
              <a:tr h="1334412">
                <a:tc>
                  <a:txBody>
                    <a:bodyPr/>
                    <a:lstStyle/>
                    <a:p>
                      <a:pPr indent="228600" algn="ctr">
                        <a:lnSpc>
                          <a:spcPct val="150000"/>
                        </a:lnSpc>
                        <a:spcBef>
                          <a:spcPts val="1200"/>
                        </a:spcBef>
                        <a:spcAft>
                          <a:spcPts val="1200"/>
                        </a:spcAft>
                      </a:pPr>
                      <a:r>
                        <a:rPr lang="en-US" sz="1100" b="1" kern="100">
                          <a:effectLst/>
                        </a:rPr>
                        <a:t>Ethernet</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a:effectLst/>
                        </a:rPr>
                        <a:t>IEEE 802.3</a:t>
                      </a:r>
                      <a:endParaRPr lang="zh-CN" sz="18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lnSpc>
                          <a:spcPct val="150000"/>
                        </a:lnSpc>
                        <a:spcBef>
                          <a:spcPts val="1200"/>
                        </a:spcBef>
                        <a:spcAft>
                          <a:spcPts val="1200"/>
                        </a:spcAft>
                      </a:pPr>
                      <a:r>
                        <a:rPr lang="zh-CN" sz="1800" b="1" kern="100" dirty="0">
                          <a:effectLst/>
                        </a:rPr>
                        <a:t>局域网安全架构（</a:t>
                      </a:r>
                      <a:r>
                        <a:rPr lang="en-US" sz="1800" b="1" kern="100" dirty="0">
                          <a:effectLst/>
                        </a:rPr>
                        <a:t>LSA</a:t>
                      </a:r>
                      <a:r>
                        <a:rPr lang="zh-CN" sz="1800" b="1" kern="100" dirty="0">
                          <a:effectLst/>
                        </a:rPr>
                        <a:t>）</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254000" algn="ctr">
                        <a:lnSpc>
                          <a:spcPct val="150000"/>
                        </a:lnSpc>
                        <a:spcBef>
                          <a:spcPts val="1200"/>
                        </a:spcBef>
                        <a:spcAft>
                          <a:spcPts val="1200"/>
                        </a:spcAft>
                      </a:pPr>
                      <a:r>
                        <a:rPr lang="en-US" sz="1200" b="1" kern="100" dirty="0">
                          <a:effectLst/>
                        </a:rPr>
                        <a:t>100MBps</a:t>
                      </a:r>
                      <a:endParaRPr lang="zh-CN" sz="1800" b="1"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22917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328417"/>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784732"/>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3124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cPr/>
                </a:tc>
                <a:tc hMerge="1">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1"/>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endPar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1"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pic>
        <p:nvPicPr>
          <p:cNvPr id="3" name="图片 2" descr="微信图片1"/>
          <p:cNvPicPr>
            <a:picLocks noChangeAspect="1"/>
          </p:cNvPicPr>
          <p:nvPr/>
        </p:nvPicPr>
        <p:blipFill>
          <a:blip r:embed="rId1"/>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2"/>
          <a:stretch>
            <a:fillRect/>
          </a:stretch>
        </p:blipFill>
        <p:spPr>
          <a:xfrm>
            <a:off x="8684895" y="817245"/>
            <a:ext cx="3069590" cy="5461000"/>
          </a:xfrm>
          <a:prstGeom prst="rect">
            <a:avLst/>
          </a:prstGeom>
        </p:spPr>
      </p:pic>
      <p:pic>
        <p:nvPicPr>
          <p:cNvPr id="5" name="图片 4" descr="微信图片_20171114215352"/>
          <p:cNvPicPr>
            <a:picLocks noChangeAspect="1"/>
          </p:cNvPicPr>
          <p:nvPr/>
        </p:nvPicPr>
        <p:blipFill>
          <a:blip r:embed="rId3"/>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p>
            <a:pPr algn="l"/>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1"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4495</Words>
  <Application>WPS 演示</Application>
  <PresentationFormat>宽屏</PresentationFormat>
  <Paragraphs>807</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宋体</vt:lpstr>
      <vt:lpstr>Wingdings</vt:lpstr>
      <vt:lpstr>微软雅黑</vt:lpstr>
      <vt:lpstr>Times New Roman</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Administrator</cp:lastModifiedBy>
  <cp:revision>196</cp:revision>
  <dcterms:created xsi:type="dcterms:W3CDTF">2014-12-17T13:36:00Z</dcterms:created>
  <dcterms:modified xsi:type="dcterms:W3CDTF">2017-11-14T13:56:38Z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