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972AB-F1AE-4E5C-928F-9F84205D13BC}" v="2" dt="2023-07-11T06:12:0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47A9-A33B-421E-2C70-4D78BD1B9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6BE81-C84E-C0AF-03E0-0156477E9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57A6-3EC9-E9F6-754F-B93C94AE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4BC0-49B5-EA46-13C6-C5711C52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BC8B-4D00-EA56-ABA6-2AFEE93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1508-2630-8395-7ACA-94127255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795BD-614C-686E-2215-2B201AD2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2A54-1A48-657C-EFFA-87D10508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AC36-D90A-F371-BE7D-CB7D95FF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191D-4AD5-D900-6E89-1EE97B3A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6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B0A4F-F53E-5CE3-DA6A-CBE623274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D7C5-319A-3938-073D-149981F6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26AB-C903-2806-7ECC-1494B327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890C-BC8E-027B-69C6-B7604318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8933-CDCB-C156-7D52-33BE7E91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3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102D-6F57-15F1-416F-07430829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B21E-20B6-4597-C9E9-387061C5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3B9-2322-30AF-8A50-48BBFCDE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7C19-EFBD-3D1B-B840-5E13F540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4500-60AD-4BDC-6CD2-47D87888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2F48-D930-A24A-E1AF-6E498D1B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1220-4443-6A7A-AA28-436ABC88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B2CE-9E04-C7B4-24A5-B94949B7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FA7C-5E71-62FE-6382-5F2312C7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9B43-7226-B6C4-084A-C53BAD36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2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39D5-0444-B33F-F4AB-B37AF2A4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4967-EF9B-2F34-8E67-4BDEF8C09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6B403-4652-1E5F-04F2-3DB911436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E943A-BC45-EEAC-A9BE-5A73C92C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95383-306B-58DD-A53B-BCC446AB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C59C5-F58A-3AD7-A417-84BFF19B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61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EDC4-D53B-4F4E-A5C5-284DE236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F5CC5-9A20-7BAB-A5AB-FA7F59F6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71C9-64AE-BC82-20E3-96986D687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CB401-257A-5E7E-5E5A-6BAD90D0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6D3AF-3506-4638-D200-8A1021F85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81DE1-94FC-A89D-42EA-BD2BA6EB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06504-5194-1C18-2C2F-D84B8436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07CED-ED15-9F70-1118-1A27E313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9B55-EF28-9B45-EF0C-9FDCEBA6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D8F2-54CA-A3DD-7918-3844E50A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86A44-C05E-BE44-45FF-929C16E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60F87-786A-CF25-FF3D-5583EB33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89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F7965-FDD5-FB36-BC35-6C5D55C5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C74EB-11DC-EB15-DE7B-7AEE887B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DA93-7B9E-3950-ECA1-DC089685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7F40-CF21-90D2-1887-E4F2CBB5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F1FE-4DF3-B4B2-3506-946DFA57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1CACA-5920-CEA8-A046-ECEF0E65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5C8C8-06F3-1D88-35BC-3EF432AA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4998-3A57-8E26-F817-FC475A77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346F5-E404-6B99-5006-15452693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0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3D3B-640B-EF2A-62EE-17AA25AA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FF0FD-3EA5-F4F5-193E-D2C0EF20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2B89-3681-3545-3052-6ED77989D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FD438-8323-5A07-5F1D-F2D58EA5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B67B-56E2-3008-430C-CB79FF81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B288B-8A36-5A92-4881-1C8E63E2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EFEC0-E529-DCD7-F9D9-7EA65032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1F6A-598F-7295-50C1-1A00AC13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CB29-B4C5-47FE-5846-F0536B561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52E1-CE4E-4A15-9949-31F7E7323C2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6BFC-7E83-7352-C3DA-A3F055362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C912-C267-791E-46AA-DCDFECC2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DCB5-39C4-4C86-AC40-E7D7FF4880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CDE8-30EF-B9B8-284D-B7F40888B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Usage of </a:t>
            </a:r>
            <a:r>
              <a:rPr lang="en-GB" dirty="0" err="1"/>
              <a:t>ClusterR</a:t>
            </a:r>
            <a:r>
              <a:rPr lang="en-GB" dirty="0"/>
              <a:t>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0A8A9-635C-2533-0D5E-E9D812707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Corrado Alessio, </a:t>
            </a:r>
            <a:r>
              <a:rPr lang="en-GB" dirty="0" err="1"/>
              <a:t>Zuccato</a:t>
            </a:r>
            <a:r>
              <a:rPr lang="en-GB" dirty="0"/>
              <a:t> Francesco</a:t>
            </a:r>
          </a:p>
          <a:p>
            <a:r>
              <a:rPr lang="en-GB" dirty="0" err="1"/>
              <a:t>Statistica</a:t>
            </a:r>
            <a:r>
              <a:rPr lang="en-GB" dirty="0"/>
              <a:t> </a:t>
            </a:r>
            <a:r>
              <a:rPr lang="en-GB" dirty="0" err="1"/>
              <a:t>applicata</a:t>
            </a:r>
            <a:r>
              <a:rPr lang="en-GB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16699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45D6-46AC-A729-2815-F2149E69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Plot_2d and </a:t>
            </a:r>
            <a:r>
              <a:rPr lang="en-GB" dirty="0" err="1"/>
              <a:t>external_validation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C5436-C6B0-BF28-C14B-79A0ABD14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610" y="2221875"/>
            <a:ext cx="4242268" cy="27053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6D3EF-996E-DC90-47A2-FE5239EDC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47" y="2108719"/>
            <a:ext cx="3340468" cy="24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0426-42BC-0B64-A26C-286B21E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EA971-5B6E-BDBB-7CBD-7F3AC4F55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318" y="1825625"/>
            <a:ext cx="3461363" cy="4351338"/>
          </a:xfrm>
        </p:spPr>
      </p:pic>
    </p:spTree>
    <p:extLst>
      <p:ext uri="{BB962C8B-B14F-4D97-AF65-F5344CB8AC3E}">
        <p14:creationId xmlns:p14="http://schemas.microsoft.com/office/powerpoint/2010/main" val="391661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27C9-AF8E-2710-BCBC-8B05D025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Provided models for clustering –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BE11-DD63-470B-405E-04BFD854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Kmeans_arma</a:t>
            </a:r>
            <a:r>
              <a:rPr lang="en-GB" dirty="0"/>
              <a:t> vs </a:t>
            </a:r>
            <a:r>
              <a:rPr lang="en-GB" dirty="0" err="1"/>
              <a:t>Kmeans_rcpp</a:t>
            </a:r>
            <a:endParaRPr lang="en-GB" dirty="0"/>
          </a:p>
          <a:p>
            <a:r>
              <a:rPr lang="en-GB" dirty="0"/>
              <a:t>Common attributes</a:t>
            </a:r>
          </a:p>
          <a:p>
            <a:pPr lvl="1"/>
            <a:r>
              <a:rPr lang="en-GB" dirty="0"/>
              <a:t>Data</a:t>
            </a:r>
          </a:p>
          <a:p>
            <a:pPr lvl="1"/>
            <a:r>
              <a:rPr lang="en-GB" dirty="0"/>
              <a:t>Clusters</a:t>
            </a:r>
          </a:p>
          <a:p>
            <a:pPr lvl="1"/>
            <a:r>
              <a:rPr lang="en-GB" dirty="0"/>
              <a:t>CENTROIDS</a:t>
            </a:r>
          </a:p>
          <a:p>
            <a:pPr lvl="1"/>
            <a:r>
              <a:rPr lang="en-GB" dirty="0"/>
              <a:t>Verbose</a:t>
            </a:r>
          </a:p>
          <a:p>
            <a:r>
              <a:rPr lang="en-GB" dirty="0" err="1"/>
              <a:t>Kmeans_rcpp</a:t>
            </a:r>
            <a:endParaRPr lang="en-GB" dirty="0"/>
          </a:p>
          <a:p>
            <a:pPr lvl="1"/>
            <a:r>
              <a:rPr lang="en-GB" dirty="0" err="1"/>
              <a:t>Num_init</a:t>
            </a:r>
            <a:endParaRPr lang="en-GB" dirty="0"/>
          </a:p>
          <a:p>
            <a:pPr lvl="1"/>
            <a:r>
              <a:rPr lang="en-GB" dirty="0" err="1"/>
              <a:t>Max_iters</a:t>
            </a:r>
            <a:endParaRPr lang="en-GB" dirty="0"/>
          </a:p>
          <a:p>
            <a:pPr lvl="1"/>
            <a:r>
              <a:rPr lang="en-GB" dirty="0"/>
              <a:t>Output</a:t>
            </a:r>
          </a:p>
          <a:p>
            <a:pPr lvl="2"/>
            <a:r>
              <a:rPr lang="en-GB" dirty="0"/>
              <a:t>Call, centroids</a:t>
            </a:r>
          </a:p>
          <a:p>
            <a:pPr lvl="2"/>
            <a:r>
              <a:rPr lang="en-GB" dirty="0"/>
              <a:t>Clusters</a:t>
            </a:r>
          </a:p>
          <a:p>
            <a:pPr lvl="2"/>
            <a:r>
              <a:rPr lang="en-GB" dirty="0" err="1"/>
              <a:t>Best_initialization</a:t>
            </a:r>
            <a:endParaRPr lang="en-GB" dirty="0"/>
          </a:p>
          <a:p>
            <a:pPr lvl="2"/>
            <a:r>
              <a:rPr lang="en-GB" dirty="0"/>
              <a:t>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255A2-3B15-0A05-5255-31C58CF3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01" y="3569328"/>
            <a:ext cx="4301541" cy="2425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737C1-5958-917C-1533-8DFA91B6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9578"/>
            <a:ext cx="4597907" cy="5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020F-C8B0-4E76-3F70-5F0356A7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Provided models for clustering – K-medoids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1659-93B2-2A76-8DA5-77BEF615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Partitioning Around Medoids (PAM)</a:t>
            </a:r>
          </a:p>
          <a:p>
            <a:pPr lvl="1"/>
            <a:r>
              <a:rPr lang="en-GB" dirty="0"/>
              <a:t>BUILD</a:t>
            </a:r>
          </a:p>
          <a:p>
            <a:pPr lvl="1"/>
            <a:r>
              <a:rPr lang="en-GB" dirty="0"/>
              <a:t>SWAP</a:t>
            </a:r>
          </a:p>
          <a:p>
            <a:r>
              <a:rPr lang="en-GB" dirty="0" err="1"/>
              <a:t>Cluster_Medoids</a:t>
            </a:r>
            <a:r>
              <a:rPr lang="en-GB" dirty="0"/>
              <a:t> vs </a:t>
            </a:r>
            <a:r>
              <a:rPr lang="en-GB" dirty="0" err="1"/>
              <a:t>Clara_Medoids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2B9A5-3F80-4680-103B-AF5DCF52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90" y="2764022"/>
            <a:ext cx="4377749" cy="3027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6E54F-6D82-F661-CA85-78279703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44409"/>
            <a:ext cx="4339645" cy="31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4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5336-41EB-3254-6F9E-1FC63B9C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optimal number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68C0-8D8A-E393-E8EE-8552010D1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Optimal_* methods</a:t>
            </a:r>
          </a:p>
          <a:p>
            <a:r>
              <a:rPr lang="en-GB" dirty="0"/>
              <a:t>Elbow method</a:t>
            </a:r>
          </a:p>
          <a:p>
            <a:pPr lvl="1"/>
            <a:r>
              <a:rPr lang="en-GB" dirty="0"/>
              <a:t>Criterion (AIC, BIC)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1415-1753-572D-B6F1-16267403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536" y="1690687"/>
            <a:ext cx="5855891" cy="37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77B5-15D9-BAD0-B192-892932EC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0436-4B05-DBEB-DEB2-153C93B7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Cohesion vs separation</a:t>
            </a:r>
          </a:p>
          <a:p>
            <a:r>
              <a:rPr lang="en-GB" dirty="0"/>
              <a:t>Range [-1; 1]</a:t>
            </a:r>
          </a:p>
          <a:p>
            <a:r>
              <a:rPr lang="en-GB" dirty="0"/>
              <a:t>Average silhouette vs dissimilarity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88846-37C7-7998-8316-64840143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56" y="3687489"/>
            <a:ext cx="3924733" cy="248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F73E4-B99C-2695-D8C8-3C4913480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04" y="2065716"/>
            <a:ext cx="4182994" cy="27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3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8725-9327-3864-C245-96B8066F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comparisons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E2E97-D6E9-8BA4-2B96-2C9F184DF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658" y="1926732"/>
            <a:ext cx="4394684" cy="4149124"/>
          </a:xfrm>
        </p:spPr>
      </p:pic>
    </p:spTree>
    <p:extLst>
      <p:ext uri="{BB962C8B-B14F-4D97-AF65-F5344CB8AC3E}">
        <p14:creationId xmlns:p14="http://schemas.microsoft.com/office/powerpoint/2010/main" val="26637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DD35-2A7A-918B-852E-A07C9DAC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times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CABE1-C7C6-159E-0F80-57FEA14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238" y="1554161"/>
            <a:ext cx="4365048" cy="24683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2EDC5-5332-C6CA-6E74-32CBCD09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62" y="1581680"/>
            <a:ext cx="4246501" cy="2413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10AA5-CE2E-7927-21A8-828E01D1C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106" y="3915315"/>
            <a:ext cx="4216865" cy="24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2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FA5E-8E54-44EB-4184-EBC934C9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times – </a:t>
            </a:r>
            <a:r>
              <a:rPr lang="en-GB" dirty="0" err="1"/>
              <a:t>Cluster_Medoids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7EC78-5CB8-3468-665D-B9551103B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285" y="2995766"/>
            <a:ext cx="3285429" cy="2011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C075A-3B8E-D599-1055-174DE494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63" y="2485593"/>
            <a:ext cx="2641891" cy="10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9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FA5E-8E54-44EB-4184-EBC934C9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times – </a:t>
            </a:r>
            <a:r>
              <a:rPr lang="en-GB" dirty="0" err="1"/>
              <a:t>Clara_Medoids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933752-F924-3506-35A0-813AD878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34" y="2319266"/>
            <a:ext cx="2582618" cy="10034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C32C2-8F2D-7BF3-7387-DED159136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48" y="3811853"/>
            <a:ext cx="3251558" cy="18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0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69DB-69DA-F12A-743C-8AF4A521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0955-02EE-7A6D-F191-199251CA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unsupervised learning</a:t>
            </a:r>
          </a:p>
          <a:p>
            <a:r>
              <a:rPr lang="en-GB" dirty="0"/>
              <a:t>Cluster analysis</a:t>
            </a:r>
          </a:p>
          <a:p>
            <a:r>
              <a:rPr lang="en-GB" dirty="0"/>
              <a:t>Data generation</a:t>
            </a:r>
          </a:p>
          <a:p>
            <a:r>
              <a:rPr lang="en-GB" dirty="0"/>
              <a:t>Provided models for clustering</a:t>
            </a:r>
          </a:p>
          <a:p>
            <a:r>
              <a:rPr lang="en-GB" dirty="0"/>
              <a:t>Performance evaluation</a:t>
            </a:r>
          </a:p>
          <a:p>
            <a:r>
              <a:rPr lang="en-GB" dirty="0"/>
              <a:t>Execution times</a:t>
            </a:r>
          </a:p>
          <a:p>
            <a:r>
              <a:rPr lang="en-GB" dirty="0"/>
              <a:t>Centroid vs medoids</a:t>
            </a:r>
          </a:p>
          <a:p>
            <a:r>
              <a:rPr lang="en-GB" dirty="0"/>
              <a:t>Provided datasets</a:t>
            </a:r>
          </a:p>
        </p:txBody>
      </p:sp>
    </p:spTree>
    <p:extLst>
      <p:ext uri="{BB962C8B-B14F-4D97-AF65-F5344CB8AC3E}">
        <p14:creationId xmlns:p14="http://schemas.microsoft.com/office/powerpoint/2010/main" val="3660938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D284-7E27-617F-28B5-29B8C0AF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times – </a:t>
            </a:r>
            <a:r>
              <a:rPr lang="en-GB" dirty="0" err="1"/>
              <a:t>Kmeans_rcpp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69BF4-C5EC-474B-5E1E-C6DF9DE8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487" y="2638288"/>
            <a:ext cx="5346438" cy="2630675"/>
          </a:xfrm>
        </p:spPr>
      </p:pic>
    </p:spTree>
    <p:extLst>
      <p:ext uri="{BB962C8B-B14F-4D97-AF65-F5344CB8AC3E}">
        <p14:creationId xmlns:p14="http://schemas.microsoft.com/office/powerpoint/2010/main" val="55636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D284-7E27-617F-28B5-29B8C0AF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times – GMM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3B90A6-C6EF-E368-0449-29337BA2B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984" y="1853431"/>
            <a:ext cx="6210301" cy="3962605"/>
          </a:xfrm>
        </p:spPr>
      </p:pic>
    </p:spTree>
    <p:extLst>
      <p:ext uri="{BB962C8B-B14F-4D97-AF65-F5344CB8AC3E}">
        <p14:creationId xmlns:p14="http://schemas.microsoft.com/office/powerpoint/2010/main" val="106729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D284-7E27-617F-28B5-29B8C0AF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times – </a:t>
            </a:r>
            <a:r>
              <a:rPr lang="en-GB" dirty="0" err="1"/>
              <a:t>MiniBatchKMeans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570B6-42FD-A331-F5CF-6F6EAD2B3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5" y="2023110"/>
            <a:ext cx="5195422" cy="3261257"/>
          </a:xfrm>
        </p:spPr>
      </p:pic>
    </p:spTree>
    <p:extLst>
      <p:ext uri="{BB962C8B-B14F-4D97-AF65-F5344CB8AC3E}">
        <p14:creationId xmlns:p14="http://schemas.microsoft.com/office/powerpoint/2010/main" val="1951223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D284-7E27-617F-28B5-29B8C0AF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times – </a:t>
            </a:r>
            <a:r>
              <a:rPr lang="en-GB" dirty="0" err="1"/>
              <a:t>Kmeans_arma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23566E-A482-85E8-3275-A60D0C8D9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502" y="2024954"/>
            <a:ext cx="5563159" cy="3632461"/>
          </a:xfrm>
        </p:spPr>
      </p:pic>
    </p:spTree>
    <p:extLst>
      <p:ext uri="{BB962C8B-B14F-4D97-AF65-F5344CB8AC3E}">
        <p14:creationId xmlns:p14="http://schemas.microsoft.com/office/powerpoint/2010/main" val="402380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FBAE-45AB-FFE1-F708-A72C5BBB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Centroids vs Medoids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EA9431-9475-5C7F-CDE4-541BD859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3" y="2750800"/>
            <a:ext cx="2616488" cy="2392097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6CEE081-85CA-2678-FAFC-5DBC95AC5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2111" y="2845238"/>
            <a:ext cx="2629190" cy="2536046"/>
          </a:xfrm>
        </p:spPr>
      </p:pic>
    </p:spTree>
    <p:extLst>
      <p:ext uri="{BB962C8B-B14F-4D97-AF65-F5344CB8AC3E}">
        <p14:creationId xmlns:p14="http://schemas.microsoft.com/office/powerpoint/2010/main" val="1589336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A22-5F42-1A76-A6B5-C5FD453C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– </a:t>
            </a:r>
            <a:r>
              <a:rPr lang="en-GB" dirty="0" err="1"/>
              <a:t>dietary_survey_IBS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AC66D-1437-6B4D-9A53-E5462F2D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255" y="2597789"/>
            <a:ext cx="2798542" cy="28070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86B2E-5E6E-82D6-9801-FD65ED6C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04" y="5800572"/>
            <a:ext cx="2510643" cy="660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6B078E-76BE-6E0D-67AE-2E806A98B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204" y="1737793"/>
            <a:ext cx="1223568" cy="406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89DC01-BC13-B53E-323D-4D021F6F8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970" y="2169444"/>
            <a:ext cx="4166059" cy="25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23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B9C-4600-4D40-ECF0-D02E38BD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- mushroom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D2D471-A262-224A-1F34-A7674C6E8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3283" y="2604549"/>
            <a:ext cx="4280372" cy="26545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F1A3B-8751-A8D1-D965-7FC0D19B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963660" cy="40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1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DDB-8D75-74C3-F5C9-ECEB51C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- soybean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EF89A-327C-8981-E14C-E124C6C3A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08" y="1690688"/>
            <a:ext cx="290639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F8DD7-3E06-78B4-D821-B1AC5A34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465" y="2489438"/>
            <a:ext cx="4233800" cy="24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2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6C1B-C05E-FEB5-8B22-4702CFAB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30C5-014F-DADB-FE5F-0E89139D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Supervised vs unsupervised learning</a:t>
            </a:r>
          </a:p>
          <a:p>
            <a:r>
              <a:rPr lang="en-GB" dirty="0"/>
              <a:t>Cluster analysis methods</a:t>
            </a:r>
          </a:p>
          <a:p>
            <a:pPr lvl="1"/>
            <a:r>
              <a:rPr lang="en-GB" dirty="0"/>
              <a:t>Connectivity based</a:t>
            </a:r>
          </a:p>
          <a:p>
            <a:pPr lvl="1"/>
            <a:r>
              <a:rPr lang="en-GB" dirty="0"/>
              <a:t>Centroid based</a:t>
            </a:r>
          </a:p>
          <a:p>
            <a:pPr lvl="1"/>
            <a:r>
              <a:rPr lang="en-GB" dirty="0"/>
              <a:t>Distribution based</a:t>
            </a:r>
          </a:p>
          <a:p>
            <a:pPr lvl="1"/>
            <a:r>
              <a:rPr lang="en-GB" dirty="0"/>
              <a:t>Density based</a:t>
            </a:r>
          </a:p>
        </p:txBody>
      </p:sp>
    </p:spTree>
    <p:extLst>
      <p:ext uri="{BB962C8B-B14F-4D97-AF65-F5344CB8AC3E}">
        <p14:creationId xmlns:p14="http://schemas.microsoft.com/office/powerpoint/2010/main" val="140123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0498-5CDD-E454-B978-8F6004EB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analysis – Connectivity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2D061-4F29-D3F5-C778-D8BA2C5E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connections between clusters</a:t>
            </a:r>
          </a:p>
          <a:p>
            <a:r>
              <a:rPr lang="en-GB" dirty="0"/>
              <a:t>Tree vs forest</a:t>
            </a:r>
          </a:p>
          <a:p>
            <a:r>
              <a:rPr lang="en-GB" dirty="0"/>
              <a:t>Agglomerative (Divisive) </a:t>
            </a:r>
            <a:r>
              <a:rPr lang="en-GB" dirty="0" err="1"/>
              <a:t>Hierarchial</a:t>
            </a:r>
            <a:r>
              <a:rPr lang="en-GB" dirty="0"/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48282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E1C4-65F1-0441-1230-FEB8B9B8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analysis - Centroid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CFDF-1416-E58E-5BEC-A9F8458E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Centroids in </a:t>
            </a:r>
            <a:r>
              <a:rPr lang="en-GB" dirty="0" err="1"/>
              <a:t>R^n</a:t>
            </a:r>
            <a:endParaRPr lang="en-GB" dirty="0"/>
          </a:p>
          <a:p>
            <a:r>
              <a:rPr lang="en-GB" dirty="0"/>
              <a:t>Dissimilarity metrics (Euclidean, Manhattan, Max)</a:t>
            </a:r>
          </a:p>
          <a:p>
            <a:r>
              <a:rPr lang="en-GB" dirty="0"/>
              <a:t>Centroid (K-means) vs medoid (K-medoid)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90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127D-EEE9-3D03-09F7-1F3BFDE0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Analysis – Distribution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2634-DE03-1ED6-EE9D-974695F5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explained by a probabilistic model</a:t>
            </a:r>
          </a:p>
          <a:p>
            <a:r>
              <a:rPr lang="en-GB" dirty="0"/>
              <a:t>Data belongs to the cluster that maximizes the generating probability</a:t>
            </a:r>
          </a:p>
          <a:p>
            <a:r>
              <a:rPr lang="en-GB" dirty="0"/>
              <a:t>Generalizes centroid-bases (all centroids with the same gaussian distribution)</a:t>
            </a:r>
          </a:p>
          <a:p>
            <a:r>
              <a:rPr lang="en-GB" dirty="0"/>
              <a:t>Gaussian Mixture Models</a:t>
            </a:r>
          </a:p>
        </p:txBody>
      </p:sp>
    </p:spTree>
    <p:extLst>
      <p:ext uri="{BB962C8B-B14F-4D97-AF65-F5344CB8AC3E}">
        <p14:creationId xmlns:p14="http://schemas.microsoft.com/office/powerpoint/2010/main" val="160381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C960-C3CD-4EF8-A8AB-0498A468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analysis – Density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7C4C-A322-6588-759A-71537070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Distance between points</a:t>
            </a:r>
          </a:p>
          <a:p>
            <a:r>
              <a:rPr lang="en-GB" dirty="0"/>
              <a:t>Dense connected regions</a:t>
            </a:r>
          </a:p>
          <a:p>
            <a:r>
              <a:rPr lang="en-GB" dirty="0"/>
              <a:t>No prior number of clusters</a:t>
            </a:r>
          </a:p>
          <a:p>
            <a:r>
              <a:rPr lang="en-GB" dirty="0"/>
              <a:t>DBSCAN, OPTICS</a:t>
            </a:r>
          </a:p>
        </p:txBody>
      </p:sp>
    </p:spTree>
    <p:extLst>
      <p:ext uri="{BB962C8B-B14F-4D97-AF65-F5344CB8AC3E}">
        <p14:creationId xmlns:p14="http://schemas.microsoft.com/office/powerpoint/2010/main" val="314265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F971-A13C-25A0-1B33-3BA26A4D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20A4-5446-6DCB-25FB-E265B17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Synthetic dataset with 3 clusters, generated by different gaussian distributions</a:t>
            </a:r>
          </a:p>
          <a:p>
            <a:r>
              <a:rPr lang="en-GB" dirty="0" err="1"/>
              <a:t>rnorm</a:t>
            </a:r>
            <a:r>
              <a:rPr lang="en-GB" dirty="0"/>
              <a:t> R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D778F-B921-8629-8A40-2189FBCE7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206" y="2803994"/>
            <a:ext cx="4695284" cy="27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2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9C10-3C9E-2C4B-6465-6E3D3336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Provided models for clustering – Gaussian Mixture Models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7620A6-80D4-4BB1-2916-C0C25E33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20" y="1984206"/>
            <a:ext cx="4551335" cy="1613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743D9-FA25-FCC8-7208-54DAC5D5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299" y="3992601"/>
            <a:ext cx="4648712" cy="2565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41E24-A393-8ECF-EAF8-1F7296E3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715" y="1984206"/>
            <a:ext cx="2099965" cy="35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6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328</Words>
  <Application>Microsoft Office PowerPoint</Application>
  <PresentationFormat>Widescreen</PresentationFormat>
  <Paragraphs>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Usage of ClusterR Package</vt:lpstr>
      <vt:lpstr>Contents</vt:lpstr>
      <vt:lpstr>Introduction to unsupervised learning</vt:lpstr>
      <vt:lpstr>Cluster analysis – Connectivity based</vt:lpstr>
      <vt:lpstr>Cluster analysis - Centroid based</vt:lpstr>
      <vt:lpstr>Cluster Analysis – Distribution based</vt:lpstr>
      <vt:lpstr>Cluster analysis – Density based</vt:lpstr>
      <vt:lpstr>Data Generation</vt:lpstr>
      <vt:lpstr>Provided models for clustering – Gaussian Mixture Models</vt:lpstr>
      <vt:lpstr>Plot_2d and external_validation</vt:lpstr>
      <vt:lpstr>Different k</vt:lpstr>
      <vt:lpstr>Provided models for clustering – K-means</vt:lpstr>
      <vt:lpstr>Provided models for clustering – K-medoids</vt:lpstr>
      <vt:lpstr>Finding optimal number of clusters</vt:lpstr>
      <vt:lpstr>Silhouette plot</vt:lpstr>
      <vt:lpstr>Method comparisons</vt:lpstr>
      <vt:lpstr>Execution times</vt:lpstr>
      <vt:lpstr>Execution times – Cluster_Medoids</vt:lpstr>
      <vt:lpstr>Execution times – Clara_Medoids</vt:lpstr>
      <vt:lpstr>Execution times – Kmeans_rcpp</vt:lpstr>
      <vt:lpstr>Execution times – GMM</vt:lpstr>
      <vt:lpstr>Execution times – MiniBatchKMeans</vt:lpstr>
      <vt:lpstr>Execution times – Kmeans_arma</vt:lpstr>
      <vt:lpstr>Centroids vs Medoids</vt:lpstr>
      <vt:lpstr>Datasets – dietary_survey_IBS</vt:lpstr>
      <vt:lpstr>Datasets - mushroom</vt:lpstr>
      <vt:lpstr>Datasets - soybean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of ClusterR Package</dc:title>
  <dc:creator>Alessio Corrado</dc:creator>
  <cp:lastModifiedBy>Alessio Corrado</cp:lastModifiedBy>
  <cp:revision>1</cp:revision>
  <dcterms:created xsi:type="dcterms:W3CDTF">2023-07-11T05:31:35Z</dcterms:created>
  <dcterms:modified xsi:type="dcterms:W3CDTF">2023-07-11T06:38:28Z</dcterms:modified>
</cp:coreProperties>
</file>