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FF6E-2BCA-AFD7-83AF-50E809AEE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19B48F3-24A5-D8A0-3351-F2334F699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F4466380-B41F-0959-7DC3-08559AB5E0B1}"/>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17B7CACF-B255-213D-E61E-CB6751B45C7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3BD0F8F3-948E-07FA-0425-11930D34B924}"/>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107133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7EC3-7718-2445-1ED9-B93C72B6DC20}"/>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ED56D261-5FDD-CD41-C5A5-9F4B9591E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33B78843-16BA-F3E8-F72A-8620B14A81B7}"/>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5D39D8E5-3976-A56E-A9C0-6BAFF5C059EE}"/>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4BB6F279-281C-7C89-FA70-61AFDEF347DD}"/>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359176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E62B7-9F49-9505-7BC8-46E6820DCD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38A1ED07-D9A8-23D3-6577-0BD1568E8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CA9BDE6C-A4C9-B44E-6C28-F4AF19588674}"/>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3F7DCB78-DC79-FF51-CB6C-B114A111F0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2E8DA5C-E2BC-02CB-E2F7-86D7679E95E5}"/>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397383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3CBE-08A3-4803-83FC-8287151CD5C0}"/>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1925BC22-3379-9C55-6A01-DD9EC0658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C5AC0FA-E877-60F1-9008-5A4CBED26C55}"/>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8CB405E0-7FBC-E888-9A1F-C605BA1C89D9}"/>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40CA58AA-B900-64CF-8BC4-043414137628}"/>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276040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1D78-3E28-B2DB-B5BF-F1EE4A861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6ABF0A0E-9DFB-118E-8CFB-67CD5C042F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34B94-8407-89B9-5FBB-69393A7D5A70}"/>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24D7904C-3F0E-3C72-286A-E8C6E05B098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906F3D98-B6D5-C723-46D3-C5078B985A38}"/>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72803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C570-08D7-3C8F-C272-FAC027C0AAF8}"/>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D9D4D96B-E6E8-C0E0-CF69-107D975E9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167A5D27-9891-B684-1CC8-1B5521289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FD128084-74B6-FBCD-262F-EEE680D9E96D}"/>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6" name="Footer Placeholder 5">
            <a:extLst>
              <a:ext uri="{FF2B5EF4-FFF2-40B4-BE49-F238E27FC236}">
                <a16:creationId xmlns:a16="http://schemas.microsoft.com/office/drawing/2014/main" id="{371660D4-8B90-FF00-38F9-6F8C4C7D66F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479CC7D8-1D5E-F856-7BF4-C8DE0FA3D437}"/>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19289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4C73-A90B-CECC-D183-4D539C97F0CA}"/>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7DCB4236-F0EC-7F27-2AEC-F90129A86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F44AB-E356-BE58-6757-EBDAAC91C9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38FFC94E-2FDC-1871-9F77-BD8F410E8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9A56C-8BAE-2E33-0F6C-58BC6816A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AA8F9705-A686-FCF4-DE5B-FDCD81E4D950}"/>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8" name="Footer Placeholder 7">
            <a:extLst>
              <a:ext uri="{FF2B5EF4-FFF2-40B4-BE49-F238E27FC236}">
                <a16:creationId xmlns:a16="http://schemas.microsoft.com/office/drawing/2014/main" id="{90F0CBCC-9E64-6FD3-B7E8-280A6ABFF5E2}"/>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51C37543-0BED-4223-1124-B2B3E0D594B9}"/>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68079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E11E-CF4A-C11F-2C42-832D3DED5CDE}"/>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637DB375-ADEF-7B0D-F997-7FE95EC1BE7F}"/>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4" name="Footer Placeholder 3">
            <a:extLst>
              <a:ext uri="{FF2B5EF4-FFF2-40B4-BE49-F238E27FC236}">
                <a16:creationId xmlns:a16="http://schemas.microsoft.com/office/drawing/2014/main" id="{4C552156-B824-83BA-FAA4-145E13B1E4DB}"/>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16F1F54B-8FEC-9014-3451-6B81F3CF06B7}"/>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9375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97B8E-C1DB-4C37-F13E-59E295A73311}"/>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3" name="Footer Placeholder 2">
            <a:extLst>
              <a:ext uri="{FF2B5EF4-FFF2-40B4-BE49-F238E27FC236}">
                <a16:creationId xmlns:a16="http://schemas.microsoft.com/office/drawing/2014/main" id="{EED879F7-1169-36E5-16E6-4CDB5DC40C13}"/>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57019D02-9DF7-7136-82A9-72081D2644BD}"/>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365782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392F-EBCC-6F98-8456-1B9853979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45A3B58C-1493-F06A-F27D-0EF036A01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1718CC69-B9A3-6231-A997-DE53AD07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07C0B-3054-A42C-C949-17B9A2956589}"/>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6" name="Footer Placeholder 5">
            <a:extLst>
              <a:ext uri="{FF2B5EF4-FFF2-40B4-BE49-F238E27FC236}">
                <a16:creationId xmlns:a16="http://schemas.microsoft.com/office/drawing/2014/main" id="{755D2BB5-E362-3814-51F7-953C412283F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729FE6E-F5F7-A56A-BC23-2309E2B62DA6}"/>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77603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8BB6-FB91-6177-342C-EE5B0776E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9A258081-6DD6-0E30-8074-A38699B6F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5FF6C973-7B7E-4BEC-5AEB-C476D382B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9A20F-4462-6693-CE9B-6940F34F272F}"/>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6" name="Footer Placeholder 5">
            <a:extLst>
              <a:ext uri="{FF2B5EF4-FFF2-40B4-BE49-F238E27FC236}">
                <a16:creationId xmlns:a16="http://schemas.microsoft.com/office/drawing/2014/main" id="{A016778B-69A4-7FD5-7B47-261E0FE1CCB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BB813B5-3F84-DA07-4BD4-657CDFD6F53E}"/>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27479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EA680-E787-7676-0F93-5BFCEA2D1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A62C839D-1284-828C-E54D-3D8968882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3919E008-C0A8-145C-6558-98353DF7B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5A5D7484-2D47-09C3-03CC-DF1B51702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Slide Number Placeholder 5">
            <a:extLst>
              <a:ext uri="{FF2B5EF4-FFF2-40B4-BE49-F238E27FC236}">
                <a16:creationId xmlns:a16="http://schemas.microsoft.com/office/drawing/2014/main" id="{48F482C2-53BD-2B6B-40F9-40B4109B7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E698DB-93C6-4D7D-8B8C-C11A6F6DFE9A}" type="slidenum">
              <a:rPr lang="de-CH" smtClean="0"/>
              <a:t>‹#›</a:t>
            </a:fld>
            <a:endParaRPr lang="de-CH"/>
          </a:p>
        </p:txBody>
      </p:sp>
    </p:spTree>
    <p:extLst>
      <p:ext uri="{BB962C8B-B14F-4D97-AF65-F5344CB8AC3E}">
        <p14:creationId xmlns:p14="http://schemas.microsoft.com/office/powerpoint/2010/main" val="269606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43F7-52C5-4339-46A4-0FD742B588B8}"/>
              </a:ext>
            </a:extLst>
          </p:cNvPr>
          <p:cNvSpPr>
            <a:spLocks noGrp="1"/>
          </p:cNvSpPr>
          <p:nvPr>
            <p:ph type="ctrTitle"/>
          </p:nvPr>
        </p:nvSpPr>
        <p:spPr/>
        <p:txBody>
          <a:bodyPr/>
          <a:lstStyle/>
          <a:p>
            <a:r>
              <a:rPr lang="de-CH" dirty="0"/>
              <a:t>THEIA Baustellen App</a:t>
            </a:r>
          </a:p>
        </p:txBody>
      </p:sp>
      <p:sp>
        <p:nvSpPr>
          <p:cNvPr id="3" name="Subtitle 2">
            <a:extLst>
              <a:ext uri="{FF2B5EF4-FFF2-40B4-BE49-F238E27FC236}">
                <a16:creationId xmlns:a16="http://schemas.microsoft.com/office/drawing/2014/main" id="{DC848219-A59E-5051-ECA3-87CEB4B6CF2B}"/>
              </a:ext>
            </a:extLst>
          </p:cNvPr>
          <p:cNvSpPr>
            <a:spLocks noGrp="1"/>
          </p:cNvSpPr>
          <p:nvPr>
            <p:ph type="subTitle" idx="1"/>
          </p:nvPr>
        </p:nvSpPr>
        <p:spPr/>
        <p:txBody>
          <a:bodyPr/>
          <a:lstStyle/>
          <a:p>
            <a:r>
              <a:rPr lang="de-CH" dirty="0"/>
              <a:t>Masterthesis | Umsetzung Statusbericht </a:t>
            </a:r>
          </a:p>
          <a:p>
            <a:r>
              <a:rPr lang="de-CH" dirty="0"/>
              <a:t>2. Review</a:t>
            </a:r>
          </a:p>
        </p:txBody>
      </p:sp>
    </p:spTree>
    <p:extLst>
      <p:ext uri="{BB962C8B-B14F-4D97-AF65-F5344CB8AC3E}">
        <p14:creationId xmlns:p14="http://schemas.microsoft.com/office/powerpoint/2010/main" val="310801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3E09-B4F1-87BD-5112-64AF70D49850}"/>
              </a:ext>
            </a:extLst>
          </p:cNvPr>
          <p:cNvSpPr>
            <a:spLocks noGrp="1"/>
          </p:cNvSpPr>
          <p:nvPr>
            <p:ph type="title"/>
          </p:nvPr>
        </p:nvSpPr>
        <p:spPr/>
        <p:txBody>
          <a:bodyPr/>
          <a:lstStyle/>
          <a:p>
            <a:r>
              <a:rPr lang="de-CH" dirty="0"/>
              <a:t>Legende	</a:t>
            </a:r>
          </a:p>
        </p:txBody>
      </p:sp>
      <p:graphicFrame>
        <p:nvGraphicFramePr>
          <p:cNvPr id="5" name="Content Placeholder 4">
            <a:extLst>
              <a:ext uri="{FF2B5EF4-FFF2-40B4-BE49-F238E27FC236}">
                <a16:creationId xmlns:a16="http://schemas.microsoft.com/office/drawing/2014/main" id="{D6105C32-9910-D30D-D32C-09821AD9AA41}"/>
              </a:ext>
            </a:extLst>
          </p:cNvPr>
          <p:cNvGraphicFramePr>
            <a:graphicFrameLocks noGrp="1"/>
          </p:cNvGraphicFramePr>
          <p:nvPr>
            <p:ph idx="1"/>
            <p:extLst>
              <p:ext uri="{D42A27DB-BD31-4B8C-83A1-F6EECF244321}">
                <p14:modId xmlns:p14="http://schemas.microsoft.com/office/powerpoint/2010/main" val="3411928853"/>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923862846"/>
                    </a:ext>
                  </a:extLst>
                </a:gridCol>
                <a:gridCol w="4146550">
                  <a:extLst>
                    <a:ext uri="{9D8B030D-6E8A-4147-A177-3AD203B41FA5}">
                      <a16:colId xmlns:a16="http://schemas.microsoft.com/office/drawing/2014/main" val="1287623187"/>
                    </a:ext>
                  </a:extLst>
                </a:gridCol>
                <a:gridCol w="908050">
                  <a:extLst>
                    <a:ext uri="{9D8B030D-6E8A-4147-A177-3AD203B41FA5}">
                      <a16:colId xmlns:a16="http://schemas.microsoft.com/office/drawing/2014/main" val="964497869"/>
                    </a:ext>
                  </a:extLst>
                </a:gridCol>
                <a:gridCol w="4260850">
                  <a:extLst>
                    <a:ext uri="{9D8B030D-6E8A-4147-A177-3AD203B41FA5}">
                      <a16:colId xmlns:a16="http://schemas.microsoft.com/office/drawing/2014/main" val="1315311504"/>
                    </a:ext>
                  </a:extLst>
                </a:gridCol>
              </a:tblGrid>
              <a:tr h="370840">
                <a:tc>
                  <a:txBody>
                    <a:bodyPr/>
                    <a:lstStyle/>
                    <a:p>
                      <a:r>
                        <a:rPr lang="de-CH" dirty="0"/>
                        <a:t>Prognose</a:t>
                      </a:r>
                    </a:p>
                  </a:txBody>
                  <a:tcPr/>
                </a:tc>
                <a:tc>
                  <a:txBody>
                    <a:bodyPr/>
                    <a:lstStyle/>
                    <a:p>
                      <a:r>
                        <a:rPr lang="de-CH" dirty="0"/>
                        <a:t>Beschreibung</a:t>
                      </a:r>
                    </a:p>
                  </a:txBody>
                  <a:tcPr/>
                </a:tc>
                <a:tc>
                  <a:txBody>
                    <a:bodyPr/>
                    <a:lstStyle/>
                    <a:p>
                      <a:r>
                        <a:rPr lang="de-CH" dirty="0"/>
                        <a:t>Status</a:t>
                      </a:r>
                    </a:p>
                  </a:txBody>
                  <a:tcPr/>
                </a:tc>
                <a:tc>
                  <a:txBody>
                    <a:bodyPr/>
                    <a:lstStyle/>
                    <a:p>
                      <a:r>
                        <a:rPr lang="de-CH" dirty="0"/>
                        <a:t>Beschreibung</a:t>
                      </a:r>
                    </a:p>
                  </a:txBody>
                  <a:tcPr/>
                </a:tc>
                <a:extLst>
                  <a:ext uri="{0D108BD9-81ED-4DB2-BD59-A6C34878D82A}">
                    <a16:rowId xmlns:a16="http://schemas.microsoft.com/office/drawing/2014/main" val="339805461"/>
                  </a:ext>
                </a:extLst>
              </a:tr>
              <a:tr h="370840">
                <a:tc>
                  <a:txBody>
                    <a:bodyPr/>
                    <a:lstStyle/>
                    <a:p>
                      <a:endParaRPr lang="de-CH" dirty="0"/>
                    </a:p>
                  </a:txBody>
                  <a:tcPr/>
                </a:tc>
                <a:tc>
                  <a:txBody>
                    <a:bodyPr/>
                    <a:lstStyle/>
                    <a:p>
                      <a:r>
                        <a:rPr lang="de-CH" dirty="0"/>
                        <a:t>Erreichung des Zieles ist wahrscheinlich</a:t>
                      </a:r>
                    </a:p>
                  </a:txBody>
                  <a:tcPr/>
                </a:tc>
                <a:tc>
                  <a:txBody>
                    <a:bodyPr/>
                    <a:lstStyle/>
                    <a:p>
                      <a:endParaRPr lang="de-CH" dirty="0"/>
                    </a:p>
                  </a:txBody>
                  <a:tcPr/>
                </a:tc>
                <a:tc>
                  <a:txBody>
                    <a:bodyPr/>
                    <a:lstStyle/>
                    <a:p>
                      <a:r>
                        <a:rPr lang="de-CH" dirty="0"/>
                        <a:t>Ziel wurde erreicht</a:t>
                      </a:r>
                    </a:p>
                  </a:txBody>
                  <a:tcPr/>
                </a:tc>
                <a:extLst>
                  <a:ext uri="{0D108BD9-81ED-4DB2-BD59-A6C34878D82A}">
                    <a16:rowId xmlns:a16="http://schemas.microsoft.com/office/drawing/2014/main" val="3241464041"/>
                  </a:ext>
                </a:extLst>
              </a:tr>
              <a:tr h="370840">
                <a:tc>
                  <a:txBody>
                    <a:bodyPr/>
                    <a:lstStyle/>
                    <a:p>
                      <a:endParaRPr lang="de-CH" dirty="0"/>
                    </a:p>
                  </a:txBody>
                  <a:tcPr/>
                </a:tc>
                <a:tc>
                  <a:txBody>
                    <a:bodyPr/>
                    <a:lstStyle/>
                    <a:p>
                      <a:r>
                        <a:rPr lang="de-CH" dirty="0"/>
                        <a:t>Erreichung des Zieles ist gefährdet</a:t>
                      </a:r>
                    </a:p>
                  </a:txBody>
                  <a:tcPr/>
                </a:tc>
                <a:tc>
                  <a:txBody>
                    <a:bodyPr/>
                    <a:lstStyle/>
                    <a:p>
                      <a:endParaRPr lang="de-CH" dirty="0"/>
                    </a:p>
                  </a:txBody>
                  <a:tcPr/>
                </a:tc>
                <a:tc>
                  <a:txBody>
                    <a:bodyPr/>
                    <a:lstStyle/>
                    <a:p>
                      <a:r>
                        <a:rPr lang="de-CH" dirty="0"/>
                        <a:t>Ziel ist in Erarbeitung</a:t>
                      </a:r>
                    </a:p>
                  </a:txBody>
                  <a:tcPr/>
                </a:tc>
                <a:extLst>
                  <a:ext uri="{0D108BD9-81ED-4DB2-BD59-A6C34878D82A}">
                    <a16:rowId xmlns:a16="http://schemas.microsoft.com/office/drawing/2014/main" val="3240309251"/>
                  </a:ext>
                </a:extLst>
              </a:tr>
              <a:tr h="370840">
                <a:tc>
                  <a:txBody>
                    <a:bodyPr/>
                    <a:lstStyle/>
                    <a:p>
                      <a:endParaRPr lang="de-CH" dirty="0"/>
                    </a:p>
                  </a:txBody>
                  <a:tcPr/>
                </a:tc>
                <a:tc>
                  <a:txBody>
                    <a:bodyPr/>
                    <a:lstStyle/>
                    <a:p>
                      <a:r>
                        <a:rPr lang="de-CH" dirty="0"/>
                        <a:t>Das Ziel kann nicht erreicht werden</a:t>
                      </a:r>
                    </a:p>
                  </a:txBody>
                  <a:tcPr/>
                </a:tc>
                <a:tc>
                  <a:txBody>
                    <a:bodyPr/>
                    <a:lstStyle/>
                    <a:p>
                      <a:endParaRPr lang="de-CH" dirty="0"/>
                    </a:p>
                  </a:txBody>
                  <a:tcPr/>
                </a:tc>
                <a:tc>
                  <a:txBody>
                    <a:bodyPr/>
                    <a:lstStyle/>
                    <a:p>
                      <a:r>
                        <a:rPr lang="de-CH" dirty="0"/>
                        <a:t>Das Erreichen des Zieles ist gescheitert</a:t>
                      </a:r>
                    </a:p>
                  </a:txBody>
                  <a:tcPr/>
                </a:tc>
                <a:extLst>
                  <a:ext uri="{0D108BD9-81ED-4DB2-BD59-A6C34878D82A}">
                    <a16:rowId xmlns:a16="http://schemas.microsoft.com/office/drawing/2014/main" val="444569824"/>
                  </a:ext>
                </a:extLst>
              </a:tr>
            </a:tbl>
          </a:graphicData>
        </a:graphic>
      </p:graphicFrame>
      <p:sp>
        <p:nvSpPr>
          <p:cNvPr id="6" name="Arrow: Up 5">
            <a:extLst>
              <a:ext uri="{FF2B5EF4-FFF2-40B4-BE49-F238E27FC236}">
                <a16:creationId xmlns:a16="http://schemas.microsoft.com/office/drawing/2014/main" id="{7FA1521A-3ADA-B86B-FBBC-6096D3908BEB}"/>
              </a:ext>
            </a:extLst>
          </p:cNvPr>
          <p:cNvSpPr/>
          <p:nvPr/>
        </p:nvSpPr>
        <p:spPr>
          <a:xfrm>
            <a:off x="1314450" y="2260600"/>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a:p>
        </p:txBody>
      </p:sp>
      <p:sp>
        <p:nvSpPr>
          <p:cNvPr id="8" name="Arrow: Right 7">
            <a:extLst>
              <a:ext uri="{FF2B5EF4-FFF2-40B4-BE49-F238E27FC236}">
                <a16:creationId xmlns:a16="http://schemas.microsoft.com/office/drawing/2014/main" id="{F6CA9C69-FBB6-933C-0B62-FA142C49F8B2}"/>
              </a:ext>
            </a:extLst>
          </p:cNvPr>
          <p:cNvSpPr/>
          <p:nvPr/>
        </p:nvSpPr>
        <p:spPr>
          <a:xfrm>
            <a:off x="1314450" y="2636837"/>
            <a:ext cx="254000" cy="25082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Arrow: Down 8">
            <a:extLst>
              <a:ext uri="{FF2B5EF4-FFF2-40B4-BE49-F238E27FC236}">
                <a16:creationId xmlns:a16="http://schemas.microsoft.com/office/drawing/2014/main" id="{D4719E71-DE00-360D-7EEA-DBE9ABA1C2BB}"/>
              </a:ext>
            </a:extLst>
          </p:cNvPr>
          <p:cNvSpPr/>
          <p:nvPr/>
        </p:nvSpPr>
        <p:spPr>
          <a:xfrm>
            <a:off x="1314450" y="3016250"/>
            <a:ext cx="254000" cy="25082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quot;Not Allowed&quot; Symbol 9">
            <a:extLst>
              <a:ext uri="{FF2B5EF4-FFF2-40B4-BE49-F238E27FC236}">
                <a16:creationId xmlns:a16="http://schemas.microsoft.com/office/drawing/2014/main" id="{567093E1-7A59-506C-B037-3B78CA85030B}"/>
              </a:ext>
            </a:extLst>
          </p:cNvPr>
          <p:cNvSpPr/>
          <p:nvPr/>
        </p:nvSpPr>
        <p:spPr>
          <a:xfrm>
            <a:off x="6508750" y="3002278"/>
            <a:ext cx="254000" cy="250825"/>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12" name="Graphic 11" descr="Arrow circle with solid fill">
            <a:extLst>
              <a:ext uri="{FF2B5EF4-FFF2-40B4-BE49-F238E27FC236}">
                <a16:creationId xmlns:a16="http://schemas.microsoft.com/office/drawing/2014/main" id="{CEF5C939-DF8B-E218-8685-D8BD4409BE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5725" y="2560954"/>
            <a:ext cx="400050" cy="400050"/>
          </a:xfrm>
          <a:prstGeom prst="rect">
            <a:avLst/>
          </a:prstGeom>
        </p:spPr>
      </p:pic>
      <p:pic>
        <p:nvPicPr>
          <p:cNvPr id="14" name="Graphic 13" descr="Checkmark with solid fill">
            <a:extLst>
              <a:ext uri="{FF2B5EF4-FFF2-40B4-BE49-F238E27FC236}">
                <a16:creationId xmlns:a16="http://schemas.microsoft.com/office/drawing/2014/main" id="{8BD3F261-6885-95D8-8F23-E0BAC683FA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08750" y="2258693"/>
            <a:ext cx="254000" cy="254000"/>
          </a:xfrm>
          <a:prstGeom prst="rect">
            <a:avLst/>
          </a:prstGeom>
        </p:spPr>
      </p:pic>
    </p:spTree>
    <p:extLst>
      <p:ext uri="{BB962C8B-B14F-4D97-AF65-F5344CB8AC3E}">
        <p14:creationId xmlns:p14="http://schemas.microsoft.com/office/powerpoint/2010/main" val="119386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173B-5A82-DF49-8A37-BBEEA9148BD2}"/>
              </a:ext>
            </a:extLst>
          </p:cNvPr>
          <p:cNvSpPr>
            <a:spLocks noGrp="1"/>
          </p:cNvSpPr>
          <p:nvPr>
            <p:ph type="title"/>
          </p:nvPr>
        </p:nvSpPr>
        <p:spPr/>
        <p:txBody>
          <a:bodyPr/>
          <a:lstStyle/>
          <a:p>
            <a:r>
              <a:rPr lang="de-CH" dirty="0"/>
              <a:t>Lieferobjekte</a:t>
            </a:r>
          </a:p>
        </p:txBody>
      </p:sp>
      <p:graphicFrame>
        <p:nvGraphicFramePr>
          <p:cNvPr id="5" name="Content Placeholder 4">
            <a:extLst>
              <a:ext uri="{FF2B5EF4-FFF2-40B4-BE49-F238E27FC236}">
                <a16:creationId xmlns:a16="http://schemas.microsoft.com/office/drawing/2014/main" id="{4B2DA088-9794-2485-10D5-6CF2618DFF63}"/>
              </a:ext>
            </a:extLst>
          </p:cNvPr>
          <p:cNvGraphicFramePr>
            <a:graphicFrameLocks noGrp="1"/>
          </p:cNvGraphicFramePr>
          <p:nvPr>
            <p:ph idx="1"/>
            <p:extLst>
              <p:ext uri="{D42A27DB-BD31-4B8C-83A1-F6EECF244321}">
                <p14:modId xmlns:p14="http://schemas.microsoft.com/office/powerpoint/2010/main" val="661566598"/>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8045450">
                  <a:extLst>
                    <a:ext uri="{9D8B030D-6E8A-4147-A177-3AD203B41FA5}">
                      <a16:colId xmlns:a16="http://schemas.microsoft.com/office/drawing/2014/main" val="2744649838"/>
                    </a:ext>
                  </a:extLst>
                </a:gridCol>
                <a:gridCol w="1123950">
                  <a:extLst>
                    <a:ext uri="{9D8B030D-6E8A-4147-A177-3AD203B41FA5}">
                      <a16:colId xmlns:a16="http://schemas.microsoft.com/office/drawing/2014/main" val="1439019985"/>
                    </a:ext>
                  </a:extLst>
                </a:gridCol>
                <a:gridCol w="1346200">
                  <a:extLst>
                    <a:ext uri="{9D8B030D-6E8A-4147-A177-3AD203B41FA5}">
                      <a16:colId xmlns:a16="http://schemas.microsoft.com/office/drawing/2014/main" val="1840626036"/>
                    </a:ext>
                  </a:extLst>
                </a:gridCol>
              </a:tblGrid>
              <a:tr h="370840">
                <a:tc>
                  <a:txBody>
                    <a:bodyPr/>
                    <a:lstStyle/>
                    <a:p>
                      <a:r>
                        <a:rPr lang="de-CH" dirty="0"/>
                        <a:t>Lieferobjekt</a:t>
                      </a:r>
                    </a:p>
                  </a:txBody>
                  <a:tcPr/>
                </a:tc>
                <a:tc>
                  <a:txBody>
                    <a:bodyPr/>
                    <a:lstStyle/>
                    <a:p>
                      <a:r>
                        <a:rPr lang="de-CH" dirty="0"/>
                        <a:t>Status</a:t>
                      </a:r>
                    </a:p>
                  </a:txBody>
                  <a:tcPr/>
                </a:tc>
                <a:tc>
                  <a:txBody>
                    <a:bodyPr/>
                    <a:lstStyle/>
                    <a:p>
                      <a:r>
                        <a:rPr lang="de-CH" dirty="0"/>
                        <a:t>Prognose</a:t>
                      </a:r>
                    </a:p>
                  </a:txBody>
                  <a:tcPr/>
                </a:tc>
                <a:extLst>
                  <a:ext uri="{0D108BD9-81ED-4DB2-BD59-A6C34878D82A}">
                    <a16:rowId xmlns:a16="http://schemas.microsoft.com/office/drawing/2014/main" val="3334773089"/>
                  </a:ext>
                </a:extLst>
              </a:tr>
              <a:tr h="370840">
                <a:tc>
                  <a:txBody>
                    <a:bodyPr/>
                    <a:lstStyle/>
                    <a:p>
                      <a:r>
                        <a:rPr lang="de-CH" sz="1800" kern="1200" dirty="0">
                          <a:solidFill>
                            <a:schemeClr val="dk1"/>
                          </a:solidFill>
                          <a:effectLst/>
                          <a:latin typeface="+mn-lt"/>
                          <a:ea typeface="+mn-ea"/>
                          <a:cs typeface="+mn-cs"/>
                        </a:rPr>
                        <a:t>Lösungsarchitektur für die «Baustellen App» nach Arc42</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488096868"/>
                  </a:ext>
                </a:extLst>
              </a:tr>
              <a:tr h="370840">
                <a:tc>
                  <a:txBody>
                    <a:bodyPr/>
                    <a:lstStyle/>
                    <a:p>
                      <a:r>
                        <a:rPr lang="de-CH" sz="1800" kern="1200" dirty="0">
                          <a:solidFill>
                            <a:schemeClr val="dk1"/>
                          </a:solidFill>
                          <a:effectLst/>
                          <a:latin typeface="+mn-lt"/>
                          <a:ea typeface="+mn-ea"/>
                          <a:cs typeface="+mn-cs"/>
                        </a:rPr>
                        <a:t>Architekturentscheid für die Umsetzung der Datensynchronisation.</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69699329"/>
                  </a:ext>
                </a:extLst>
              </a:tr>
              <a:tr h="370840">
                <a:tc>
                  <a:txBody>
                    <a:bodyPr/>
                    <a:lstStyle/>
                    <a:p>
                      <a:r>
                        <a:rPr lang="de-DE" sz="1800" kern="1200" dirty="0">
                          <a:solidFill>
                            <a:schemeClr val="dk1"/>
                          </a:solidFill>
                          <a:effectLst/>
                          <a:latin typeface="+mn-lt"/>
                          <a:ea typeface="+mn-ea"/>
                          <a:cs typeface="+mn-cs"/>
                        </a:rPr>
                        <a:t>Minimum Viable </a:t>
                      </a:r>
                      <a:r>
                        <a:rPr lang="de-DE" sz="1800" kern="1200" dirty="0" err="1">
                          <a:solidFill>
                            <a:schemeClr val="dk1"/>
                          </a:solidFill>
                          <a:effectLst/>
                          <a:latin typeface="+mn-lt"/>
                          <a:ea typeface="+mn-ea"/>
                          <a:cs typeface="+mn-cs"/>
                        </a:rPr>
                        <a:t>Product</a:t>
                      </a:r>
                      <a:r>
                        <a:rPr lang="de-DE" sz="1800" kern="1200" dirty="0">
                          <a:solidFill>
                            <a:schemeClr val="dk1"/>
                          </a:solidFill>
                          <a:effectLst/>
                          <a:latin typeface="+mn-lt"/>
                          <a:ea typeface="+mn-ea"/>
                          <a:cs typeface="+mn-cs"/>
                        </a:rPr>
                        <a:t> (MVP) der Baustellen App umsetzen.</a:t>
                      </a:r>
                      <a:endParaRPr lang="de-CH" b="1"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25117762"/>
                  </a:ext>
                </a:extLst>
              </a:tr>
            </a:tbl>
          </a:graphicData>
        </a:graphic>
      </p:graphicFrame>
      <p:pic>
        <p:nvPicPr>
          <p:cNvPr id="10" name="Graphic 9" descr="Arrow circle with solid fill">
            <a:extLst>
              <a:ext uri="{FF2B5EF4-FFF2-40B4-BE49-F238E27FC236}">
                <a16:creationId xmlns:a16="http://schemas.microsoft.com/office/drawing/2014/main" id="{11A21D54-E683-CB67-8E41-EB314DB0B8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167255"/>
            <a:ext cx="400050" cy="400050"/>
          </a:xfrm>
          <a:prstGeom prst="rect">
            <a:avLst/>
          </a:prstGeom>
        </p:spPr>
      </p:pic>
      <p:pic>
        <p:nvPicPr>
          <p:cNvPr id="11" name="Graphic 10" descr="Arrow circle with solid fill">
            <a:extLst>
              <a:ext uri="{FF2B5EF4-FFF2-40B4-BE49-F238E27FC236}">
                <a16:creationId xmlns:a16="http://schemas.microsoft.com/office/drawing/2014/main" id="{38B39958-B8B1-7C96-DCDA-7D6A895A72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552700"/>
            <a:ext cx="400050" cy="400050"/>
          </a:xfrm>
          <a:prstGeom prst="rect">
            <a:avLst/>
          </a:prstGeom>
        </p:spPr>
      </p:pic>
      <p:pic>
        <p:nvPicPr>
          <p:cNvPr id="12" name="Graphic 11" descr="Arrow circle with solid fill">
            <a:extLst>
              <a:ext uri="{FF2B5EF4-FFF2-40B4-BE49-F238E27FC236}">
                <a16:creationId xmlns:a16="http://schemas.microsoft.com/office/drawing/2014/main" id="{8ADED3CE-9A78-ADB6-5F32-4F8C0B3F70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938145"/>
            <a:ext cx="400050" cy="400050"/>
          </a:xfrm>
          <a:prstGeom prst="rect">
            <a:avLst/>
          </a:prstGeom>
        </p:spPr>
      </p:pic>
      <p:sp>
        <p:nvSpPr>
          <p:cNvPr id="3" name="Arrow: Right 2">
            <a:extLst>
              <a:ext uri="{FF2B5EF4-FFF2-40B4-BE49-F238E27FC236}">
                <a16:creationId xmlns:a16="http://schemas.microsoft.com/office/drawing/2014/main" id="{9E2C853D-7D51-DF96-2830-D4E88ED45B74}"/>
              </a:ext>
            </a:extLst>
          </p:cNvPr>
          <p:cNvSpPr/>
          <p:nvPr/>
        </p:nvSpPr>
        <p:spPr>
          <a:xfrm>
            <a:off x="10552579" y="2627312"/>
            <a:ext cx="254000" cy="25082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Arrow: Down 3">
            <a:extLst>
              <a:ext uri="{FF2B5EF4-FFF2-40B4-BE49-F238E27FC236}">
                <a16:creationId xmlns:a16="http://schemas.microsoft.com/office/drawing/2014/main" id="{CA12A3E4-6B13-19FC-BFC3-71BA7099AAAA}"/>
              </a:ext>
            </a:extLst>
          </p:cNvPr>
          <p:cNvSpPr/>
          <p:nvPr/>
        </p:nvSpPr>
        <p:spPr>
          <a:xfrm>
            <a:off x="10552579" y="3013074"/>
            <a:ext cx="254000" cy="25082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rrow: Right 5">
            <a:extLst>
              <a:ext uri="{FF2B5EF4-FFF2-40B4-BE49-F238E27FC236}">
                <a16:creationId xmlns:a16="http://schemas.microsoft.com/office/drawing/2014/main" id="{57BFCC1A-6FF7-2264-4F48-268A79DEFB1D}"/>
              </a:ext>
            </a:extLst>
          </p:cNvPr>
          <p:cNvSpPr/>
          <p:nvPr/>
        </p:nvSpPr>
        <p:spPr>
          <a:xfrm>
            <a:off x="10552579" y="2241550"/>
            <a:ext cx="254000" cy="25082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Box 8">
            <a:extLst>
              <a:ext uri="{FF2B5EF4-FFF2-40B4-BE49-F238E27FC236}">
                <a16:creationId xmlns:a16="http://schemas.microsoft.com/office/drawing/2014/main" id="{73DCBF35-A45E-C2A1-5A0C-95462C167087}"/>
              </a:ext>
            </a:extLst>
          </p:cNvPr>
          <p:cNvSpPr txBox="1"/>
          <p:nvPr/>
        </p:nvSpPr>
        <p:spPr>
          <a:xfrm>
            <a:off x="863973" y="3843971"/>
            <a:ext cx="10464053" cy="1754326"/>
          </a:xfrm>
          <a:prstGeom prst="rect">
            <a:avLst/>
          </a:prstGeom>
          <a:noFill/>
        </p:spPr>
        <p:txBody>
          <a:bodyPr wrap="square" rtlCol="0">
            <a:spAutoFit/>
          </a:bodyPr>
          <a:lstStyle/>
          <a:p>
            <a:r>
              <a:rPr lang="de-CH" b="1" dirty="0"/>
              <a:t>Begründung</a:t>
            </a:r>
          </a:p>
          <a:p>
            <a:r>
              <a:rPr lang="de-CH" dirty="0"/>
              <a:t>Die Implementierung des </a:t>
            </a:r>
            <a:r>
              <a:rPr lang="de-CH" dirty="0" err="1"/>
              <a:t>Backends</a:t>
            </a:r>
            <a:r>
              <a:rPr lang="de-CH" dirty="0"/>
              <a:t> nimmt zu viel Zeit in Anspruch. Trotz erhöhtem Aufwand und Engagement nimmt die Erarbeitung eines </a:t>
            </a:r>
            <a:r>
              <a:rPr lang="de-CH" dirty="0" err="1"/>
              <a:t>Backends</a:t>
            </a:r>
            <a:r>
              <a:rPr lang="de-CH" dirty="0"/>
              <a:t>, welches die nötige Funktionalität für den MVP liefert, viel Zeit in Anspruch und würde noch viel Zeit in Anspruch nehmen. Die Umsetzung des MVPs gefährdet ausserdem die Umsetzung der Lösungsarchitektur und der Nutzwertanalyse der Datensynchronisationsmethodik.</a:t>
            </a:r>
          </a:p>
        </p:txBody>
      </p:sp>
    </p:spTree>
    <p:extLst>
      <p:ext uri="{BB962C8B-B14F-4D97-AF65-F5344CB8AC3E}">
        <p14:creationId xmlns:p14="http://schemas.microsoft.com/office/powerpoint/2010/main" val="420372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D2C2-1863-839A-F005-852C33301E01}"/>
              </a:ext>
            </a:extLst>
          </p:cNvPr>
          <p:cNvSpPr>
            <a:spLocks noGrp="1"/>
          </p:cNvSpPr>
          <p:nvPr>
            <p:ph type="title"/>
          </p:nvPr>
        </p:nvSpPr>
        <p:spPr/>
        <p:txBody>
          <a:bodyPr/>
          <a:lstStyle/>
          <a:p>
            <a:r>
              <a:rPr lang="de-CH" dirty="0"/>
              <a:t>Massnahmen</a:t>
            </a:r>
          </a:p>
        </p:txBody>
      </p:sp>
      <p:sp>
        <p:nvSpPr>
          <p:cNvPr id="3" name="Content Placeholder 2">
            <a:extLst>
              <a:ext uri="{FF2B5EF4-FFF2-40B4-BE49-F238E27FC236}">
                <a16:creationId xmlns:a16="http://schemas.microsoft.com/office/drawing/2014/main" id="{D4E09F80-F0EB-57F2-7E74-B6DDC4E84310}"/>
              </a:ext>
            </a:extLst>
          </p:cNvPr>
          <p:cNvSpPr>
            <a:spLocks noGrp="1"/>
          </p:cNvSpPr>
          <p:nvPr>
            <p:ph idx="1"/>
          </p:nvPr>
        </p:nvSpPr>
        <p:spPr/>
        <p:txBody>
          <a:bodyPr/>
          <a:lstStyle/>
          <a:p>
            <a:r>
              <a:rPr lang="de-CH" dirty="0"/>
              <a:t>Zurückstufen des MVP auf einen PoC.</a:t>
            </a:r>
          </a:p>
          <a:p>
            <a:pPr lvl="1"/>
            <a:r>
              <a:rPr lang="de-CH" dirty="0"/>
              <a:t>Der PoC soll die Funktion der gewählten Datensynchronisationsmethodik aufzeigen</a:t>
            </a:r>
          </a:p>
          <a:p>
            <a:pPr lvl="1"/>
            <a:r>
              <a:rPr lang="de-CH" dirty="0"/>
              <a:t>Der PoC kann Projektdaten offline anzeigen</a:t>
            </a:r>
          </a:p>
          <a:p>
            <a:r>
              <a:rPr lang="de-CH" dirty="0"/>
              <a:t>Identity und Benutzer werden nicht verwaltet</a:t>
            </a:r>
          </a:p>
          <a:p>
            <a:pPr lvl="1"/>
            <a:r>
              <a:rPr lang="de-CH" dirty="0"/>
              <a:t>Ein statischer Benutzer ist für den PoC vorhanden</a:t>
            </a:r>
          </a:p>
          <a:p>
            <a:pPr lvl="1"/>
            <a:r>
              <a:rPr lang="de-CH" dirty="0"/>
              <a:t>Der Benutzer muss Authentifiziert werden.</a:t>
            </a:r>
          </a:p>
          <a:p>
            <a:r>
              <a:rPr lang="de-CH" dirty="0" err="1"/>
              <a:t>Deployment</a:t>
            </a:r>
            <a:r>
              <a:rPr lang="de-CH" dirty="0"/>
              <a:t>, Qualitätssicherung und Code-</a:t>
            </a:r>
            <a:r>
              <a:rPr lang="de-CH" dirty="0" err="1"/>
              <a:t>Testing</a:t>
            </a:r>
            <a:r>
              <a:rPr lang="de-CH" dirty="0"/>
              <a:t> wird nicht berücksichtigt.</a:t>
            </a:r>
          </a:p>
          <a:p>
            <a:endParaRPr lang="de-CH" dirty="0"/>
          </a:p>
        </p:txBody>
      </p:sp>
    </p:spTree>
    <p:extLst>
      <p:ext uri="{BB962C8B-B14F-4D97-AF65-F5344CB8AC3E}">
        <p14:creationId xmlns:p14="http://schemas.microsoft.com/office/powerpoint/2010/main" val="232149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E0CAC-8E32-216A-5C69-EC8776F72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87CEE-756A-C486-9ED7-73152C2BB775}"/>
              </a:ext>
            </a:extLst>
          </p:cNvPr>
          <p:cNvSpPr>
            <a:spLocks noGrp="1"/>
          </p:cNvSpPr>
          <p:nvPr>
            <p:ph type="title"/>
          </p:nvPr>
        </p:nvSpPr>
        <p:spPr/>
        <p:txBody>
          <a:bodyPr/>
          <a:lstStyle/>
          <a:p>
            <a:r>
              <a:rPr lang="de-CH" dirty="0"/>
              <a:t>Einschätzung nach den Massnahmen</a:t>
            </a:r>
          </a:p>
        </p:txBody>
      </p:sp>
      <p:graphicFrame>
        <p:nvGraphicFramePr>
          <p:cNvPr id="5" name="Content Placeholder 4">
            <a:extLst>
              <a:ext uri="{FF2B5EF4-FFF2-40B4-BE49-F238E27FC236}">
                <a16:creationId xmlns:a16="http://schemas.microsoft.com/office/drawing/2014/main" id="{E28EECC3-FDE2-5A8A-8428-326BAC7530E5}"/>
              </a:ext>
            </a:extLst>
          </p:cNvPr>
          <p:cNvGraphicFramePr>
            <a:graphicFrameLocks noGrp="1"/>
          </p:cNvGraphicFramePr>
          <p:nvPr>
            <p:ph idx="1"/>
            <p:extLst>
              <p:ext uri="{D42A27DB-BD31-4B8C-83A1-F6EECF244321}">
                <p14:modId xmlns:p14="http://schemas.microsoft.com/office/powerpoint/2010/main" val="3040312824"/>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8045450">
                  <a:extLst>
                    <a:ext uri="{9D8B030D-6E8A-4147-A177-3AD203B41FA5}">
                      <a16:colId xmlns:a16="http://schemas.microsoft.com/office/drawing/2014/main" val="2744649838"/>
                    </a:ext>
                  </a:extLst>
                </a:gridCol>
                <a:gridCol w="1123950">
                  <a:extLst>
                    <a:ext uri="{9D8B030D-6E8A-4147-A177-3AD203B41FA5}">
                      <a16:colId xmlns:a16="http://schemas.microsoft.com/office/drawing/2014/main" val="1439019985"/>
                    </a:ext>
                  </a:extLst>
                </a:gridCol>
                <a:gridCol w="1346200">
                  <a:extLst>
                    <a:ext uri="{9D8B030D-6E8A-4147-A177-3AD203B41FA5}">
                      <a16:colId xmlns:a16="http://schemas.microsoft.com/office/drawing/2014/main" val="1840626036"/>
                    </a:ext>
                  </a:extLst>
                </a:gridCol>
              </a:tblGrid>
              <a:tr h="370840">
                <a:tc>
                  <a:txBody>
                    <a:bodyPr/>
                    <a:lstStyle/>
                    <a:p>
                      <a:r>
                        <a:rPr lang="de-CH" dirty="0"/>
                        <a:t>Lieferobjekt</a:t>
                      </a:r>
                    </a:p>
                  </a:txBody>
                  <a:tcPr/>
                </a:tc>
                <a:tc>
                  <a:txBody>
                    <a:bodyPr/>
                    <a:lstStyle/>
                    <a:p>
                      <a:r>
                        <a:rPr lang="de-CH" dirty="0"/>
                        <a:t>Status</a:t>
                      </a:r>
                    </a:p>
                  </a:txBody>
                  <a:tcPr/>
                </a:tc>
                <a:tc>
                  <a:txBody>
                    <a:bodyPr/>
                    <a:lstStyle/>
                    <a:p>
                      <a:r>
                        <a:rPr lang="de-CH" dirty="0"/>
                        <a:t>Prognose</a:t>
                      </a:r>
                    </a:p>
                  </a:txBody>
                  <a:tcPr/>
                </a:tc>
                <a:extLst>
                  <a:ext uri="{0D108BD9-81ED-4DB2-BD59-A6C34878D82A}">
                    <a16:rowId xmlns:a16="http://schemas.microsoft.com/office/drawing/2014/main" val="3334773089"/>
                  </a:ext>
                </a:extLst>
              </a:tr>
              <a:tr h="370840">
                <a:tc>
                  <a:txBody>
                    <a:bodyPr/>
                    <a:lstStyle/>
                    <a:p>
                      <a:r>
                        <a:rPr lang="de-CH" sz="1800" kern="1200" dirty="0">
                          <a:solidFill>
                            <a:schemeClr val="dk1"/>
                          </a:solidFill>
                          <a:effectLst/>
                          <a:latin typeface="+mn-lt"/>
                          <a:ea typeface="+mn-ea"/>
                          <a:cs typeface="+mn-cs"/>
                        </a:rPr>
                        <a:t>Lösungsarchitektur für die «Baustellen App» nach Arc42</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488096868"/>
                  </a:ext>
                </a:extLst>
              </a:tr>
              <a:tr h="370840">
                <a:tc>
                  <a:txBody>
                    <a:bodyPr/>
                    <a:lstStyle/>
                    <a:p>
                      <a:r>
                        <a:rPr lang="de-CH" sz="1800" kern="1200" dirty="0">
                          <a:solidFill>
                            <a:schemeClr val="dk1"/>
                          </a:solidFill>
                          <a:effectLst/>
                          <a:latin typeface="+mn-lt"/>
                          <a:ea typeface="+mn-ea"/>
                          <a:cs typeface="+mn-cs"/>
                        </a:rPr>
                        <a:t>Architekturentscheid für die Umsetzung der Datensynchronisation.</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69699329"/>
                  </a:ext>
                </a:extLst>
              </a:tr>
              <a:tr h="370840">
                <a:tc>
                  <a:txBody>
                    <a:bodyPr/>
                    <a:lstStyle/>
                    <a:p>
                      <a:r>
                        <a:rPr lang="de-DE" sz="1800" kern="1200" dirty="0">
                          <a:solidFill>
                            <a:schemeClr val="dk1"/>
                          </a:solidFill>
                          <a:effectLst/>
                          <a:latin typeface="+mn-lt"/>
                          <a:ea typeface="+mn-ea"/>
                          <a:cs typeface="+mn-cs"/>
                        </a:rPr>
                        <a:t>Minimum Viable </a:t>
                      </a:r>
                      <a:r>
                        <a:rPr lang="de-DE" sz="1800" kern="1200" dirty="0" err="1">
                          <a:solidFill>
                            <a:schemeClr val="dk1"/>
                          </a:solidFill>
                          <a:effectLst/>
                          <a:latin typeface="+mn-lt"/>
                          <a:ea typeface="+mn-ea"/>
                          <a:cs typeface="+mn-cs"/>
                        </a:rPr>
                        <a:t>Product</a:t>
                      </a:r>
                      <a:r>
                        <a:rPr lang="de-DE" sz="1800" kern="1200" dirty="0">
                          <a:solidFill>
                            <a:schemeClr val="dk1"/>
                          </a:solidFill>
                          <a:effectLst/>
                          <a:latin typeface="+mn-lt"/>
                          <a:ea typeface="+mn-ea"/>
                          <a:cs typeface="+mn-cs"/>
                        </a:rPr>
                        <a:t> (MVP) der Baustellen App umsetzen.</a:t>
                      </a:r>
                      <a:endParaRPr lang="de-CH" b="1"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25117762"/>
                  </a:ext>
                </a:extLst>
              </a:tr>
              <a:tr h="370840">
                <a:tc>
                  <a:txBody>
                    <a:bodyPr/>
                    <a:lstStyle/>
                    <a:p>
                      <a:r>
                        <a:rPr lang="de-CH" b="0" dirty="0"/>
                        <a:t>PoC der Baustellen App umsetzen für die Demonstration der Datensynchronisation</a:t>
                      </a:r>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4094531878"/>
                  </a:ext>
                </a:extLst>
              </a:tr>
            </a:tbl>
          </a:graphicData>
        </a:graphic>
      </p:graphicFrame>
      <p:pic>
        <p:nvPicPr>
          <p:cNvPr id="10" name="Graphic 9" descr="Arrow circle with solid fill">
            <a:extLst>
              <a:ext uri="{FF2B5EF4-FFF2-40B4-BE49-F238E27FC236}">
                <a16:creationId xmlns:a16="http://schemas.microsoft.com/office/drawing/2014/main" id="{4243F8EC-2D16-1946-1E9D-0E03FB60B9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167255"/>
            <a:ext cx="400050" cy="400050"/>
          </a:xfrm>
          <a:prstGeom prst="rect">
            <a:avLst/>
          </a:prstGeom>
        </p:spPr>
      </p:pic>
      <p:pic>
        <p:nvPicPr>
          <p:cNvPr id="11" name="Graphic 10" descr="Arrow circle with solid fill">
            <a:extLst>
              <a:ext uri="{FF2B5EF4-FFF2-40B4-BE49-F238E27FC236}">
                <a16:creationId xmlns:a16="http://schemas.microsoft.com/office/drawing/2014/main" id="{0BD27E63-2F90-7F5B-D8F6-F5ED8DA34F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552700"/>
            <a:ext cx="400050" cy="400050"/>
          </a:xfrm>
          <a:prstGeom prst="rect">
            <a:avLst/>
          </a:prstGeom>
        </p:spPr>
      </p:pic>
      <p:sp>
        <p:nvSpPr>
          <p:cNvPr id="4" name="Arrow: Down 3">
            <a:extLst>
              <a:ext uri="{FF2B5EF4-FFF2-40B4-BE49-F238E27FC236}">
                <a16:creationId xmlns:a16="http://schemas.microsoft.com/office/drawing/2014/main" id="{9BE95A3D-C8C6-61CD-2F38-F3E23AF806C1}"/>
              </a:ext>
            </a:extLst>
          </p:cNvPr>
          <p:cNvSpPr/>
          <p:nvPr/>
        </p:nvSpPr>
        <p:spPr>
          <a:xfrm>
            <a:off x="10552579" y="3013074"/>
            <a:ext cx="254000" cy="25082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quot;Not Allowed&quot; Symbol 6">
            <a:extLst>
              <a:ext uri="{FF2B5EF4-FFF2-40B4-BE49-F238E27FC236}">
                <a16:creationId xmlns:a16="http://schemas.microsoft.com/office/drawing/2014/main" id="{C0DB06FB-7CE0-B7FD-6E69-D7F09A3A81A8}"/>
              </a:ext>
            </a:extLst>
          </p:cNvPr>
          <p:cNvSpPr/>
          <p:nvPr/>
        </p:nvSpPr>
        <p:spPr>
          <a:xfrm>
            <a:off x="9296400" y="3013073"/>
            <a:ext cx="254000" cy="250825"/>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8" name="Graphic 7" descr="Arrow circle with solid fill">
            <a:extLst>
              <a:ext uri="{FF2B5EF4-FFF2-40B4-BE49-F238E27FC236}">
                <a16:creationId xmlns:a16="http://schemas.microsoft.com/office/drawing/2014/main" id="{59416736-A082-DCDE-D030-53713DDA4F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3426661"/>
            <a:ext cx="400050" cy="400050"/>
          </a:xfrm>
          <a:prstGeom prst="rect">
            <a:avLst/>
          </a:prstGeom>
        </p:spPr>
      </p:pic>
      <p:sp>
        <p:nvSpPr>
          <p:cNvPr id="13" name="Arrow: Up 12">
            <a:extLst>
              <a:ext uri="{FF2B5EF4-FFF2-40B4-BE49-F238E27FC236}">
                <a16:creationId xmlns:a16="http://schemas.microsoft.com/office/drawing/2014/main" id="{FBC2EBDB-283B-BC81-32E2-536E0B7B50BE}"/>
              </a:ext>
            </a:extLst>
          </p:cNvPr>
          <p:cNvSpPr/>
          <p:nvPr/>
        </p:nvSpPr>
        <p:spPr>
          <a:xfrm>
            <a:off x="10552579" y="2246630"/>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a:p>
        </p:txBody>
      </p:sp>
      <p:sp>
        <p:nvSpPr>
          <p:cNvPr id="14" name="Arrow: Up 13">
            <a:extLst>
              <a:ext uri="{FF2B5EF4-FFF2-40B4-BE49-F238E27FC236}">
                <a16:creationId xmlns:a16="http://schemas.microsoft.com/office/drawing/2014/main" id="{DC4033F9-9B54-7CF5-6D15-BF562AD07C82}"/>
              </a:ext>
            </a:extLst>
          </p:cNvPr>
          <p:cNvSpPr/>
          <p:nvPr/>
        </p:nvSpPr>
        <p:spPr>
          <a:xfrm>
            <a:off x="10552579" y="2629852"/>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b="1" dirty="0"/>
          </a:p>
        </p:txBody>
      </p:sp>
      <p:sp>
        <p:nvSpPr>
          <p:cNvPr id="15" name="Arrow: Up 14">
            <a:extLst>
              <a:ext uri="{FF2B5EF4-FFF2-40B4-BE49-F238E27FC236}">
                <a16:creationId xmlns:a16="http://schemas.microsoft.com/office/drawing/2014/main" id="{DAF414D4-AAA0-CCAC-F5ED-7749149956C6}"/>
              </a:ext>
            </a:extLst>
          </p:cNvPr>
          <p:cNvSpPr/>
          <p:nvPr/>
        </p:nvSpPr>
        <p:spPr>
          <a:xfrm>
            <a:off x="10552579" y="3506036"/>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929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D273-D884-94E4-94D1-2E01B479435A}"/>
              </a:ext>
            </a:extLst>
          </p:cNvPr>
          <p:cNvSpPr>
            <a:spLocks noGrp="1"/>
          </p:cNvSpPr>
          <p:nvPr>
            <p:ph type="title"/>
          </p:nvPr>
        </p:nvSpPr>
        <p:spPr/>
        <p:txBody>
          <a:bodyPr/>
          <a:lstStyle/>
          <a:p>
            <a:r>
              <a:rPr lang="de-CH" dirty="0"/>
              <a:t>Entscheid</a:t>
            </a:r>
          </a:p>
        </p:txBody>
      </p:sp>
      <p:sp>
        <p:nvSpPr>
          <p:cNvPr id="3" name="Content Placeholder 2">
            <a:extLst>
              <a:ext uri="{FF2B5EF4-FFF2-40B4-BE49-F238E27FC236}">
                <a16:creationId xmlns:a16="http://schemas.microsoft.com/office/drawing/2014/main" id="{9E53D665-F3F9-BAAF-52B4-74DE14A06D93}"/>
              </a:ext>
            </a:extLst>
          </p:cNvPr>
          <p:cNvSpPr>
            <a:spLocks noGrp="1"/>
          </p:cNvSpPr>
          <p:nvPr>
            <p:ph idx="1"/>
          </p:nvPr>
        </p:nvSpPr>
        <p:spPr/>
        <p:txBody>
          <a:bodyPr>
            <a:normAutofit fontScale="92500" lnSpcReduction="10000"/>
          </a:bodyPr>
          <a:lstStyle/>
          <a:p>
            <a:r>
              <a:rPr lang="de-CH" dirty="0"/>
              <a:t>Vorgeschlagene Massnahmen wurden angepasst und können so weiterverfolgt werden</a:t>
            </a:r>
          </a:p>
          <a:p>
            <a:r>
              <a:rPr lang="de-CH" dirty="0"/>
              <a:t>Umsetzung der Baustellen App wird als PoC weitergeführt</a:t>
            </a:r>
          </a:p>
          <a:p>
            <a:r>
              <a:rPr lang="de-CH" dirty="0"/>
              <a:t>Die Applikation muss eine Benutzer Authentifizierung fordern und durchführen</a:t>
            </a:r>
          </a:p>
          <a:p>
            <a:r>
              <a:rPr lang="de-CH" dirty="0"/>
              <a:t>Datensynchronisation und offline Funktionalität muss demonstrierbar sein</a:t>
            </a:r>
          </a:p>
          <a:p>
            <a:r>
              <a:rPr lang="de-CH" dirty="0"/>
              <a:t>Änderungen am Umsetzungsumfang werden im Bericht dokumentiert</a:t>
            </a:r>
          </a:p>
          <a:p>
            <a:pPr lvl="1"/>
            <a:r>
              <a:rPr lang="de-CH" dirty="0"/>
              <a:t>Ursprüngliche Zielsetzung muss sichtbar sein</a:t>
            </a:r>
          </a:p>
          <a:p>
            <a:r>
              <a:rPr lang="de-CH" dirty="0"/>
              <a:t>3. Review wird durchgeführt</a:t>
            </a:r>
          </a:p>
          <a:p>
            <a:pPr lvl="1"/>
            <a:r>
              <a:rPr lang="de-CH"/>
              <a:t>Termin am 17.02.2024 16:00 bis 17:00 Uhr</a:t>
            </a:r>
            <a:endParaRPr lang="de-CH" dirty="0"/>
          </a:p>
          <a:p>
            <a:pPr marL="0" indent="0">
              <a:buNone/>
            </a:pPr>
            <a:endParaRPr lang="de-CH" dirty="0"/>
          </a:p>
        </p:txBody>
      </p:sp>
    </p:spTree>
    <p:extLst>
      <p:ext uri="{BB962C8B-B14F-4D97-AF65-F5344CB8AC3E}">
        <p14:creationId xmlns:p14="http://schemas.microsoft.com/office/powerpoint/2010/main" val="3450619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THEIA Baustellen App</vt:lpstr>
      <vt:lpstr>Legende </vt:lpstr>
      <vt:lpstr>Lieferobjekte</vt:lpstr>
      <vt:lpstr>Massnahmen</vt:lpstr>
      <vt:lpstr>Einschätzung nach den Massnahmen</vt:lpstr>
      <vt:lpstr>Entscheid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Amos Zürcher</dc:creator>
  <cp:lastModifiedBy>Amos Zürcher</cp:lastModifiedBy>
  <cp:revision>5</cp:revision>
  <dcterms:created xsi:type="dcterms:W3CDTF">2025-01-27T13:26:27Z</dcterms:created>
  <dcterms:modified xsi:type="dcterms:W3CDTF">2025-01-27T16:00:47Z</dcterms:modified>
</cp:coreProperties>
</file>