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28" r:id="rId1"/>
    <p:sldMasterId id="2147483970" r:id="rId2"/>
    <p:sldMasterId id="2147484043" r:id="rId3"/>
    <p:sldMasterId id="2147484055" r:id="rId4"/>
    <p:sldMasterId id="2147484217" r:id="rId5"/>
  </p:sldMasterIdLst>
  <p:notesMasterIdLst>
    <p:notesMasterId r:id="rId19"/>
  </p:notesMasterIdLst>
  <p:sldIdLst>
    <p:sldId id="260" r:id="rId6"/>
    <p:sldId id="258" r:id="rId7"/>
    <p:sldId id="269" r:id="rId8"/>
    <p:sldId id="275" r:id="rId9"/>
    <p:sldId id="270" r:id="rId10"/>
    <p:sldId id="263" r:id="rId11"/>
    <p:sldId id="264" r:id="rId12"/>
    <p:sldId id="277" r:id="rId13"/>
    <p:sldId id="276" r:id="rId14"/>
    <p:sldId id="278" r:id="rId15"/>
    <p:sldId id="265" r:id="rId16"/>
    <p:sldId id="274"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5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2" autoAdjust="0"/>
    <p:restoredTop sz="83010" autoAdjust="0"/>
  </p:normalViewPr>
  <p:slideViewPr>
    <p:cSldViewPr snapToGrid="0">
      <p:cViewPr varScale="1">
        <p:scale>
          <a:sx n="107" d="100"/>
          <a:sy n="107" d="100"/>
        </p:scale>
        <p:origin x="446"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AF9F3-A8BF-4183-AAB9-47F5A4A42293}"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CH"/>
        </a:p>
      </dgm:t>
    </dgm:pt>
    <dgm:pt modelId="{FD8FF755-C3B8-4AD9-9C8A-C8228FA8AF38}">
      <dgm:prSet phldrT="[Text]"/>
      <dgm:spPr/>
      <dgm:t>
        <a:bodyPr/>
        <a:lstStyle/>
        <a:p>
          <a:r>
            <a:rPr lang="de-CH" dirty="0"/>
            <a:t>Entscheidungstheorie</a:t>
          </a:r>
        </a:p>
      </dgm:t>
    </dgm:pt>
    <dgm:pt modelId="{C9F705B5-8C3C-4A0D-966B-9D7913C0E8D6}" type="parTrans" cxnId="{4A255690-E31B-4C52-9990-E84901590C5D}">
      <dgm:prSet/>
      <dgm:spPr/>
      <dgm:t>
        <a:bodyPr/>
        <a:lstStyle/>
        <a:p>
          <a:endParaRPr lang="de-CH"/>
        </a:p>
      </dgm:t>
    </dgm:pt>
    <dgm:pt modelId="{094091A8-092E-49FA-85D7-D778D9FC184B}" type="sibTrans" cxnId="{4A255690-E31B-4C52-9990-E84901590C5D}">
      <dgm:prSet/>
      <dgm:spPr/>
      <dgm:t>
        <a:bodyPr/>
        <a:lstStyle/>
        <a:p>
          <a:endParaRPr lang="de-CH"/>
        </a:p>
      </dgm:t>
    </dgm:pt>
    <dgm:pt modelId="{13A1BC17-2A3E-4325-AF91-F1689DA01634}">
      <dgm:prSet phldrT="[Text]"/>
      <dgm:spPr/>
      <dgm:t>
        <a:bodyPr/>
        <a:lstStyle/>
        <a:p>
          <a:r>
            <a:rPr lang="de-CH" dirty="0"/>
            <a:t>Nutzwertanalyse</a:t>
          </a:r>
        </a:p>
      </dgm:t>
    </dgm:pt>
    <dgm:pt modelId="{767F87BF-0B73-4DBE-B9C2-25DD8158C963}" type="parTrans" cxnId="{E40358F7-3339-4675-B18D-B6E126DB3969}">
      <dgm:prSet/>
      <dgm:spPr/>
      <dgm:t>
        <a:bodyPr/>
        <a:lstStyle/>
        <a:p>
          <a:endParaRPr lang="de-CH"/>
        </a:p>
      </dgm:t>
    </dgm:pt>
    <dgm:pt modelId="{5F1B82FA-AA83-4195-839A-B3DE2C69B859}" type="sibTrans" cxnId="{E40358F7-3339-4675-B18D-B6E126DB3969}">
      <dgm:prSet/>
      <dgm:spPr/>
      <dgm:t>
        <a:bodyPr/>
        <a:lstStyle/>
        <a:p>
          <a:endParaRPr lang="de-CH"/>
        </a:p>
      </dgm:t>
    </dgm:pt>
    <dgm:pt modelId="{ACA8B3A1-5A48-47BE-B13A-569D292A9277}">
      <dgm:prSet phldrT="[Text]"/>
      <dgm:spPr>
        <a:solidFill>
          <a:srgbClr val="EA5316"/>
        </a:solidFill>
      </dgm:spPr>
      <dgm:t>
        <a:bodyPr/>
        <a:lstStyle/>
        <a:p>
          <a:r>
            <a:rPr lang="de-CH" dirty="0" err="1"/>
            <a:t>Analytic</a:t>
          </a:r>
          <a:r>
            <a:rPr lang="de-CH" dirty="0"/>
            <a:t> </a:t>
          </a:r>
          <a:r>
            <a:rPr lang="de-CH" dirty="0" err="1"/>
            <a:t>Hierarchy</a:t>
          </a:r>
          <a:r>
            <a:rPr lang="de-CH" dirty="0"/>
            <a:t> </a:t>
          </a:r>
          <a:r>
            <a:rPr lang="de-CH" dirty="0" err="1"/>
            <a:t>Process</a:t>
          </a:r>
          <a:endParaRPr lang="de-CH" dirty="0"/>
        </a:p>
      </dgm:t>
    </dgm:pt>
    <dgm:pt modelId="{1D095A6A-3BDA-49E3-8696-1113581E164D}" type="parTrans" cxnId="{9247CF3C-4A0D-4107-914D-73D059B4CECC}">
      <dgm:prSet/>
      <dgm:spPr/>
      <dgm:t>
        <a:bodyPr/>
        <a:lstStyle/>
        <a:p>
          <a:endParaRPr lang="de-CH"/>
        </a:p>
      </dgm:t>
    </dgm:pt>
    <dgm:pt modelId="{6AC31111-ADDC-4261-AD89-A3C389D62661}" type="sibTrans" cxnId="{9247CF3C-4A0D-4107-914D-73D059B4CECC}">
      <dgm:prSet/>
      <dgm:spPr/>
      <dgm:t>
        <a:bodyPr/>
        <a:lstStyle/>
        <a:p>
          <a:endParaRPr lang="de-CH"/>
        </a:p>
      </dgm:t>
    </dgm:pt>
    <dgm:pt modelId="{7E3C90D0-A3C8-4329-B454-E41F0F973181}" type="pres">
      <dgm:prSet presAssocID="{DDAAF9F3-A8BF-4183-AAB9-47F5A4A42293}" presName="hierChild1" presStyleCnt="0">
        <dgm:presLayoutVars>
          <dgm:orgChart val="1"/>
          <dgm:chPref val="1"/>
          <dgm:dir/>
          <dgm:animOne val="branch"/>
          <dgm:animLvl val="lvl"/>
          <dgm:resizeHandles/>
        </dgm:presLayoutVars>
      </dgm:prSet>
      <dgm:spPr/>
    </dgm:pt>
    <dgm:pt modelId="{4CC7C83A-2640-4949-8FCD-6FC7DFEBDF91}" type="pres">
      <dgm:prSet presAssocID="{FD8FF755-C3B8-4AD9-9C8A-C8228FA8AF38}" presName="hierRoot1" presStyleCnt="0">
        <dgm:presLayoutVars>
          <dgm:hierBranch val="init"/>
        </dgm:presLayoutVars>
      </dgm:prSet>
      <dgm:spPr/>
    </dgm:pt>
    <dgm:pt modelId="{68055B8F-3B0A-4BC4-BF45-C8C1A9E67C91}" type="pres">
      <dgm:prSet presAssocID="{FD8FF755-C3B8-4AD9-9C8A-C8228FA8AF38}" presName="rootComposite1" presStyleCnt="0"/>
      <dgm:spPr/>
    </dgm:pt>
    <dgm:pt modelId="{93601B6B-4E8E-4749-869E-E7D8714AFDB6}" type="pres">
      <dgm:prSet presAssocID="{FD8FF755-C3B8-4AD9-9C8A-C8228FA8AF38}" presName="rootText1" presStyleLbl="node0" presStyleIdx="0" presStyleCnt="1">
        <dgm:presLayoutVars>
          <dgm:chPref val="3"/>
        </dgm:presLayoutVars>
      </dgm:prSet>
      <dgm:spPr/>
    </dgm:pt>
    <dgm:pt modelId="{65A7DD8A-0B8F-4E55-A08E-0C6C6D2FCC56}" type="pres">
      <dgm:prSet presAssocID="{FD8FF755-C3B8-4AD9-9C8A-C8228FA8AF38}" presName="rootConnector1" presStyleLbl="node1" presStyleIdx="0" presStyleCnt="0"/>
      <dgm:spPr/>
    </dgm:pt>
    <dgm:pt modelId="{5FB6F86B-C4C4-4DB7-8CC8-01A1E6669AA9}" type="pres">
      <dgm:prSet presAssocID="{FD8FF755-C3B8-4AD9-9C8A-C8228FA8AF38}" presName="hierChild2" presStyleCnt="0"/>
      <dgm:spPr/>
    </dgm:pt>
    <dgm:pt modelId="{038CC65D-29FE-4D93-BBED-7F40EC359F44}" type="pres">
      <dgm:prSet presAssocID="{767F87BF-0B73-4DBE-B9C2-25DD8158C963}" presName="Name37" presStyleLbl="parChTrans1D2" presStyleIdx="0" presStyleCnt="2"/>
      <dgm:spPr/>
    </dgm:pt>
    <dgm:pt modelId="{C54890DA-3E20-4622-AE37-9451F83B458B}" type="pres">
      <dgm:prSet presAssocID="{13A1BC17-2A3E-4325-AF91-F1689DA01634}" presName="hierRoot2" presStyleCnt="0">
        <dgm:presLayoutVars>
          <dgm:hierBranch val="init"/>
        </dgm:presLayoutVars>
      </dgm:prSet>
      <dgm:spPr/>
    </dgm:pt>
    <dgm:pt modelId="{C8697D64-2452-46EA-A317-C9CA75E689D6}" type="pres">
      <dgm:prSet presAssocID="{13A1BC17-2A3E-4325-AF91-F1689DA01634}" presName="rootComposite" presStyleCnt="0"/>
      <dgm:spPr/>
    </dgm:pt>
    <dgm:pt modelId="{606190A9-B435-48C4-9A38-4FFB6678CC1C}" type="pres">
      <dgm:prSet presAssocID="{13A1BC17-2A3E-4325-AF91-F1689DA01634}" presName="rootText" presStyleLbl="node2" presStyleIdx="0" presStyleCnt="2">
        <dgm:presLayoutVars>
          <dgm:chPref val="3"/>
        </dgm:presLayoutVars>
      </dgm:prSet>
      <dgm:spPr/>
    </dgm:pt>
    <dgm:pt modelId="{A71D5CE5-0012-4344-B933-0A86A6781E82}" type="pres">
      <dgm:prSet presAssocID="{13A1BC17-2A3E-4325-AF91-F1689DA01634}" presName="rootConnector" presStyleLbl="node2" presStyleIdx="0" presStyleCnt="2"/>
      <dgm:spPr/>
    </dgm:pt>
    <dgm:pt modelId="{22CBC883-4037-402C-BDA6-0B1CE84DFF7E}" type="pres">
      <dgm:prSet presAssocID="{13A1BC17-2A3E-4325-AF91-F1689DA01634}" presName="hierChild4" presStyleCnt="0"/>
      <dgm:spPr/>
    </dgm:pt>
    <dgm:pt modelId="{2E7BB689-DB8F-4B76-B029-0B31304E62BA}" type="pres">
      <dgm:prSet presAssocID="{13A1BC17-2A3E-4325-AF91-F1689DA01634}" presName="hierChild5" presStyleCnt="0"/>
      <dgm:spPr/>
    </dgm:pt>
    <dgm:pt modelId="{3A840F34-1370-47CA-97E6-2F03D4C4CBE0}" type="pres">
      <dgm:prSet presAssocID="{1D095A6A-3BDA-49E3-8696-1113581E164D}" presName="Name37" presStyleLbl="parChTrans1D2" presStyleIdx="1" presStyleCnt="2"/>
      <dgm:spPr/>
    </dgm:pt>
    <dgm:pt modelId="{E0F74CF5-027B-4E79-BA8E-24737912F426}" type="pres">
      <dgm:prSet presAssocID="{ACA8B3A1-5A48-47BE-B13A-569D292A9277}" presName="hierRoot2" presStyleCnt="0">
        <dgm:presLayoutVars>
          <dgm:hierBranch val="init"/>
        </dgm:presLayoutVars>
      </dgm:prSet>
      <dgm:spPr/>
    </dgm:pt>
    <dgm:pt modelId="{E59D64FB-659D-443D-BF3E-A1A26C851CD2}" type="pres">
      <dgm:prSet presAssocID="{ACA8B3A1-5A48-47BE-B13A-569D292A9277}" presName="rootComposite" presStyleCnt="0"/>
      <dgm:spPr/>
    </dgm:pt>
    <dgm:pt modelId="{693DE31A-362A-4D6A-A6BB-41D498235319}" type="pres">
      <dgm:prSet presAssocID="{ACA8B3A1-5A48-47BE-B13A-569D292A9277}" presName="rootText" presStyleLbl="node2" presStyleIdx="1" presStyleCnt="2">
        <dgm:presLayoutVars>
          <dgm:chPref val="3"/>
        </dgm:presLayoutVars>
      </dgm:prSet>
      <dgm:spPr/>
    </dgm:pt>
    <dgm:pt modelId="{5D707109-07FD-4473-82EC-0DA163E9565F}" type="pres">
      <dgm:prSet presAssocID="{ACA8B3A1-5A48-47BE-B13A-569D292A9277}" presName="rootConnector" presStyleLbl="node2" presStyleIdx="1" presStyleCnt="2"/>
      <dgm:spPr/>
    </dgm:pt>
    <dgm:pt modelId="{6AA88295-BA53-4B47-9978-606D1541DEF3}" type="pres">
      <dgm:prSet presAssocID="{ACA8B3A1-5A48-47BE-B13A-569D292A9277}" presName="hierChild4" presStyleCnt="0"/>
      <dgm:spPr/>
    </dgm:pt>
    <dgm:pt modelId="{F83CE7D2-C080-4CD7-B80F-732907ED2E9C}" type="pres">
      <dgm:prSet presAssocID="{ACA8B3A1-5A48-47BE-B13A-569D292A9277}" presName="hierChild5" presStyleCnt="0"/>
      <dgm:spPr/>
    </dgm:pt>
    <dgm:pt modelId="{3211523A-DF50-43A5-9931-D5C8A5497C56}" type="pres">
      <dgm:prSet presAssocID="{FD8FF755-C3B8-4AD9-9C8A-C8228FA8AF38}" presName="hierChild3" presStyleCnt="0"/>
      <dgm:spPr/>
    </dgm:pt>
  </dgm:ptLst>
  <dgm:cxnLst>
    <dgm:cxn modelId="{8E31E200-318A-4520-8C22-CB8B75ACB765}" type="presOf" srcId="{FD8FF755-C3B8-4AD9-9C8A-C8228FA8AF38}" destId="{93601B6B-4E8E-4749-869E-E7D8714AFDB6}" srcOrd="0" destOrd="0" presId="urn:microsoft.com/office/officeart/2005/8/layout/orgChart1"/>
    <dgm:cxn modelId="{C9522D26-C8BB-4060-80F5-BB41BA8956A2}" type="presOf" srcId="{DDAAF9F3-A8BF-4183-AAB9-47F5A4A42293}" destId="{7E3C90D0-A3C8-4329-B454-E41F0F973181}" srcOrd="0" destOrd="0" presId="urn:microsoft.com/office/officeart/2005/8/layout/orgChart1"/>
    <dgm:cxn modelId="{3B6D942B-A3A4-4455-B64E-F9983AB22435}" type="presOf" srcId="{ACA8B3A1-5A48-47BE-B13A-569D292A9277}" destId="{693DE31A-362A-4D6A-A6BB-41D498235319}" srcOrd="0" destOrd="0" presId="urn:microsoft.com/office/officeart/2005/8/layout/orgChart1"/>
    <dgm:cxn modelId="{D4BF5236-7981-42FF-87B6-8617D220E52B}" type="presOf" srcId="{767F87BF-0B73-4DBE-B9C2-25DD8158C963}" destId="{038CC65D-29FE-4D93-BBED-7F40EC359F44}" srcOrd="0" destOrd="0" presId="urn:microsoft.com/office/officeart/2005/8/layout/orgChart1"/>
    <dgm:cxn modelId="{9247CF3C-4A0D-4107-914D-73D059B4CECC}" srcId="{FD8FF755-C3B8-4AD9-9C8A-C8228FA8AF38}" destId="{ACA8B3A1-5A48-47BE-B13A-569D292A9277}" srcOrd="1" destOrd="0" parTransId="{1D095A6A-3BDA-49E3-8696-1113581E164D}" sibTransId="{6AC31111-ADDC-4261-AD89-A3C389D62661}"/>
    <dgm:cxn modelId="{40608C4B-111E-4BD3-868C-A3581491370F}" type="presOf" srcId="{1D095A6A-3BDA-49E3-8696-1113581E164D}" destId="{3A840F34-1370-47CA-97E6-2F03D4C4CBE0}" srcOrd="0" destOrd="0" presId="urn:microsoft.com/office/officeart/2005/8/layout/orgChart1"/>
    <dgm:cxn modelId="{D3A34358-8FD4-4DE6-AE82-2654AF46DEBB}" type="presOf" srcId="{ACA8B3A1-5A48-47BE-B13A-569D292A9277}" destId="{5D707109-07FD-4473-82EC-0DA163E9565F}" srcOrd="1" destOrd="0" presId="urn:microsoft.com/office/officeart/2005/8/layout/orgChart1"/>
    <dgm:cxn modelId="{4A255690-E31B-4C52-9990-E84901590C5D}" srcId="{DDAAF9F3-A8BF-4183-AAB9-47F5A4A42293}" destId="{FD8FF755-C3B8-4AD9-9C8A-C8228FA8AF38}" srcOrd="0" destOrd="0" parTransId="{C9F705B5-8C3C-4A0D-966B-9D7913C0E8D6}" sibTransId="{094091A8-092E-49FA-85D7-D778D9FC184B}"/>
    <dgm:cxn modelId="{D2AC669A-27A6-41DA-AAD8-67E8ECD01395}" type="presOf" srcId="{13A1BC17-2A3E-4325-AF91-F1689DA01634}" destId="{606190A9-B435-48C4-9A38-4FFB6678CC1C}" srcOrd="0" destOrd="0" presId="urn:microsoft.com/office/officeart/2005/8/layout/orgChart1"/>
    <dgm:cxn modelId="{BE9B18BF-9134-44BE-8D28-345BCE7F41D9}" type="presOf" srcId="{FD8FF755-C3B8-4AD9-9C8A-C8228FA8AF38}" destId="{65A7DD8A-0B8F-4E55-A08E-0C6C6D2FCC56}" srcOrd="1" destOrd="0" presId="urn:microsoft.com/office/officeart/2005/8/layout/orgChart1"/>
    <dgm:cxn modelId="{E71971F3-942F-4FF0-AE4D-6780A5B64426}" type="presOf" srcId="{13A1BC17-2A3E-4325-AF91-F1689DA01634}" destId="{A71D5CE5-0012-4344-B933-0A86A6781E82}" srcOrd="1" destOrd="0" presId="urn:microsoft.com/office/officeart/2005/8/layout/orgChart1"/>
    <dgm:cxn modelId="{E40358F7-3339-4675-B18D-B6E126DB3969}" srcId="{FD8FF755-C3B8-4AD9-9C8A-C8228FA8AF38}" destId="{13A1BC17-2A3E-4325-AF91-F1689DA01634}" srcOrd="0" destOrd="0" parTransId="{767F87BF-0B73-4DBE-B9C2-25DD8158C963}" sibTransId="{5F1B82FA-AA83-4195-839A-B3DE2C69B859}"/>
    <dgm:cxn modelId="{935EADB5-0637-4096-8144-D2B2244F4FEA}" type="presParOf" srcId="{7E3C90D0-A3C8-4329-B454-E41F0F973181}" destId="{4CC7C83A-2640-4949-8FCD-6FC7DFEBDF91}" srcOrd="0" destOrd="0" presId="urn:microsoft.com/office/officeart/2005/8/layout/orgChart1"/>
    <dgm:cxn modelId="{8744776B-839B-4A41-8A95-C7FE2A0B3090}" type="presParOf" srcId="{4CC7C83A-2640-4949-8FCD-6FC7DFEBDF91}" destId="{68055B8F-3B0A-4BC4-BF45-C8C1A9E67C91}" srcOrd="0" destOrd="0" presId="urn:microsoft.com/office/officeart/2005/8/layout/orgChart1"/>
    <dgm:cxn modelId="{945F152D-A0A9-460F-9FA8-B690B45A1285}" type="presParOf" srcId="{68055B8F-3B0A-4BC4-BF45-C8C1A9E67C91}" destId="{93601B6B-4E8E-4749-869E-E7D8714AFDB6}" srcOrd="0" destOrd="0" presId="urn:microsoft.com/office/officeart/2005/8/layout/orgChart1"/>
    <dgm:cxn modelId="{C30B9C29-C5CB-47B2-8019-66772D2959E4}" type="presParOf" srcId="{68055B8F-3B0A-4BC4-BF45-C8C1A9E67C91}" destId="{65A7DD8A-0B8F-4E55-A08E-0C6C6D2FCC56}" srcOrd="1" destOrd="0" presId="urn:microsoft.com/office/officeart/2005/8/layout/orgChart1"/>
    <dgm:cxn modelId="{CCAD4822-0AB9-4FF0-A1A8-8E8391D6D903}" type="presParOf" srcId="{4CC7C83A-2640-4949-8FCD-6FC7DFEBDF91}" destId="{5FB6F86B-C4C4-4DB7-8CC8-01A1E6669AA9}" srcOrd="1" destOrd="0" presId="urn:microsoft.com/office/officeart/2005/8/layout/orgChart1"/>
    <dgm:cxn modelId="{5C2FFED6-ED1F-4305-BB01-85631271AAD8}" type="presParOf" srcId="{5FB6F86B-C4C4-4DB7-8CC8-01A1E6669AA9}" destId="{038CC65D-29FE-4D93-BBED-7F40EC359F44}" srcOrd="0" destOrd="0" presId="urn:microsoft.com/office/officeart/2005/8/layout/orgChart1"/>
    <dgm:cxn modelId="{84908242-CEB6-4077-889D-0F53C91E383E}" type="presParOf" srcId="{5FB6F86B-C4C4-4DB7-8CC8-01A1E6669AA9}" destId="{C54890DA-3E20-4622-AE37-9451F83B458B}" srcOrd="1" destOrd="0" presId="urn:microsoft.com/office/officeart/2005/8/layout/orgChart1"/>
    <dgm:cxn modelId="{99BDE44C-17CB-4924-B087-AE74F2927775}" type="presParOf" srcId="{C54890DA-3E20-4622-AE37-9451F83B458B}" destId="{C8697D64-2452-46EA-A317-C9CA75E689D6}" srcOrd="0" destOrd="0" presId="urn:microsoft.com/office/officeart/2005/8/layout/orgChart1"/>
    <dgm:cxn modelId="{A3A55969-E5DE-4776-B4D4-7188F10FFB9B}" type="presParOf" srcId="{C8697D64-2452-46EA-A317-C9CA75E689D6}" destId="{606190A9-B435-48C4-9A38-4FFB6678CC1C}" srcOrd="0" destOrd="0" presId="urn:microsoft.com/office/officeart/2005/8/layout/orgChart1"/>
    <dgm:cxn modelId="{488460AB-03FC-4BAC-B5D2-0272BBD81BE1}" type="presParOf" srcId="{C8697D64-2452-46EA-A317-C9CA75E689D6}" destId="{A71D5CE5-0012-4344-B933-0A86A6781E82}" srcOrd="1" destOrd="0" presId="urn:microsoft.com/office/officeart/2005/8/layout/orgChart1"/>
    <dgm:cxn modelId="{B153D036-C621-471B-A302-4C302449B3C0}" type="presParOf" srcId="{C54890DA-3E20-4622-AE37-9451F83B458B}" destId="{22CBC883-4037-402C-BDA6-0B1CE84DFF7E}" srcOrd="1" destOrd="0" presId="urn:microsoft.com/office/officeart/2005/8/layout/orgChart1"/>
    <dgm:cxn modelId="{0C7DD62B-AEF3-4BFF-BE83-441BAA317B04}" type="presParOf" srcId="{C54890DA-3E20-4622-AE37-9451F83B458B}" destId="{2E7BB689-DB8F-4B76-B029-0B31304E62BA}" srcOrd="2" destOrd="0" presId="urn:microsoft.com/office/officeart/2005/8/layout/orgChart1"/>
    <dgm:cxn modelId="{B3657A65-4713-4A59-BE39-921FBA6B57B3}" type="presParOf" srcId="{5FB6F86B-C4C4-4DB7-8CC8-01A1E6669AA9}" destId="{3A840F34-1370-47CA-97E6-2F03D4C4CBE0}" srcOrd="2" destOrd="0" presId="urn:microsoft.com/office/officeart/2005/8/layout/orgChart1"/>
    <dgm:cxn modelId="{F69B3C4E-8046-4726-B4D0-1FED2B22D329}" type="presParOf" srcId="{5FB6F86B-C4C4-4DB7-8CC8-01A1E6669AA9}" destId="{E0F74CF5-027B-4E79-BA8E-24737912F426}" srcOrd="3" destOrd="0" presId="urn:microsoft.com/office/officeart/2005/8/layout/orgChart1"/>
    <dgm:cxn modelId="{9BE39D35-17B8-46EC-9449-E805DA202175}" type="presParOf" srcId="{E0F74CF5-027B-4E79-BA8E-24737912F426}" destId="{E59D64FB-659D-443D-BF3E-A1A26C851CD2}" srcOrd="0" destOrd="0" presId="urn:microsoft.com/office/officeart/2005/8/layout/orgChart1"/>
    <dgm:cxn modelId="{66CCD5E8-C711-42BA-89E8-3DAFBF7C805E}" type="presParOf" srcId="{E59D64FB-659D-443D-BF3E-A1A26C851CD2}" destId="{693DE31A-362A-4D6A-A6BB-41D498235319}" srcOrd="0" destOrd="0" presId="urn:microsoft.com/office/officeart/2005/8/layout/orgChart1"/>
    <dgm:cxn modelId="{6AD6A5BF-D277-4648-9860-9B83666D57FA}" type="presParOf" srcId="{E59D64FB-659D-443D-BF3E-A1A26C851CD2}" destId="{5D707109-07FD-4473-82EC-0DA163E9565F}" srcOrd="1" destOrd="0" presId="urn:microsoft.com/office/officeart/2005/8/layout/orgChart1"/>
    <dgm:cxn modelId="{54869D88-1210-4194-B2A8-DBF8CCAF0DC8}" type="presParOf" srcId="{E0F74CF5-027B-4E79-BA8E-24737912F426}" destId="{6AA88295-BA53-4B47-9978-606D1541DEF3}" srcOrd="1" destOrd="0" presId="urn:microsoft.com/office/officeart/2005/8/layout/orgChart1"/>
    <dgm:cxn modelId="{1E74764A-6569-4D80-8631-D609D0DC99F9}" type="presParOf" srcId="{E0F74CF5-027B-4E79-BA8E-24737912F426}" destId="{F83CE7D2-C080-4CD7-B80F-732907ED2E9C}" srcOrd="2" destOrd="0" presId="urn:microsoft.com/office/officeart/2005/8/layout/orgChart1"/>
    <dgm:cxn modelId="{9C56197B-D132-49B3-A117-65DDD2C596B8}" type="presParOf" srcId="{4CC7C83A-2640-4949-8FCD-6FC7DFEBDF91}" destId="{3211523A-DF50-43A5-9931-D5C8A5497C5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40F34-1370-47CA-97E6-2F03D4C4CBE0}">
      <dsp:nvSpPr>
        <dsp:cNvPr id="0" name=""/>
        <dsp:cNvSpPr/>
      </dsp:nvSpPr>
      <dsp:spPr>
        <a:xfrm>
          <a:off x="2468562" y="1776906"/>
          <a:ext cx="1350914" cy="468912"/>
        </a:xfrm>
        <a:custGeom>
          <a:avLst/>
          <a:gdLst/>
          <a:ahLst/>
          <a:cxnLst/>
          <a:rect l="0" t="0" r="0" b="0"/>
          <a:pathLst>
            <a:path>
              <a:moveTo>
                <a:pt x="0" y="0"/>
              </a:moveTo>
              <a:lnTo>
                <a:pt x="0" y="234456"/>
              </a:lnTo>
              <a:lnTo>
                <a:pt x="1350914" y="234456"/>
              </a:lnTo>
              <a:lnTo>
                <a:pt x="1350914" y="4689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8CC65D-29FE-4D93-BBED-7F40EC359F44}">
      <dsp:nvSpPr>
        <dsp:cNvPr id="0" name=""/>
        <dsp:cNvSpPr/>
      </dsp:nvSpPr>
      <dsp:spPr>
        <a:xfrm>
          <a:off x="1117648" y="1776906"/>
          <a:ext cx="1350914" cy="468912"/>
        </a:xfrm>
        <a:custGeom>
          <a:avLst/>
          <a:gdLst/>
          <a:ahLst/>
          <a:cxnLst/>
          <a:rect l="0" t="0" r="0" b="0"/>
          <a:pathLst>
            <a:path>
              <a:moveTo>
                <a:pt x="1350914" y="0"/>
              </a:moveTo>
              <a:lnTo>
                <a:pt x="1350914" y="234456"/>
              </a:lnTo>
              <a:lnTo>
                <a:pt x="0" y="234456"/>
              </a:lnTo>
              <a:lnTo>
                <a:pt x="0" y="46891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601B6B-4E8E-4749-869E-E7D8714AFDB6}">
      <dsp:nvSpPr>
        <dsp:cNvPr id="0" name=""/>
        <dsp:cNvSpPr/>
      </dsp:nvSpPr>
      <dsp:spPr>
        <a:xfrm>
          <a:off x="1352104" y="660448"/>
          <a:ext cx="2232916" cy="111645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de-CH" sz="1900" kern="1200" dirty="0"/>
            <a:t>Entscheidungstheorie</a:t>
          </a:r>
        </a:p>
      </dsp:txBody>
      <dsp:txXfrm>
        <a:off x="1352104" y="660448"/>
        <a:ext cx="2232916" cy="1116458"/>
      </dsp:txXfrm>
    </dsp:sp>
    <dsp:sp modelId="{606190A9-B435-48C4-9A38-4FFB6678CC1C}">
      <dsp:nvSpPr>
        <dsp:cNvPr id="0" name=""/>
        <dsp:cNvSpPr/>
      </dsp:nvSpPr>
      <dsp:spPr>
        <a:xfrm>
          <a:off x="1190" y="2245818"/>
          <a:ext cx="2232916" cy="111645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de-CH" sz="1900" kern="1200" dirty="0"/>
            <a:t>Nutzwertanalyse</a:t>
          </a:r>
        </a:p>
      </dsp:txBody>
      <dsp:txXfrm>
        <a:off x="1190" y="2245818"/>
        <a:ext cx="2232916" cy="1116458"/>
      </dsp:txXfrm>
    </dsp:sp>
    <dsp:sp modelId="{693DE31A-362A-4D6A-A6BB-41D498235319}">
      <dsp:nvSpPr>
        <dsp:cNvPr id="0" name=""/>
        <dsp:cNvSpPr/>
      </dsp:nvSpPr>
      <dsp:spPr>
        <a:xfrm>
          <a:off x="2703018" y="2245818"/>
          <a:ext cx="2232916" cy="1116458"/>
        </a:xfrm>
        <a:prstGeom prst="rect">
          <a:avLst/>
        </a:prstGeom>
        <a:solidFill>
          <a:srgbClr val="EA5316"/>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de-CH" sz="1900" kern="1200" dirty="0" err="1"/>
            <a:t>Analytic</a:t>
          </a:r>
          <a:r>
            <a:rPr lang="de-CH" sz="1900" kern="1200" dirty="0"/>
            <a:t> </a:t>
          </a:r>
          <a:r>
            <a:rPr lang="de-CH" sz="1900" kern="1200" dirty="0" err="1"/>
            <a:t>Hierarchy</a:t>
          </a:r>
          <a:r>
            <a:rPr lang="de-CH" sz="1900" kern="1200" dirty="0"/>
            <a:t> </a:t>
          </a:r>
          <a:r>
            <a:rPr lang="de-CH" sz="1900" kern="1200" dirty="0" err="1"/>
            <a:t>Process</a:t>
          </a:r>
          <a:endParaRPr lang="de-CH" sz="1900" kern="1200" dirty="0"/>
        </a:p>
      </dsp:txBody>
      <dsp:txXfrm>
        <a:off x="2703018" y="2245818"/>
        <a:ext cx="2232916" cy="111645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36C8F3E-FEBA-4D5E-8497-0215F897CF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F7F6B28B-7B59-4E1A-BF47-05667B953F8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37212-1889-4FBA-9458-89EA82D2A618}" type="datetimeFigureOut">
              <a:rPr lang="de-DE" smtClean="0"/>
              <a:t>21.03.2025</a:t>
            </a:fld>
            <a:endParaRPr lang="de-DE"/>
          </a:p>
        </p:txBody>
      </p:sp>
      <p:sp>
        <p:nvSpPr>
          <p:cNvPr id="4" name="Folienbildplatzhalter 3">
            <a:extLst>
              <a:ext uri="{FF2B5EF4-FFF2-40B4-BE49-F238E27FC236}">
                <a16:creationId xmlns:a16="http://schemas.microsoft.com/office/drawing/2014/main" id="{B24A5830-2067-4A30-A73C-87285B0FB80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a:extLst>
              <a:ext uri="{FF2B5EF4-FFF2-40B4-BE49-F238E27FC236}">
                <a16:creationId xmlns:a16="http://schemas.microsoft.com/office/drawing/2014/main" id="{8432F790-3DFD-46DC-B63C-55971575CF72}"/>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a:extLst>
              <a:ext uri="{FF2B5EF4-FFF2-40B4-BE49-F238E27FC236}">
                <a16:creationId xmlns:a16="http://schemas.microsoft.com/office/drawing/2014/main" id="{93ED3154-E408-4E7A-850A-44A9F78CD39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a:extLst>
              <a:ext uri="{FF2B5EF4-FFF2-40B4-BE49-F238E27FC236}">
                <a16:creationId xmlns:a16="http://schemas.microsoft.com/office/drawing/2014/main" id="{82F14661-F284-41ED-A3AD-9B7DF6E0E58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C3188-A330-479C-AE71-BFE50B254C5A}" type="slidenum">
              <a:rPr lang="de-DE" smtClean="0"/>
              <a:t>‹#›</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Herzlich</a:t>
            </a:r>
            <a:r>
              <a:rPr lang="de-DE" baseline="0" dirty="0"/>
              <a:t> Willkommen in Biel Arno und  .</a:t>
            </a:r>
          </a:p>
          <a:p>
            <a:r>
              <a:rPr lang="de-DE" baseline="0" dirty="0"/>
              <a:t>Ich freue mich Ihnen die Ergebnisse meiner Masterarbeit zum Thema, eine Lösungsarchitektur für eine mobile Applikation vorzustellen.</a:t>
            </a:r>
          </a:p>
          <a:p>
            <a:r>
              <a:rPr lang="de-DE" baseline="0" dirty="0"/>
              <a:t>Die Erarbeitung der Lösungsarchitektur wurde gestützt durch die Recherche und Analyse zur Problemstellung passender Entwurfsmuster, sowie </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Es hat mir sehr großen Spaß gemacht an dem Thema zu arbeiten und zu forschen.</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Ich hoffe den hatten Sie auch beim Lesen der Arbeit. </a:t>
            </a:r>
          </a:p>
          <a:p>
            <a:endParaRPr lang="de-DE" dirty="0"/>
          </a:p>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1</a:t>
            </a:fld>
            <a:endParaRPr lang="de-DE"/>
          </a:p>
        </p:txBody>
      </p:sp>
    </p:spTree>
    <p:extLst>
      <p:ext uri="{BB962C8B-B14F-4D97-AF65-F5344CB8AC3E}">
        <p14:creationId xmlns:p14="http://schemas.microsoft.com/office/powerpoint/2010/main" val="456840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BC89-A1CD-B833-03E2-081327C02F6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E49C0CD-A999-06E7-20D6-4CF5480D593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AF97916-9B21-06B6-394D-857D4501FF16}"/>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6744F168-98F9-5D87-63F6-0572AA90189A}"/>
              </a:ext>
            </a:extLst>
          </p:cNvPr>
          <p:cNvSpPr>
            <a:spLocks noGrp="1"/>
          </p:cNvSpPr>
          <p:nvPr>
            <p:ph type="sldNum" sz="quarter" idx="5"/>
          </p:nvPr>
        </p:nvSpPr>
        <p:spPr/>
        <p:txBody>
          <a:bodyPr/>
          <a:lstStyle/>
          <a:p>
            <a:fld id="{D3D246BA-3131-4F97-8F98-2222C6009501}" type="slidenum">
              <a:rPr lang="de-DE" smtClean="0"/>
              <a:t>10</a:t>
            </a:fld>
            <a:endParaRPr lang="de-DE"/>
          </a:p>
        </p:txBody>
      </p:sp>
    </p:spTree>
    <p:extLst>
      <p:ext uri="{BB962C8B-B14F-4D97-AF65-F5344CB8AC3E}">
        <p14:creationId xmlns:p14="http://schemas.microsoft.com/office/powerpoint/2010/main" val="4267109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11</a:t>
            </a:fld>
            <a:endParaRPr lang="de-DE"/>
          </a:p>
        </p:txBody>
      </p:sp>
    </p:spTree>
    <p:extLst>
      <p:ext uri="{BB962C8B-B14F-4D97-AF65-F5344CB8AC3E}">
        <p14:creationId xmlns:p14="http://schemas.microsoft.com/office/powerpoint/2010/main" val="3704244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1" dirty="0"/>
          </a:p>
        </p:txBody>
      </p:sp>
      <p:sp>
        <p:nvSpPr>
          <p:cNvPr id="4" name="Foliennummernplatzhalter 3"/>
          <p:cNvSpPr>
            <a:spLocks noGrp="1"/>
          </p:cNvSpPr>
          <p:nvPr>
            <p:ph type="sldNum" sz="quarter" idx="5"/>
          </p:nvPr>
        </p:nvSpPr>
        <p:spPr/>
        <p:txBody>
          <a:bodyPr/>
          <a:lstStyle/>
          <a:p>
            <a:fld id="{D3D246BA-3131-4F97-8F98-2222C6009501}" type="slidenum">
              <a:rPr lang="de-DE" smtClean="0"/>
              <a:t>12</a:t>
            </a:fld>
            <a:endParaRPr lang="de-DE"/>
          </a:p>
        </p:txBody>
      </p:sp>
    </p:spTree>
    <p:extLst>
      <p:ext uri="{BB962C8B-B14F-4D97-AF65-F5344CB8AC3E}">
        <p14:creationId xmlns:p14="http://schemas.microsoft.com/office/powerpoint/2010/main" val="1980527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Das waren</a:t>
            </a:r>
            <a:r>
              <a:rPr lang="de-DE" baseline="0" dirty="0"/>
              <a:t> die Ergebnisse meine Bachelorarbeit, natürlich in kurzer Form. Ich danke für Ihre Aufmerksamkeit und freue mich über Fragen und Anregungen. </a:t>
            </a:r>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13</a:t>
            </a:fld>
            <a:endParaRPr lang="de-DE"/>
          </a:p>
        </p:txBody>
      </p:sp>
    </p:spTree>
    <p:extLst>
      <p:ext uri="{BB962C8B-B14F-4D97-AF65-F5344CB8AC3E}">
        <p14:creationId xmlns:p14="http://schemas.microsoft.com/office/powerpoint/2010/main" val="2608887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aseline="0" dirty="0"/>
              <a:t>Zusammenfassend möchte ich nun noch einmal meine Arbeit präsentieren. Einsteigen werde ich mit einer kurzen Übersicht über die Ausgangslage, den Kunden und die Problemstellung. Danach folgt eine kurze Einführung in die Recherche. Anschließend werde ich kurz die Methodik erläutern und danach die Ergebnisse präsentieren. </a:t>
            </a:r>
            <a:endParaRPr lang="de-DE" dirty="0"/>
          </a:p>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2</a:t>
            </a:fld>
            <a:endParaRPr lang="de-DE"/>
          </a:p>
        </p:txBody>
      </p:sp>
    </p:spTree>
    <p:extLst>
      <p:ext uri="{BB962C8B-B14F-4D97-AF65-F5344CB8AC3E}">
        <p14:creationId xmlns:p14="http://schemas.microsoft.com/office/powerpoint/2010/main" val="1483854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FD1C80F-4F78-4AAC-1D08-7CDE25FD9794}"/>
              </a:ext>
            </a:extLst>
          </p:cNvPr>
          <p:cNvSpPr>
            <a:spLocks noGrp="1"/>
          </p:cNvSpPr>
          <p:nvPr>
            <p:ph type="body" idx="1"/>
          </p:nvPr>
        </p:nvSpPr>
        <p:spPr/>
        <p:txBody>
          <a:bodyPr/>
          <a:lstStyle/>
          <a:p>
            <a:r>
              <a:rPr lang="de-CH" dirty="0"/>
              <a:t>Das Thema für diese Masterarbeit kam über eine Anfrage der Helion AG an die </a:t>
            </a:r>
            <a:r>
              <a:rPr lang="de-CH" dirty="0" err="1"/>
              <a:t>Isolutions</a:t>
            </a:r>
            <a:r>
              <a:rPr lang="de-CH" dirty="0"/>
              <a:t> AG zustande. </a:t>
            </a:r>
            <a:r>
              <a:rPr lang="de-CH" dirty="0" err="1"/>
              <a:t>Isolutions</a:t>
            </a:r>
            <a:r>
              <a:rPr lang="de-CH" dirty="0"/>
              <a:t> soll ein Angebot für eine mobile Applikation für die Helion AG erstellen. </a:t>
            </a:r>
          </a:p>
          <a:p>
            <a:endParaRPr lang="de-CH" dirty="0"/>
          </a:p>
          <a:p>
            <a:r>
              <a:rPr lang="de-CH" dirty="0"/>
              <a:t>Die Helion AG ist ein Unternehmen, welches sich auf die Installation von Energietechnik wie PV-Anlagen, Wärme Pumpen und Energiespeicher spezialisiert hat. Für die Projektverwaltung nutzt Helion eine Software namens THEIA, welche aus einem Backend und einem Desktopclient besteht. Auf der Baustelle werden Daten, wie Pläne oder Informationen aus THEIA, SharePoint und anderen Umsystemen benötigt. Der Zugriff auf die Informatik Systeme ist für die Monteure und Monteurinnen schwierig. Heute sind Smartphones so weit verbreitet, dass man davon ausgehen kann, dass jeder Mitarbeiter der Helion AG. Ein Smartphone besitzt. Mit einer mobilen App will Helion Informationen und Funktionen auf die Smartphones der Mitarbeiter bringen.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8DA34-04E0-9E63-0740-D2582BA07127}"/>
            </a:ext>
          </a:extLst>
        </p:cNvPr>
        <p:cNvGrpSpPr/>
        <p:nvPr/>
      </p:nvGrpSpPr>
      <p:grpSpPr>
        <a:xfrm>
          <a:off x="0" y="0"/>
          <a:ext cx="0" cy="0"/>
          <a:chOff x="0" y="0"/>
          <a:chExt cx="0" cy="0"/>
        </a:xfrm>
      </p:grpSpPr>
      <p:sp>
        <p:nvSpPr>
          <p:cNvPr id="2" name="Notes Placeholder 1">
            <a:extLst>
              <a:ext uri="{FF2B5EF4-FFF2-40B4-BE49-F238E27FC236}">
                <a16:creationId xmlns:a16="http://schemas.microsoft.com/office/drawing/2014/main" id="{2DE0C851-BFA4-49CF-2AE0-92F7D57BE41D}"/>
              </a:ext>
            </a:extLst>
          </p:cNvPr>
          <p:cNvSpPr>
            <a:spLocks noGrp="1"/>
          </p:cNvSpPr>
          <p:nvPr>
            <p:ph type="body" idx="1"/>
          </p:nvPr>
        </p:nvSpPr>
        <p:spPr/>
        <p:txBody>
          <a:bodyPr/>
          <a:lstStyle/>
          <a:p>
            <a:r>
              <a:rPr lang="de-CH" dirty="0"/>
              <a:t>Obwohl die Mitarbeiter der Helion AG über Smartphones verfügen und die Lösung einsetzen könnten, stellt die Konnektivität der Smartphones ein nicht unerhebliches Problem für die Lösung dar. Einige Arbeiten müssen in Bereichen eines Gebäudes erledigt werden, wo oft kein Empfang verfügbar ist. Energiespeicher, Wechselrichter und Wärmepumpentechnik werden oft im Keller montiert. Damit auch in diesen Bereichen der Zugriff auf Daten und Funktionen möglich ist, soll die Lösung offlinefähig sein. Helion stellt sich darunter vor, dass Mitarbeiter auch in diesen Bereichen auf Projektdaten, Pläne, Inbetriebnahmen Protokolle, usw. zugreifen können.</a:t>
            </a:r>
          </a:p>
        </p:txBody>
      </p:sp>
    </p:spTree>
    <p:extLst>
      <p:ext uri="{BB962C8B-B14F-4D97-AF65-F5344CB8AC3E}">
        <p14:creationId xmlns:p14="http://schemas.microsoft.com/office/powerpoint/2010/main" val="548324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8B5585F2-787A-398E-C850-83A67E9FB0B9}"/>
              </a:ext>
            </a:extLst>
          </p:cNvPr>
          <p:cNvSpPr>
            <a:spLocks noGrp="1"/>
          </p:cNvSpPr>
          <p:nvPr>
            <p:ph type="body" idx="1"/>
          </p:nvPr>
        </p:nvSpPr>
        <p:spPr/>
        <p:txBody>
          <a:bodyPr/>
          <a:lstStyle/>
          <a:p>
            <a:r>
              <a:rPr lang="de-CH" dirty="0"/>
              <a:t>Im </a:t>
            </a:r>
            <a:r>
              <a:rPr lang="de-CH" dirty="0" err="1"/>
              <a:t>literaturreview</a:t>
            </a:r>
            <a:r>
              <a:rPr lang="de-CH" dirty="0"/>
              <a:t> habe ich mich mit Entwurfsmustern für die Synchronisierung von Daten im Kontext einer mobilen Applikation mit Backend. Zuerst habe ich in der Recherche kurz in die Thematik des CAP-Theorem eingeführt.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6</a:t>
            </a:fld>
            <a:endParaRPr lang="de-DE"/>
          </a:p>
        </p:txBody>
      </p:sp>
    </p:spTree>
    <p:extLst>
      <p:ext uri="{BB962C8B-B14F-4D97-AF65-F5344CB8AC3E}">
        <p14:creationId xmlns:p14="http://schemas.microsoft.com/office/powerpoint/2010/main" val="2186912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D3D246BA-3131-4F97-8F98-2222C6009501}" type="slidenum">
              <a:rPr lang="de-DE" smtClean="0"/>
              <a:t>7</a:t>
            </a:fld>
            <a:endParaRPr lang="de-DE"/>
          </a:p>
        </p:txBody>
      </p:sp>
    </p:spTree>
    <p:extLst>
      <p:ext uri="{BB962C8B-B14F-4D97-AF65-F5344CB8AC3E}">
        <p14:creationId xmlns:p14="http://schemas.microsoft.com/office/powerpoint/2010/main" val="1023651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8D14B-E179-AFB3-D2FC-019FA6498F6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BF5B600-C2A2-99A6-CD92-FC30A087373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79DEE61-EB83-EAFA-07DA-16AF06941DD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6E7F88-00E0-518E-C194-AE974AF6840A}"/>
              </a:ext>
            </a:extLst>
          </p:cNvPr>
          <p:cNvSpPr>
            <a:spLocks noGrp="1"/>
          </p:cNvSpPr>
          <p:nvPr>
            <p:ph type="sldNum" sz="quarter" idx="5"/>
          </p:nvPr>
        </p:nvSpPr>
        <p:spPr/>
        <p:txBody>
          <a:bodyPr/>
          <a:lstStyle/>
          <a:p>
            <a:fld id="{D3D246BA-3131-4F97-8F98-2222C6009501}" type="slidenum">
              <a:rPr lang="de-DE" smtClean="0"/>
              <a:t>8</a:t>
            </a:fld>
            <a:endParaRPr lang="de-DE"/>
          </a:p>
        </p:txBody>
      </p:sp>
    </p:spTree>
    <p:extLst>
      <p:ext uri="{BB962C8B-B14F-4D97-AF65-F5344CB8AC3E}">
        <p14:creationId xmlns:p14="http://schemas.microsoft.com/office/powerpoint/2010/main" val="1767702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53778-D0D7-903D-9B61-5496B3E45AA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2DEB23E-59E6-0A13-E2B6-849A324E36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E9676E2-7E87-1566-E266-26C1B6A1C5D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20FFB8-3B54-AD17-9A20-AE37754CD360}"/>
              </a:ext>
            </a:extLst>
          </p:cNvPr>
          <p:cNvSpPr>
            <a:spLocks noGrp="1"/>
          </p:cNvSpPr>
          <p:nvPr>
            <p:ph type="sldNum" sz="quarter" idx="5"/>
          </p:nvPr>
        </p:nvSpPr>
        <p:spPr/>
        <p:txBody>
          <a:bodyPr/>
          <a:lstStyle/>
          <a:p>
            <a:fld id="{D3D246BA-3131-4F97-8F98-2222C6009501}" type="slidenum">
              <a:rPr lang="de-DE" smtClean="0"/>
              <a:t>9</a:t>
            </a:fld>
            <a:endParaRPr lang="de-DE"/>
          </a:p>
        </p:txBody>
      </p:sp>
    </p:spTree>
    <p:extLst>
      <p:ext uri="{BB962C8B-B14F-4D97-AF65-F5344CB8AC3E}">
        <p14:creationId xmlns:p14="http://schemas.microsoft.com/office/powerpoint/2010/main" val="805372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71230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67465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854085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713313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472557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414169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53782355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r>
              <a:rPr lang="en-CH"/>
              <a:t>24. März 2025</a:t>
            </a:r>
            <a:endParaRPr lang="de-DE"/>
          </a:p>
        </p:txBody>
      </p:sp>
      <p:sp>
        <p:nvSpPr>
          <p:cNvPr id="8" name="Footer Placeholder 7"/>
          <p:cNvSpPr>
            <a:spLocks noGrp="1"/>
          </p:cNvSpPr>
          <p:nvPr>
            <p:ph type="ftr" sz="quarter" idx="11"/>
          </p:nvPr>
        </p:nvSpPr>
        <p:spPr/>
        <p:txBody>
          <a:bodyPr/>
          <a:lstStyle/>
          <a:p>
            <a:r>
              <a:rPr lang="de-DE"/>
              <a:t>Amos Zürcher</a:t>
            </a:r>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427193455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a:t>24. März 2025</a:t>
            </a:r>
            <a:endParaRPr lang="de-DE"/>
          </a:p>
        </p:txBody>
      </p:sp>
      <p:sp>
        <p:nvSpPr>
          <p:cNvPr id="4" name="Footer Placeholder 3"/>
          <p:cNvSpPr>
            <a:spLocks noGrp="1"/>
          </p:cNvSpPr>
          <p:nvPr>
            <p:ph type="ftr" sz="quarter" idx="11"/>
          </p:nvPr>
        </p:nvSpPr>
        <p:spPr/>
        <p:txBody>
          <a:bodyPr/>
          <a:lstStyle/>
          <a:p>
            <a:r>
              <a:rPr lang="de-DE"/>
              <a:t>Amos Zürcher</a:t>
            </a:r>
          </a:p>
        </p:txBody>
      </p:sp>
      <p:sp>
        <p:nvSpPr>
          <p:cNvPr id="5" name="Slide Number Placeholder 4"/>
          <p:cNvSpPr>
            <a:spLocks noGrp="1"/>
          </p:cNvSpPr>
          <p:nvPr>
            <p:ph type="sldNum" sz="quarter" idx="12"/>
          </p:nvPr>
        </p:nvSpPr>
        <p:spPr/>
        <p:txBody>
          <a:bodyPr/>
          <a:lstStyle/>
          <a:p>
            <a:fld id="{D05C0BAD-5425-4D77-9BDC-D220C2E84692}" type="slidenum">
              <a:rPr lang="de-DE" smtClean="0"/>
              <a:t>‹#›</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9642371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H"/>
              <a:t>24. März 2025</a:t>
            </a:r>
            <a:endParaRPr lang="de-DE"/>
          </a:p>
        </p:txBody>
      </p:sp>
      <p:sp>
        <p:nvSpPr>
          <p:cNvPr id="3" name="Footer Placeholder 2"/>
          <p:cNvSpPr>
            <a:spLocks noGrp="1"/>
          </p:cNvSpPr>
          <p:nvPr>
            <p:ph type="ftr" sz="quarter" idx="11"/>
          </p:nvPr>
        </p:nvSpPr>
        <p:spPr/>
        <p:txBody>
          <a:bodyPr/>
          <a:lstStyle/>
          <a:p>
            <a:r>
              <a:rPr lang="de-DE"/>
              <a:t>Amos Zürcher</a:t>
            </a:r>
          </a:p>
        </p:txBody>
      </p:sp>
      <p:sp>
        <p:nvSpPr>
          <p:cNvPr id="4" name="Slide Number Placeholder 3"/>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7992005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07403374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235314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4031102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37800429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8930348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7408839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3122241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064776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1925082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r>
              <a:rPr lang="en-CH"/>
              <a:t>24. März 2025</a:t>
            </a:r>
            <a:endParaRPr lang="de-DE"/>
          </a:p>
        </p:txBody>
      </p:sp>
      <p:sp>
        <p:nvSpPr>
          <p:cNvPr id="8" name="Footer Placeholder 7"/>
          <p:cNvSpPr>
            <a:spLocks noGrp="1"/>
          </p:cNvSpPr>
          <p:nvPr>
            <p:ph type="ftr" sz="quarter" idx="11"/>
          </p:nvPr>
        </p:nvSpPr>
        <p:spPr/>
        <p:txBody>
          <a:bodyPr/>
          <a:lstStyle/>
          <a:p>
            <a:r>
              <a:rPr lang="de-DE"/>
              <a:t>Amos Zürcher</a:t>
            </a:r>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819373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a:t>24. März 2025</a:t>
            </a:r>
            <a:endParaRPr lang="de-DE"/>
          </a:p>
        </p:txBody>
      </p:sp>
      <p:sp>
        <p:nvSpPr>
          <p:cNvPr id="4" name="Footer Placeholder 3"/>
          <p:cNvSpPr>
            <a:spLocks noGrp="1"/>
          </p:cNvSpPr>
          <p:nvPr>
            <p:ph type="ftr" sz="quarter" idx="11"/>
          </p:nvPr>
        </p:nvSpPr>
        <p:spPr/>
        <p:txBody>
          <a:bodyPr/>
          <a:lstStyle/>
          <a:p>
            <a:r>
              <a:rPr lang="de-DE"/>
              <a:t>Amos Zürcher</a:t>
            </a:r>
          </a:p>
        </p:txBody>
      </p:sp>
      <p:sp>
        <p:nvSpPr>
          <p:cNvPr id="5" name="Slide Number Placeholder 4"/>
          <p:cNvSpPr>
            <a:spLocks noGrp="1"/>
          </p:cNvSpPr>
          <p:nvPr>
            <p:ph type="sldNum" sz="quarter" idx="12"/>
          </p:nvPr>
        </p:nvSpPr>
        <p:spPr/>
        <p:txBody>
          <a:bodyPr/>
          <a:lstStyle/>
          <a:p>
            <a:fld id="{D05C0BAD-5425-4D77-9BDC-D220C2E84692}" type="slidenum">
              <a:rPr lang="de-DE" smtClean="0"/>
              <a:t>‹#›</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0947572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H"/>
              <a:t>24. März 2025</a:t>
            </a:r>
            <a:endParaRPr lang="de-DE"/>
          </a:p>
        </p:txBody>
      </p:sp>
      <p:sp>
        <p:nvSpPr>
          <p:cNvPr id="3" name="Footer Placeholder 2"/>
          <p:cNvSpPr>
            <a:spLocks noGrp="1"/>
          </p:cNvSpPr>
          <p:nvPr>
            <p:ph type="ftr" sz="quarter" idx="11"/>
          </p:nvPr>
        </p:nvSpPr>
        <p:spPr/>
        <p:txBody>
          <a:bodyPr/>
          <a:lstStyle/>
          <a:p>
            <a:r>
              <a:rPr lang="de-DE"/>
              <a:t>Amos Zürcher</a:t>
            </a:r>
          </a:p>
        </p:txBody>
      </p:sp>
      <p:sp>
        <p:nvSpPr>
          <p:cNvPr id="4" name="Slide Number Placeholder 3"/>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3696551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42426088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3268643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5371444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581535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1880537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9458799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1445015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de-DE"/>
              <a:t>Mastertitelformat bearbeiten</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9685536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9897375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r>
              <a:rPr lang="en-CH"/>
              <a:t>24. März 2025</a:t>
            </a:r>
            <a:endParaRPr lang="de-DE"/>
          </a:p>
        </p:txBody>
      </p:sp>
      <p:sp>
        <p:nvSpPr>
          <p:cNvPr id="8" name="Footer Placeholder 7"/>
          <p:cNvSpPr>
            <a:spLocks noGrp="1"/>
          </p:cNvSpPr>
          <p:nvPr>
            <p:ph type="ftr" sz="quarter" idx="11"/>
          </p:nvPr>
        </p:nvSpPr>
        <p:spPr/>
        <p:txBody>
          <a:bodyPr/>
          <a:lstStyle/>
          <a:p>
            <a:r>
              <a:rPr lang="de-DE"/>
              <a:t>Amos Zürcher</a:t>
            </a:r>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29230311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a:t>24. März 2025</a:t>
            </a:r>
            <a:endParaRPr lang="de-DE"/>
          </a:p>
        </p:txBody>
      </p:sp>
      <p:sp>
        <p:nvSpPr>
          <p:cNvPr id="4" name="Footer Placeholder 3"/>
          <p:cNvSpPr>
            <a:spLocks noGrp="1"/>
          </p:cNvSpPr>
          <p:nvPr>
            <p:ph type="ftr" sz="quarter" idx="11"/>
          </p:nvPr>
        </p:nvSpPr>
        <p:spPr/>
        <p:txBody>
          <a:bodyPr/>
          <a:lstStyle/>
          <a:p>
            <a:r>
              <a:rPr lang="de-DE"/>
              <a:t>Amos Zürcher</a:t>
            </a:r>
          </a:p>
        </p:txBody>
      </p:sp>
      <p:sp>
        <p:nvSpPr>
          <p:cNvPr id="5" name="Slide Number Placeholder 4"/>
          <p:cNvSpPr>
            <a:spLocks noGrp="1"/>
          </p:cNvSpPr>
          <p:nvPr>
            <p:ph type="sldNum" sz="quarter" idx="12"/>
          </p:nvPr>
        </p:nvSpPr>
        <p:spPr/>
        <p:txBody>
          <a:bodyPr/>
          <a:lstStyle/>
          <a:p>
            <a:fld id="{D05C0BAD-5425-4D77-9BDC-D220C2E84692}" type="slidenum">
              <a:rPr lang="de-DE" smtClean="0"/>
              <a:t>‹#›</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70840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54063575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H"/>
              <a:t>24. März 2025</a:t>
            </a:r>
            <a:endParaRPr lang="de-DE"/>
          </a:p>
        </p:txBody>
      </p:sp>
      <p:sp>
        <p:nvSpPr>
          <p:cNvPr id="3" name="Footer Placeholder 2"/>
          <p:cNvSpPr>
            <a:spLocks noGrp="1"/>
          </p:cNvSpPr>
          <p:nvPr>
            <p:ph type="ftr" sz="quarter" idx="11"/>
          </p:nvPr>
        </p:nvSpPr>
        <p:spPr/>
        <p:txBody>
          <a:bodyPr/>
          <a:lstStyle/>
          <a:p>
            <a:r>
              <a:rPr lang="de-DE"/>
              <a:t>Amos Zürcher</a:t>
            </a:r>
          </a:p>
        </p:txBody>
      </p:sp>
      <p:sp>
        <p:nvSpPr>
          <p:cNvPr id="4" name="Slide Number Placeholder 3"/>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5767043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0783131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051461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1527160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de-DE"/>
              <a:t>Mastertitelformat bearbeiten</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r>
              <a:rPr lang="en-CH"/>
              <a:t>24. März 2025</a:t>
            </a:r>
            <a:endParaRPr lang="de-DE"/>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76130808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de-DE"/>
              <a:t>Mastertitelformat bearbeiten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lvl1pPr>
              <a:defRPr/>
            </a:lvl1pPr>
          </a:lstStyle>
          <a:p>
            <a:r>
              <a:rPr lang="en-CH"/>
              <a:t>24. März 2025</a:t>
            </a:r>
            <a:endParaRPr lang="de-DE" dirty="0"/>
          </a:p>
        </p:txBody>
      </p:sp>
      <p:sp>
        <p:nvSpPr>
          <p:cNvPr id="5" name="Footer Placeholder 4"/>
          <p:cNvSpPr>
            <a:spLocks noGrp="1"/>
          </p:cNvSpPr>
          <p:nvPr>
            <p:ph type="ftr" sz="quarter" idx="11"/>
          </p:nvPr>
        </p:nvSpPr>
        <p:spPr/>
        <p:txBody>
          <a:bodyPr/>
          <a:lstStyle/>
          <a:p>
            <a:r>
              <a:rPr lang="de-DE"/>
              <a:t>Amos Zürcher</a:t>
            </a:r>
            <a:endParaRPr lang="de-DE"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Foliennummernplatzhalter 8">
            <a:extLst>
              <a:ext uri="{FF2B5EF4-FFF2-40B4-BE49-F238E27FC236}">
                <a16:creationId xmlns:a16="http://schemas.microsoft.com/office/drawing/2014/main" id="{9FDE1398-ECB1-4EDD-861D-B1CA569EA602}"/>
              </a:ext>
            </a:extLst>
          </p:cNvPr>
          <p:cNvSpPr>
            <a:spLocks noGrp="1"/>
          </p:cNvSpPr>
          <p:nvPr>
            <p:ph type="sldNum" sz="quarter" idx="12"/>
          </p:nvPr>
        </p:nvSpPr>
        <p:spPr>
          <a:xfrm>
            <a:off x="9900458" y="6459785"/>
            <a:ext cx="1312025" cy="365125"/>
          </a:xfrm>
        </p:spPr>
        <p:txBody>
          <a:bodyPr/>
          <a:lstStyle>
            <a:lvl1pPr>
              <a:defRPr/>
            </a:lvl1pPr>
          </a:lstStyle>
          <a:p>
            <a:fld id="{D05C0BAD-5425-4D77-9BDC-D220C2E84692}" type="slidenum">
              <a:rPr lang="de-DE" smtClean="0"/>
              <a:pPr/>
              <a:t>‹#›</a:t>
            </a:fld>
            <a:endParaRPr lang="de-DE" dirty="0"/>
          </a:p>
        </p:txBody>
      </p:sp>
    </p:spTree>
    <p:extLst>
      <p:ext uri="{BB962C8B-B14F-4D97-AF65-F5344CB8AC3E}">
        <p14:creationId xmlns:p14="http://schemas.microsoft.com/office/powerpoint/2010/main" val="10627951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umsplatzhalter 6">
            <a:extLst>
              <a:ext uri="{FF2B5EF4-FFF2-40B4-BE49-F238E27FC236}">
                <a16:creationId xmlns:a16="http://schemas.microsoft.com/office/drawing/2014/main" id="{A1714B69-AA32-42AE-8118-C83D7B163D6D}"/>
              </a:ext>
            </a:extLst>
          </p:cNvPr>
          <p:cNvSpPr>
            <a:spLocks noGrp="1"/>
          </p:cNvSpPr>
          <p:nvPr>
            <p:ph type="dt" sz="half" idx="10"/>
          </p:nvPr>
        </p:nvSpPr>
        <p:spPr/>
        <p:txBody>
          <a:bodyPr/>
          <a:lstStyle/>
          <a:p>
            <a:r>
              <a:rPr lang="en-CH"/>
              <a:t>24. März 2025</a:t>
            </a:r>
            <a:endParaRPr lang="de-DE" dirty="0"/>
          </a:p>
        </p:txBody>
      </p:sp>
      <p:sp>
        <p:nvSpPr>
          <p:cNvPr id="8" name="Fußzeilenplatzhalter 7">
            <a:extLst>
              <a:ext uri="{FF2B5EF4-FFF2-40B4-BE49-F238E27FC236}">
                <a16:creationId xmlns:a16="http://schemas.microsoft.com/office/drawing/2014/main" id="{1ACEEFF3-B623-4765-A64F-6FCBD7D7E647}"/>
              </a:ext>
            </a:extLst>
          </p:cNvPr>
          <p:cNvSpPr>
            <a:spLocks noGrp="1"/>
          </p:cNvSpPr>
          <p:nvPr>
            <p:ph type="ftr" sz="quarter" idx="11"/>
          </p:nvPr>
        </p:nvSpPr>
        <p:spPr/>
        <p:txBody>
          <a:bodyPr/>
          <a:lstStyle/>
          <a:p>
            <a:r>
              <a:rPr lang="de-DE"/>
              <a:t>Amos Zürcher</a:t>
            </a:r>
            <a:endParaRPr lang="de-DE" dirty="0"/>
          </a:p>
        </p:txBody>
      </p:sp>
      <p:sp>
        <p:nvSpPr>
          <p:cNvPr id="9" name="Foliennummernplatzhalter 8">
            <a:extLst>
              <a:ext uri="{FF2B5EF4-FFF2-40B4-BE49-F238E27FC236}">
                <a16:creationId xmlns:a16="http://schemas.microsoft.com/office/drawing/2014/main" id="{45205FCC-6CDB-4CF5-B4E7-60329A874982}"/>
              </a:ext>
            </a:extLst>
          </p:cNvPr>
          <p:cNvSpPr>
            <a:spLocks noGrp="1"/>
          </p:cNvSpPr>
          <p:nvPr>
            <p:ph type="sldNum" sz="quarter" idx="12"/>
          </p:nvPr>
        </p:nvSpPr>
        <p:spPr/>
        <p:txBody>
          <a:bodyPr/>
          <a:lstStyle>
            <a:lvl1pPr>
              <a:defRPr/>
            </a:lvl1pPr>
          </a:lstStyle>
          <a:p>
            <a:fld id="{D05C0BAD-5425-4D77-9BDC-D220C2E84692}" type="slidenum">
              <a:rPr lang="de-DE" smtClean="0"/>
              <a:pPr/>
              <a:t>‹#›</a:t>
            </a:fld>
            <a:endParaRPr lang="de-DE" dirty="0"/>
          </a:p>
        </p:txBody>
      </p:sp>
      <p:sp>
        <p:nvSpPr>
          <p:cNvPr id="10" name="Titel 9">
            <a:extLst>
              <a:ext uri="{FF2B5EF4-FFF2-40B4-BE49-F238E27FC236}">
                <a16:creationId xmlns:a16="http://schemas.microsoft.com/office/drawing/2014/main" id="{DFAE3273-4CB4-4107-AB48-269F86B87F43}"/>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7581243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de-DE"/>
              <a:t>Mastertitelformat bearbeiten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r>
              <a:rPr lang="en-CH"/>
              <a:t>24. März 2025</a:t>
            </a:r>
            <a:endParaRPr lang="de-DE" dirty="0"/>
          </a:p>
        </p:txBody>
      </p:sp>
      <p:sp>
        <p:nvSpPr>
          <p:cNvPr id="5" name="Footer Placeholder 4"/>
          <p:cNvSpPr>
            <a:spLocks noGrp="1"/>
          </p:cNvSpPr>
          <p:nvPr>
            <p:ph type="ftr" sz="quarter" idx="11"/>
          </p:nvPr>
        </p:nvSpPr>
        <p:spPr/>
        <p:txBody>
          <a:bodyPr/>
          <a:lstStyle/>
          <a:p>
            <a:r>
              <a:rPr lang="de-DE"/>
              <a:t>Amos Zürcher</a:t>
            </a:r>
            <a:endParaRPr lang="de-DE" dirty="0"/>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670508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r>
              <a:rPr lang="en-CH"/>
              <a:t>24. März 2025</a:t>
            </a:r>
            <a:endParaRPr lang="de-DE" dirty="0"/>
          </a:p>
        </p:txBody>
      </p:sp>
      <p:sp>
        <p:nvSpPr>
          <p:cNvPr id="6" name="Footer Placeholder 5"/>
          <p:cNvSpPr>
            <a:spLocks noGrp="1"/>
          </p:cNvSpPr>
          <p:nvPr>
            <p:ph type="ftr" sz="quarter" idx="11"/>
          </p:nvPr>
        </p:nvSpPr>
        <p:spPr/>
        <p:txBody>
          <a:bodyPr/>
          <a:lstStyle/>
          <a:p>
            <a:r>
              <a:rPr lang="de-DE"/>
              <a:t>Amos Zürcher</a:t>
            </a:r>
            <a:endParaRPr lang="de-DE" dirty="0"/>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3599714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de-DE"/>
              <a:t>Mastertitelformat bearbeiten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097280" y="2582335"/>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17920" y="2582334"/>
            <a:ext cx="4937760" cy="328676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r>
              <a:rPr lang="en-CH"/>
              <a:t>24. März 2025</a:t>
            </a:r>
            <a:endParaRPr lang="de-DE" dirty="0"/>
          </a:p>
        </p:txBody>
      </p:sp>
      <p:sp>
        <p:nvSpPr>
          <p:cNvPr id="8" name="Footer Placeholder 7"/>
          <p:cNvSpPr>
            <a:spLocks noGrp="1"/>
          </p:cNvSpPr>
          <p:nvPr>
            <p:ph type="ftr" sz="quarter" idx="11"/>
          </p:nvPr>
        </p:nvSpPr>
        <p:spPr/>
        <p:txBody>
          <a:bodyPr/>
          <a:lstStyle/>
          <a:p>
            <a:r>
              <a:rPr lang="de-DE"/>
              <a:t>Amos Zürcher</a:t>
            </a:r>
            <a:endParaRPr lang="de-DE" dirty="0"/>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20412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Vergleich">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45127" y="2507550"/>
            <a:ext cx="5156200"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7550"/>
            <a:ext cx="5181601" cy="368052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e Placeholder 6"/>
          <p:cNvSpPr>
            <a:spLocks noGrp="1"/>
          </p:cNvSpPr>
          <p:nvPr>
            <p:ph type="dt" sz="half" idx="10"/>
          </p:nvPr>
        </p:nvSpPr>
        <p:spPr/>
        <p:txBody>
          <a:bodyPr/>
          <a:lstStyle/>
          <a:p>
            <a:r>
              <a:rPr lang="en-CH"/>
              <a:t>24. März 2025</a:t>
            </a:r>
            <a:endParaRPr lang="de-DE"/>
          </a:p>
        </p:txBody>
      </p:sp>
      <p:sp>
        <p:nvSpPr>
          <p:cNvPr id="8" name="Footer Placeholder 7"/>
          <p:cNvSpPr>
            <a:spLocks noGrp="1"/>
          </p:cNvSpPr>
          <p:nvPr>
            <p:ph type="ftr" sz="quarter" idx="11"/>
          </p:nvPr>
        </p:nvSpPr>
        <p:spPr/>
        <p:txBody>
          <a:bodyPr/>
          <a:lstStyle/>
          <a:p>
            <a:r>
              <a:rPr lang="de-DE"/>
              <a:t>Amos Zürcher</a:t>
            </a:r>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
        <p:nvSpPr>
          <p:cNvPr id="10" name="Title 9"/>
          <p:cNvSpPr>
            <a:spLocks noGrp="1"/>
          </p:cNvSpPr>
          <p:nvPr>
            <p:ph type="title"/>
          </p:nvPr>
        </p:nvSpPr>
        <p:spPr/>
        <p:txBody>
          <a:bodyPr/>
          <a:lstStyle/>
          <a:p>
            <a:r>
              <a:rPr lang="de-DE"/>
              <a:t>Mastertitelformat bearbeiten</a:t>
            </a:r>
            <a:endParaRPr lang="en-US" dirty="0"/>
          </a:p>
        </p:txBody>
      </p:sp>
    </p:spTree>
    <p:extLst>
      <p:ext uri="{BB962C8B-B14F-4D97-AF65-F5344CB8AC3E}">
        <p14:creationId xmlns:p14="http://schemas.microsoft.com/office/powerpoint/2010/main" val="313010624"/>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r>
              <a:rPr lang="en-CH"/>
              <a:t>24. März 2025</a:t>
            </a:r>
            <a:endParaRPr lang="de-DE" dirty="0"/>
          </a:p>
        </p:txBody>
      </p:sp>
      <p:sp>
        <p:nvSpPr>
          <p:cNvPr id="4" name="Footer Placeholder 3"/>
          <p:cNvSpPr>
            <a:spLocks noGrp="1"/>
          </p:cNvSpPr>
          <p:nvPr>
            <p:ph type="ftr" sz="quarter" idx="11"/>
          </p:nvPr>
        </p:nvSpPr>
        <p:spPr/>
        <p:txBody>
          <a:bodyPr/>
          <a:lstStyle/>
          <a:p>
            <a:r>
              <a:rPr lang="de-DE"/>
              <a:t>Amos Zürcher</a:t>
            </a:r>
          </a:p>
        </p:txBody>
      </p:sp>
      <p:sp>
        <p:nvSpPr>
          <p:cNvPr id="5" name="Slide Number Placeholder 4"/>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7292108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CH"/>
              <a:t>24. März 2025</a:t>
            </a:r>
            <a:endParaRPr lang="de-DE"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de-DE"/>
              <a:t>Amos Zürcher</a:t>
            </a:r>
          </a:p>
        </p:txBody>
      </p:sp>
      <p:sp>
        <p:nvSpPr>
          <p:cNvPr id="9" name="Slide Number Placeholder 8"/>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17051026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de-DE"/>
              <a:t>Mastertitelformat bearbeiten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CH"/>
              <a:t>24. März 2025</a:t>
            </a:r>
            <a:endParaRPr lang="de-DE"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de-DE"/>
              <a:t>Amos Zürcher</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5C0BAD-5425-4D77-9BDC-D220C2E84692}" type="slidenum">
              <a:rPr lang="de-DE" smtClean="0"/>
              <a:t>‹#›</a:t>
            </a:fld>
            <a:endParaRPr lang="de-DE"/>
          </a:p>
        </p:txBody>
      </p:sp>
    </p:spTree>
    <p:extLst>
      <p:ext uri="{BB962C8B-B14F-4D97-AF65-F5344CB8AC3E}">
        <p14:creationId xmlns:p14="http://schemas.microsoft.com/office/powerpoint/2010/main" val="29800653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de-DE"/>
              <a:t>Mastertitelformat bearbeiten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dirty="0"/>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65382741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dirty="0"/>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6355178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r>
              <a:rPr lang="en-CH"/>
              <a:t>24. März 2025</a:t>
            </a:r>
            <a:endParaRPr lang="de-DE" dirty="0"/>
          </a:p>
        </p:txBody>
      </p:sp>
      <p:sp>
        <p:nvSpPr>
          <p:cNvPr id="5" name="Footer Placeholder 4"/>
          <p:cNvSpPr>
            <a:spLocks noGrp="1"/>
          </p:cNvSpPr>
          <p:nvPr>
            <p:ph type="ftr" sz="quarter" idx="11"/>
          </p:nvPr>
        </p:nvSpPr>
        <p:spPr/>
        <p:txBody>
          <a:bodyPr/>
          <a:lstStyle/>
          <a:p>
            <a:r>
              <a:rPr lang="de-DE"/>
              <a:t>Amos Zürcher</a:t>
            </a:r>
          </a:p>
        </p:txBody>
      </p:sp>
      <p:sp>
        <p:nvSpPr>
          <p:cNvPr id="6" name="Slide Number Placeholder 5"/>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275217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CH"/>
              <a:t>24. März 2025</a:t>
            </a:r>
            <a:endParaRPr lang="de-DE"/>
          </a:p>
        </p:txBody>
      </p:sp>
      <p:sp>
        <p:nvSpPr>
          <p:cNvPr id="4" name="Footer Placeholder 3"/>
          <p:cNvSpPr>
            <a:spLocks noGrp="1"/>
          </p:cNvSpPr>
          <p:nvPr>
            <p:ph type="ftr" sz="quarter" idx="11"/>
          </p:nvPr>
        </p:nvSpPr>
        <p:spPr/>
        <p:txBody>
          <a:bodyPr/>
          <a:lstStyle/>
          <a:p>
            <a:r>
              <a:rPr lang="de-DE"/>
              <a:t>Amos Zürcher</a:t>
            </a:r>
          </a:p>
        </p:txBody>
      </p:sp>
      <p:sp>
        <p:nvSpPr>
          <p:cNvPr id="5" name="Slide Number Placeholder 4"/>
          <p:cNvSpPr>
            <a:spLocks noGrp="1"/>
          </p:cNvSpPr>
          <p:nvPr>
            <p:ph type="sldNum" sz="quarter" idx="12"/>
          </p:nvPr>
        </p:nvSpPr>
        <p:spPr/>
        <p:txBody>
          <a:bodyPr/>
          <a:lstStyle/>
          <a:p>
            <a:fld id="{D05C0BAD-5425-4D77-9BDC-D220C2E84692}" type="slidenum">
              <a:rPr lang="de-DE" smtClean="0"/>
              <a:t>‹#›</a:t>
            </a:fld>
            <a:endParaRPr lang="de-DE"/>
          </a:p>
        </p:txBody>
      </p:sp>
      <p:sp>
        <p:nvSpPr>
          <p:cNvPr id="6" name="Title 5"/>
          <p:cNvSpPr>
            <a:spLocks noGrp="1"/>
          </p:cNvSpPr>
          <p:nvPr>
            <p:ph type="title"/>
          </p:nvPr>
        </p:nvSpPr>
        <p:spPr/>
        <p:txBody>
          <a:bodyPr/>
          <a:lstStyle/>
          <a:p>
            <a:r>
              <a:rPr lang="de-DE"/>
              <a:t>Mastertitelformat bearbeiten</a:t>
            </a:r>
            <a:endParaRPr lang="en-US"/>
          </a:p>
        </p:txBody>
      </p:sp>
    </p:spTree>
    <p:extLst>
      <p:ext uri="{BB962C8B-B14F-4D97-AF65-F5344CB8AC3E}">
        <p14:creationId xmlns:p14="http://schemas.microsoft.com/office/powerpoint/2010/main" val="388611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CH"/>
              <a:t>24. März 2025</a:t>
            </a:r>
            <a:endParaRPr lang="de-DE"/>
          </a:p>
        </p:txBody>
      </p:sp>
      <p:sp>
        <p:nvSpPr>
          <p:cNvPr id="3" name="Footer Placeholder 2"/>
          <p:cNvSpPr>
            <a:spLocks noGrp="1"/>
          </p:cNvSpPr>
          <p:nvPr>
            <p:ph type="ftr" sz="quarter" idx="11"/>
          </p:nvPr>
        </p:nvSpPr>
        <p:spPr/>
        <p:txBody>
          <a:bodyPr/>
          <a:lstStyle/>
          <a:p>
            <a:r>
              <a:rPr lang="de-DE"/>
              <a:t>Amos Zürcher</a:t>
            </a:r>
          </a:p>
        </p:txBody>
      </p:sp>
      <p:sp>
        <p:nvSpPr>
          <p:cNvPr id="4" name="Slide Number Placeholder 3"/>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2837806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de-DE"/>
              <a:t>Mastertitelformat bearbeiten</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90136127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de-DE"/>
              <a:t>Mastertitelformat bearbeiten</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r>
              <a:rPr lang="en-CH"/>
              <a:t>24. März 2025</a:t>
            </a:r>
            <a:endParaRPr lang="de-DE"/>
          </a:p>
        </p:txBody>
      </p:sp>
      <p:sp>
        <p:nvSpPr>
          <p:cNvPr id="6" name="Footer Placeholder 5"/>
          <p:cNvSpPr>
            <a:spLocks noGrp="1"/>
          </p:cNvSpPr>
          <p:nvPr>
            <p:ph type="ftr" sz="quarter" idx="11"/>
          </p:nvPr>
        </p:nvSpPr>
        <p:spPr/>
        <p:txBody>
          <a:bodyPr/>
          <a:lstStyle/>
          <a:p>
            <a:r>
              <a:rPr lang="de-DE"/>
              <a:t>Amos Zürcher</a:t>
            </a:r>
          </a:p>
        </p:txBody>
      </p:sp>
      <p:sp>
        <p:nvSpPr>
          <p:cNvPr id="7" name="Slide Number Placeholder 6"/>
          <p:cNvSpPr>
            <a:spLocks noGrp="1"/>
          </p:cNvSpPr>
          <p:nvPr>
            <p:ph type="sldNum" sz="quarter" idx="12"/>
          </p:nvPr>
        </p:nvSpPr>
        <p:spPr/>
        <p:txBody>
          <a:bodyPr/>
          <a:lstStyle/>
          <a:p>
            <a:fld id="{D05C0BAD-5425-4D77-9BDC-D220C2E84692}" type="slidenum">
              <a:rPr lang="de-DE" smtClean="0"/>
              <a:t>‹#›</a:t>
            </a:fld>
            <a:endParaRPr lang="de-DE"/>
          </a:p>
        </p:txBody>
      </p:sp>
    </p:spTree>
    <p:extLst>
      <p:ext uri="{BB962C8B-B14F-4D97-AF65-F5344CB8AC3E}">
        <p14:creationId xmlns:p14="http://schemas.microsoft.com/office/powerpoint/2010/main" val="4075030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CH"/>
              <a:t>24. März 2025</a:t>
            </a:r>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Amos Zürcher</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a:t>
            </a:fld>
            <a:endParaRPr lang="de-DE"/>
          </a:p>
        </p:txBody>
      </p:sp>
    </p:spTree>
    <p:extLst>
      <p:ext uri="{BB962C8B-B14F-4D97-AF65-F5344CB8AC3E}">
        <p14:creationId xmlns:p14="http://schemas.microsoft.com/office/powerpoint/2010/main" val="1834612566"/>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CH"/>
              <a:t>24. März 2025</a:t>
            </a:r>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Amos Zürcher</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a:t>
            </a:fld>
            <a:endParaRPr lang="de-DE"/>
          </a:p>
        </p:txBody>
      </p:sp>
    </p:spTree>
    <p:extLst>
      <p:ext uri="{BB962C8B-B14F-4D97-AF65-F5344CB8AC3E}">
        <p14:creationId xmlns:p14="http://schemas.microsoft.com/office/powerpoint/2010/main" val="705958298"/>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CH"/>
              <a:t>24. März 2025</a:t>
            </a:r>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Amos Zürcher</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a:t>
            </a:fld>
            <a:endParaRPr lang="de-DE"/>
          </a:p>
        </p:txBody>
      </p:sp>
    </p:spTree>
    <p:extLst>
      <p:ext uri="{BB962C8B-B14F-4D97-AF65-F5344CB8AC3E}">
        <p14:creationId xmlns:p14="http://schemas.microsoft.com/office/powerpoint/2010/main" val="3292628678"/>
      </p:ext>
    </p:extLst>
  </p:cSld>
  <p:clrMap bg1="lt1" tx1="dk1" bg2="lt2" tx2="dk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CH"/>
              <a:t>24. März 2025</a:t>
            </a:r>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r>
              <a:rPr lang="de-DE"/>
              <a:t>Amos Zürcher</a:t>
            </a:r>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D05C0BAD-5425-4D77-9BDC-D220C2E84692}" type="slidenum">
              <a:rPr lang="de-DE" smtClean="0"/>
              <a:t>‹#›</a:t>
            </a:fld>
            <a:endParaRPr lang="de-DE"/>
          </a:p>
        </p:txBody>
      </p:sp>
    </p:spTree>
    <p:extLst>
      <p:ext uri="{BB962C8B-B14F-4D97-AF65-F5344CB8AC3E}">
        <p14:creationId xmlns:p14="http://schemas.microsoft.com/office/powerpoint/2010/main" val="3621656260"/>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dirty="0"/>
          </a:p>
        </p:txBody>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de-DE"/>
              <a:t>Mastertitelformat bearbeiten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CH"/>
              <a:t>24. März 2025</a:t>
            </a:r>
            <a:endParaRPr lang="de-D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de-DE"/>
              <a:t>Amos Zürcher</a:t>
            </a:r>
            <a:endParaRPr lang="de-DE"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5C0BAD-5425-4D77-9BDC-D220C2E84692}" type="slidenum">
              <a:rPr lang="de-DE" smtClean="0"/>
              <a:pPr/>
              <a:t>‹#›</a:t>
            </a:fld>
            <a:endParaRPr lang="de-DE"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710670"/>
      </p:ext>
    </p:extLst>
  </p:cSld>
  <p:clrMap bg1="lt1" tx1="dk1" bg2="lt2" tx2="dk2" accent1="accent1" accent2="accent2" accent3="accent3" accent4="accent4" accent5="accent5" accent6="accent6" hlink="hlink" folHlink="folHlink"/>
  <p:sldLayoutIdLst>
    <p:sldLayoutId id="2147484218" r:id="rId1"/>
    <p:sldLayoutId id="2147484219" r:id="rId2"/>
    <p:sldLayoutId id="2147484220" r:id="rId3"/>
    <p:sldLayoutId id="2147484221" r:id="rId4"/>
    <p:sldLayoutId id="2147484222" r:id="rId5"/>
    <p:sldLayoutId id="2147484223" r:id="rId6"/>
    <p:sldLayoutId id="2147484224" r:id="rId7"/>
    <p:sldLayoutId id="2147484225" r:id="rId8"/>
    <p:sldLayoutId id="2147484226" r:id="rId9"/>
    <p:sldLayoutId id="2147484227" r:id="rId10"/>
    <p:sldLayoutId id="2147484228"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8.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7A4B7B-419E-49ED-BC2A-715C2F53A78C}"/>
              </a:ext>
            </a:extLst>
          </p:cNvPr>
          <p:cNvSpPr>
            <a:spLocks noGrp="1"/>
          </p:cNvSpPr>
          <p:nvPr>
            <p:ph type="ctrTitle"/>
          </p:nvPr>
        </p:nvSpPr>
        <p:spPr/>
        <p:txBody>
          <a:bodyPr>
            <a:normAutofit/>
          </a:bodyPr>
          <a:lstStyle/>
          <a:p>
            <a:r>
              <a:rPr lang="de-DE" sz="5400" dirty="0"/>
              <a:t>THEIA Baustellen App</a:t>
            </a:r>
            <a:br>
              <a:rPr lang="de-DE" sz="5400" dirty="0"/>
            </a:br>
            <a:r>
              <a:rPr lang="de-DE" sz="5400" dirty="0"/>
              <a:t>Eine Lösungsarchitektur für eine mobile Applikation</a:t>
            </a:r>
          </a:p>
        </p:txBody>
      </p:sp>
      <p:sp>
        <p:nvSpPr>
          <p:cNvPr id="3" name="Untertitel 2">
            <a:extLst>
              <a:ext uri="{FF2B5EF4-FFF2-40B4-BE49-F238E27FC236}">
                <a16:creationId xmlns:a16="http://schemas.microsoft.com/office/drawing/2014/main" id="{F44565EC-8B5F-4A68-9E2D-55240AF2E3DE}"/>
              </a:ext>
            </a:extLst>
          </p:cNvPr>
          <p:cNvSpPr>
            <a:spLocks noGrp="1"/>
          </p:cNvSpPr>
          <p:nvPr>
            <p:ph type="subTitle" idx="1"/>
          </p:nvPr>
        </p:nvSpPr>
        <p:spPr>
          <a:xfrm>
            <a:off x="6408604" y="4608021"/>
            <a:ext cx="4747076" cy="1171456"/>
          </a:xfrm>
        </p:spPr>
        <p:txBody>
          <a:bodyPr>
            <a:normAutofit fontScale="92500" lnSpcReduction="20000"/>
          </a:bodyPr>
          <a:lstStyle/>
          <a:p>
            <a:pPr algn="r"/>
            <a:r>
              <a:rPr lang="de-DE" dirty="0"/>
              <a:t>Amos Zürcher</a:t>
            </a:r>
          </a:p>
          <a:p>
            <a:pPr algn="r"/>
            <a:r>
              <a:rPr lang="de-DE" dirty="0"/>
              <a:t>15. März 2025</a:t>
            </a:r>
          </a:p>
          <a:p>
            <a:pPr algn="r"/>
            <a:r>
              <a:rPr lang="de-DE" dirty="0"/>
              <a:t>			</a:t>
            </a:r>
          </a:p>
        </p:txBody>
      </p:sp>
      <p:sp>
        <p:nvSpPr>
          <p:cNvPr id="11" name="Untertitel 2">
            <a:extLst>
              <a:ext uri="{FF2B5EF4-FFF2-40B4-BE49-F238E27FC236}">
                <a16:creationId xmlns:a16="http://schemas.microsoft.com/office/drawing/2014/main" id="{67281BB9-89FB-4B1A-8291-5AC6351FE9D0}"/>
              </a:ext>
            </a:extLst>
          </p:cNvPr>
          <p:cNvSpPr txBox="1">
            <a:spLocks/>
          </p:cNvSpPr>
          <p:nvPr/>
        </p:nvSpPr>
        <p:spPr>
          <a:xfrm>
            <a:off x="1252451" y="4608021"/>
            <a:ext cx="4747076" cy="117145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de-DE" dirty="0"/>
              <a:t>Masterthesis </a:t>
            </a:r>
          </a:p>
          <a:p>
            <a:r>
              <a:rPr lang="de-DE" dirty="0"/>
              <a:t>			</a:t>
            </a:r>
          </a:p>
        </p:txBody>
      </p:sp>
      <p:pic>
        <p:nvPicPr>
          <p:cNvPr id="6" name="Picture 5" descr="A blue and grey logo&#10;&#10;AI-generated content may be incorrect.">
            <a:extLst>
              <a:ext uri="{FF2B5EF4-FFF2-40B4-BE49-F238E27FC236}">
                <a16:creationId xmlns:a16="http://schemas.microsoft.com/office/drawing/2014/main" id="{1177E0B1-833A-CC74-46DB-43BC92825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9311" y="245642"/>
            <a:ext cx="1298448" cy="743712"/>
          </a:xfrm>
          <a:prstGeom prst="rect">
            <a:avLst/>
          </a:prstGeom>
        </p:spPr>
      </p:pic>
    </p:spTree>
    <p:extLst>
      <p:ext uri="{BB962C8B-B14F-4D97-AF65-F5344CB8AC3E}">
        <p14:creationId xmlns:p14="http://schemas.microsoft.com/office/powerpoint/2010/main" val="4222263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25BE7-95F3-C755-A441-D1F854928A8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2234F9E-0EBE-E285-D22D-EC9001A85366}"/>
              </a:ext>
            </a:extLst>
          </p:cNvPr>
          <p:cNvSpPr>
            <a:spLocks noGrp="1"/>
          </p:cNvSpPr>
          <p:nvPr>
            <p:ph type="title"/>
          </p:nvPr>
        </p:nvSpPr>
        <p:spPr/>
        <p:txBody>
          <a:bodyPr/>
          <a:lstStyle/>
          <a:p>
            <a:r>
              <a:rPr lang="de-DE" dirty="0"/>
              <a:t>Ergebnisse: Lösungsarchitektur</a:t>
            </a:r>
          </a:p>
        </p:txBody>
      </p:sp>
      <p:sp>
        <p:nvSpPr>
          <p:cNvPr id="3" name="Content Placeholder 2">
            <a:extLst>
              <a:ext uri="{FF2B5EF4-FFF2-40B4-BE49-F238E27FC236}">
                <a16:creationId xmlns:a16="http://schemas.microsoft.com/office/drawing/2014/main" id="{159C6BB4-4697-6B87-FB9B-7926D686775B}"/>
              </a:ext>
            </a:extLst>
          </p:cNvPr>
          <p:cNvSpPr>
            <a:spLocks noGrp="1"/>
          </p:cNvSpPr>
          <p:nvPr>
            <p:ph sz="half" idx="1"/>
          </p:nvPr>
        </p:nvSpPr>
        <p:spPr/>
        <p:txBody>
          <a:bodyPr/>
          <a:lstStyle/>
          <a:p>
            <a:pPr>
              <a:buFont typeface="Wingdings" panose="05000000000000000000" pitchFamily="2" charset="2"/>
              <a:buChar char="§"/>
            </a:pPr>
            <a:r>
              <a:rPr lang="de-CH" dirty="0"/>
              <a:t>Offline-Verfügbarkeit</a:t>
            </a:r>
          </a:p>
          <a:p>
            <a:pPr>
              <a:buFont typeface="Wingdings" panose="05000000000000000000" pitchFamily="2" charset="2"/>
              <a:buChar char="§"/>
            </a:pPr>
            <a:r>
              <a:rPr lang="de-CH" dirty="0"/>
              <a:t>Datensynchronisation</a:t>
            </a:r>
          </a:p>
          <a:p>
            <a:pPr>
              <a:buFont typeface="Wingdings" panose="05000000000000000000" pitchFamily="2" charset="2"/>
              <a:buChar char="§"/>
            </a:pPr>
            <a:r>
              <a:rPr lang="de-CH" dirty="0"/>
              <a:t>Wartbarkeit und Erweiterbarkeit</a:t>
            </a:r>
          </a:p>
          <a:p>
            <a:pPr>
              <a:buFont typeface="Wingdings" panose="05000000000000000000" pitchFamily="2" charset="2"/>
              <a:buChar char="§"/>
            </a:pPr>
            <a:r>
              <a:rPr lang="de-CH" dirty="0"/>
              <a:t>Sicherheit</a:t>
            </a:r>
          </a:p>
        </p:txBody>
      </p:sp>
      <p:sp>
        <p:nvSpPr>
          <p:cNvPr id="4" name="Content Placeholder 3">
            <a:extLst>
              <a:ext uri="{FF2B5EF4-FFF2-40B4-BE49-F238E27FC236}">
                <a16:creationId xmlns:a16="http://schemas.microsoft.com/office/drawing/2014/main" id="{A70B7BBB-74E4-E01B-2AAB-2FD0A82D4E74}"/>
              </a:ext>
            </a:extLst>
          </p:cNvPr>
          <p:cNvSpPr>
            <a:spLocks noGrp="1"/>
          </p:cNvSpPr>
          <p:nvPr>
            <p:ph sz="half" idx="2"/>
          </p:nvPr>
        </p:nvSpPr>
        <p:spPr/>
        <p:txBody>
          <a:bodyPr/>
          <a:lstStyle/>
          <a:p>
            <a:pPr>
              <a:buFont typeface="Wingdings" panose="05000000000000000000" pitchFamily="2" charset="2"/>
              <a:buChar char="§"/>
            </a:pPr>
            <a:r>
              <a:rPr lang="de-CH" dirty="0"/>
              <a:t>Performance</a:t>
            </a:r>
          </a:p>
          <a:p>
            <a:pPr>
              <a:buFont typeface="Wingdings" panose="05000000000000000000" pitchFamily="2" charset="2"/>
              <a:buChar char="§"/>
            </a:pPr>
            <a:r>
              <a:rPr lang="de-CH" dirty="0"/>
              <a:t>Web Frontend</a:t>
            </a:r>
          </a:p>
          <a:p>
            <a:pPr>
              <a:buFont typeface="Wingdings" panose="05000000000000000000" pitchFamily="2" charset="2"/>
              <a:buChar char="§"/>
            </a:pPr>
            <a:r>
              <a:rPr lang="de-CH" dirty="0"/>
              <a:t>Mobile App</a:t>
            </a:r>
          </a:p>
          <a:p>
            <a:pPr>
              <a:buFont typeface="Wingdings" panose="05000000000000000000" pitchFamily="2" charset="2"/>
              <a:buChar char="§"/>
            </a:pPr>
            <a:r>
              <a:rPr lang="de-CH" dirty="0"/>
              <a:t>Auslieferungsstrategie</a:t>
            </a:r>
          </a:p>
        </p:txBody>
      </p:sp>
      <p:sp>
        <p:nvSpPr>
          <p:cNvPr id="7" name="Datumsplatzhalter 6">
            <a:extLst>
              <a:ext uri="{FF2B5EF4-FFF2-40B4-BE49-F238E27FC236}">
                <a16:creationId xmlns:a16="http://schemas.microsoft.com/office/drawing/2014/main" id="{789E6618-83ED-B033-3E7A-632F90E72074}"/>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3619F518-62BD-755E-B863-BA1ACC2BEA7C}"/>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C533BCA6-0F20-65AC-1A8E-12C1B955AA46}"/>
              </a:ext>
            </a:extLst>
          </p:cNvPr>
          <p:cNvSpPr>
            <a:spLocks noGrp="1"/>
          </p:cNvSpPr>
          <p:nvPr>
            <p:ph type="sldNum" sz="quarter" idx="12"/>
          </p:nvPr>
        </p:nvSpPr>
        <p:spPr/>
        <p:txBody>
          <a:bodyPr/>
          <a:lstStyle/>
          <a:p>
            <a:fld id="{D05C0BAD-5425-4D77-9BDC-D220C2E84692}" type="slidenum">
              <a:rPr lang="de-DE" smtClean="0"/>
              <a:pPr/>
              <a:t>10</a:t>
            </a:fld>
            <a:endParaRPr lang="de-DE" dirty="0"/>
          </a:p>
        </p:txBody>
      </p:sp>
    </p:spTree>
    <p:extLst>
      <p:ext uri="{BB962C8B-B14F-4D97-AF65-F5344CB8AC3E}">
        <p14:creationId xmlns:p14="http://schemas.microsoft.com/office/powerpoint/2010/main" val="64715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54E50A-C352-46D4-A159-5C4AEED8AE51}"/>
              </a:ext>
            </a:extLst>
          </p:cNvPr>
          <p:cNvSpPr>
            <a:spLocks noGrp="1"/>
          </p:cNvSpPr>
          <p:nvPr>
            <p:ph type="title"/>
          </p:nvPr>
        </p:nvSpPr>
        <p:spPr>
          <a:xfrm>
            <a:off x="1097280" y="286603"/>
            <a:ext cx="10058400" cy="1450757"/>
          </a:xfrm>
        </p:spPr>
        <p:txBody>
          <a:bodyPr/>
          <a:lstStyle/>
          <a:p>
            <a:r>
              <a:rPr lang="de-DE" dirty="0"/>
              <a:t>Zusammenfassung</a:t>
            </a:r>
          </a:p>
        </p:txBody>
      </p:sp>
      <p:sp>
        <p:nvSpPr>
          <p:cNvPr id="7" name="Datumsplatzhalter 6">
            <a:extLst>
              <a:ext uri="{FF2B5EF4-FFF2-40B4-BE49-F238E27FC236}">
                <a16:creationId xmlns:a16="http://schemas.microsoft.com/office/drawing/2014/main" id="{931B598F-87C1-4A87-A4B0-DBB680816BAC}"/>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6573C352-2BB3-437E-90B8-A005F283C0AB}"/>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F3DD1238-0585-48B3-B3A1-17E3C61FF53C}"/>
              </a:ext>
            </a:extLst>
          </p:cNvPr>
          <p:cNvSpPr>
            <a:spLocks noGrp="1"/>
          </p:cNvSpPr>
          <p:nvPr>
            <p:ph type="sldNum" sz="quarter" idx="12"/>
          </p:nvPr>
        </p:nvSpPr>
        <p:spPr/>
        <p:txBody>
          <a:bodyPr/>
          <a:lstStyle/>
          <a:p>
            <a:fld id="{D05C0BAD-5425-4D77-9BDC-D220C2E84692}" type="slidenum">
              <a:rPr lang="de-DE" smtClean="0"/>
              <a:pPr/>
              <a:t>11</a:t>
            </a:fld>
            <a:endParaRPr lang="de-DE" dirty="0"/>
          </a:p>
        </p:txBody>
      </p:sp>
      <p:sp>
        <p:nvSpPr>
          <p:cNvPr id="3" name="Rectangle 2">
            <a:extLst>
              <a:ext uri="{FF2B5EF4-FFF2-40B4-BE49-F238E27FC236}">
                <a16:creationId xmlns:a16="http://schemas.microsoft.com/office/drawing/2014/main" id="{A6F4D557-58FD-F85A-C281-9C8B1E1FFFD8}"/>
              </a:ext>
            </a:extLst>
          </p:cNvPr>
          <p:cNvSpPr/>
          <p:nvPr/>
        </p:nvSpPr>
        <p:spPr>
          <a:xfrm>
            <a:off x="592846" y="2045366"/>
            <a:ext cx="3481137" cy="397042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de-CH" dirty="0"/>
              <a:t>Lösungsarchitektur für die Baustellen App</a:t>
            </a:r>
          </a:p>
          <a:p>
            <a:pPr marL="285750" indent="-285750">
              <a:buFont typeface="Arial" panose="020B0604020202020204" pitchFamily="34" charset="0"/>
              <a:buChar char="•"/>
            </a:pPr>
            <a:endParaRPr lang="de-CH" dirty="0"/>
          </a:p>
          <a:p>
            <a:pPr marL="285750" indent="-285750">
              <a:buFont typeface="Arial" panose="020B0604020202020204" pitchFamily="34" charset="0"/>
              <a:buChar char="•"/>
            </a:pPr>
            <a:r>
              <a:rPr lang="de-CH" dirty="0"/>
              <a:t>Erweiterbar</a:t>
            </a:r>
          </a:p>
          <a:p>
            <a:pPr marL="285750" indent="-285750">
              <a:buFont typeface="Arial" panose="020B0604020202020204" pitchFamily="34" charset="0"/>
              <a:buChar char="•"/>
            </a:pPr>
            <a:r>
              <a:rPr lang="de-CH" dirty="0"/>
              <a:t>Offline Fähigkeit</a:t>
            </a:r>
          </a:p>
          <a:p>
            <a:pPr marL="285750" indent="-285750">
              <a:buFont typeface="Arial" panose="020B0604020202020204" pitchFamily="34" charset="0"/>
              <a:buChar char="•"/>
            </a:pPr>
            <a:r>
              <a:rPr lang="de-CH" dirty="0"/>
              <a:t>Nicht funktionale Anforderungen adressiert</a:t>
            </a:r>
          </a:p>
          <a:p>
            <a:pPr marL="285750" indent="-285750">
              <a:buFont typeface="Arial" panose="020B0604020202020204" pitchFamily="34" charset="0"/>
              <a:buChar char="•"/>
            </a:pPr>
            <a:r>
              <a:rPr lang="de-CH" dirty="0"/>
              <a:t>CAP-Theorem Einfluss minimiert</a:t>
            </a:r>
          </a:p>
          <a:p>
            <a:endParaRPr lang="de-CH" dirty="0"/>
          </a:p>
        </p:txBody>
      </p:sp>
      <p:sp>
        <p:nvSpPr>
          <p:cNvPr id="4" name="Rectangle 3">
            <a:extLst>
              <a:ext uri="{FF2B5EF4-FFF2-40B4-BE49-F238E27FC236}">
                <a16:creationId xmlns:a16="http://schemas.microsoft.com/office/drawing/2014/main" id="{E5CFBDA8-AE4E-0F24-26A5-6519E012AD37}"/>
              </a:ext>
            </a:extLst>
          </p:cNvPr>
          <p:cNvSpPr/>
          <p:nvPr/>
        </p:nvSpPr>
        <p:spPr>
          <a:xfrm>
            <a:off x="4410409" y="2045366"/>
            <a:ext cx="3481137" cy="397042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de-CH" dirty="0"/>
              <a:t>Analyse Entwurfsmuster für den Datentransfer</a:t>
            </a:r>
          </a:p>
          <a:p>
            <a:endParaRPr lang="de-CH" dirty="0"/>
          </a:p>
          <a:p>
            <a:pPr marL="285750" indent="-285750">
              <a:buFont typeface="Arial" panose="020B0604020202020204" pitchFamily="34" charset="0"/>
              <a:buChar char="•"/>
            </a:pPr>
            <a:r>
              <a:rPr lang="de-CH" dirty="0"/>
              <a:t>Architekturentscheidung für den Einsatz von «</a:t>
            </a:r>
            <a:r>
              <a:rPr lang="de-CH" dirty="0" err="1"/>
              <a:t>Timestamp</a:t>
            </a:r>
            <a:r>
              <a:rPr lang="de-CH" dirty="0"/>
              <a:t> Transfer» mit Nutzwertanalyse begründet</a:t>
            </a:r>
          </a:p>
          <a:p>
            <a:pPr marL="285750" indent="-285750">
              <a:buFont typeface="Arial" panose="020B0604020202020204" pitchFamily="34" charset="0"/>
              <a:buChar char="•"/>
            </a:pPr>
            <a:r>
              <a:rPr lang="de-CH" dirty="0"/>
              <a:t>Risiken von Datenverlust mittels Rollen- und Zugriffskonzept minimiert.</a:t>
            </a:r>
          </a:p>
        </p:txBody>
      </p:sp>
      <p:sp>
        <p:nvSpPr>
          <p:cNvPr id="5" name="Rectangle 4">
            <a:extLst>
              <a:ext uri="{FF2B5EF4-FFF2-40B4-BE49-F238E27FC236}">
                <a16:creationId xmlns:a16="http://schemas.microsoft.com/office/drawing/2014/main" id="{DF26731B-FCC1-6D2E-E556-D9E0F068AF0D}"/>
              </a:ext>
            </a:extLst>
          </p:cNvPr>
          <p:cNvSpPr/>
          <p:nvPr/>
        </p:nvSpPr>
        <p:spPr>
          <a:xfrm>
            <a:off x="8227971" y="2045366"/>
            <a:ext cx="3481137" cy="3970421"/>
          </a:xfrm>
          <a:prstGeom prst="rect">
            <a:avLst/>
          </a:prstGeom>
        </p:spPr>
        <p:style>
          <a:lnRef idx="2">
            <a:schemeClr val="accent2"/>
          </a:lnRef>
          <a:fillRef idx="1">
            <a:schemeClr val="lt1"/>
          </a:fillRef>
          <a:effectRef idx="0">
            <a:schemeClr val="accent2"/>
          </a:effectRef>
          <a:fontRef idx="minor">
            <a:schemeClr val="dk1"/>
          </a:fontRef>
        </p:style>
        <p:txBody>
          <a:bodyPr rtlCol="0" anchor="t"/>
          <a:lstStyle/>
          <a:p>
            <a:r>
              <a:rPr lang="de-CH" dirty="0"/>
              <a:t>Proof </a:t>
            </a:r>
            <a:r>
              <a:rPr lang="de-CH" dirty="0" err="1"/>
              <a:t>of</a:t>
            </a:r>
            <a:r>
              <a:rPr lang="de-CH" dirty="0"/>
              <a:t> Concept</a:t>
            </a:r>
          </a:p>
          <a:p>
            <a:endParaRPr lang="de-CH" dirty="0"/>
          </a:p>
          <a:p>
            <a:pPr marL="285750" indent="-285750">
              <a:buFont typeface="Arial" panose="020B0604020202020204" pitchFamily="34" charset="0"/>
              <a:buChar char="•"/>
            </a:pPr>
            <a:r>
              <a:rPr lang="de-CH" dirty="0"/>
              <a:t>Zeigt dass der gewählte Synchronisationsalgorithmus funktioniert.</a:t>
            </a:r>
          </a:p>
          <a:p>
            <a:pPr marL="285750" indent="-285750">
              <a:buFont typeface="Arial" panose="020B0604020202020204" pitchFamily="34" charset="0"/>
              <a:buChar char="•"/>
            </a:pPr>
            <a:r>
              <a:rPr lang="de-CH" dirty="0"/>
              <a:t>Rollen und Zugriff umgesetzt</a:t>
            </a:r>
          </a:p>
          <a:p>
            <a:pPr marL="285750" indent="-285750">
              <a:buFont typeface="Arial" panose="020B0604020202020204" pitchFamily="34" charset="0"/>
              <a:buChar char="•"/>
            </a:pPr>
            <a:r>
              <a:rPr lang="de-CH" dirty="0"/>
              <a:t>Authentifizierung umgesetzt</a:t>
            </a:r>
          </a:p>
          <a:p>
            <a:pPr marL="285750" indent="-285750">
              <a:buFont typeface="Arial" panose="020B0604020202020204" pitchFamily="34" charset="0"/>
              <a:buChar char="•"/>
            </a:pPr>
            <a:r>
              <a:rPr lang="de-CH" dirty="0"/>
              <a:t>Demonstriert die offline Fähigkeit.</a:t>
            </a:r>
          </a:p>
        </p:txBody>
      </p:sp>
    </p:spTree>
    <p:extLst>
      <p:ext uri="{BB962C8B-B14F-4D97-AF65-F5344CB8AC3E}">
        <p14:creationId xmlns:p14="http://schemas.microsoft.com/office/powerpoint/2010/main" val="15164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a:extLst>
              <a:ext uri="{FF2B5EF4-FFF2-40B4-BE49-F238E27FC236}">
                <a16:creationId xmlns:a16="http://schemas.microsoft.com/office/drawing/2014/main" id="{E8CD96C0-0424-4D31-B24C-995B94BE8054}"/>
              </a:ext>
            </a:extLst>
          </p:cNvPr>
          <p:cNvSpPr>
            <a:spLocks noGrp="1"/>
          </p:cNvSpPr>
          <p:nvPr>
            <p:ph idx="1"/>
          </p:nvPr>
        </p:nvSpPr>
        <p:spPr/>
        <p:txBody>
          <a:bodyPr/>
          <a:lstStyle/>
          <a:p>
            <a:pPr marL="0" indent="0">
              <a:buNone/>
            </a:pPr>
            <a:r>
              <a:rPr lang="de-DE" dirty="0"/>
              <a:t>M. Theel, „Die Verteidigung der Bachelorarbeit: Präsentation mit Beispiel“, </a:t>
            </a:r>
            <a:r>
              <a:rPr lang="de-DE" dirty="0" err="1"/>
              <a:t>Scribbr</a:t>
            </a:r>
            <a:r>
              <a:rPr lang="de-DE" dirty="0"/>
              <a:t>, 20. Oktober 2020. https://www.scribbr.de/abgabe-abschlussarbeit/bachelorarbeit-praesentation/</a:t>
            </a:r>
          </a:p>
          <a:p>
            <a:pPr marL="0" indent="0">
              <a:buNone/>
            </a:pPr>
            <a:r>
              <a:rPr lang="en-US" dirty="0"/>
              <a:t>Z. McCormick, «Data Synchronization Patterns in Mobile Application Design».</a:t>
            </a:r>
          </a:p>
          <a:p>
            <a:pPr marL="0" indent="0">
              <a:buNone/>
            </a:pPr>
            <a:r>
              <a:rPr lang="de-DE" dirty="0"/>
              <a:t>D. G. Starke, «arc42 Template </a:t>
            </a:r>
            <a:r>
              <a:rPr lang="de-DE" dirty="0" err="1"/>
              <a:t>Overview</a:t>
            </a:r>
            <a:r>
              <a:rPr lang="de-DE" dirty="0"/>
              <a:t>», arc42. Zugegriffen: 12. Juli 2024. [Online]. Verfügbar unter: https://arc42.org/overview</a:t>
            </a:r>
          </a:p>
          <a:p>
            <a:pPr marL="0" indent="0">
              <a:buNone/>
            </a:pPr>
            <a:r>
              <a:rPr lang="de-DE" dirty="0">
                <a:effectLst/>
              </a:rPr>
              <a:t>“Nutzwertanalyse.” In </a:t>
            </a:r>
            <a:r>
              <a:rPr lang="de-DE" i="1" dirty="0">
                <a:effectLst/>
              </a:rPr>
              <a:t>Wikipedia</a:t>
            </a:r>
            <a:r>
              <a:rPr lang="de-DE" dirty="0">
                <a:effectLst/>
              </a:rPr>
              <a:t>, </a:t>
            </a:r>
            <a:r>
              <a:rPr lang="de-DE" dirty="0" err="1">
                <a:effectLst/>
              </a:rPr>
              <a:t>December</a:t>
            </a:r>
            <a:r>
              <a:rPr lang="de-DE" dirty="0">
                <a:effectLst/>
              </a:rPr>
              <a:t> 8, 2024. https://de.wikipedia.org/w/index.php?title=Nutzwertanalyse&amp;oldid=251085179.</a:t>
            </a:r>
          </a:p>
          <a:p>
            <a:pPr marL="0" indent="0">
              <a:buNone/>
            </a:pPr>
            <a:endParaRPr lang="de-DE" dirty="0"/>
          </a:p>
        </p:txBody>
      </p:sp>
      <p:sp>
        <p:nvSpPr>
          <p:cNvPr id="2" name="Datumsplatzhalter 1">
            <a:extLst>
              <a:ext uri="{FF2B5EF4-FFF2-40B4-BE49-F238E27FC236}">
                <a16:creationId xmlns:a16="http://schemas.microsoft.com/office/drawing/2014/main" id="{70F1A431-334F-4D76-9410-A53BD2C638F6}"/>
              </a:ext>
            </a:extLst>
          </p:cNvPr>
          <p:cNvSpPr>
            <a:spLocks noGrp="1"/>
          </p:cNvSpPr>
          <p:nvPr>
            <p:ph type="dt" sz="half" idx="10"/>
          </p:nvPr>
        </p:nvSpPr>
        <p:spPr/>
        <p:txBody>
          <a:bodyPr/>
          <a:lstStyle/>
          <a:p>
            <a:r>
              <a:rPr lang="en-CH"/>
              <a:t>24. März 2025</a:t>
            </a:r>
            <a:endParaRPr lang="de-DE" dirty="0"/>
          </a:p>
        </p:txBody>
      </p:sp>
      <p:sp>
        <p:nvSpPr>
          <p:cNvPr id="3" name="Fußzeilenplatzhalter 2">
            <a:extLst>
              <a:ext uri="{FF2B5EF4-FFF2-40B4-BE49-F238E27FC236}">
                <a16:creationId xmlns:a16="http://schemas.microsoft.com/office/drawing/2014/main" id="{C0B5D801-1C80-43CD-A0E5-15020BAF5C35}"/>
              </a:ext>
            </a:extLst>
          </p:cNvPr>
          <p:cNvSpPr>
            <a:spLocks noGrp="1"/>
          </p:cNvSpPr>
          <p:nvPr>
            <p:ph type="ftr" sz="quarter" idx="11"/>
          </p:nvPr>
        </p:nvSpPr>
        <p:spPr/>
        <p:txBody>
          <a:bodyPr/>
          <a:lstStyle/>
          <a:p>
            <a:r>
              <a:rPr lang="de-DE"/>
              <a:t>Amos Zürcher</a:t>
            </a:r>
          </a:p>
        </p:txBody>
      </p:sp>
      <p:sp>
        <p:nvSpPr>
          <p:cNvPr id="4" name="Foliennummernplatzhalter 3">
            <a:extLst>
              <a:ext uri="{FF2B5EF4-FFF2-40B4-BE49-F238E27FC236}">
                <a16:creationId xmlns:a16="http://schemas.microsoft.com/office/drawing/2014/main" id="{7AB433B9-7ECC-45EF-8483-30D0F9B8B30E}"/>
              </a:ext>
            </a:extLst>
          </p:cNvPr>
          <p:cNvSpPr>
            <a:spLocks noGrp="1"/>
          </p:cNvSpPr>
          <p:nvPr>
            <p:ph type="sldNum" sz="quarter" idx="12"/>
          </p:nvPr>
        </p:nvSpPr>
        <p:spPr/>
        <p:txBody>
          <a:bodyPr/>
          <a:lstStyle/>
          <a:p>
            <a:fld id="{D05C0BAD-5425-4D77-9BDC-D220C2E84692}" type="slidenum">
              <a:rPr lang="de-DE" smtClean="0"/>
              <a:t>12</a:t>
            </a:fld>
            <a:endParaRPr lang="de-DE"/>
          </a:p>
        </p:txBody>
      </p:sp>
      <p:sp>
        <p:nvSpPr>
          <p:cNvPr id="5" name="Titel 4">
            <a:extLst>
              <a:ext uri="{FF2B5EF4-FFF2-40B4-BE49-F238E27FC236}">
                <a16:creationId xmlns:a16="http://schemas.microsoft.com/office/drawing/2014/main" id="{5C43EB0F-C800-4850-9E06-9F3E2C8D66AC}"/>
              </a:ext>
            </a:extLst>
          </p:cNvPr>
          <p:cNvSpPr>
            <a:spLocks noGrp="1"/>
          </p:cNvSpPr>
          <p:nvPr>
            <p:ph type="title"/>
          </p:nvPr>
        </p:nvSpPr>
        <p:spPr/>
        <p:txBody>
          <a:bodyPr/>
          <a:lstStyle/>
          <a:p>
            <a:r>
              <a:rPr lang="de-DE" dirty="0"/>
              <a:t>Quellenangaben </a:t>
            </a:r>
          </a:p>
        </p:txBody>
      </p:sp>
    </p:spTree>
    <p:extLst>
      <p:ext uri="{BB962C8B-B14F-4D97-AF65-F5344CB8AC3E}">
        <p14:creationId xmlns:p14="http://schemas.microsoft.com/office/powerpoint/2010/main" val="58507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sp>
        <p:nvSpPr>
          <p:cNvPr id="29" name="Rectangle 2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cxnSp>
        <p:nvCxnSpPr>
          <p:cNvPr id="31" name="Straight Connector 3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3" name="Rectangle 32">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FD758CF-61FD-4D65-858B-618A240C6209}"/>
              </a:ext>
            </a:extLst>
          </p:cNvPr>
          <p:cNvSpPr>
            <a:spLocks noGrp="1"/>
          </p:cNvSpPr>
          <p:nvPr>
            <p:ph type="title" idx="4294967295"/>
          </p:nvPr>
        </p:nvSpPr>
        <p:spPr>
          <a:xfrm>
            <a:off x="5220928" y="965200"/>
            <a:ext cx="5999002" cy="4927600"/>
          </a:xfrm>
        </p:spPr>
        <p:txBody>
          <a:bodyPr vert="horz" lIns="91440" tIns="45720" rIns="91440" bIns="45720" rtlCol="0" anchor="ctr">
            <a:normAutofit/>
          </a:bodyPr>
          <a:lstStyle/>
          <a:p>
            <a:r>
              <a:rPr lang="en-US" sz="5400" dirty="0" err="1">
                <a:solidFill>
                  <a:schemeClr val="tx2"/>
                </a:solidFill>
              </a:rPr>
              <a:t>Vielen</a:t>
            </a:r>
            <a:r>
              <a:rPr lang="en-US" sz="5400" dirty="0">
                <a:solidFill>
                  <a:schemeClr val="tx2"/>
                </a:solidFill>
              </a:rPr>
              <a:t> Dank </a:t>
            </a:r>
            <a:r>
              <a:rPr lang="en-US" sz="5400" dirty="0" err="1">
                <a:solidFill>
                  <a:schemeClr val="tx2"/>
                </a:solidFill>
              </a:rPr>
              <a:t>für</a:t>
            </a:r>
            <a:r>
              <a:rPr lang="en-US" sz="5400" dirty="0">
                <a:solidFill>
                  <a:schemeClr val="tx2"/>
                </a:solidFill>
              </a:rPr>
              <a:t> </a:t>
            </a:r>
            <a:r>
              <a:rPr lang="en-US" sz="5400" dirty="0" err="1">
                <a:solidFill>
                  <a:schemeClr val="tx2"/>
                </a:solidFill>
              </a:rPr>
              <a:t>Ihre</a:t>
            </a:r>
            <a:r>
              <a:rPr lang="en-US" sz="5400" dirty="0">
                <a:solidFill>
                  <a:schemeClr val="tx2"/>
                </a:solidFill>
              </a:rPr>
              <a:t> </a:t>
            </a:r>
            <a:r>
              <a:rPr lang="en-US" sz="5400" dirty="0" err="1">
                <a:solidFill>
                  <a:schemeClr val="tx2"/>
                </a:solidFill>
              </a:rPr>
              <a:t>Aufmerksamkeit</a:t>
            </a:r>
            <a:r>
              <a:rPr lang="en-US" sz="5400" dirty="0">
                <a:solidFill>
                  <a:schemeClr val="tx2"/>
                </a:solidFill>
              </a:rPr>
              <a:t>!</a:t>
            </a:r>
          </a:p>
        </p:txBody>
      </p:sp>
      <p:sp>
        <p:nvSpPr>
          <p:cNvPr id="35" name="Rectangle 34">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sp>
        <p:nvSpPr>
          <p:cNvPr id="37" name="Rectangle 36">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CH"/>
          </a:p>
        </p:txBody>
      </p:sp>
      <p:pic>
        <p:nvPicPr>
          <p:cNvPr id="24" name="Grafik 23">
            <a:extLst>
              <a:ext uri="{FF2B5EF4-FFF2-40B4-BE49-F238E27FC236}">
                <a16:creationId xmlns:a16="http://schemas.microsoft.com/office/drawing/2014/main" id="{2ACCF96E-422A-471A-9615-895447EF4FD0}"/>
              </a:ext>
            </a:extLst>
          </p:cNvPr>
          <p:cNvPicPr>
            <a:picLocks noChangeAspect="1"/>
          </p:cNvPicPr>
          <p:nvPr/>
        </p:nvPicPr>
        <p:blipFill rotWithShape="1">
          <a:blip r:embed="rId3">
            <a:extLst>
              <a:ext uri="{28A0092B-C50C-407E-A947-70E740481C1C}">
                <a14:useLocalDpi xmlns:a14="http://schemas.microsoft.com/office/drawing/2010/main" val="0"/>
              </a:ext>
            </a:extLst>
          </a:blip>
          <a:srcRect r="30574" b="-786"/>
          <a:stretch/>
        </p:blipFill>
        <p:spPr>
          <a:xfrm>
            <a:off x="607485" y="2546278"/>
            <a:ext cx="3119722" cy="2547520"/>
          </a:xfrm>
          <a:prstGeom prst="rect">
            <a:avLst/>
          </a:prstGeom>
        </p:spPr>
      </p:pic>
      <p:sp>
        <p:nvSpPr>
          <p:cNvPr id="3" name="Date Placeholder 2">
            <a:extLst>
              <a:ext uri="{FF2B5EF4-FFF2-40B4-BE49-F238E27FC236}">
                <a16:creationId xmlns:a16="http://schemas.microsoft.com/office/drawing/2014/main" id="{24292053-B139-AFB8-237B-FD67591094EA}"/>
              </a:ext>
            </a:extLst>
          </p:cNvPr>
          <p:cNvSpPr>
            <a:spLocks noGrp="1"/>
          </p:cNvSpPr>
          <p:nvPr>
            <p:ph type="dt" sz="half" idx="10"/>
          </p:nvPr>
        </p:nvSpPr>
        <p:spPr/>
        <p:txBody>
          <a:bodyPr/>
          <a:lstStyle/>
          <a:p>
            <a:r>
              <a:rPr lang="en-CH"/>
              <a:t>24. März 2025</a:t>
            </a:r>
            <a:endParaRPr lang="de-DE" dirty="0"/>
          </a:p>
        </p:txBody>
      </p:sp>
      <p:sp>
        <p:nvSpPr>
          <p:cNvPr id="4" name="Footer Placeholder 3">
            <a:extLst>
              <a:ext uri="{FF2B5EF4-FFF2-40B4-BE49-F238E27FC236}">
                <a16:creationId xmlns:a16="http://schemas.microsoft.com/office/drawing/2014/main" id="{FC084172-599A-033E-E1ED-06156B47467A}"/>
              </a:ext>
            </a:extLst>
          </p:cNvPr>
          <p:cNvSpPr>
            <a:spLocks noGrp="1"/>
          </p:cNvSpPr>
          <p:nvPr>
            <p:ph type="ftr" sz="quarter" idx="11"/>
          </p:nvPr>
        </p:nvSpPr>
        <p:spPr/>
        <p:txBody>
          <a:bodyPr/>
          <a:lstStyle/>
          <a:p>
            <a:r>
              <a:rPr lang="de-DE"/>
              <a:t>Amos Zürcher</a:t>
            </a:r>
          </a:p>
        </p:txBody>
      </p:sp>
      <p:sp>
        <p:nvSpPr>
          <p:cNvPr id="5" name="Slide Number Placeholder 4">
            <a:extLst>
              <a:ext uri="{FF2B5EF4-FFF2-40B4-BE49-F238E27FC236}">
                <a16:creationId xmlns:a16="http://schemas.microsoft.com/office/drawing/2014/main" id="{F56E3CCA-FF1A-2190-9C09-79ED25542CF7}"/>
              </a:ext>
            </a:extLst>
          </p:cNvPr>
          <p:cNvSpPr>
            <a:spLocks noGrp="1"/>
          </p:cNvSpPr>
          <p:nvPr>
            <p:ph type="sldNum" sz="quarter" idx="12"/>
          </p:nvPr>
        </p:nvSpPr>
        <p:spPr/>
        <p:txBody>
          <a:bodyPr/>
          <a:lstStyle/>
          <a:p>
            <a:fld id="{D05C0BAD-5425-4D77-9BDC-D220C2E84692}" type="slidenum">
              <a:rPr lang="de-DE" smtClean="0"/>
              <a:t>13</a:t>
            </a:fld>
            <a:endParaRPr lang="de-DE"/>
          </a:p>
        </p:txBody>
      </p:sp>
    </p:spTree>
    <p:extLst>
      <p:ext uri="{BB962C8B-B14F-4D97-AF65-F5344CB8AC3E}">
        <p14:creationId xmlns:p14="http://schemas.microsoft.com/office/powerpoint/2010/main" val="24061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99E3DC-EA8B-4523-BC01-0511B74DEF61}"/>
              </a:ext>
            </a:extLst>
          </p:cNvPr>
          <p:cNvSpPr>
            <a:spLocks noGrp="1"/>
          </p:cNvSpPr>
          <p:nvPr>
            <p:ph type="title"/>
          </p:nvPr>
        </p:nvSpPr>
        <p:spPr>
          <a:xfrm>
            <a:off x="1097280" y="286603"/>
            <a:ext cx="10058400" cy="1450757"/>
          </a:xfrm>
        </p:spPr>
        <p:txBody>
          <a:bodyPr/>
          <a:lstStyle/>
          <a:p>
            <a:r>
              <a:rPr lang="de-DE" dirty="0"/>
              <a:t>Agenda</a:t>
            </a:r>
          </a:p>
        </p:txBody>
      </p:sp>
      <p:sp>
        <p:nvSpPr>
          <p:cNvPr id="3" name="Inhaltsplatzhalter 2">
            <a:extLst>
              <a:ext uri="{FF2B5EF4-FFF2-40B4-BE49-F238E27FC236}">
                <a16:creationId xmlns:a16="http://schemas.microsoft.com/office/drawing/2014/main" id="{48983E1F-ACFF-40B7-8BCE-56F8961DDB39}"/>
              </a:ext>
            </a:extLst>
          </p:cNvPr>
          <p:cNvSpPr>
            <a:spLocks noGrp="1"/>
          </p:cNvSpPr>
          <p:nvPr>
            <p:ph idx="1"/>
          </p:nvPr>
        </p:nvSpPr>
        <p:spPr/>
        <p:txBody>
          <a:bodyPr>
            <a:normAutofit/>
          </a:bodyPr>
          <a:lstStyle/>
          <a:p>
            <a:pPr marL="457200" indent="-457200">
              <a:buFont typeface="+mj-lt"/>
              <a:buAutoNum type="arabicPeriod"/>
            </a:pPr>
            <a:r>
              <a:rPr lang="de-DE" sz="2400" dirty="0"/>
              <a:t>Einleitung </a:t>
            </a:r>
          </a:p>
          <a:p>
            <a:pPr marL="457200" indent="-457200">
              <a:buFont typeface="+mj-lt"/>
              <a:buAutoNum type="arabicPeriod"/>
            </a:pPr>
            <a:r>
              <a:rPr lang="de-DE" sz="2400" dirty="0"/>
              <a:t>Literaturreview</a:t>
            </a:r>
          </a:p>
          <a:p>
            <a:pPr marL="457200" indent="-457200">
              <a:buFont typeface="+mj-lt"/>
              <a:buAutoNum type="arabicPeriod"/>
            </a:pPr>
            <a:r>
              <a:rPr lang="de-DE" sz="2400" dirty="0"/>
              <a:t>Methodik</a:t>
            </a:r>
          </a:p>
          <a:p>
            <a:pPr marL="457200" indent="-457200">
              <a:buFont typeface="+mj-lt"/>
              <a:buAutoNum type="arabicPeriod"/>
            </a:pPr>
            <a:r>
              <a:rPr lang="de-DE" sz="2400" dirty="0"/>
              <a:t>Ergebnisse</a:t>
            </a:r>
          </a:p>
          <a:p>
            <a:pPr marL="457200" indent="-457200">
              <a:buFont typeface="+mj-lt"/>
              <a:buAutoNum type="arabicPeriod"/>
            </a:pPr>
            <a:r>
              <a:rPr lang="de-DE" sz="2400" dirty="0"/>
              <a:t>Zusammenfassung</a:t>
            </a:r>
          </a:p>
          <a:p>
            <a:pPr marL="457200" indent="-457200">
              <a:buFont typeface="+mj-lt"/>
              <a:buAutoNum type="arabicPeriod"/>
            </a:pPr>
            <a:r>
              <a:rPr lang="de-DE" sz="2400" dirty="0"/>
              <a:t>Quellenangaben</a:t>
            </a:r>
          </a:p>
        </p:txBody>
      </p:sp>
      <p:sp>
        <p:nvSpPr>
          <p:cNvPr id="7" name="Datumsplatzhalter 6">
            <a:extLst>
              <a:ext uri="{FF2B5EF4-FFF2-40B4-BE49-F238E27FC236}">
                <a16:creationId xmlns:a16="http://schemas.microsoft.com/office/drawing/2014/main" id="{25E4EDAF-0231-435A-98B1-50BBC9BEE3ED}"/>
              </a:ext>
            </a:extLst>
          </p:cNvPr>
          <p:cNvSpPr>
            <a:spLocks noGrp="1"/>
          </p:cNvSpPr>
          <p:nvPr>
            <p:ph type="dt" sz="half" idx="10"/>
          </p:nvPr>
        </p:nvSpPr>
        <p:spPr/>
        <p:txBody>
          <a:bodyPr/>
          <a:lstStyle/>
          <a:p>
            <a:r>
              <a:rPr lang="en-CH"/>
              <a:t>24. März 2025</a:t>
            </a:r>
            <a:endParaRPr lang="de-DE" dirty="0"/>
          </a:p>
        </p:txBody>
      </p:sp>
      <p:sp>
        <p:nvSpPr>
          <p:cNvPr id="12" name="Fußzeilenplatzhalter 11">
            <a:extLst>
              <a:ext uri="{FF2B5EF4-FFF2-40B4-BE49-F238E27FC236}">
                <a16:creationId xmlns:a16="http://schemas.microsoft.com/office/drawing/2014/main" id="{297E0C3A-105C-4C1C-9E9E-4A26EEC36D6E}"/>
              </a:ext>
            </a:extLst>
          </p:cNvPr>
          <p:cNvSpPr>
            <a:spLocks noGrp="1"/>
          </p:cNvSpPr>
          <p:nvPr>
            <p:ph type="ftr" sz="quarter" idx="11"/>
          </p:nvPr>
        </p:nvSpPr>
        <p:spPr/>
        <p:txBody>
          <a:bodyPr/>
          <a:lstStyle/>
          <a:p>
            <a:r>
              <a:rPr lang="de-DE"/>
              <a:t>Amos Zürcher</a:t>
            </a:r>
            <a:endParaRPr lang="de-DE" dirty="0"/>
          </a:p>
        </p:txBody>
      </p:sp>
      <p:sp>
        <p:nvSpPr>
          <p:cNvPr id="13" name="Foliennummernplatzhalter 12">
            <a:extLst>
              <a:ext uri="{FF2B5EF4-FFF2-40B4-BE49-F238E27FC236}">
                <a16:creationId xmlns:a16="http://schemas.microsoft.com/office/drawing/2014/main" id="{FF7DB5FD-89E3-4E57-A283-A58C8B14B93F}"/>
              </a:ext>
            </a:extLst>
          </p:cNvPr>
          <p:cNvSpPr>
            <a:spLocks noGrp="1"/>
          </p:cNvSpPr>
          <p:nvPr>
            <p:ph type="sldNum" sz="quarter" idx="12"/>
          </p:nvPr>
        </p:nvSpPr>
        <p:spPr/>
        <p:txBody>
          <a:bodyPr/>
          <a:lstStyle/>
          <a:p>
            <a:fld id="{D05C0BAD-5425-4D77-9BDC-D220C2E84692}" type="slidenum">
              <a:rPr lang="de-DE" smtClean="0"/>
              <a:pPr/>
              <a:t>2</a:t>
            </a:fld>
            <a:endParaRPr lang="de-DE" dirty="0"/>
          </a:p>
        </p:txBody>
      </p:sp>
    </p:spTree>
    <p:extLst>
      <p:ext uri="{BB962C8B-B14F-4D97-AF65-F5344CB8AC3E}">
        <p14:creationId xmlns:p14="http://schemas.microsoft.com/office/powerpoint/2010/main" val="368802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D7B92890-B008-4500-B2BD-666D2252B61B}"/>
              </a:ext>
            </a:extLst>
          </p:cNvPr>
          <p:cNvSpPr>
            <a:spLocks noGrp="1"/>
          </p:cNvSpPr>
          <p:nvPr>
            <p:ph type="dt" sz="half" idx="10"/>
          </p:nvPr>
        </p:nvSpPr>
        <p:spPr/>
        <p:txBody>
          <a:bodyPr/>
          <a:lstStyle/>
          <a:p>
            <a:r>
              <a:rPr lang="en-CH"/>
              <a:t>24. März 2025</a:t>
            </a:r>
            <a:endParaRPr lang="de-DE" dirty="0"/>
          </a:p>
        </p:txBody>
      </p:sp>
      <p:sp>
        <p:nvSpPr>
          <p:cNvPr id="6" name="Titel 5">
            <a:extLst>
              <a:ext uri="{FF2B5EF4-FFF2-40B4-BE49-F238E27FC236}">
                <a16:creationId xmlns:a16="http://schemas.microsoft.com/office/drawing/2014/main" id="{BDD6CD8E-AF05-474D-B054-8942FC2EE5FE}"/>
              </a:ext>
            </a:extLst>
          </p:cNvPr>
          <p:cNvSpPr>
            <a:spLocks noGrp="1"/>
          </p:cNvSpPr>
          <p:nvPr>
            <p:ph type="title"/>
          </p:nvPr>
        </p:nvSpPr>
        <p:spPr/>
        <p:txBody>
          <a:bodyPr>
            <a:normAutofit/>
          </a:bodyPr>
          <a:lstStyle/>
          <a:p>
            <a:r>
              <a:rPr lang="de-DE" dirty="0"/>
              <a:t>Einleitung: Ausgangslage</a:t>
            </a:r>
          </a:p>
        </p:txBody>
      </p:sp>
      <p:sp>
        <p:nvSpPr>
          <p:cNvPr id="2" name="Fußzeilenplatzhalter 1">
            <a:extLst>
              <a:ext uri="{FF2B5EF4-FFF2-40B4-BE49-F238E27FC236}">
                <a16:creationId xmlns:a16="http://schemas.microsoft.com/office/drawing/2014/main" id="{B266326A-DD36-4233-816E-DD3FB0F53545}"/>
              </a:ext>
            </a:extLst>
          </p:cNvPr>
          <p:cNvSpPr>
            <a:spLocks noGrp="1"/>
          </p:cNvSpPr>
          <p:nvPr>
            <p:ph type="ftr" sz="quarter" idx="11"/>
          </p:nvPr>
        </p:nvSpPr>
        <p:spPr/>
        <p:txBody>
          <a:bodyPr/>
          <a:lstStyle/>
          <a:p>
            <a:r>
              <a:rPr lang="de-DE"/>
              <a:t>Amos Zürcher</a:t>
            </a:r>
            <a:endParaRPr lang="de-DE" dirty="0"/>
          </a:p>
        </p:txBody>
      </p:sp>
      <p:sp>
        <p:nvSpPr>
          <p:cNvPr id="37" name="Foliennummernplatzhalter 36">
            <a:extLst>
              <a:ext uri="{FF2B5EF4-FFF2-40B4-BE49-F238E27FC236}">
                <a16:creationId xmlns:a16="http://schemas.microsoft.com/office/drawing/2014/main" id="{B61BED8E-B4B7-4FB8-99F7-6B40788822CC}"/>
              </a:ext>
            </a:extLst>
          </p:cNvPr>
          <p:cNvSpPr>
            <a:spLocks noGrp="1"/>
          </p:cNvSpPr>
          <p:nvPr>
            <p:ph type="sldNum" sz="quarter" idx="12"/>
          </p:nvPr>
        </p:nvSpPr>
        <p:spPr/>
        <p:txBody>
          <a:bodyPr/>
          <a:lstStyle/>
          <a:p>
            <a:fld id="{D05C0BAD-5425-4D77-9BDC-D220C2E84692}" type="slidenum">
              <a:rPr lang="de-DE" smtClean="0"/>
              <a:pPr/>
              <a:t>3</a:t>
            </a:fld>
            <a:endParaRPr lang="de-DE" dirty="0"/>
          </a:p>
        </p:txBody>
      </p:sp>
      <p:pic>
        <p:nvPicPr>
          <p:cNvPr id="5" name="Picture 4" descr="Person watching empty phone">
            <a:extLst>
              <a:ext uri="{FF2B5EF4-FFF2-40B4-BE49-F238E27FC236}">
                <a16:creationId xmlns:a16="http://schemas.microsoft.com/office/drawing/2014/main" id="{C1EE403E-A345-B2AD-81DF-E53D30D2C9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064" y="2678656"/>
            <a:ext cx="3920344" cy="2614863"/>
          </a:xfrm>
          <a:prstGeom prst="rect">
            <a:avLst/>
          </a:prstGeom>
        </p:spPr>
      </p:pic>
      <p:sp>
        <p:nvSpPr>
          <p:cNvPr id="7" name="Rectangle 6">
            <a:extLst>
              <a:ext uri="{FF2B5EF4-FFF2-40B4-BE49-F238E27FC236}">
                <a16:creationId xmlns:a16="http://schemas.microsoft.com/office/drawing/2014/main" id="{21582C07-8D12-A2BA-63CF-56DC4B5E7545}"/>
              </a:ext>
            </a:extLst>
          </p:cNvPr>
          <p:cNvSpPr/>
          <p:nvPr/>
        </p:nvSpPr>
        <p:spPr>
          <a:xfrm>
            <a:off x="1973054" y="4132146"/>
            <a:ext cx="1917909" cy="6875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dirty="0"/>
              <a:t>Projektdaten aus THEIA</a:t>
            </a:r>
          </a:p>
        </p:txBody>
      </p:sp>
      <p:sp>
        <p:nvSpPr>
          <p:cNvPr id="8" name="Rectangle 7">
            <a:extLst>
              <a:ext uri="{FF2B5EF4-FFF2-40B4-BE49-F238E27FC236}">
                <a16:creationId xmlns:a16="http://schemas.microsoft.com/office/drawing/2014/main" id="{8AD70E5E-5FAD-3B9C-9A83-B70F425AF0F6}"/>
              </a:ext>
            </a:extLst>
          </p:cNvPr>
          <p:cNvSpPr/>
          <p:nvPr/>
        </p:nvSpPr>
        <p:spPr>
          <a:xfrm>
            <a:off x="2057401" y="2810578"/>
            <a:ext cx="1364456" cy="4255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CH" dirty="0"/>
              <a:t>Logistik</a:t>
            </a:r>
          </a:p>
        </p:txBody>
      </p:sp>
      <p:pic>
        <p:nvPicPr>
          <p:cNvPr id="1030" name="Picture 6" descr="Microsoft Power Apps icon in Windows 11 Color Style">
            <a:extLst>
              <a:ext uri="{FF2B5EF4-FFF2-40B4-BE49-F238E27FC236}">
                <a16:creationId xmlns:a16="http://schemas.microsoft.com/office/drawing/2014/main" id="{3D610352-FC90-018D-EB69-B38A7855A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811" y="2568776"/>
            <a:ext cx="483604" cy="48360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harepoint Icon PNG Transparent Background, Free Download #32022 -  FreeIconsPNG">
            <a:extLst>
              <a:ext uri="{FF2B5EF4-FFF2-40B4-BE49-F238E27FC236}">
                <a16:creationId xmlns:a16="http://schemas.microsoft.com/office/drawing/2014/main" id="{60255444-CCBE-14D6-5C03-2342447059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0531" y="2810578"/>
            <a:ext cx="949302" cy="79687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D19F1C31-9369-06DD-FF0B-B2AD99D439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19897" y="4159783"/>
            <a:ext cx="625285" cy="581410"/>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618DDDF3-428E-25FA-7E57-9D3A7E703823}"/>
              </a:ext>
            </a:extLst>
          </p:cNvPr>
          <p:cNvSpPr/>
          <p:nvPr/>
        </p:nvSpPr>
        <p:spPr>
          <a:xfrm>
            <a:off x="6307932" y="3309575"/>
            <a:ext cx="2874754" cy="5214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Rectangle: Rounded Corners 10">
            <a:extLst>
              <a:ext uri="{FF2B5EF4-FFF2-40B4-BE49-F238E27FC236}">
                <a16:creationId xmlns:a16="http://schemas.microsoft.com/office/drawing/2014/main" id="{6A0A9740-3F39-AB63-053E-669CFA15E5E8}"/>
              </a:ext>
            </a:extLst>
          </p:cNvPr>
          <p:cNvSpPr/>
          <p:nvPr/>
        </p:nvSpPr>
        <p:spPr>
          <a:xfrm>
            <a:off x="1628775" y="2371725"/>
            <a:ext cx="4467225" cy="2921794"/>
          </a:xfrm>
          <a:prstGeom prst="roundRect">
            <a:avLst>
              <a:gd name="adj" fmla="val 3618"/>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TextBox 11">
            <a:extLst>
              <a:ext uri="{FF2B5EF4-FFF2-40B4-BE49-F238E27FC236}">
                <a16:creationId xmlns:a16="http://schemas.microsoft.com/office/drawing/2014/main" id="{9753BFFA-7AE5-0DF3-EC6D-2E9A2071F370}"/>
              </a:ext>
            </a:extLst>
          </p:cNvPr>
          <p:cNvSpPr txBox="1"/>
          <p:nvPr/>
        </p:nvSpPr>
        <p:spPr>
          <a:xfrm>
            <a:off x="7051064" y="2243138"/>
            <a:ext cx="3920344" cy="369332"/>
          </a:xfrm>
          <a:prstGeom prst="rect">
            <a:avLst/>
          </a:prstGeom>
          <a:noFill/>
        </p:spPr>
        <p:txBody>
          <a:bodyPr wrap="square" rtlCol="0">
            <a:spAutoFit/>
          </a:bodyPr>
          <a:lstStyle/>
          <a:p>
            <a:r>
              <a:rPr lang="de-CH" dirty="0"/>
              <a:t>Baustellen App</a:t>
            </a:r>
          </a:p>
        </p:txBody>
      </p:sp>
    </p:spTree>
    <p:extLst>
      <p:ext uri="{BB962C8B-B14F-4D97-AF65-F5344CB8AC3E}">
        <p14:creationId xmlns:p14="http://schemas.microsoft.com/office/powerpoint/2010/main" val="313361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B6D21-8F53-B09D-36A8-20BFFE9ACAA4}"/>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F6A25187-C565-0258-9135-C0CB116C1E9A}"/>
              </a:ext>
            </a:extLst>
          </p:cNvPr>
          <p:cNvSpPr>
            <a:spLocks noGrp="1"/>
          </p:cNvSpPr>
          <p:nvPr>
            <p:ph type="title"/>
          </p:nvPr>
        </p:nvSpPr>
        <p:spPr/>
        <p:txBody>
          <a:bodyPr>
            <a:normAutofit/>
          </a:bodyPr>
          <a:lstStyle/>
          <a:p>
            <a:r>
              <a:rPr lang="de-DE" dirty="0"/>
              <a:t>Einleitung: Problemstellung</a:t>
            </a:r>
          </a:p>
        </p:txBody>
      </p:sp>
      <p:sp>
        <p:nvSpPr>
          <p:cNvPr id="4" name="Content Placeholder 3">
            <a:extLst>
              <a:ext uri="{FF2B5EF4-FFF2-40B4-BE49-F238E27FC236}">
                <a16:creationId xmlns:a16="http://schemas.microsoft.com/office/drawing/2014/main" id="{07EABAA2-194A-248F-F02E-F278E2A98BAC}"/>
              </a:ext>
            </a:extLst>
          </p:cNvPr>
          <p:cNvSpPr>
            <a:spLocks noGrp="1"/>
          </p:cNvSpPr>
          <p:nvPr>
            <p:ph sz="half" idx="1"/>
          </p:nvPr>
        </p:nvSpPr>
        <p:spPr/>
        <p:txBody>
          <a:bodyPr/>
          <a:lstStyle/>
          <a:p>
            <a:r>
              <a:rPr lang="de-CH" dirty="0"/>
              <a:t> </a:t>
            </a:r>
          </a:p>
          <a:p>
            <a:endParaRPr lang="de-CH" dirty="0"/>
          </a:p>
        </p:txBody>
      </p:sp>
      <p:sp>
        <p:nvSpPr>
          <p:cNvPr id="9" name="Content Placeholder 8">
            <a:extLst>
              <a:ext uri="{FF2B5EF4-FFF2-40B4-BE49-F238E27FC236}">
                <a16:creationId xmlns:a16="http://schemas.microsoft.com/office/drawing/2014/main" id="{F030DFAD-2A88-BF4C-3678-B95BF8C5C53A}"/>
              </a:ext>
            </a:extLst>
          </p:cNvPr>
          <p:cNvSpPr>
            <a:spLocks noGrp="1"/>
          </p:cNvSpPr>
          <p:nvPr>
            <p:ph sz="half" idx="2"/>
          </p:nvPr>
        </p:nvSpPr>
        <p:spPr/>
        <p:txBody>
          <a:bodyPr/>
          <a:lstStyle/>
          <a:p>
            <a:pPr marL="0" indent="0">
              <a:buNone/>
            </a:pPr>
            <a:r>
              <a:rPr lang="de-CH" sz="2400" b="1" dirty="0"/>
              <a:t>Nicht Funktionale Anforderungen</a:t>
            </a:r>
            <a:endParaRPr lang="de-CH" b="1" dirty="0"/>
          </a:p>
          <a:p>
            <a:pPr>
              <a:buFont typeface="Wingdings" panose="05000000000000000000" pitchFamily="2" charset="2"/>
              <a:buChar char="§"/>
            </a:pPr>
            <a:r>
              <a:rPr lang="de-CH" dirty="0"/>
              <a:t>Leistung</a:t>
            </a:r>
          </a:p>
          <a:p>
            <a:pPr>
              <a:buFont typeface="Wingdings" panose="05000000000000000000" pitchFamily="2" charset="2"/>
              <a:buChar char="§"/>
            </a:pPr>
            <a:r>
              <a:rPr lang="de-CH" dirty="0"/>
              <a:t>Benutzerfreundlichkeit</a:t>
            </a:r>
          </a:p>
          <a:p>
            <a:pPr>
              <a:buFont typeface="Wingdings" panose="05000000000000000000" pitchFamily="2" charset="2"/>
              <a:buChar char="§"/>
            </a:pPr>
            <a:r>
              <a:rPr lang="de-CH" dirty="0"/>
              <a:t>Sicherheit</a:t>
            </a:r>
          </a:p>
          <a:p>
            <a:pPr>
              <a:buFont typeface="Wingdings" panose="05000000000000000000" pitchFamily="2" charset="2"/>
              <a:buChar char="§"/>
            </a:pPr>
            <a:r>
              <a:rPr lang="de-CH" dirty="0"/>
              <a:t>Verteilbarkeit</a:t>
            </a:r>
          </a:p>
          <a:p>
            <a:pPr>
              <a:buFont typeface="Wingdings" panose="05000000000000000000" pitchFamily="2" charset="2"/>
              <a:buChar char="§"/>
            </a:pPr>
            <a:r>
              <a:rPr lang="de-CH" dirty="0"/>
              <a:t>Wartbarkeit</a:t>
            </a:r>
          </a:p>
          <a:p>
            <a:pPr>
              <a:buFont typeface="Wingdings" panose="05000000000000000000" pitchFamily="2" charset="2"/>
              <a:buChar char="§"/>
            </a:pPr>
            <a:r>
              <a:rPr lang="de-CH" dirty="0"/>
              <a:t>Offlinefähigkeit</a:t>
            </a:r>
          </a:p>
          <a:p>
            <a:pPr>
              <a:buFont typeface="Wingdings" panose="05000000000000000000" pitchFamily="2" charset="2"/>
              <a:buChar char="§"/>
            </a:pPr>
            <a:r>
              <a:rPr lang="de-CH" dirty="0"/>
              <a:t>Gerätekompatibilität</a:t>
            </a:r>
          </a:p>
        </p:txBody>
      </p:sp>
      <p:sp>
        <p:nvSpPr>
          <p:cNvPr id="3" name="Datumsplatzhalter 2">
            <a:extLst>
              <a:ext uri="{FF2B5EF4-FFF2-40B4-BE49-F238E27FC236}">
                <a16:creationId xmlns:a16="http://schemas.microsoft.com/office/drawing/2014/main" id="{7782A0F9-7A85-3A74-D868-6396659E924A}"/>
              </a:ext>
            </a:extLst>
          </p:cNvPr>
          <p:cNvSpPr>
            <a:spLocks noGrp="1"/>
          </p:cNvSpPr>
          <p:nvPr>
            <p:ph type="dt" sz="half" idx="10"/>
          </p:nvPr>
        </p:nvSpPr>
        <p:spPr/>
        <p:txBody>
          <a:bodyPr/>
          <a:lstStyle/>
          <a:p>
            <a:r>
              <a:rPr lang="en-CH"/>
              <a:t>24. März 2025</a:t>
            </a:r>
            <a:endParaRPr lang="de-DE" dirty="0"/>
          </a:p>
        </p:txBody>
      </p:sp>
      <p:sp>
        <p:nvSpPr>
          <p:cNvPr id="2" name="Fußzeilenplatzhalter 1">
            <a:extLst>
              <a:ext uri="{FF2B5EF4-FFF2-40B4-BE49-F238E27FC236}">
                <a16:creationId xmlns:a16="http://schemas.microsoft.com/office/drawing/2014/main" id="{169A20BB-6BC9-778E-EBDD-D87C10EB8C48}"/>
              </a:ext>
            </a:extLst>
          </p:cNvPr>
          <p:cNvSpPr>
            <a:spLocks noGrp="1"/>
          </p:cNvSpPr>
          <p:nvPr>
            <p:ph type="ftr" sz="quarter" idx="11"/>
          </p:nvPr>
        </p:nvSpPr>
        <p:spPr/>
        <p:txBody>
          <a:bodyPr/>
          <a:lstStyle/>
          <a:p>
            <a:r>
              <a:rPr lang="de-DE"/>
              <a:t>Amos Zürcher</a:t>
            </a:r>
            <a:endParaRPr lang="de-DE" dirty="0"/>
          </a:p>
        </p:txBody>
      </p:sp>
      <p:sp>
        <p:nvSpPr>
          <p:cNvPr id="37" name="Foliennummernplatzhalter 36">
            <a:extLst>
              <a:ext uri="{FF2B5EF4-FFF2-40B4-BE49-F238E27FC236}">
                <a16:creationId xmlns:a16="http://schemas.microsoft.com/office/drawing/2014/main" id="{3610F1A2-7BEA-49B6-AF03-FB80A25446F9}"/>
              </a:ext>
            </a:extLst>
          </p:cNvPr>
          <p:cNvSpPr>
            <a:spLocks noGrp="1"/>
          </p:cNvSpPr>
          <p:nvPr>
            <p:ph type="sldNum" sz="quarter" idx="12"/>
          </p:nvPr>
        </p:nvSpPr>
        <p:spPr/>
        <p:txBody>
          <a:bodyPr/>
          <a:lstStyle/>
          <a:p>
            <a:fld id="{D05C0BAD-5425-4D77-9BDC-D220C2E84692}" type="slidenum">
              <a:rPr lang="de-DE" smtClean="0"/>
              <a:pPr/>
              <a:t>4</a:t>
            </a:fld>
            <a:endParaRPr lang="de-DE" dirty="0"/>
          </a:p>
        </p:txBody>
      </p:sp>
      <p:pic>
        <p:nvPicPr>
          <p:cNvPr id="13" name="Picture 12" descr="A diagram of a building&#10;&#10;AI-generated content may be incorrect.">
            <a:extLst>
              <a:ext uri="{FF2B5EF4-FFF2-40B4-BE49-F238E27FC236}">
                <a16:creationId xmlns:a16="http://schemas.microsoft.com/office/drawing/2014/main" id="{C38EDE82-A4CE-7F32-93F5-B8CF76CE7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9476" y="2265917"/>
            <a:ext cx="2880143" cy="3182991"/>
          </a:xfrm>
          <a:prstGeom prst="rect">
            <a:avLst/>
          </a:prstGeom>
        </p:spPr>
      </p:pic>
      <p:pic>
        <p:nvPicPr>
          <p:cNvPr id="2050" name="Picture 2" descr="Antenna, radio, signal, connection, device, technology, wireless icon -  Download on Iconfinder">
            <a:extLst>
              <a:ext uri="{FF2B5EF4-FFF2-40B4-BE49-F238E27FC236}">
                <a16:creationId xmlns:a16="http://schemas.microsoft.com/office/drawing/2014/main" id="{E7C2174C-28E1-1E2C-DCE0-FE9729C12C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1394990" y="3429000"/>
            <a:ext cx="866776" cy="86677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E8F0988-3D3B-E584-F2F1-14D5A357AAF7}"/>
              </a:ext>
            </a:extLst>
          </p:cNvPr>
          <p:cNvSpPr/>
          <p:nvPr/>
        </p:nvSpPr>
        <p:spPr>
          <a:xfrm>
            <a:off x="2965868" y="4990455"/>
            <a:ext cx="1606133" cy="224726"/>
          </a:xfrm>
          <a:prstGeom prst="rect">
            <a:avLst/>
          </a:prstGeom>
          <a:pattFill prst="wdUpDiag">
            <a:fgClr>
              <a:srgbClr val="FF0000"/>
            </a:fgClr>
            <a:bgClr>
              <a:schemeClr val="bg1"/>
            </a:bgClr>
          </a:patt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46992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BDD6CD8E-AF05-474D-B054-8942FC2EE5FE}"/>
              </a:ext>
            </a:extLst>
          </p:cNvPr>
          <p:cNvSpPr>
            <a:spLocks noGrp="1"/>
          </p:cNvSpPr>
          <p:nvPr>
            <p:ph type="title"/>
          </p:nvPr>
        </p:nvSpPr>
        <p:spPr/>
        <p:txBody>
          <a:bodyPr>
            <a:normAutofit/>
          </a:bodyPr>
          <a:lstStyle/>
          <a:p>
            <a:r>
              <a:rPr lang="de-DE" dirty="0"/>
              <a:t>Literaturreview</a:t>
            </a:r>
          </a:p>
        </p:txBody>
      </p:sp>
      <p:sp>
        <p:nvSpPr>
          <p:cNvPr id="4" name="Content Placeholder 3">
            <a:extLst>
              <a:ext uri="{FF2B5EF4-FFF2-40B4-BE49-F238E27FC236}">
                <a16:creationId xmlns:a16="http://schemas.microsoft.com/office/drawing/2014/main" id="{FBEA9F8F-AAE8-23AC-EDFA-1D15CA48F91E}"/>
              </a:ext>
            </a:extLst>
          </p:cNvPr>
          <p:cNvSpPr>
            <a:spLocks noGrp="1"/>
          </p:cNvSpPr>
          <p:nvPr>
            <p:ph sz="half" idx="1"/>
          </p:nvPr>
        </p:nvSpPr>
        <p:spPr/>
        <p:txBody>
          <a:bodyPr>
            <a:normAutofit fontScale="92500" lnSpcReduction="20000"/>
          </a:bodyPr>
          <a:lstStyle/>
          <a:p>
            <a:r>
              <a:rPr lang="de-CH" dirty="0"/>
              <a:t>CAP Theorem</a:t>
            </a:r>
          </a:p>
        </p:txBody>
      </p:sp>
      <p:sp>
        <p:nvSpPr>
          <p:cNvPr id="5" name="Content Placeholder 4">
            <a:extLst>
              <a:ext uri="{FF2B5EF4-FFF2-40B4-BE49-F238E27FC236}">
                <a16:creationId xmlns:a16="http://schemas.microsoft.com/office/drawing/2014/main" id="{5A075924-FB68-2063-57CD-85418B50F038}"/>
              </a:ext>
            </a:extLst>
          </p:cNvPr>
          <p:cNvSpPr>
            <a:spLocks noGrp="1"/>
          </p:cNvSpPr>
          <p:nvPr>
            <p:ph sz="half" idx="2"/>
          </p:nvPr>
        </p:nvSpPr>
        <p:spPr/>
        <p:txBody>
          <a:bodyPr>
            <a:normAutofit fontScale="92500" lnSpcReduction="20000"/>
          </a:bodyPr>
          <a:lstStyle/>
          <a:p>
            <a:pPr marL="0" indent="0">
              <a:buNone/>
            </a:pPr>
            <a:r>
              <a:rPr lang="de-CH" dirty="0"/>
              <a:t>Datensynchronisation Entwurfsmuster</a:t>
            </a:r>
          </a:p>
          <a:p>
            <a:pPr marL="0" indent="0">
              <a:buNone/>
            </a:pPr>
            <a:r>
              <a:rPr lang="de-CH" sz="2100" dirty="0"/>
              <a:t>Datenübertragung</a:t>
            </a:r>
            <a:endParaRPr lang="de-CH" dirty="0"/>
          </a:p>
          <a:p>
            <a:pPr>
              <a:buFont typeface="Wingdings" panose="05000000000000000000" pitchFamily="2" charset="2"/>
              <a:buChar char="§"/>
            </a:pPr>
            <a:r>
              <a:rPr lang="de-CH" sz="1700" dirty="0"/>
              <a:t>Synchrone Datenübertragung</a:t>
            </a:r>
          </a:p>
          <a:p>
            <a:pPr>
              <a:buFont typeface="Wingdings" panose="05000000000000000000" pitchFamily="2" charset="2"/>
              <a:buChar char="§"/>
            </a:pPr>
            <a:r>
              <a:rPr lang="de-CH" sz="1700" dirty="0"/>
              <a:t>Asynchrone Datenübertragung</a:t>
            </a:r>
            <a:endParaRPr lang="de-CH" sz="1600" dirty="0"/>
          </a:p>
          <a:p>
            <a:pPr marL="0" indent="0">
              <a:buNone/>
            </a:pPr>
            <a:r>
              <a:rPr lang="de-CH" dirty="0"/>
              <a:t>Datenspeicherung</a:t>
            </a:r>
          </a:p>
          <a:p>
            <a:pPr>
              <a:buFont typeface="Wingdings" panose="05000000000000000000" pitchFamily="2" charset="2"/>
              <a:buChar char="§"/>
            </a:pPr>
            <a:r>
              <a:rPr lang="de-CH" sz="1700" dirty="0"/>
              <a:t>Partial Storage</a:t>
            </a:r>
          </a:p>
          <a:p>
            <a:pPr>
              <a:buFont typeface="Wingdings" panose="05000000000000000000" pitchFamily="2" charset="2"/>
              <a:buChar char="§"/>
            </a:pPr>
            <a:r>
              <a:rPr lang="de-CH" sz="1700" dirty="0" err="1"/>
              <a:t>Complete</a:t>
            </a:r>
            <a:r>
              <a:rPr lang="de-CH" sz="1700" dirty="0"/>
              <a:t> Storage</a:t>
            </a:r>
            <a:endParaRPr lang="de-CH" dirty="0"/>
          </a:p>
          <a:p>
            <a:pPr marL="0" indent="0">
              <a:buNone/>
            </a:pPr>
            <a:r>
              <a:rPr lang="de-CH" dirty="0"/>
              <a:t>Datenübertragung</a:t>
            </a:r>
          </a:p>
          <a:p>
            <a:pPr>
              <a:buFont typeface="Wingdings" panose="05000000000000000000" pitchFamily="2" charset="2"/>
              <a:buChar char="§"/>
            </a:pPr>
            <a:r>
              <a:rPr lang="de-CH" sz="1700" dirty="0" err="1"/>
              <a:t>Full</a:t>
            </a:r>
            <a:r>
              <a:rPr lang="de-CH" sz="1700" dirty="0"/>
              <a:t> Transfer</a:t>
            </a:r>
          </a:p>
          <a:p>
            <a:pPr>
              <a:buFont typeface="Wingdings" panose="05000000000000000000" pitchFamily="2" charset="2"/>
              <a:buChar char="§"/>
            </a:pPr>
            <a:r>
              <a:rPr lang="de-CH" sz="1700" dirty="0" err="1"/>
              <a:t>Timestamp</a:t>
            </a:r>
            <a:r>
              <a:rPr lang="de-CH" sz="1700" dirty="0"/>
              <a:t> Transfer</a:t>
            </a:r>
          </a:p>
          <a:p>
            <a:pPr>
              <a:buFont typeface="Wingdings" panose="05000000000000000000" pitchFamily="2" charset="2"/>
              <a:buChar char="§"/>
            </a:pPr>
            <a:r>
              <a:rPr lang="de-CH" sz="1700" dirty="0" err="1"/>
              <a:t>Mathematical</a:t>
            </a:r>
            <a:r>
              <a:rPr lang="de-CH" sz="1700" dirty="0"/>
              <a:t> Transfer</a:t>
            </a:r>
          </a:p>
        </p:txBody>
      </p:sp>
      <p:sp>
        <p:nvSpPr>
          <p:cNvPr id="3" name="Datumsplatzhalter 2">
            <a:extLst>
              <a:ext uri="{FF2B5EF4-FFF2-40B4-BE49-F238E27FC236}">
                <a16:creationId xmlns:a16="http://schemas.microsoft.com/office/drawing/2014/main" id="{D7B92890-B008-4500-B2BD-666D2252B61B}"/>
              </a:ext>
            </a:extLst>
          </p:cNvPr>
          <p:cNvSpPr>
            <a:spLocks noGrp="1"/>
          </p:cNvSpPr>
          <p:nvPr>
            <p:ph type="dt" sz="half" idx="10"/>
          </p:nvPr>
        </p:nvSpPr>
        <p:spPr/>
        <p:txBody>
          <a:bodyPr/>
          <a:lstStyle/>
          <a:p>
            <a:r>
              <a:rPr lang="en-CH"/>
              <a:t>24. März 2025</a:t>
            </a:r>
            <a:endParaRPr lang="de-DE" dirty="0"/>
          </a:p>
        </p:txBody>
      </p:sp>
      <p:sp>
        <p:nvSpPr>
          <p:cNvPr id="2" name="Fußzeilenplatzhalter 1">
            <a:extLst>
              <a:ext uri="{FF2B5EF4-FFF2-40B4-BE49-F238E27FC236}">
                <a16:creationId xmlns:a16="http://schemas.microsoft.com/office/drawing/2014/main" id="{B266326A-DD36-4233-816E-DD3FB0F53545}"/>
              </a:ext>
            </a:extLst>
          </p:cNvPr>
          <p:cNvSpPr>
            <a:spLocks noGrp="1"/>
          </p:cNvSpPr>
          <p:nvPr>
            <p:ph type="ftr" sz="quarter" idx="11"/>
          </p:nvPr>
        </p:nvSpPr>
        <p:spPr/>
        <p:txBody>
          <a:bodyPr/>
          <a:lstStyle/>
          <a:p>
            <a:r>
              <a:rPr lang="de-DE"/>
              <a:t>Amos Zürcher</a:t>
            </a:r>
            <a:endParaRPr lang="de-DE" dirty="0"/>
          </a:p>
        </p:txBody>
      </p:sp>
      <p:sp>
        <p:nvSpPr>
          <p:cNvPr id="37" name="Foliennummernplatzhalter 36">
            <a:extLst>
              <a:ext uri="{FF2B5EF4-FFF2-40B4-BE49-F238E27FC236}">
                <a16:creationId xmlns:a16="http://schemas.microsoft.com/office/drawing/2014/main" id="{B61BED8E-B4B7-4FB8-99F7-6B40788822CC}"/>
              </a:ext>
            </a:extLst>
          </p:cNvPr>
          <p:cNvSpPr>
            <a:spLocks noGrp="1"/>
          </p:cNvSpPr>
          <p:nvPr>
            <p:ph type="sldNum" sz="quarter" idx="12"/>
          </p:nvPr>
        </p:nvSpPr>
        <p:spPr/>
        <p:txBody>
          <a:bodyPr/>
          <a:lstStyle/>
          <a:p>
            <a:fld id="{D05C0BAD-5425-4D77-9BDC-D220C2E84692}" type="slidenum">
              <a:rPr lang="de-DE" smtClean="0"/>
              <a:pPr/>
              <a:t>5</a:t>
            </a:fld>
            <a:endParaRPr lang="de-DE" dirty="0"/>
          </a:p>
        </p:txBody>
      </p:sp>
      <p:pic>
        <p:nvPicPr>
          <p:cNvPr id="3074" name="Picture 2" descr="What is the CAP Theorem? | Hazelcast">
            <a:extLst>
              <a:ext uri="{FF2B5EF4-FFF2-40B4-BE49-F238E27FC236}">
                <a16:creationId xmlns:a16="http://schemas.microsoft.com/office/drawing/2014/main" id="{FAF6D086-5CFE-D918-11CE-E932DBBF7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5478" y="2253915"/>
            <a:ext cx="4041363" cy="380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36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0FF688-0E38-4710-BD5A-8766F8173B74}"/>
              </a:ext>
            </a:extLst>
          </p:cNvPr>
          <p:cNvSpPr>
            <a:spLocks noGrp="1"/>
          </p:cNvSpPr>
          <p:nvPr>
            <p:ph type="title"/>
          </p:nvPr>
        </p:nvSpPr>
        <p:spPr/>
        <p:txBody>
          <a:bodyPr/>
          <a:lstStyle/>
          <a:p>
            <a:r>
              <a:rPr lang="de-DE" dirty="0"/>
              <a:t>Methodik</a:t>
            </a:r>
          </a:p>
        </p:txBody>
      </p:sp>
      <p:graphicFrame>
        <p:nvGraphicFramePr>
          <p:cNvPr id="16" name="Content Placeholder 15">
            <a:extLst>
              <a:ext uri="{FF2B5EF4-FFF2-40B4-BE49-F238E27FC236}">
                <a16:creationId xmlns:a16="http://schemas.microsoft.com/office/drawing/2014/main" id="{9B8F7961-1C20-6335-33BF-FBB366D29701}"/>
              </a:ext>
            </a:extLst>
          </p:cNvPr>
          <p:cNvGraphicFramePr>
            <a:graphicFrameLocks noGrp="1"/>
          </p:cNvGraphicFramePr>
          <p:nvPr>
            <p:ph sz="half" idx="2"/>
            <p:extLst>
              <p:ext uri="{D42A27DB-BD31-4B8C-83A1-F6EECF244321}">
                <p14:modId xmlns:p14="http://schemas.microsoft.com/office/powerpoint/2010/main" val="2426485500"/>
              </p:ext>
            </p:extLst>
          </p:nvPr>
        </p:nvGraphicFramePr>
        <p:xfrm>
          <a:off x="6218238" y="1846263"/>
          <a:ext cx="4937125" cy="402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atumsplatzhalter 6">
            <a:extLst>
              <a:ext uri="{FF2B5EF4-FFF2-40B4-BE49-F238E27FC236}">
                <a16:creationId xmlns:a16="http://schemas.microsoft.com/office/drawing/2014/main" id="{F80692A6-3F5D-452C-9691-DF3F320F3A15}"/>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67C0D3BF-BC00-4588-90FF-5DDF81B50A0E}"/>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36017403-70A3-4090-B2CA-A4F79585AC3E}"/>
              </a:ext>
            </a:extLst>
          </p:cNvPr>
          <p:cNvSpPr>
            <a:spLocks noGrp="1"/>
          </p:cNvSpPr>
          <p:nvPr>
            <p:ph type="sldNum" sz="quarter" idx="12"/>
          </p:nvPr>
        </p:nvSpPr>
        <p:spPr/>
        <p:txBody>
          <a:bodyPr/>
          <a:lstStyle/>
          <a:p>
            <a:fld id="{D05C0BAD-5425-4D77-9BDC-D220C2E84692}" type="slidenum">
              <a:rPr lang="de-DE" smtClean="0"/>
              <a:pPr/>
              <a:t>6</a:t>
            </a:fld>
            <a:endParaRPr lang="de-DE" dirty="0"/>
          </a:p>
        </p:txBody>
      </p:sp>
      <p:sp>
        <p:nvSpPr>
          <p:cNvPr id="15" name="Rectangle: Rounded Corners 14">
            <a:extLst>
              <a:ext uri="{FF2B5EF4-FFF2-40B4-BE49-F238E27FC236}">
                <a16:creationId xmlns:a16="http://schemas.microsoft.com/office/drawing/2014/main" id="{A91338A1-A57F-6F38-69D0-68E7DB35371F}"/>
              </a:ext>
            </a:extLst>
          </p:cNvPr>
          <p:cNvSpPr/>
          <p:nvPr/>
        </p:nvSpPr>
        <p:spPr>
          <a:xfrm>
            <a:off x="1585914" y="2386013"/>
            <a:ext cx="3307556" cy="784353"/>
          </a:xfrm>
          <a:prstGeom prst="roundRect">
            <a:avLst>
              <a:gd name="adj" fmla="val 1125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CH" dirty="0"/>
              <a:t>Lösungsarchitektur</a:t>
            </a:r>
          </a:p>
        </p:txBody>
      </p:sp>
      <p:pic>
        <p:nvPicPr>
          <p:cNvPr id="9" name="Content Placeholder 8" descr="A blue and black logo&#10;&#10;AI-generated content may be incorrect.">
            <a:extLst>
              <a:ext uri="{FF2B5EF4-FFF2-40B4-BE49-F238E27FC236}">
                <a16:creationId xmlns:a16="http://schemas.microsoft.com/office/drawing/2014/main" id="{6680E1E7-0F1F-E083-99F4-C2909B32511D}"/>
              </a:ext>
            </a:extLst>
          </p:cNvPr>
          <p:cNvPicPr>
            <a:picLocks noGrp="1" noChangeAspect="1"/>
          </p:cNvPicPr>
          <p:nvPr>
            <p:ph sz="half" idx="1"/>
          </p:nvPr>
        </p:nvPicPr>
        <p:blipFill>
          <a:blip r:embed="rId8">
            <a:extLst>
              <a:ext uri="{28A0092B-C50C-407E-A947-70E740481C1C}">
                <a14:useLocalDpi xmlns:a14="http://schemas.microsoft.com/office/drawing/2010/main" val="0"/>
              </a:ext>
            </a:extLst>
          </a:blip>
          <a:stretch>
            <a:fillRect/>
          </a:stretch>
        </p:blipFill>
        <p:spPr>
          <a:xfrm>
            <a:off x="3771911" y="2535783"/>
            <a:ext cx="969118" cy="484811"/>
          </a:xfrm>
        </p:spPr>
      </p:pic>
      <p:sp>
        <p:nvSpPr>
          <p:cNvPr id="24" name="Rectangle 23">
            <a:extLst>
              <a:ext uri="{FF2B5EF4-FFF2-40B4-BE49-F238E27FC236}">
                <a16:creationId xmlns:a16="http://schemas.microsoft.com/office/drawing/2014/main" id="{C71C702F-AE6A-93A4-FD31-7F367DD6EA75}"/>
              </a:ext>
            </a:extLst>
          </p:cNvPr>
          <p:cNvSpPr/>
          <p:nvPr/>
        </p:nvSpPr>
        <p:spPr>
          <a:xfrm>
            <a:off x="2485220" y="4244576"/>
            <a:ext cx="2400311" cy="78435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de-CH" dirty="0"/>
              <a:t>Proof </a:t>
            </a:r>
            <a:r>
              <a:rPr lang="de-CH" dirty="0" err="1"/>
              <a:t>Of</a:t>
            </a:r>
            <a:r>
              <a:rPr lang="de-CH" dirty="0"/>
              <a:t> Concept</a:t>
            </a:r>
          </a:p>
        </p:txBody>
      </p:sp>
      <p:sp>
        <p:nvSpPr>
          <p:cNvPr id="25" name="Arrow: Left 24">
            <a:extLst>
              <a:ext uri="{FF2B5EF4-FFF2-40B4-BE49-F238E27FC236}">
                <a16:creationId xmlns:a16="http://schemas.microsoft.com/office/drawing/2014/main" id="{8AE5E51D-2CB4-3492-E55F-8C634FF11709}"/>
              </a:ext>
            </a:extLst>
          </p:cNvPr>
          <p:cNvSpPr/>
          <p:nvPr/>
        </p:nvSpPr>
        <p:spPr>
          <a:xfrm>
            <a:off x="5007769" y="4372893"/>
            <a:ext cx="1088231" cy="52772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11744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A4458C-6C62-43E5-8CB4-4F711B963E4E}"/>
              </a:ext>
            </a:extLst>
          </p:cNvPr>
          <p:cNvSpPr>
            <a:spLocks noGrp="1"/>
          </p:cNvSpPr>
          <p:nvPr>
            <p:ph type="title"/>
          </p:nvPr>
        </p:nvSpPr>
        <p:spPr/>
        <p:txBody>
          <a:bodyPr/>
          <a:lstStyle/>
          <a:p>
            <a:r>
              <a:rPr lang="de-DE" dirty="0"/>
              <a:t>Ergebnisse: Nutzwertanalyse</a:t>
            </a:r>
          </a:p>
        </p:txBody>
      </p:sp>
      <p:sp>
        <p:nvSpPr>
          <p:cNvPr id="3" name="Content Placeholder 2">
            <a:extLst>
              <a:ext uri="{FF2B5EF4-FFF2-40B4-BE49-F238E27FC236}">
                <a16:creationId xmlns:a16="http://schemas.microsoft.com/office/drawing/2014/main" id="{CBF7372C-9E0B-8E37-F003-14DEE362D80F}"/>
              </a:ext>
            </a:extLst>
          </p:cNvPr>
          <p:cNvSpPr>
            <a:spLocks noGrp="1"/>
          </p:cNvSpPr>
          <p:nvPr>
            <p:ph sz="half" idx="1"/>
          </p:nvPr>
        </p:nvSpPr>
        <p:spPr/>
        <p:txBody>
          <a:bodyPr/>
          <a:lstStyle/>
          <a:p>
            <a:pPr marL="0" indent="0">
              <a:buNone/>
            </a:pPr>
            <a:endParaRPr lang="de-CH" dirty="0"/>
          </a:p>
          <a:p>
            <a:pPr marL="0" indent="0">
              <a:buNone/>
            </a:pPr>
            <a:r>
              <a:rPr lang="de-CH" dirty="0"/>
              <a:t>Analyse von Datentransfer Entwurfsmuster</a:t>
            </a:r>
          </a:p>
          <a:p>
            <a:pPr marL="0" indent="0">
              <a:buNone/>
            </a:pPr>
            <a:endParaRPr lang="de-CH" dirty="0"/>
          </a:p>
        </p:txBody>
      </p:sp>
      <p:graphicFrame>
        <p:nvGraphicFramePr>
          <p:cNvPr id="5" name="Content Placeholder 4">
            <a:extLst>
              <a:ext uri="{FF2B5EF4-FFF2-40B4-BE49-F238E27FC236}">
                <a16:creationId xmlns:a16="http://schemas.microsoft.com/office/drawing/2014/main" id="{1BBE0F66-1238-A842-0F0C-AEE315764AF7}"/>
              </a:ext>
            </a:extLst>
          </p:cNvPr>
          <p:cNvGraphicFramePr>
            <a:graphicFrameLocks noGrp="1"/>
          </p:cNvGraphicFramePr>
          <p:nvPr>
            <p:ph sz="half" idx="2"/>
            <p:extLst>
              <p:ext uri="{D42A27DB-BD31-4B8C-83A1-F6EECF244321}">
                <p14:modId xmlns:p14="http://schemas.microsoft.com/office/powerpoint/2010/main" val="2859656877"/>
              </p:ext>
            </p:extLst>
          </p:nvPr>
        </p:nvGraphicFramePr>
        <p:xfrm>
          <a:off x="845517" y="2764125"/>
          <a:ext cx="10500965" cy="2668895"/>
        </p:xfrm>
        <a:graphic>
          <a:graphicData uri="http://schemas.openxmlformats.org/drawingml/2006/table">
            <a:tbl>
              <a:tblPr firstRow="1" firstCol="1" bandRow="1">
                <a:tableStyleId>{5C22544A-7EE6-4342-B048-85BDC9FD1C3A}</a:tableStyleId>
              </a:tblPr>
              <a:tblGrid>
                <a:gridCol w="2343744">
                  <a:extLst>
                    <a:ext uri="{9D8B030D-6E8A-4147-A177-3AD203B41FA5}">
                      <a16:colId xmlns:a16="http://schemas.microsoft.com/office/drawing/2014/main" val="25071235"/>
                    </a:ext>
                  </a:extLst>
                </a:gridCol>
                <a:gridCol w="1172993">
                  <a:extLst>
                    <a:ext uri="{9D8B030D-6E8A-4147-A177-3AD203B41FA5}">
                      <a16:colId xmlns:a16="http://schemas.microsoft.com/office/drawing/2014/main" val="2549257830"/>
                    </a:ext>
                  </a:extLst>
                </a:gridCol>
                <a:gridCol w="1075617">
                  <a:extLst>
                    <a:ext uri="{9D8B030D-6E8A-4147-A177-3AD203B41FA5}">
                      <a16:colId xmlns:a16="http://schemas.microsoft.com/office/drawing/2014/main" val="2367133719"/>
                    </a:ext>
                  </a:extLst>
                </a:gridCol>
                <a:gridCol w="1252459">
                  <a:extLst>
                    <a:ext uri="{9D8B030D-6E8A-4147-A177-3AD203B41FA5}">
                      <a16:colId xmlns:a16="http://schemas.microsoft.com/office/drawing/2014/main" val="2986884894"/>
                    </a:ext>
                  </a:extLst>
                </a:gridCol>
                <a:gridCol w="1075617">
                  <a:extLst>
                    <a:ext uri="{9D8B030D-6E8A-4147-A177-3AD203B41FA5}">
                      <a16:colId xmlns:a16="http://schemas.microsoft.com/office/drawing/2014/main" val="2498048659"/>
                    </a:ext>
                  </a:extLst>
                </a:gridCol>
                <a:gridCol w="1252459">
                  <a:extLst>
                    <a:ext uri="{9D8B030D-6E8A-4147-A177-3AD203B41FA5}">
                      <a16:colId xmlns:a16="http://schemas.microsoft.com/office/drawing/2014/main" val="3562460723"/>
                    </a:ext>
                  </a:extLst>
                </a:gridCol>
                <a:gridCol w="1075617">
                  <a:extLst>
                    <a:ext uri="{9D8B030D-6E8A-4147-A177-3AD203B41FA5}">
                      <a16:colId xmlns:a16="http://schemas.microsoft.com/office/drawing/2014/main" val="443535433"/>
                    </a:ext>
                  </a:extLst>
                </a:gridCol>
                <a:gridCol w="1252459">
                  <a:extLst>
                    <a:ext uri="{9D8B030D-6E8A-4147-A177-3AD203B41FA5}">
                      <a16:colId xmlns:a16="http://schemas.microsoft.com/office/drawing/2014/main" val="3792000995"/>
                    </a:ext>
                  </a:extLst>
                </a:gridCol>
              </a:tblGrid>
              <a:tr h="544274">
                <a:tc>
                  <a:txBody>
                    <a:bodyPr/>
                    <a:lstStyle/>
                    <a:p>
                      <a:pPr marL="53975">
                        <a:lnSpc>
                          <a:spcPts val="1220"/>
                        </a:lnSpc>
                        <a:buNone/>
                      </a:pPr>
                      <a:r>
                        <a:rPr lang="de-CH" sz="1600" dirty="0">
                          <a:effectLst/>
                        </a:rPr>
                        <a:t>Kriterium</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nSpc>
                          <a:spcPts val="1220"/>
                        </a:lnSpc>
                        <a:buNone/>
                      </a:pPr>
                      <a:r>
                        <a:rPr lang="de-CH" sz="1600">
                          <a:effectLst/>
                        </a:rPr>
                        <a:t>Gewicht</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gridSpan="2">
                  <a:txBody>
                    <a:bodyPr/>
                    <a:lstStyle/>
                    <a:p>
                      <a:pPr marL="53975" algn="ctr">
                        <a:lnSpc>
                          <a:spcPts val="1220"/>
                        </a:lnSpc>
                        <a:buNone/>
                      </a:pPr>
                      <a:r>
                        <a:rPr lang="de-CH" sz="1600">
                          <a:effectLst/>
                        </a:rPr>
                        <a:t>«Full Transfer»</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hMerge="1">
                  <a:txBody>
                    <a:bodyPr/>
                    <a:lstStyle/>
                    <a:p>
                      <a:endParaRPr lang="de-CH"/>
                    </a:p>
                  </a:txBody>
                  <a:tcPr/>
                </a:tc>
                <a:tc gridSpan="2">
                  <a:txBody>
                    <a:bodyPr/>
                    <a:lstStyle/>
                    <a:p>
                      <a:pPr marL="53975" algn="ctr">
                        <a:lnSpc>
                          <a:spcPts val="1220"/>
                        </a:lnSpc>
                        <a:buNone/>
                      </a:pPr>
                      <a:r>
                        <a:rPr lang="de-CH" sz="1600" dirty="0">
                          <a:effectLst/>
                        </a:rPr>
                        <a:t>«</a:t>
                      </a:r>
                      <a:r>
                        <a:rPr lang="de-CH" sz="1600" dirty="0" err="1">
                          <a:effectLst/>
                        </a:rPr>
                        <a:t>Timestamp</a:t>
                      </a:r>
                      <a:r>
                        <a:rPr lang="de-CH" sz="1600" dirty="0">
                          <a:effectLst/>
                        </a:rPr>
                        <a:t> Transfer»</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hMerge="1">
                  <a:txBody>
                    <a:bodyPr/>
                    <a:lstStyle/>
                    <a:p>
                      <a:endParaRPr lang="de-CH"/>
                    </a:p>
                  </a:txBody>
                  <a:tcPr/>
                </a:tc>
                <a:tc gridSpan="2">
                  <a:txBody>
                    <a:bodyPr/>
                    <a:lstStyle/>
                    <a:p>
                      <a:pPr marL="53975" algn="ctr">
                        <a:lnSpc>
                          <a:spcPts val="1220"/>
                        </a:lnSpc>
                        <a:buNone/>
                      </a:pPr>
                      <a:r>
                        <a:rPr lang="de-CH" sz="1600" dirty="0">
                          <a:effectLst/>
                        </a:rPr>
                        <a:t>«</a:t>
                      </a:r>
                      <a:r>
                        <a:rPr lang="de-CH" sz="1600" dirty="0" err="1">
                          <a:effectLst/>
                        </a:rPr>
                        <a:t>Mathematical</a:t>
                      </a:r>
                      <a:r>
                        <a:rPr lang="de-CH" sz="1600" dirty="0">
                          <a:effectLst/>
                        </a:rPr>
                        <a:t> Transfer»</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hMerge="1">
                  <a:txBody>
                    <a:bodyPr/>
                    <a:lstStyle/>
                    <a:p>
                      <a:endParaRPr lang="de-CH"/>
                    </a:p>
                  </a:txBody>
                  <a:tcPr/>
                </a:tc>
                <a:extLst>
                  <a:ext uri="{0D108BD9-81ED-4DB2-BD59-A6C34878D82A}">
                    <a16:rowId xmlns:a16="http://schemas.microsoft.com/office/drawing/2014/main" val="3595361227"/>
                  </a:ext>
                </a:extLst>
              </a:tr>
              <a:tr h="313787">
                <a:tc>
                  <a:txBody>
                    <a:bodyPr/>
                    <a:lstStyle/>
                    <a:p>
                      <a:pPr marL="53975">
                        <a:lnSpc>
                          <a:spcPts val="1220"/>
                        </a:lnSpc>
                        <a:buNone/>
                      </a:pPr>
                      <a:r>
                        <a:rPr lang="de-CH" sz="1600" dirty="0">
                          <a:effectLst/>
                        </a:rPr>
                        <a:t> </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nSpc>
                          <a:spcPts val="1220"/>
                        </a:lnSpc>
                        <a:buNone/>
                      </a:pPr>
                      <a:r>
                        <a:rPr lang="de-CH" sz="1600" dirty="0">
                          <a:effectLst/>
                        </a:rPr>
                        <a:t> </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Punkte</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Gewichtet</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Punkte</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Gewichtet</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Punkte</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ctr">
                        <a:lnSpc>
                          <a:spcPts val="1220"/>
                        </a:lnSpc>
                        <a:buNone/>
                      </a:pPr>
                      <a:r>
                        <a:rPr lang="de-CH" sz="1600">
                          <a:effectLst/>
                        </a:rPr>
                        <a:t>Gewichtet</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284091840"/>
                  </a:ext>
                </a:extLst>
              </a:tr>
              <a:tr h="296613">
                <a:tc>
                  <a:txBody>
                    <a:bodyPr/>
                    <a:lstStyle/>
                    <a:p>
                      <a:pPr marL="53975">
                        <a:lnSpc>
                          <a:spcPts val="1220"/>
                        </a:lnSpc>
                        <a:buNone/>
                      </a:pPr>
                      <a:r>
                        <a:rPr lang="de-CH" sz="1600">
                          <a:effectLst/>
                        </a:rPr>
                        <a:t>Komplexität</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20%</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0.6</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0.4</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842337708"/>
                  </a:ext>
                </a:extLst>
              </a:tr>
              <a:tr h="296613">
                <a:tc>
                  <a:txBody>
                    <a:bodyPr/>
                    <a:lstStyle/>
                    <a:p>
                      <a:pPr marL="53975">
                        <a:lnSpc>
                          <a:spcPts val="1220"/>
                        </a:lnSpc>
                        <a:buNone/>
                      </a:pPr>
                      <a:r>
                        <a:rPr lang="de-CH" sz="1600">
                          <a:effectLst/>
                        </a:rPr>
                        <a:t>Speicherbedarf</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dirty="0">
                          <a:effectLst/>
                        </a:rPr>
                        <a:t>5%</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0.15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0.05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3809244364"/>
                  </a:ext>
                </a:extLst>
              </a:tr>
              <a:tr h="296613">
                <a:tc>
                  <a:txBody>
                    <a:bodyPr/>
                    <a:lstStyle/>
                    <a:p>
                      <a:pPr marL="53975">
                        <a:lnSpc>
                          <a:spcPts val="1220"/>
                        </a:lnSpc>
                        <a:buNone/>
                      </a:pPr>
                      <a:r>
                        <a:rPr lang="de-CH" sz="1600">
                          <a:effectLst/>
                        </a:rPr>
                        <a:t>Rechenleistung</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0.15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0.15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0.05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2797523545"/>
                  </a:ext>
                </a:extLst>
              </a:tr>
              <a:tr h="296613">
                <a:tc>
                  <a:txBody>
                    <a:bodyPr/>
                    <a:lstStyle/>
                    <a:p>
                      <a:pPr marL="53975">
                        <a:lnSpc>
                          <a:spcPts val="1220"/>
                        </a:lnSpc>
                        <a:buNone/>
                      </a:pPr>
                      <a:r>
                        <a:rPr lang="de-CH" sz="1600">
                          <a:effectLst/>
                        </a:rPr>
                        <a:t>Bandbreite</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20%</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dirty="0">
                          <a:effectLst/>
                        </a:rPr>
                        <a:t>1</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0.4</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0.6</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843568822"/>
                  </a:ext>
                </a:extLst>
              </a:tr>
              <a:tr h="327769">
                <a:tc>
                  <a:txBody>
                    <a:bodyPr/>
                    <a:lstStyle/>
                    <a:p>
                      <a:pPr marL="53975">
                        <a:lnSpc>
                          <a:spcPts val="1220"/>
                        </a:lnSpc>
                        <a:buNone/>
                      </a:pPr>
                      <a:r>
                        <a:rPr lang="de-CH" sz="1600" dirty="0">
                          <a:effectLst/>
                        </a:rPr>
                        <a:t>Konfliktmanagement</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50%</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0.5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3</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3900161675"/>
                  </a:ext>
                </a:extLst>
              </a:tr>
              <a:tr h="296613">
                <a:tc>
                  <a:txBody>
                    <a:bodyPr/>
                    <a:lstStyle/>
                    <a:p>
                      <a:pPr marL="53975">
                        <a:lnSpc>
                          <a:spcPts val="1220"/>
                        </a:lnSpc>
                        <a:buNone/>
                      </a:pPr>
                      <a:r>
                        <a:rPr lang="de-CH" sz="1600">
                          <a:effectLst/>
                        </a:rPr>
                        <a:t>Summe</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dirty="0">
                          <a:effectLst/>
                        </a:rPr>
                        <a:t>100 %</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11</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1.6</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12</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2.55</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a:effectLst/>
                        </a:rPr>
                        <a:t>8</a:t>
                      </a:r>
                      <a:endParaRPr lang="en-CH" sz="160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tc>
                  <a:txBody>
                    <a:bodyPr/>
                    <a:lstStyle/>
                    <a:p>
                      <a:pPr marL="53975" algn="r">
                        <a:lnSpc>
                          <a:spcPts val="1220"/>
                        </a:lnSpc>
                        <a:buNone/>
                      </a:pPr>
                      <a:r>
                        <a:rPr lang="de-CH" sz="1600" dirty="0">
                          <a:effectLst/>
                        </a:rPr>
                        <a:t>1.9</a:t>
                      </a:r>
                      <a:endParaRPr lang="en-CH" sz="1600" dirty="0">
                        <a:effectLst/>
                        <a:latin typeface="Lucida Sans" panose="020B0602030504020204" pitchFamily="34" charset="0"/>
                        <a:ea typeface="Lucida Sans" panose="020B0602030504020204" pitchFamily="34" charset="0"/>
                        <a:cs typeface="Times New Roman" panose="02020603050405020304" pitchFamily="18" charset="0"/>
                      </a:endParaRPr>
                    </a:p>
                  </a:txBody>
                  <a:tcPr marL="44730" marR="44730" marT="21049" marB="21049" anchor="b"/>
                </a:tc>
                <a:extLst>
                  <a:ext uri="{0D108BD9-81ED-4DB2-BD59-A6C34878D82A}">
                    <a16:rowId xmlns:a16="http://schemas.microsoft.com/office/drawing/2014/main" val="2161134689"/>
                  </a:ext>
                </a:extLst>
              </a:tr>
            </a:tbl>
          </a:graphicData>
        </a:graphic>
      </p:graphicFrame>
      <p:sp>
        <p:nvSpPr>
          <p:cNvPr id="7" name="Datumsplatzhalter 6">
            <a:extLst>
              <a:ext uri="{FF2B5EF4-FFF2-40B4-BE49-F238E27FC236}">
                <a16:creationId xmlns:a16="http://schemas.microsoft.com/office/drawing/2014/main" id="{1A34726A-BBA0-4AF8-844D-51B584A02499}"/>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C9BE3B6D-704F-4E34-BC95-294CA0895003}"/>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87B2AD99-6622-49B7-8C4C-7E5D07FDA773}"/>
              </a:ext>
            </a:extLst>
          </p:cNvPr>
          <p:cNvSpPr>
            <a:spLocks noGrp="1"/>
          </p:cNvSpPr>
          <p:nvPr>
            <p:ph type="sldNum" sz="quarter" idx="12"/>
          </p:nvPr>
        </p:nvSpPr>
        <p:spPr/>
        <p:txBody>
          <a:bodyPr/>
          <a:lstStyle/>
          <a:p>
            <a:fld id="{D05C0BAD-5425-4D77-9BDC-D220C2E84692}" type="slidenum">
              <a:rPr lang="de-DE" smtClean="0"/>
              <a:pPr/>
              <a:t>7</a:t>
            </a:fld>
            <a:endParaRPr lang="de-DE" dirty="0"/>
          </a:p>
        </p:txBody>
      </p:sp>
    </p:spTree>
    <p:extLst>
      <p:ext uri="{BB962C8B-B14F-4D97-AF65-F5344CB8AC3E}">
        <p14:creationId xmlns:p14="http://schemas.microsoft.com/office/powerpoint/2010/main" val="165553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902F7-F0A2-779D-4DAF-30B04DFE279B}"/>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ADD5382-7171-B79C-82B9-B66A0B1CAF39}"/>
              </a:ext>
            </a:extLst>
          </p:cNvPr>
          <p:cNvSpPr>
            <a:spLocks noGrp="1"/>
          </p:cNvSpPr>
          <p:nvPr>
            <p:ph idx="1"/>
          </p:nvPr>
        </p:nvSpPr>
        <p:spPr/>
        <p:txBody>
          <a:bodyPr/>
          <a:lstStyle/>
          <a:p>
            <a:pPr>
              <a:buFont typeface="Wingdings" panose="05000000000000000000" pitchFamily="2" charset="2"/>
              <a:buChar char="§"/>
            </a:pPr>
            <a:r>
              <a:rPr lang="de-CH" dirty="0"/>
              <a:t>Online Projekte offline synchronisieren</a:t>
            </a:r>
          </a:p>
          <a:p>
            <a:pPr>
              <a:buFont typeface="Wingdings" panose="05000000000000000000" pitchFamily="2" charset="2"/>
              <a:buChar char="§"/>
            </a:pPr>
            <a:r>
              <a:rPr lang="de-CH" dirty="0"/>
              <a:t>Authentifizierung mit Azure Entra ID</a:t>
            </a:r>
          </a:p>
          <a:p>
            <a:pPr>
              <a:buFont typeface="Wingdings" panose="05000000000000000000" pitchFamily="2" charset="2"/>
              <a:buChar char="§"/>
            </a:pPr>
            <a:r>
              <a:rPr lang="de-CH" dirty="0"/>
              <a:t>Autorisierung über Applikationsrolle</a:t>
            </a:r>
          </a:p>
          <a:p>
            <a:pPr>
              <a:buFont typeface="Wingdings" panose="05000000000000000000" pitchFamily="2" charset="2"/>
              <a:buChar char="§"/>
            </a:pPr>
            <a:r>
              <a:rPr lang="de-CH" dirty="0"/>
              <a:t>Algorithmus zur Synchronisation von lokalen und entfernten Daten </a:t>
            </a:r>
          </a:p>
        </p:txBody>
      </p:sp>
      <p:sp>
        <p:nvSpPr>
          <p:cNvPr id="7" name="Datumsplatzhalter 6">
            <a:extLst>
              <a:ext uri="{FF2B5EF4-FFF2-40B4-BE49-F238E27FC236}">
                <a16:creationId xmlns:a16="http://schemas.microsoft.com/office/drawing/2014/main" id="{4841ED05-BE76-2179-6BDA-E80373AEFA86}"/>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51255845-4F47-BF4C-237B-BB7568FEEFDD}"/>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86A08B53-5D51-CA2C-AFDA-507D0C4EDDC5}"/>
              </a:ext>
            </a:extLst>
          </p:cNvPr>
          <p:cNvSpPr>
            <a:spLocks noGrp="1"/>
          </p:cNvSpPr>
          <p:nvPr>
            <p:ph type="sldNum" sz="quarter" idx="12"/>
          </p:nvPr>
        </p:nvSpPr>
        <p:spPr/>
        <p:txBody>
          <a:bodyPr/>
          <a:lstStyle/>
          <a:p>
            <a:fld id="{D05C0BAD-5425-4D77-9BDC-D220C2E84692}" type="slidenum">
              <a:rPr lang="de-DE" smtClean="0"/>
              <a:pPr/>
              <a:t>8</a:t>
            </a:fld>
            <a:endParaRPr lang="de-DE" dirty="0"/>
          </a:p>
        </p:txBody>
      </p:sp>
      <p:sp>
        <p:nvSpPr>
          <p:cNvPr id="2" name="Titel 1">
            <a:extLst>
              <a:ext uri="{FF2B5EF4-FFF2-40B4-BE49-F238E27FC236}">
                <a16:creationId xmlns:a16="http://schemas.microsoft.com/office/drawing/2014/main" id="{FEEEEB9F-853F-82AF-82F2-7192EF9D74E4}"/>
              </a:ext>
            </a:extLst>
          </p:cNvPr>
          <p:cNvSpPr>
            <a:spLocks noGrp="1"/>
          </p:cNvSpPr>
          <p:nvPr>
            <p:ph type="title"/>
          </p:nvPr>
        </p:nvSpPr>
        <p:spPr/>
        <p:txBody>
          <a:bodyPr/>
          <a:lstStyle/>
          <a:p>
            <a:r>
              <a:rPr lang="de-DE" dirty="0"/>
              <a:t>Ergebnisse: Proof </a:t>
            </a:r>
            <a:r>
              <a:rPr lang="de-DE" dirty="0" err="1"/>
              <a:t>of</a:t>
            </a:r>
            <a:r>
              <a:rPr lang="de-DE" dirty="0"/>
              <a:t> Concept</a:t>
            </a:r>
          </a:p>
        </p:txBody>
      </p:sp>
      <p:pic>
        <p:nvPicPr>
          <p:cNvPr id="3" name="Picture 2" descr="A diagram of a computer&#10;&#10;AI-generated content may be incorrect.">
            <a:extLst>
              <a:ext uri="{FF2B5EF4-FFF2-40B4-BE49-F238E27FC236}">
                <a16:creationId xmlns:a16="http://schemas.microsoft.com/office/drawing/2014/main" id="{15452BFA-F831-4986-7AAC-07B2E8820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977730"/>
            <a:ext cx="10058400" cy="1710576"/>
          </a:xfrm>
          <a:prstGeom prst="rect">
            <a:avLst/>
          </a:prstGeom>
        </p:spPr>
      </p:pic>
    </p:spTree>
    <p:extLst>
      <p:ext uri="{BB962C8B-B14F-4D97-AF65-F5344CB8AC3E}">
        <p14:creationId xmlns:p14="http://schemas.microsoft.com/office/powerpoint/2010/main" val="1460590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E8C1F-F22F-30F5-1972-0172B8C88BD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E94883D-951E-AE08-AEEF-3BA9D006600D}"/>
              </a:ext>
            </a:extLst>
          </p:cNvPr>
          <p:cNvSpPr>
            <a:spLocks noGrp="1"/>
          </p:cNvSpPr>
          <p:nvPr>
            <p:ph type="title"/>
          </p:nvPr>
        </p:nvSpPr>
        <p:spPr>
          <a:xfrm>
            <a:off x="1097280" y="286603"/>
            <a:ext cx="10058400" cy="1450757"/>
          </a:xfrm>
        </p:spPr>
        <p:txBody>
          <a:bodyPr/>
          <a:lstStyle/>
          <a:p>
            <a:r>
              <a:rPr lang="de-DE" dirty="0"/>
              <a:t>Ergebnisse: Proof </a:t>
            </a:r>
            <a:r>
              <a:rPr lang="de-DE" dirty="0" err="1"/>
              <a:t>of</a:t>
            </a:r>
            <a:r>
              <a:rPr lang="de-DE" dirty="0"/>
              <a:t> Concept</a:t>
            </a:r>
          </a:p>
        </p:txBody>
      </p:sp>
      <p:sp>
        <p:nvSpPr>
          <p:cNvPr id="7" name="Datumsplatzhalter 6">
            <a:extLst>
              <a:ext uri="{FF2B5EF4-FFF2-40B4-BE49-F238E27FC236}">
                <a16:creationId xmlns:a16="http://schemas.microsoft.com/office/drawing/2014/main" id="{BA5DEF0A-B585-01F9-B58B-6F436FA1ADEA}"/>
              </a:ext>
            </a:extLst>
          </p:cNvPr>
          <p:cNvSpPr>
            <a:spLocks noGrp="1"/>
          </p:cNvSpPr>
          <p:nvPr>
            <p:ph type="dt" sz="half" idx="10"/>
          </p:nvPr>
        </p:nvSpPr>
        <p:spPr/>
        <p:txBody>
          <a:bodyPr/>
          <a:lstStyle/>
          <a:p>
            <a:r>
              <a:rPr lang="en-CH"/>
              <a:t>24. März 2025</a:t>
            </a:r>
            <a:endParaRPr lang="de-DE" dirty="0"/>
          </a:p>
        </p:txBody>
      </p:sp>
      <p:sp>
        <p:nvSpPr>
          <p:cNvPr id="10" name="Fußzeilenplatzhalter 9">
            <a:extLst>
              <a:ext uri="{FF2B5EF4-FFF2-40B4-BE49-F238E27FC236}">
                <a16:creationId xmlns:a16="http://schemas.microsoft.com/office/drawing/2014/main" id="{EC66998D-0BB5-9BAE-2C5D-412FE2CF10F8}"/>
              </a:ext>
            </a:extLst>
          </p:cNvPr>
          <p:cNvSpPr>
            <a:spLocks noGrp="1"/>
          </p:cNvSpPr>
          <p:nvPr>
            <p:ph type="ftr" sz="quarter" idx="11"/>
          </p:nvPr>
        </p:nvSpPr>
        <p:spPr/>
        <p:txBody>
          <a:bodyPr/>
          <a:lstStyle/>
          <a:p>
            <a:r>
              <a:rPr lang="de-DE"/>
              <a:t>Amos Zürcher</a:t>
            </a:r>
            <a:endParaRPr lang="de-DE" dirty="0"/>
          </a:p>
        </p:txBody>
      </p:sp>
      <p:sp>
        <p:nvSpPr>
          <p:cNvPr id="11" name="Foliennummernplatzhalter 10">
            <a:extLst>
              <a:ext uri="{FF2B5EF4-FFF2-40B4-BE49-F238E27FC236}">
                <a16:creationId xmlns:a16="http://schemas.microsoft.com/office/drawing/2014/main" id="{851BBCD9-D772-675C-365E-08006CD39E28}"/>
              </a:ext>
            </a:extLst>
          </p:cNvPr>
          <p:cNvSpPr>
            <a:spLocks noGrp="1"/>
          </p:cNvSpPr>
          <p:nvPr>
            <p:ph type="sldNum" sz="quarter" idx="12"/>
          </p:nvPr>
        </p:nvSpPr>
        <p:spPr/>
        <p:txBody>
          <a:bodyPr/>
          <a:lstStyle/>
          <a:p>
            <a:fld id="{D05C0BAD-5425-4D77-9BDC-D220C2E84692}" type="slidenum">
              <a:rPr lang="de-DE" smtClean="0"/>
              <a:pPr/>
              <a:t>9</a:t>
            </a:fld>
            <a:endParaRPr lang="de-DE" dirty="0"/>
          </a:p>
        </p:txBody>
      </p:sp>
      <p:pic>
        <p:nvPicPr>
          <p:cNvPr id="5" name="Picture 4" descr="A screenshot of a computer&#10;&#10;AI-generated content may be incorrect.">
            <a:extLst>
              <a:ext uri="{FF2B5EF4-FFF2-40B4-BE49-F238E27FC236}">
                <a16:creationId xmlns:a16="http://schemas.microsoft.com/office/drawing/2014/main" id="{7C9D0AD7-5C0D-0C84-E19D-7C59B3083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920" y="2336447"/>
            <a:ext cx="9353550" cy="3524250"/>
          </a:xfrm>
          <a:prstGeom prst="rect">
            <a:avLst/>
          </a:prstGeom>
        </p:spPr>
      </p:pic>
    </p:spTree>
    <p:extLst>
      <p:ext uri="{BB962C8B-B14F-4D97-AF65-F5344CB8AC3E}">
        <p14:creationId xmlns:p14="http://schemas.microsoft.com/office/powerpoint/2010/main" val="1851122124"/>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3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5.xml><?xml version="1.0" encoding="utf-8"?>
<a:theme xmlns:a="http://schemas.openxmlformats.org/drawingml/2006/main" name="Rückblick">
  <a:themeElements>
    <a:clrScheme name="Rückblick">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ück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ück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6.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917</Words>
  <Application>Microsoft Office PowerPoint</Application>
  <PresentationFormat>Widescreen</PresentationFormat>
  <Paragraphs>206</Paragraphs>
  <Slides>13</Slides>
  <Notes>13</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13</vt:i4>
      </vt:variant>
    </vt:vector>
  </HeadingPairs>
  <TitlesOfParts>
    <vt:vector size="24" baseType="lpstr">
      <vt:lpstr>Arial</vt:lpstr>
      <vt:lpstr>Calibri</vt:lpstr>
      <vt:lpstr>Calibri Light</vt:lpstr>
      <vt:lpstr>Lucida Sans</vt:lpstr>
      <vt:lpstr>Wingdings</vt:lpstr>
      <vt:lpstr>Wingdings 2</vt:lpstr>
      <vt:lpstr>HDOfficeLightV0</vt:lpstr>
      <vt:lpstr>1_HDOfficeLightV0</vt:lpstr>
      <vt:lpstr>2_HDOfficeLightV0</vt:lpstr>
      <vt:lpstr>3_HDOfficeLightV0</vt:lpstr>
      <vt:lpstr>Rückblick</vt:lpstr>
      <vt:lpstr>THEIA Baustellen App Eine Lösungsarchitektur für eine mobile Applikation</vt:lpstr>
      <vt:lpstr>Agenda</vt:lpstr>
      <vt:lpstr>Einleitung: Ausgangslage</vt:lpstr>
      <vt:lpstr>Einleitung: Problemstellung</vt:lpstr>
      <vt:lpstr>Literaturreview</vt:lpstr>
      <vt:lpstr>Methodik</vt:lpstr>
      <vt:lpstr>Ergebnisse: Nutzwertanalyse</vt:lpstr>
      <vt:lpstr>Ergebnisse: Proof of Concept</vt:lpstr>
      <vt:lpstr>Ergebnisse: Proof of Concept</vt:lpstr>
      <vt:lpstr>Ergebnisse: Lösungsarchitektur</vt:lpstr>
      <vt:lpstr>Zusammenfassung</vt:lpstr>
      <vt:lpstr>Quellenangaben </vt:lpstr>
      <vt:lpstr>Vielen Dank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 Einfluss des digitalen Trends Influencer auf Publikumszeitschriften </dc:title>
  <dc:creator>Mandy</dc:creator>
  <cp:lastModifiedBy>Amos Zürcher</cp:lastModifiedBy>
  <cp:revision>11</cp:revision>
  <dcterms:created xsi:type="dcterms:W3CDTF">2018-11-15T09:29:30Z</dcterms:created>
  <dcterms:modified xsi:type="dcterms:W3CDTF">2025-03-23T22:14:55Z</dcterms:modified>
</cp:coreProperties>
</file>