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58" r:id="rId4"/>
    <p:sldId id="259" r:id="rId5"/>
    <p:sldId id="264" r:id="rId6"/>
    <p:sldId id="260" r:id="rId7"/>
    <p:sldId id="265"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86" d="100"/>
          <a:sy n="86" d="100"/>
        </p:scale>
        <p:origin x="557" y="6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10/19/2019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10/19/2019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10/19/2019</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10/19/2019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10/19/2019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10/19/2019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10/19/2019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10/19/2019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10/19/2019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10/19/2019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10/19/2019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10/19/2019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10/19/2019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10/19/2019</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mailto:jsang@cqu.edu.c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788" y="188640"/>
            <a:ext cx="3962400" cy="2841103"/>
          </a:xfrm>
        </p:spPr>
        <p:txBody>
          <a:bodyPr/>
          <a:lstStyle/>
          <a:p>
            <a:r>
              <a:rPr lang="en-IN" b="1" dirty="0"/>
              <a:t>AI Based Video Monitoring System</a:t>
            </a:r>
            <a:endParaRPr lang="en-IN" dirty="0"/>
          </a:p>
        </p:txBody>
      </p:sp>
      <p:sp>
        <p:nvSpPr>
          <p:cNvPr id="3" name="Subtitle 2"/>
          <p:cNvSpPr>
            <a:spLocks noGrp="1"/>
          </p:cNvSpPr>
          <p:nvPr>
            <p:ph type="subTitle" idx="1"/>
          </p:nvPr>
        </p:nvSpPr>
        <p:spPr>
          <a:xfrm>
            <a:off x="477788" y="3140968"/>
            <a:ext cx="3962400" cy="762000"/>
          </a:xfrm>
        </p:spPr>
        <p:txBody>
          <a:bodyPr/>
          <a:lstStyle/>
          <a:p>
            <a:r>
              <a:rPr lang="en-US" dirty="0"/>
              <a:t>Taking security to next level</a:t>
            </a:r>
          </a:p>
        </p:txBody>
      </p:sp>
      <p:sp>
        <p:nvSpPr>
          <p:cNvPr id="4" name="TextBox 3">
            <a:extLst>
              <a:ext uri="{FF2B5EF4-FFF2-40B4-BE49-F238E27FC236}">
                <a16:creationId xmlns:a16="http://schemas.microsoft.com/office/drawing/2014/main" id="{4A9AEBAD-25DE-486D-A41D-128D0B1D5397}"/>
              </a:ext>
            </a:extLst>
          </p:cNvPr>
          <p:cNvSpPr txBox="1"/>
          <p:nvPr/>
        </p:nvSpPr>
        <p:spPr>
          <a:xfrm>
            <a:off x="1701924" y="6082262"/>
            <a:ext cx="3528392" cy="369332"/>
          </a:xfrm>
          <a:prstGeom prst="rect">
            <a:avLst/>
          </a:prstGeom>
          <a:noFill/>
          <a:ln>
            <a:noFill/>
          </a:ln>
        </p:spPr>
        <p:txBody>
          <a:bodyPr wrap="square" rtlCol="0" anchor="ctr" anchorCtr="1">
            <a:spAutoFit/>
          </a:bodyPr>
          <a:lstStyle/>
          <a:p>
            <a:r>
              <a:rPr lang="en-IN" dirty="0"/>
              <a:t>Kumar Shubham(1SI16CS132)</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1" y="-1736"/>
            <a:ext cx="10971372" cy="1066800"/>
          </a:xfrm>
        </p:spPr>
        <p:txBody>
          <a:bodyPr/>
          <a:lstStyle/>
          <a:p>
            <a:r>
              <a:rPr lang="en-US" dirty="0"/>
              <a:t>				      Introduction</a:t>
            </a:r>
          </a:p>
        </p:txBody>
      </p:sp>
      <p:sp>
        <p:nvSpPr>
          <p:cNvPr id="3" name="Content Placeholder 2"/>
          <p:cNvSpPr>
            <a:spLocks noGrp="1"/>
          </p:cNvSpPr>
          <p:nvPr>
            <p:ph idx="13"/>
          </p:nvPr>
        </p:nvSpPr>
        <p:spPr>
          <a:xfrm>
            <a:off x="323815" y="1333500"/>
            <a:ext cx="11865010" cy="4190999"/>
          </a:xfrm>
        </p:spPr>
        <p:txBody>
          <a:bodyPr>
            <a:normAutofit/>
          </a:bodyPr>
          <a:lstStyle/>
          <a:p>
            <a:r>
              <a:rPr lang="en-IN" dirty="0"/>
              <a:t>Today’s security services rely a lot on CCTV cameras and video footage</a:t>
            </a:r>
            <a:r>
              <a:rPr lang="en-US" dirty="0"/>
              <a:t>. </a:t>
            </a:r>
          </a:p>
          <a:p>
            <a:r>
              <a:rPr lang="en-IN" dirty="0"/>
              <a:t>It’s a revolution in modern markets, shops, facilities in terms of security.</a:t>
            </a:r>
          </a:p>
          <a:p>
            <a:r>
              <a:rPr lang="en-IN" dirty="0"/>
              <a:t>But there is one </a:t>
            </a:r>
          </a:p>
          <a:p>
            <a:pPr marL="0" indent="0">
              <a:buNone/>
            </a:pPr>
            <a:r>
              <a:rPr lang="en-IN" dirty="0"/>
              <a:t>		     major flaw</a:t>
            </a:r>
          </a:p>
          <a:p>
            <a:pPr marL="0" indent="0">
              <a:buNone/>
            </a:pPr>
            <a:r>
              <a:rPr lang="en-IN" dirty="0"/>
              <a:t>            “There is a necessity for a person to constantly sit by the </a:t>
            </a:r>
          </a:p>
          <a:p>
            <a:pPr marL="0" indent="0">
              <a:buNone/>
            </a:pPr>
            <a:r>
              <a:rPr lang="en-IN" dirty="0"/>
              <a:t>               screen and keep watch”.</a:t>
            </a:r>
          </a:p>
          <a:p>
            <a:pPr marL="0" indent="0">
              <a:buNone/>
            </a:pPr>
            <a:r>
              <a:rPr lang="en-IN" dirty="0"/>
              <a:t>  And here comes the necessity of our product.</a:t>
            </a:r>
            <a:endParaRPr lang="en-US" dirty="0"/>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26" y="0"/>
            <a:ext cx="10971372" cy="670521"/>
          </a:xfrm>
        </p:spPr>
        <p:txBody>
          <a:bodyPr/>
          <a:lstStyle/>
          <a:p>
            <a:pPr algn="ctr"/>
            <a:r>
              <a:rPr lang="en-US" dirty="0"/>
              <a:t>Objectives Of The Product</a:t>
            </a:r>
          </a:p>
        </p:txBody>
      </p:sp>
      <p:sp>
        <p:nvSpPr>
          <p:cNvPr id="3" name="Content Placeholder 2"/>
          <p:cNvSpPr>
            <a:spLocks noGrp="1"/>
          </p:cNvSpPr>
          <p:nvPr>
            <p:ph idx="13"/>
          </p:nvPr>
        </p:nvSpPr>
        <p:spPr>
          <a:xfrm>
            <a:off x="153752" y="1196752"/>
            <a:ext cx="11881320" cy="4392488"/>
          </a:xfrm>
        </p:spPr>
        <p:txBody>
          <a:bodyPr>
            <a:normAutofit/>
          </a:bodyPr>
          <a:lstStyle/>
          <a:p>
            <a:r>
              <a:rPr lang="en-IN" dirty="0"/>
              <a:t>Developing an autonomous system to monitor any illegitimate activity as configured and defined by the customer. </a:t>
            </a:r>
          </a:p>
          <a:p>
            <a:pPr marL="0" indent="0">
              <a:lnSpc>
                <a:spcPct val="100000"/>
              </a:lnSpc>
              <a:buNone/>
            </a:pPr>
            <a:r>
              <a:rPr lang="en-IN" sz="2000" dirty="0"/>
              <a:t>     -The idea is to use </a:t>
            </a:r>
            <a:r>
              <a:rPr lang="en-IN" sz="2000" b="1" dirty="0"/>
              <a:t>GPU </a:t>
            </a:r>
            <a:r>
              <a:rPr lang="en-IN" sz="2000" dirty="0"/>
              <a:t>accelerated </a:t>
            </a:r>
            <a:r>
              <a:rPr lang="en-IN" sz="2000" b="1" dirty="0"/>
              <a:t>Deep Learning </a:t>
            </a:r>
            <a:r>
              <a:rPr lang="en-IN" sz="2000" dirty="0"/>
              <a:t>methods to train a </a:t>
            </a:r>
            <a:r>
              <a:rPr lang="en-IN" sz="2000" b="1" dirty="0"/>
              <a:t>Neural Network</a:t>
            </a:r>
            <a:r>
              <a:rPr lang="en-IN" sz="2000" dirty="0"/>
              <a:t> that     </a:t>
            </a:r>
          </a:p>
          <a:p>
            <a:pPr marL="0" indent="0">
              <a:lnSpc>
                <a:spcPct val="100000"/>
              </a:lnSpc>
              <a:buNone/>
            </a:pPr>
            <a:r>
              <a:rPr lang="en-IN" sz="2000" dirty="0"/>
              <a:t>         can identify for </a:t>
            </a:r>
            <a:r>
              <a:rPr lang="en-IN" sz="2000" b="1" dirty="0"/>
              <a:t>illegitimate activity </a:t>
            </a:r>
            <a:r>
              <a:rPr lang="en-IN" sz="2000" dirty="0"/>
              <a:t>to tackle the problem effectively.</a:t>
            </a:r>
          </a:p>
          <a:p>
            <a:r>
              <a:rPr lang="en-IN" dirty="0"/>
              <a:t>The </a:t>
            </a:r>
            <a:r>
              <a:rPr lang="en-IN" b="1" dirty="0"/>
              <a:t>CCTV </a:t>
            </a:r>
            <a:r>
              <a:rPr lang="en-IN" dirty="0"/>
              <a:t>network will be fully connected to the system running this trained neural network, so that every unwanted activity is recognised on-spot.</a:t>
            </a:r>
          </a:p>
          <a:p>
            <a:r>
              <a:rPr lang="en-US" dirty="0"/>
              <a:t>When the monitoring is going on, the program will keep a constant track of any illegitimate activity by generating an alert at the time of detection and storing about 10 min frames around it.</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26" y="246112"/>
            <a:ext cx="10971372" cy="757547"/>
          </a:xfrm>
        </p:spPr>
        <p:txBody>
          <a:bodyPr/>
          <a:lstStyle/>
          <a:p>
            <a:pPr algn="ctr"/>
            <a:r>
              <a:rPr lang="en-US" dirty="0"/>
              <a:t>Motivation</a:t>
            </a:r>
          </a:p>
        </p:txBody>
      </p:sp>
      <p:sp>
        <p:nvSpPr>
          <p:cNvPr id="3" name="Content Placeholder 2"/>
          <p:cNvSpPr>
            <a:spLocks noGrp="1"/>
          </p:cNvSpPr>
          <p:nvPr>
            <p:ph sz="half" idx="1"/>
          </p:nvPr>
        </p:nvSpPr>
        <p:spPr>
          <a:xfrm>
            <a:off x="333772" y="1340768"/>
            <a:ext cx="11737304" cy="5089637"/>
          </a:xfrm>
        </p:spPr>
        <p:txBody>
          <a:bodyPr/>
          <a:lstStyle/>
          <a:p>
            <a:pPr marL="0" indent="0">
              <a:buNone/>
            </a:pPr>
            <a:r>
              <a:rPr lang="en-US" dirty="0"/>
              <a:t>The majority of the motivation comes from the impact that it will have on society.</a:t>
            </a:r>
          </a:p>
          <a:p>
            <a:pPr marL="0" indent="0">
              <a:buNone/>
            </a:pPr>
            <a:endParaRPr lang="en-US" dirty="0"/>
          </a:p>
          <a:p>
            <a:r>
              <a:rPr lang="en-US" sz="2400" dirty="0"/>
              <a:t>Increased security and reduction in errors.</a:t>
            </a:r>
            <a:r>
              <a:rPr lang="en-IN" sz="2400" dirty="0"/>
              <a:t> </a:t>
            </a:r>
          </a:p>
          <a:p>
            <a:r>
              <a:rPr lang="en-US" sz="2400" dirty="0"/>
              <a:t>Better utilization of the human resource as time will be</a:t>
            </a:r>
            <a:r>
              <a:rPr lang="en-IN" sz="2400" dirty="0"/>
              <a:t> </a:t>
            </a:r>
            <a:r>
              <a:rPr lang="en-US" sz="2400" dirty="0"/>
              <a:t>saved and manual monitoring.</a:t>
            </a:r>
          </a:p>
          <a:p>
            <a:r>
              <a:rPr lang="en-US" sz="2400" dirty="0"/>
              <a:t>Part of the society concerned about their security –</a:t>
            </a:r>
          </a:p>
          <a:p>
            <a:pPr marL="0" indent="0">
              <a:buNone/>
            </a:pPr>
            <a:r>
              <a:rPr lang="en-US" sz="2400" dirty="0"/>
              <a:t>	 Shopkeepers, Educational Institutions, warehouses, Shopping Malls and all other</a:t>
            </a:r>
          </a:p>
          <a:p>
            <a:pPr marL="0" indent="0">
              <a:buNone/>
            </a:pPr>
            <a:r>
              <a:rPr lang="en-US" sz="2400" dirty="0"/>
              <a:t>              person or organization using video surveillance for security purposes.</a:t>
            </a:r>
          </a:p>
        </p:txBody>
      </p:sp>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928" y="102840"/>
            <a:ext cx="10971372" cy="582960"/>
          </a:xfrm>
        </p:spPr>
        <p:txBody>
          <a:bodyPr/>
          <a:lstStyle/>
          <a:p>
            <a:pPr algn="ctr"/>
            <a:r>
              <a:rPr lang="en-US" dirty="0"/>
              <a:t>Literature Survey</a:t>
            </a:r>
          </a:p>
        </p:txBody>
      </p:sp>
      <p:sp>
        <p:nvSpPr>
          <p:cNvPr id="6" name="Content Placeholder 5"/>
          <p:cNvSpPr>
            <a:spLocks noGrp="1"/>
          </p:cNvSpPr>
          <p:nvPr>
            <p:ph sz="half" idx="2"/>
          </p:nvPr>
        </p:nvSpPr>
        <p:spPr>
          <a:xfrm>
            <a:off x="-80274" y="908720"/>
            <a:ext cx="12349372" cy="6093296"/>
          </a:xfrm>
        </p:spPr>
        <p:txBody>
          <a:bodyPr>
            <a:normAutofit/>
          </a:bodyPr>
          <a:lstStyle/>
          <a:p>
            <a:pPr marL="768096" lvl="2" indent="0">
              <a:buNone/>
            </a:pPr>
            <a:r>
              <a:rPr lang="en-US" u="sng" dirty="0"/>
              <a:t>PAPERS REFFERED TILL NOW IN ACCORDANCE WITH THE DETAILED OBJECTIVE </a:t>
            </a:r>
          </a:p>
          <a:p>
            <a:pPr lvl="2">
              <a:lnSpc>
                <a:spcPct val="100000"/>
              </a:lnSpc>
            </a:pPr>
            <a:r>
              <a:rPr lang="en-GB" sz="2400" dirty="0"/>
              <a:t>Crowd Counting in Low-Resolution </a:t>
            </a:r>
            <a:r>
              <a:rPr lang="en-IN" sz="2400" dirty="0"/>
              <a:t>Crowded Scenes Using Region-Based Deep Convolutional Neural Networks</a:t>
            </a:r>
          </a:p>
          <a:p>
            <a:pPr marL="768096" lvl="2" indent="0">
              <a:lnSpc>
                <a:spcPct val="100000"/>
              </a:lnSpc>
              <a:buNone/>
            </a:pPr>
            <a:r>
              <a:rPr lang="en-IN" sz="2400" dirty="0"/>
              <a:t>    </a:t>
            </a:r>
            <a:r>
              <a:rPr lang="en-IN" sz="1600" dirty="0"/>
              <a:t>BY: MUHAMMAD SAQIB 1, SULTAN DAUD KHAN 2, NABIN SHARMA1, AND MICHAEL BLUMENSTEIN </a:t>
            </a:r>
          </a:p>
          <a:p>
            <a:pPr marL="768096" lvl="2" indent="0">
              <a:lnSpc>
                <a:spcPct val="100000"/>
              </a:lnSpc>
              <a:buNone/>
            </a:pPr>
            <a:r>
              <a:rPr lang="en-IN" sz="800" dirty="0"/>
              <a:t>	</a:t>
            </a:r>
            <a:r>
              <a:rPr lang="en-IN" sz="900" dirty="0"/>
              <a:t>      </a:t>
            </a:r>
            <a:r>
              <a:rPr lang="en-GB" sz="900" dirty="0"/>
              <a:t>1Centre for Artificial Intelligence, Faculty of Engineering and Information Technology, School of Software, University of Technology Sydney, Ultimo, NSW</a:t>
            </a:r>
          </a:p>
          <a:p>
            <a:pPr marL="768096" lvl="2" indent="0">
              <a:lnSpc>
                <a:spcPct val="100000"/>
              </a:lnSpc>
              <a:buNone/>
            </a:pPr>
            <a:r>
              <a:rPr lang="en-GB" sz="900" dirty="0"/>
              <a:t>	      </a:t>
            </a:r>
            <a:r>
              <a:rPr lang="en-IN" sz="900" dirty="0"/>
              <a:t>2007, Australia</a:t>
            </a:r>
          </a:p>
          <a:p>
            <a:pPr marL="768096" lvl="2" indent="0">
              <a:lnSpc>
                <a:spcPct val="100000"/>
              </a:lnSpc>
              <a:buNone/>
            </a:pPr>
            <a:r>
              <a:rPr lang="en-GB" sz="900" dirty="0"/>
              <a:t>	      2University of Hail, </a:t>
            </a:r>
            <a:r>
              <a:rPr lang="en-GB" sz="900" dirty="0" err="1"/>
              <a:t>Ha'il</a:t>
            </a:r>
            <a:r>
              <a:rPr lang="en-GB" sz="900" dirty="0"/>
              <a:t> 2440, Saudi Arabia</a:t>
            </a:r>
          </a:p>
          <a:p>
            <a:pPr marL="768096" lvl="2" indent="0">
              <a:lnSpc>
                <a:spcPct val="100000"/>
              </a:lnSpc>
              <a:buNone/>
            </a:pPr>
            <a:r>
              <a:rPr lang="en-GB" sz="900" dirty="0"/>
              <a:t>            Corresponding author: Muhammad Saqib (muhammad.saqib@student.uts.edu.au)</a:t>
            </a:r>
          </a:p>
          <a:p>
            <a:pPr lvl="4">
              <a:buFont typeface="Wingdings" panose="05000000000000000000" pitchFamily="2" charset="2"/>
              <a:buChar char="Ø"/>
            </a:pPr>
            <a:r>
              <a:rPr lang="en-GB" dirty="0"/>
              <a:t> </a:t>
            </a:r>
            <a:r>
              <a:rPr lang="en-US" dirty="0"/>
              <a:t>Improve crowd counting algorithm to accurately identify the number of the people in the vision of the video camera in low resolution environment using faster CNN algorithm and better smoothening and sharpening effect.</a:t>
            </a:r>
          </a:p>
          <a:p>
            <a:pPr lvl="2"/>
            <a:r>
              <a:rPr lang="en-US" sz="2400" dirty="0"/>
              <a:t>Improved Crowd Counting</a:t>
            </a:r>
          </a:p>
          <a:p>
            <a:pPr marL="768096" lvl="2" indent="0">
              <a:buNone/>
            </a:pPr>
            <a:r>
              <a:rPr lang="en-IN" sz="1400" dirty="0"/>
              <a:t>      BY: JUN SANG , WEIQUN WU, HONGLING LUO, HONG XIANG, QIAN ZHANG, HAIBO HU, AND XIAOFENG XIA</a:t>
            </a:r>
          </a:p>
          <a:p>
            <a:pPr marL="768096" lvl="2" indent="0">
              <a:buNone/>
            </a:pPr>
            <a:r>
              <a:rPr lang="en-IN" sz="900" dirty="0"/>
              <a:t>        </a:t>
            </a:r>
            <a:r>
              <a:rPr lang="en-GB" sz="900" dirty="0"/>
              <a:t>Key Laboratory of Dependable Service Computing in Cyber Physical Society of Ministry of Education, Chongqing University, Chongqing 40004, China</a:t>
            </a:r>
          </a:p>
          <a:p>
            <a:pPr marL="768096" lvl="2" indent="0">
              <a:buNone/>
            </a:pPr>
            <a:r>
              <a:rPr lang="en-GB" sz="900" dirty="0"/>
              <a:t>         School of Big Data and Software Engineering, Chongqing University, Chongqing 401331, China </a:t>
            </a:r>
          </a:p>
          <a:p>
            <a:pPr marL="768096" lvl="2" indent="0">
              <a:buNone/>
            </a:pPr>
            <a:r>
              <a:rPr lang="en-GB" sz="900" dirty="0"/>
              <a:t>         Corresponding author: Jun Sang (</a:t>
            </a:r>
            <a:r>
              <a:rPr lang="en-GB" sz="900" dirty="0">
                <a:hlinkClick r:id="rId2"/>
              </a:rPr>
              <a:t>jsang@cqu.edu.cn</a:t>
            </a:r>
            <a:r>
              <a:rPr lang="en-GB" sz="900" dirty="0"/>
              <a:t>)</a:t>
            </a:r>
          </a:p>
          <a:p>
            <a:pPr marL="768096" lvl="2" indent="0">
              <a:buNone/>
            </a:pPr>
            <a:r>
              <a:rPr lang="en-GB" sz="900" dirty="0"/>
              <a:t>         This work was supported in part by the National Key R&amp;D Program of China under Grant 2017YFB0802400, and in part by the Chongqing Research Program of Basic Science and Frontier Technology under Grant </a:t>
            </a:r>
          </a:p>
          <a:p>
            <a:pPr marL="768096" lvl="2" indent="0">
              <a:buNone/>
            </a:pPr>
            <a:r>
              <a:rPr lang="en-GB" sz="900" dirty="0"/>
              <a:t>	    cstc2017jcyjB0305.</a:t>
            </a:r>
            <a:endParaRPr lang="en-US" sz="900" dirty="0"/>
          </a:p>
          <a:p>
            <a:pPr lvl="4">
              <a:buFont typeface="Wingdings" panose="05000000000000000000" pitchFamily="2" charset="2"/>
              <a:buChar char="Ø"/>
            </a:pPr>
            <a:r>
              <a:rPr lang="en-US" dirty="0"/>
              <a:t>T</a:t>
            </a:r>
            <a:r>
              <a:rPr lang="en-GB" dirty="0"/>
              <a:t>o obtain better performance on crowd counting, an improved crowd counting method based on </a:t>
            </a:r>
            <a:r>
              <a:rPr lang="en-GB" dirty="0" err="1"/>
              <a:t>SaCNN</a:t>
            </a:r>
            <a:r>
              <a:rPr lang="en-GB" dirty="0"/>
              <a:t>(</a:t>
            </a:r>
            <a:r>
              <a:rPr lang="en-IN" dirty="0"/>
              <a:t>scale-adaptive convolutional neural network) </a:t>
            </a:r>
            <a:r>
              <a:rPr lang="en-GB" dirty="0"/>
              <a:t>was proposed in this paper</a:t>
            </a:r>
            <a:r>
              <a:rPr lang="en-IN" dirty="0"/>
              <a:t>.</a:t>
            </a:r>
          </a:p>
          <a:p>
            <a:pPr marL="1536192" lvl="4" indent="0">
              <a:buNone/>
            </a:pPr>
            <a:endParaRPr lang="en-IN" dirty="0"/>
          </a:p>
          <a:p>
            <a:pPr marL="1536192" lvl="4" indent="0">
              <a:buNone/>
            </a:pPr>
            <a:endParaRPr lang="en-GB" sz="2000" dirty="0"/>
          </a:p>
          <a:p>
            <a:pPr marL="1536192" lvl="4" indent="0">
              <a:buNone/>
            </a:pPr>
            <a:endParaRPr lang="en-GB" sz="2000" dirty="0"/>
          </a:p>
          <a:p>
            <a:pPr marL="1536192" lvl="4" indent="0">
              <a:buNone/>
            </a:pPr>
            <a:endParaRPr lang="en-GB" sz="2000" dirty="0"/>
          </a:p>
          <a:p>
            <a:pPr marL="1536192" lvl="4" indent="0">
              <a:buNone/>
            </a:pPr>
            <a:endParaRPr lang="en-GB" sz="2000" dirty="0"/>
          </a:p>
        </p:txBody>
      </p: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26" y="116632"/>
            <a:ext cx="10971372" cy="671976"/>
          </a:xfrm>
        </p:spPr>
        <p:txBody>
          <a:bodyPr/>
          <a:lstStyle/>
          <a:p>
            <a:pPr algn="ctr"/>
            <a:r>
              <a:rPr lang="en-US" dirty="0"/>
              <a:t>Requirements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971523828"/>
              </p:ext>
            </p:extLst>
          </p:nvPr>
        </p:nvGraphicFramePr>
        <p:xfrm>
          <a:off x="1917947" y="1133338"/>
          <a:ext cx="3457576" cy="4706236"/>
        </p:xfrm>
        <a:graphic>
          <a:graphicData uri="http://schemas.openxmlformats.org/drawingml/2006/table">
            <a:tbl>
              <a:tblPr firstRow="1" bandRow="1">
                <a:tableStyleId>{3B4B98B0-60AC-42C2-AFA5-B58CD77FA1E5}</a:tableStyleId>
              </a:tblPr>
              <a:tblGrid>
                <a:gridCol w="3457576">
                  <a:extLst>
                    <a:ext uri="{9D8B030D-6E8A-4147-A177-3AD203B41FA5}">
                      <a16:colId xmlns:a16="http://schemas.microsoft.com/office/drawing/2014/main" val="20000"/>
                    </a:ext>
                  </a:extLst>
                </a:gridCol>
              </a:tblGrid>
              <a:tr h="70408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Hardware</a:t>
                      </a:r>
                      <a:endParaRPr kumimoji="0" lang="en-US" sz="1800" b="1" i="0" u="none" strike="noStrike" cap="none" normalizeH="0" baseline="0" dirty="0">
                        <a:ln>
                          <a:noFill/>
                        </a:ln>
                        <a:solidFill>
                          <a:srgbClr val="000000"/>
                        </a:solidFill>
                        <a:effectLst/>
                        <a:latin typeface="+mn-lt"/>
                      </a:endParaRPr>
                    </a:p>
                  </a:txBody>
                  <a:tcPr horzOverflow="overflow"/>
                </a:tc>
                <a:extLst>
                  <a:ext uri="{0D108BD9-81ED-4DB2-BD59-A6C34878D82A}">
                    <a16:rowId xmlns:a16="http://schemas.microsoft.com/office/drawing/2014/main" val="10000"/>
                  </a:ext>
                </a:extLst>
              </a:tr>
              <a:tr h="407923">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GPU  GeForce RTX 2080Ti VENTUS</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1"/>
                  </a:ext>
                </a:extLst>
              </a:tr>
              <a:tr h="407923">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mn-lt"/>
                        </a:rPr>
                        <a:t>Video Camera</a:t>
                      </a:r>
                    </a:p>
                  </a:txBody>
                  <a:tcPr anchor="ctr" horzOverflow="overflow"/>
                </a:tc>
                <a:extLst>
                  <a:ext uri="{0D108BD9-81ED-4DB2-BD59-A6C34878D82A}">
                    <a16:rowId xmlns:a16="http://schemas.microsoft.com/office/drawing/2014/main" val="10002"/>
                  </a:ext>
                </a:extLst>
              </a:tr>
              <a:tr h="407923">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Raspberry Pi Board</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3"/>
                  </a:ext>
                </a:extLst>
              </a:tr>
              <a:tr h="407923">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Connecting wires</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4"/>
                  </a:ext>
                </a:extLst>
              </a:tr>
              <a:tr h="751972">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u="none" strike="noStrike" cap="none" normalizeH="0" baseline="0" dirty="0">
                          <a:ln>
                            <a:noFill/>
                          </a:ln>
                          <a:effectLst/>
                          <a:latin typeface="+mn-lt"/>
                        </a:rPr>
                        <a:t>Software and Technology</a:t>
                      </a:r>
                      <a:endParaRPr kumimoji="0" lang="en-US" sz="1800" b="1"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5"/>
                  </a:ext>
                </a:extLst>
              </a:tr>
              <a:tr h="70408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Standard databases to test the algorithms</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7"/>
                  </a:ext>
                </a:extLst>
              </a:tr>
              <a:tr h="70408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IN" sz="1800" kern="1200" dirty="0">
                          <a:solidFill>
                            <a:schemeClr val="tx1"/>
                          </a:solidFill>
                          <a:effectLst/>
                          <a:latin typeface="+mn-lt"/>
                          <a:ea typeface="+mn-ea"/>
                          <a:cs typeface="+mn-cs"/>
                        </a:rPr>
                        <a:t>Tensor Flow Anaconda, </a:t>
                      </a:r>
                      <a:r>
                        <a:rPr lang="en-IN" sz="1800" kern="1200" dirty="0" err="1">
                          <a:solidFill>
                            <a:schemeClr val="tx1"/>
                          </a:solidFill>
                          <a:effectLst/>
                          <a:latin typeface="+mn-lt"/>
                          <a:ea typeface="+mn-ea"/>
                          <a:cs typeface="+mn-cs"/>
                        </a:rPr>
                        <a:t>Keras</a:t>
                      </a:r>
                      <a:r>
                        <a:rPr lang="en-IN" sz="1800" kern="1200" dirty="0">
                          <a:solidFill>
                            <a:schemeClr val="tx1"/>
                          </a:solidFill>
                          <a:effectLst/>
                          <a:latin typeface="+mn-lt"/>
                          <a:ea typeface="+mn-ea"/>
                          <a:cs typeface="+mn-cs"/>
                        </a:rPr>
                        <a:t> and others to be decided at the time of development.</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917480405"/>
                  </a:ext>
                </a:extLst>
              </a:tr>
            </a:tbl>
          </a:graphicData>
        </a:graphic>
      </p:graphicFrame>
      <p:sp>
        <p:nvSpPr>
          <p:cNvPr id="10" name="TextBox 9"/>
          <p:cNvSpPr txBox="1"/>
          <p:nvPr/>
        </p:nvSpPr>
        <p:spPr>
          <a:xfrm>
            <a:off x="1485900" y="6455136"/>
            <a:ext cx="5029201" cy="286232"/>
          </a:xfrm>
          <a:prstGeom prst="rect">
            <a:avLst/>
          </a:prstGeom>
          <a:noFill/>
        </p:spPr>
        <p:txBody>
          <a:bodyPr wrap="square" rtlCol="0">
            <a:spAutoFit/>
          </a:bodyPr>
          <a:lstStyle/>
          <a:p>
            <a:pPr>
              <a:lnSpc>
                <a:spcPct val="90000"/>
              </a:lnSpc>
            </a:pPr>
            <a:r>
              <a:rPr lang="en-US" sz="1400" dirty="0"/>
              <a:t>* Cost of requirements depends on project scope</a:t>
            </a:r>
          </a:p>
        </p:txBody>
      </p:sp>
      <p:pic>
        <p:nvPicPr>
          <p:cNvPr id="8" name="Image1">
            <a:extLst>
              <a:ext uri="{FF2B5EF4-FFF2-40B4-BE49-F238E27FC236}">
                <a16:creationId xmlns:a16="http://schemas.microsoft.com/office/drawing/2014/main" id="{1AF0734A-0656-4389-8C94-E4964B219A67}"/>
              </a:ext>
            </a:extLst>
          </p:cNvPr>
          <p:cNvPicPr/>
          <p:nvPr/>
        </p:nvPicPr>
        <p:blipFill>
          <a:blip r:embed="rId2">
            <a:lum/>
            <a:alphaModFix/>
          </a:blip>
          <a:srcRect r="4457"/>
          <a:stretch>
            <a:fillRect/>
          </a:stretch>
        </p:blipFill>
        <p:spPr>
          <a:xfrm>
            <a:off x="7390556" y="635553"/>
            <a:ext cx="4392487" cy="4665655"/>
          </a:xfrm>
          <a:prstGeom prst="rect">
            <a:avLst/>
          </a:prstGeom>
        </p:spPr>
      </p:pic>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A00F-4578-4789-9764-318D6C420ABB}"/>
              </a:ext>
            </a:extLst>
          </p:cNvPr>
          <p:cNvSpPr>
            <a:spLocks noGrp="1"/>
          </p:cNvSpPr>
          <p:nvPr>
            <p:ph type="title"/>
          </p:nvPr>
        </p:nvSpPr>
        <p:spPr>
          <a:xfrm>
            <a:off x="608726" y="332656"/>
            <a:ext cx="10971372" cy="720080"/>
          </a:xfrm>
        </p:spPr>
        <p:txBody>
          <a:bodyPr/>
          <a:lstStyle/>
          <a:p>
            <a:pPr algn="ctr"/>
            <a:r>
              <a:rPr lang="en-IN" dirty="0"/>
              <a:t>Conclusion</a:t>
            </a:r>
          </a:p>
        </p:txBody>
      </p:sp>
      <p:sp>
        <p:nvSpPr>
          <p:cNvPr id="6" name="TextBox 5">
            <a:extLst>
              <a:ext uri="{FF2B5EF4-FFF2-40B4-BE49-F238E27FC236}">
                <a16:creationId xmlns:a16="http://schemas.microsoft.com/office/drawing/2014/main" id="{7FF6BBC7-E694-4878-A7FC-24BF92CB6043}"/>
              </a:ext>
            </a:extLst>
          </p:cNvPr>
          <p:cNvSpPr txBox="1"/>
          <p:nvPr/>
        </p:nvSpPr>
        <p:spPr>
          <a:xfrm>
            <a:off x="405780" y="1556792"/>
            <a:ext cx="10873208" cy="4154984"/>
          </a:xfrm>
          <a:prstGeom prst="rect">
            <a:avLst/>
          </a:prstGeom>
          <a:noFill/>
          <a:ln>
            <a:solidFill>
              <a:schemeClr val="bg2"/>
            </a:solidFill>
          </a:ln>
        </p:spPr>
        <p:txBody>
          <a:bodyPr wrap="square" rtlCol="0" anchor="t" anchorCtr="0">
            <a:spAutoFit/>
          </a:bodyPr>
          <a:lstStyle/>
          <a:p>
            <a:pPr marL="285750" indent="-285750">
              <a:buFont typeface="Wingdings" panose="05000000000000000000" pitchFamily="2" charset="2"/>
              <a:buChar char="Ø"/>
            </a:pPr>
            <a:r>
              <a:rPr lang="en-IN" sz="2000" dirty="0"/>
              <a:t>The major takeaway from this product will be its live detection capacity.</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In addition to that, the log keeping feature of the system is also worth noting and that comes in handy.</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000" dirty="0"/>
              <a:t>It is going to significantly reduce the Human error caused due to various reasons, thus making the whole system more sturdy and robust.</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Use of machine learning in the technology gives it a cutting edge feature.</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a:t>Though majority </a:t>
            </a:r>
            <a:r>
              <a:rPr lang="en-IN" sz="2000" dirty="0"/>
              <a:t>of the application of the product that we have focused on, has been security but this can be used in other sectors too, example being Crowd behaviour analysis, Road safety and lot more. Hence there is a huge scope and scalability of the product. </a:t>
            </a:r>
          </a:p>
        </p:txBody>
      </p:sp>
    </p:spTree>
    <p:extLst>
      <p:ext uri="{BB962C8B-B14F-4D97-AF65-F5344CB8AC3E}">
        <p14:creationId xmlns:p14="http://schemas.microsoft.com/office/powerpoint/2010/main" val="13076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tf03460555</Template>
  <TotalTime>279</TotalTime>
  <Words>424</Words>
  <Application>Microsoft Office PowerPoint</Application>
  <PresentationFormat>Custom</PresentationFormat>
  <Paragraphs>67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Corbel</vt:lpstr>
      <vt:lpstr>Wingdings</vt:lpstr>
      <vt:lpstr>Sales presentation on product or service</vt:lpstr>
      <vt:lpstr>AI Based Video Monitoring System</vt:lpstr>
      <vt:lpstr>          Introduction</vt:lpstr>
      <vt:lpstr>Objectives Of The Product</vt:lpstr>
      <vt:lpstr>Motivation</vt:lpstr>
      <vt:lpstr>Literature Survey</vt:lpstr>
      <vt:lpstr>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a Product or Service</dc:title>
  <dc:creator>Kumar Shubham</dc:creator>
  <cp:lastModifiedBy>Kumar Shubham</cp:lastModifiedBy>
  <cp:revision>26</cp:revision>
  <dcterms:created xsi:type="dcterms:W3CDTF">2019-10-19T11:43:00Z</dcterms:created>
  <dcterms:modified xsi:type="dcterms:W3CDTF">2019-10-19T16:25:11Z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