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95" r:id="rId1"/>
  </p:sldMasterIdLst>
  <p:notesMasterIdLst>
    <p:notesMasterId r:id="rId48"/>
  </p:notesMasterIdLst>
  <p:sldIdLst>
    <p:sldId id="294" r:id="rId2"/>
    <p:sldId id="295" r:id="rId3"/>
    <p:sldId id="257" r:id="rId4"/>
    <p:sldId id="258" r:id="rId5"/>
    <p:sldId id="259" r:id="rId6"/>
    <p:sldId id="297" r:id="rId7"/>
    <p:sldId id="261" r:id="rId8"/>
    <p:sldId id="263" r:id="rId9"/>
    <p:sldId id="264" r:id="rId10"/>
    <p:sldId id="265" r:id="rId11"/>
    <p:sldId id="266" r:id="rId12"/>
    <p:sldId id="268" r:id="rId13"/>
    <p:sldId id="270" r:id="rId14"/>
    <p:sldId id="271" r:id="rId15"/>
    <p:sldId id="298" r:id="rId16"/>
    <p:sldId id="299" r:id="rId17"/>
    <p:sldId id="275" r:id="rId18"/>
    <p:sldId id="276" r:id="rId19"/>
    <p:sldId id="277" r:id="rId20"/>
    <p:sldId id="282" r:id="rId21"/>
    <p:sldId id="300" r:id="rId22"/>
    <p:sldId id="291" r:id="rId23"/>
    <p:sldId id="286" r:id="rId24"/>
    <p:sldId id="287" r:id="rId25"/>
    <p:sldId id="288" r:id="rId26"/>
    <p:sldId id="292" r:id="rId27"/>
    <p:sldId id="289" r:id="rId28"/>
    <p:sldId id="290" r:id="rId29"/>
    <p:sldId id="315" r:id="rId30"/>
    <p:sldId id="316" r:id="rId31"/>
    <p:sldId id="281" r:id="rId32"/>
    <p:sldId id="317" r:id="rId33"/>
    <p:sldId id="318" r:id="rId34"/>
    <p:sldId id="301" r:id="rId35"/>
    <p:sldId id="303" r:id="rId36"/>
    <p:sldId id="302" r:id="rId37"/>
    <p:sldId id="319" r:id="rId38"/>
    <p:sldId id="305" r:id="rId39"/>
    <p:sldId id="306" r:id="rId40"/>
    <p:sldId id="269" r:id="rId41"/>
    <p:sldId id="310" r:id="rId42"/>
    <p:sldId id="311" r:id="rId43"/>
    <p:sldId id="272" r:id="rId44"/>
    <p:sldId id="273" r:id="rId45"/>
    <p:sldId id="274" r:id="rId46"/>
    <p:sldId id="312" r:id="rId4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image" Target="../media/image9.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8.wmf"/><Relationship Id="rId1" Type="http://schemas.openxmlformats.org/officeDocument/2006/relationships/image" Target="../media/image3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image" Target="../media/image39.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DAB9AD-41BC-4C34-AE30-7C96D542E2A7}" type="datetimeFigureOut">
              <a:rPr lang="en-US" smtClean="0"/>
              <a:t>12/4/2024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5F7C9-8C10-4823-935E-44924915BAE9}" type="slidenum">
              <a:rPr lang="en-US" smtClean="0"/>
              <a:t>‹#›</a:t>
            </a:fld>
            <a:endParaRPr lang="en-US"/>
          </a:p>
        </p:txBody>
      </p:sp>
    </p:spTree>
    <p:extLst>
      <p:ext uri="{BB962C8B-B14F-4D97-AF65-F5344CB8AC3E}">
        <p14:creationId xmlns:p14="http://schemas.microsoft.com/office/powerpoint/2010/main" val="96116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510981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Tree>
    <p:extLst>
      <p:ext uri="{BB962C8B-B14F-4D97-AF65-F5344CB8AC3E}">
        <p14:creationId xmlns:p14="http://schemas.microsoft.com/office/powerpoint/2010/main" val="4293314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20">
            <a:extLst>
              <a:ext uri="{FF2B5EF4-FFF2-40B4-BE49-F238E27FC236}">
                <a16:creationId xmlns:a16="http://schemas.microsoft.com/office/drawing/2014/main" id="{D597E290-08A6-473A-8A66-E70EAE5F9159}"/>
              </a:ext>
            </a:extLst>
          </p:cNvPr>
          <p:cNvGrpSpPr>
            <a:grpSpLocks/>
          </p:cNvGrpSpPr>
          <p:nvPr/>
        </p:nvGrpSpPr>
        <p:grpSpPr bwMode="auto">
          <a:xfrm>
            <a:off x="203200" y="0"/>
            <a:ext cx="3778250" cy="6858000"/>
            <a:chOff x="203200" y="0"/>
            <a:chExt cx="3778250" cy="6858001"/>
          </a:xfrm>
        </p:grpSpPr>
        <p:sp>
          <p:nvSpPr>
            <p:cNvPr id="5" name="Freeform 6">
              <a:extLst>
                <a:ext uri="{FF2B5EF4-FFF2-40B4-BE49-F238E27FC236}">
                  <a16:creationId xmlns:a16="http://schemas.microsoft.com/office/drawing/2014/main" id="{419C0E36-A8B6-4021-9FA5-267EC171B45E}"/>
                </a:ext>
              </a:extLst>
            </p:cNvPr>
            <p:cNvSpPr>
              <a:spLocks/>
            </p:cNvSpPr>
            <p:nvPr/>
          </p:nvSpPr>
          <p:spPr bwMode="auto">
            <a:xfrm>
              <a:off x="641350" y="0"/>
              <a:ext cx="1365250" cy="3971925"/>
            </a:xfrm>
            <a:custGeom>
              <a:avLst/>
              <a:gdLst>
                <a:gd name="T0" fmla="*/ 0 w 860"/>
                <a:gd name="T1" fmla="*/ 2147483646 h 2502"/>
                <a:gd name="T2" fmla="*/ 574595625 w 860"/>
                <a:gd name="T3" fmla="*/ 2147483646 h 2502"/>
                <a:gd name="T4" fmla="*/ 2147483646 w 860"/>
                <a:gd name="T5" fmla="*/ 0 h 2502"/>
                <a:gd name="T6" fmla="*/ 1562496875 w 860"/>
                <a:gd name="T7" fmla="*/ 0 h 2502"/>
                <a:gd name="T8" fmla="*/ 0 w 860"/>
                <a:gd name="T9" fmla="*/ 2147483646 h 25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860" h="2502">
                  <a:moveTo>
                    <a:pt x="0" y="2445"/>
                  </a:moveTo>
                  <a:lnTo>
                    <a:pt x="228" y="2502"/>
                  </a:lnTo>
                  <a:lnTo>
                    <a:pt x="860" y="0"/>
                  </a:lnTo>
                  <a:lnTo>
                    <a:pt x="620" y="0"/>
                  </a:lnTo>
                  <a:lnTo>
                    <a:pt x="0" y="2445"/>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6" name="Freeform 7">
              <a:extLst>
                <a:ext uri="{FF2B5EF4-FFF2-40B4-BE49-F238E27FC236}">
                  <a16:creationId xmlns:a16="http://schemas.microsoft.com/office/drawing/2014/main" id="{28D1B702-E6CA-4924-B6E9-583BEA1DB813}"/>
                </a:ext>
              </a:extLst>
            </p:cNvPr>
            <p:cNvSpPr/>
            <p:nvPr/>
          </p:nvSpPr>
          <p:spPr bwMode="auto">
            <a:xfrm>
              <a:off x="203200" y="0"/>
              <a:ext cx="1336675" cy="3862389"/>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7" name="Freeform 8">
              <a:extLst>
                <a:ext uri="{FF2B5EF4-FFF2-40B4-BE49-F238E27FC236}">
                  <a16:creationId xmlns:a16="http://schemas.microsoft.com/office/drawing/2014/main" id="{987FCC34-04E5-487E-B349-0AE369ABA52A}"/>
                </a:ext>
              </a:extLst>
            </p:cNvPr>
            <p:cNvSpPr/>
            <p:nvPr/>
          </p:nvSpPr>
          <p:spPr bwMode="auto">
            <a:xfrm>
              <a:off x="207963" y="3776664"/>
              <a:ext cx="1936750" cy="3081337"/>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8" name="Freeform 9">
              <a:extLst>
                <a:ext uri="{FF2B5EF4-FFF2-40B4-BE49-F238E27FC236}">
                  <a16:creationId xmlns:a16="http://schemas.microsoft.com/office/drawing/2014/main" id="{31F48B09-8289-41FA-92C4-C8B045BFCAD3}"/>
                </a:ext>
              </a:extLst>
            </p:cNvPr>
            <p:cNvSpPr/>
            <p:nvPr/>
          </p:nvSpPr>
          <p:spPr bwMode="auto">
            <a:xfrm>
              <a:off x="646113" y="3886201"/>
              <a:ext cx="2373312"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9" name="Freeform 10">
              <a:extLst>
                <a:ext uri="{FF2B5EF4-FFF2-40B4-BE49-F238E27FC236}">
                  <a16:creationId xmlns:a16="http://schemas.microsoft.com/office/drawing/2014/main" id="{31F43F86-22C0-4413-BA81-DBE3615EFE5C}"/>
                </a:ext>
              </a:extLst>
            </p:cNvPr>
            <p:cNvSpPr/>
            <p:nvPr/>
          </p:nvSpPr>
          <p:spPr bwMode="auto">
            <a:xfrm>
              <a:off x="641350" y="3881439"/>
              <a:ext cx="3340100" cy="2976562"/>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10" name="Freeform 11">
              <a:extLst>
                <a:ext uri="{FF2B5EF4-FFF2-40B4-BE49-F238E27FC236}">
                  <a16:creationId xmlns:a16="http://schemas.microsoft.com/office/drawing/2014/main" id="{450F0525-5D98-4473-BC87-E6D8303EC43A}"/>
                </a:ext>
              </a:extLst>
            </p:cNvPr>
            <p:cNvSpPr/>
            <p:nvPr/>
          </p:nvSpPr>
          <p:spPr bwMode="auto">
            <a:xfrm>
              <a:off x="203200" y="3771901"/>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11" name="Freeform 12">
            <a:extLst>
              <a:ext uri="{FF2B5EF4-FFF2-40B4-BE49-F238E27FC236}">
                <a16:creationId xmlns:a16="http://schemas.microsoft.com/office/drawing/2014/main" id="{1CD71580-9C63-4814-AFB4-AB24680CAD29}"/>
              </a:ext>
            </a:extLst>
          </p:cNvPr>
          <p:cNvSpPr>
            <a:spLocks/>
          </p:cNvSpPr>
          <p:nvPr/>
        </p:nvSpPr>
        <p:spPr bwMode="auto">
          <a:xfrm>
            <a:off x="203200" y="3771900"/>
            <a:ext cx="361950" cy="90488"/>
          </a:xfrm>
          <a:custGeom>
            <a:avLst/>
            <a:gdLst>
              <a:gd name="T0" fmla="*/ 574595625 w 228"/>
              <a:gd name="T1" fmla="*/ 143650494 h 57"/>
              <a:gd name="T2" fmla="*/ 0 w 228"/>
              <a:gd name="T3" fmla="*/ 0 h 57"/>
              <a:gd name="T4" fmla="*/ 559474688 w 228"/>
              <a:gd name="T5" fmla="*/ 136089189 h 57"/>
              <a:gd name="T6" fmla="*/ 574595625 w 228"/>
              <a:gd name="T7" fmla="*/ 143650494 h 5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13">
            <a:extLst>
              <a:ext uri="{FF2B5EF4-FFF2-40B4-BE49-F238E27FC236}">
                <a16:creationId xmlns:a16="http://schemas.microsoft.com/office/drawing/2014/main" id="{9F8FBA23-A527-4A70-904D-9532AF9AF06B}"/>
              </a:ext>
            </a:extLst>
          </p:cNvPr>
          <p:cNvSpPr>
            <a:spLocks/>
          </p:cNvSpPr>
          <p:nvPr/>
        </p:nvSpPr>
        <p:spPr bwMode="auto">
          <a:xfrm>
            <a:off x="560388" y="3867150"/>
            <a:ext cx="61912" cy="80963"/>
          </a:xfrm>
          <a:custGeom>
            <a:avLst/>
            <a:gdLst>
              <a:gd name="T0" fmla="*/ 0 w 39"/>
              <a:gd name="T1" fmla="*/ 0 h 51"/>
              <a:gd name="T2" fmla="*/ 98284506 w 39"/>
              <a:gd name="T3" fmla="*/ 128529556 h 51"/>
              <a:gd name="T4" fmla="*/ 7559614 w 39"/>
              <a:gd name="T5" fmla="*/ 0 h 51"/>
              <a:gd name="T6" fmla="*/ 0 w 39"/>
              <a:gd name="T7" fmla="*/ 0 h 5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3">
            <a:extLst>
              <a:ext uri="{FF2B5EF4-FFF2-40B4-BE49-F238E27FC236}">
                <a16:creationId xmlns:a16="http://schemas.microsoft.com/office/drawing/2014/main" id="{6FEBF7B2-318D-4B5C-A09B-8FFFB09A98B5}"/>
              </a:ext>
            </a:extLst>
          </p:cNvPr>
          <p:cNvSpPr>
            <a:spLocks noGrp="1"/>
          </p:cNvSpPr>
          <p:nvPr>
            <p:ph type="dt" sz="half" idx="10"/>
          </p:nvPr>
        </p:nvSpPr>
        <p:spPr>
          <a:xfrm>
            <a:off x="7326313" y="6116638"/>
            <a:ext cx="857250" cy="365125"/>
          </a:xfrm>
        </p:spPr>
        <p:txBody>
          <a:bodyPr/>
          <a:lstStyle>
            <a:lvl1pPr>
              <a:defRPr/>
            </a:lvl1pPr>
          </a:lstStyle>
          <a:p>
            <a:pPr>
              <a:defRPr/>
            </a:pPr>
            <a:fld id="{0F132BC5-D25B-4BFB-846F-CF3152CF3739}" type="datetimeFigureOut">
              <a:rPr lang="en-US"/>
              <a:pPr>
                <a:defRPr/>
              </a:pPr>
              <a:t>12/4/2024</a:t>
            </a:fld>
            <a:endParaRPr lang="en-US" dirty="0"/>
          </a:p>
        </p:txBody>
      </p:sp>
      <p:sp>
        <p:nvSpPr>
          <p:cNvPr id="14" name="Footer Placeholder 4">
            <a:extLst>
              <a:ext uri="{FF2B5EF4-FFF2-40B4-BE49-F238E27FC236}">
                <a16:creationId xmlns:a16="http://schemas.microsoft.com/office/drawing/2014/main" id="{F86C12AB-97D4-44E5-AD51-0B69B874950A}"/>
              </a:ext>
            </a:extLst>
          </p:cNvPr>
          <p:cNvSpPr>
            <a:spLocks noGrp="1"/>
          </p:cNvSpPr>
          <p:nvPr>
            <p:ph type="ftr" sz="quarter" idx="11"/>
          </p:nvPr>
        </p:nvSpPr>
        <p:spPr>
          <a:xfrm>
            <a:off x="3624263" y="6116638"/>
            <a:ext cx="3608387" cy="365125"/>
          </a:xfrm>
        </p:spPr>
        <p:txBody>
          <a:bodyPr/>
          <a:lstStyle>
            <a:lvl1pPr>
              <a:defRPr/>
            </a:lvl1pPr>
          </a:lstStyle>
          <a:p>
            <a:pPr>
              <a:defRPr/>
            </a:pPr>
            <a:endParaRPr lang="en-US" altLang="en-US"/>
          </a:p>
        </p:txBody>
      </p:sp>
      <p:sp>
        <p:nvSpPr>
          <p:cNvPr id="15" name="Slide Number Placeholder 5">
            <a:extLst>
              <a:ext uri="{FF2B5EF4-FFF2-40B4-BE49-F238E27FC236}">
                <a16:creationId xmlns:a16="http://schemas.microsoft.com/office/drawing/2014/main" id="{3E825FA2-378B-4AC2-87F6-45A6005CE666}"/>
              </a:ext>
            </a:extLst>
          </p:cNvPr>
          <p:cNvSpPr>
            <a:spLocks noGrp="1"/>
          </p:cNvSpPr>
          <p:nvPr>
            <p:ph type="sldNum" sz="quarter" idx="12"/>
          </p:nvPr>
        </p:nvSpPr>
        <p:spPr>
          <a:xfrm>
            <a:off x="8275638" y="6116638"/>
            <a:ext cx="411162" cy="365125"/>
          </a:xfrm>
        </p:spPr>
        <p:txBody>
          <a:bodyPr/>
          <a:lstStyle>
            <a:lvl1pPr>
              <a:defRPr/>
            </a:lvl1pPr>
          </a:lstStyle>
          <a:p>
            <a:pPr>
              <a:defRPr/>
            </a:pPr>
            <a:fld id="{31F9E8F1-1818-4D8C-B27C-D9AD07B4DCFA}" type="slidenum">
              <a:rPr lang="fa-IR" altLang="en-US"/>
              <a:pPr>
                <a:defRPr/>
              </a:pPr>
              <a:t>‹#›</a:t>
            </a:fld>
            <a:endParaRPr lang="en-US" altLang="en-US"/>
          </a:p>
        </p:txBody>
      </p:sp>
    </p:spTree>
    <p:extLst>
      <p:ext uri="{BB962C8B-B14F-4D97-AF65-F5344CB8AC3E}">
        <p14:creationId xmlns:p14="http://schemas.microsoft.com/office/powerpoint/2010/main" val="73893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BD641A2E-A9F0-4CA0-BFE3-560CD893445D}"/>
              </a:ext>
            </a:extLst>
          </p:cNvPr>
          <p:cNvSpPr>
            <a:spLocks noGrp="1"/>
          </p:cNvSpPr>
          <p:nvPr>
            <p:ph type="dt" sz="half" idx="10"/>
          </p:nvPr>
        </p:nvSpPr>
        <p:spPr/>
        <p:txBody>
          <a:bodyPr/>
          <a:lstStyle>
            <a:lvl1pPr>
              <a:defRPr/>
            </a:lvl1pPr>
          </a:lstStyle>
          <a:p>
            <a:pPr>
              <a:defRPr/>
            </a:pPr>
            <a:fld id="{D57976D6-1C63-4762-A8C6-2BC22FAD6BCA}" type="datetimeFigureOut">
              <a:rPr lang="en-US"/>
              <a:pPr>
                <a:defRPr/>
              </a:pPr>
              <a:t>12/4/2024</a:t>
            </a:fld>
            <a:endParaRPr lang="en-US" dirty="0"/>
          </a:p>
        </p:txBody>
      </p:sp>
      <p:sp>
        <p:nvSpPr>
          <p:cNvPr id="6" name="Footer Placeholder 4">
            <a:extLst>
              <a:ext uri="{FF2B5EF4-FFF2-40B4-BE49-F238E27FC236}">
                <a16:creationId xmlns:a16="http://schemas.microsoft.com/office/drawing/2014/main" id="{E0AC1076-17BA-476E-B606-98EB18683B4A}"/>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9055CAF3-24C0-499F-9CBB-4EE884D54E20}"/>
              </a:ext>
            </a:extLst>
          </p:cNvPr>
          <p:cNvSpPr>
            <a:spLocks noGrp="1"/>
          </p:cNvSpPr>
          <p:nvPr>
            <p:ph type="sldNum" sz="quarter" idx="12"/>
          </p:nvPr>
        </p:nvSpPr>
        <p:spPr/>
        <p:txBody>
          <a:bodyPr/>
          <a:lstStyle>
            <a:lvl1pPr>
              <a:defRPr/>
            </a:lvl1pPr>
          </a:lstStyle>
          <a:p>
            <a:pPr>
              <a:defRPr/>
            </a:pPr>
            <a:fld id="{A0F3AFE5-E647-4433-BC6E-B6774F53D57F}" type="slidenum">
              <a:rPr lang="fa-IR" altLang="en-US"/>
              <a:pPr>
                <a:defRPr/>
              </a:pPr>
              <a:t>‹#›</a:t>
            </a:fld>
            <a:endParaRPr lang="en-US" altLang="en-US"/>
          </a:p>
        </p:txBody>
      </p:sp>
    </p:spTree>
    <p:extLst>
      <p:ext uri="{BB962C8B-B14F-4D97-AF65-F5344CB8AC3E}">
        <p14:creationId xmlns:p14="http://schemas.microsoft.com/office/powerpoint/2010/main" val="3914210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DEBA753-6DF7-4889-8AAB-4F01E606B53D}"/>
              </a:ext>
            </a:extLst>
          </p:cNvPr>
          <p:cNvSpPr>
            <a:spLocks noGrp="1"/>
          </p:cNvSpPr>
          <p:nvPr>
            <p:ph type="dt" sz="half" idx="10"/>
          </p:nvPr>
        </p:nvSpPr>
        <p:spPr/>
        <p:txBody>
          <a:bodyPr/>
          <a:lstStyle>
            <a:lvl1pPr>
              <a:defRPr/>
            </a:lvl1pPr>
          </a:lstStyle>
          <a:p>
            <a:pPr>
              <a:defRPr/>
            </a:pPr>
            <a:fld id="{3C92FCB1-7098-4926-BB37-FD63C22AA278}" type="datetimeFigureOut">
              <a:rPr lang="en-US"/>
              <a:pPr>
                <a:defRPr/>
              </a:pPr>
              <a:t>12/4/2024</a:t>
            </a:fld>
            <a:endParaRPr lang="en-US" dirty="0"/>
          </a:p>
        </p:txBody>
      </p:sp>
      <p:sp>
        <p:nvSpPr>
          <p:cNvPr id="5" name="Footer Placeholder 4">
            <a:extLst>
              <a:ext uri="{FF2B5EF4-FFF2-40B4-BE49-F238E27FC236}">
                <a16:creationId xmlns:a16="http://schemas.microsoft.com/office/drawing/2014/main" id="{0A11099F-F9BB-4797-996D-F988C42C6BBD}"/>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CF6CF71F-3406-412D-9822-9DEC0A223AD6}"/>
              </a:ext>
            </a:extLst>
          </p:cNvPr>
          <p:cNvSpPr>
            <a:spLocks noGrp="1"/>
          </p:cNvSpPr>
          <p:nvPr>
            <p:ph type="sldNum" sz="quarter" idx="12"/>
          </p:nvPr>
        </p:nvSpPr>
        <p:spPr/>
        <p:txBody>
          <a:bodyPr/>
          <a:lstStyle>
            <a:lvl1pPr>
              <a:defRPr/>
            </a:lvl1pPr>
          </a:lstStyle>
          <a:p>
            <a:pPr>
              <a:defRPr/>
            </a:pPr>
            <a:fld id="{A58B1D21-775B-4DC5-84B6-E200D7D8C23F}" type="slidenum">
              <a:rPr lang="fa-IR" altLang="en-US"/>
              <a:pPr>
                <a:defRPr/>
              </a:pPr>
              <a:t>‹#›</a:t>
            </a:fld>
            <a:endParaRPr lang="en-US" altLang="en-US"/>
          </a:p>
        </p:txBody>
      </p:sp>
    </p:spTree>
    <p:extLst>
      <p:ext uri="{BB962C8B-B14F-4D97-AF65-F5344CB8AC3E}">
        <p14:creationId xmlns:p14="http://schemas.microsoft.com/office/powerpoint/2010/main" val="8636469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26241B1-DC5B-482D-BAED-2B233BA050DC}"/>
              </a:ext>
            </a:extLst>
          </p:cNvPr>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8000" dirty="0">
                <a:effectLst/>
                <a:latin typeface="+mn-lt"/>
              </a:rPr>
              <a:t>“</a:t>
            </a:r>
          </a:p>
        </p:txBody>
      </p:sp>
      <p:sp>
        <p:nvSpPr>
          <p:cNvPr id="6" name="TextBox 5">
            <a:extLst>
              <a:ext uri="{FF2B5EF4-FFF2-40B4-BE49-F238E27FC236}">
                <a16:creationId xmlns:a16="http://schemas.microsoft.com/office/drawing/2014/main" id="{BD2C5CA3-D725-49FB-83BA-81E52A33F30E}"/>
              </a:ext>
            </a:extLst>
          </p:cNvPr>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13523" y="4343400"/>
            <a:ext cx="7515991" cy="1447800"/>
          </a:xfrm>
        </p:spPr>
        <p:txBody>
          <a:bodyP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CBBBD327-295A-4364-97C3-39FB01D7915D}"/>
              </a:ext>
            </a:extLst>
          </p:cNvPr>
          <p:cNvSpPr>
            <a:spLocks noGrp="1"/>
          </p:cNvSpPr>
          <p:nvPr>
            <p:ph type="dt" sz="half" idx="14"/>
          </p:nvPr>
        </p:nvSpPr>
        <p:spPr/>
        <p:txBody>
          <a:bodyPr/>
          <a:lstStyle>
            <a:lvl1pPr>
              <a:defRPr/>
            </a:lvl1pPr>
          </a:lstStyle>
          <a:p>
            <a:pPr>
              <a:defRPr/>
            </a:pPr>
            <a:fld id="{24817C20-5153-4397-AFA0-E59D3001EB27}" type="datetimeFigureOut">
              <a:rPr lang="en-US"/>
              <a:pPr>
                <a:defRPr/>
              </a:pPr>
              <a:t>12/4/2024</a:t>
            </a:fld>
            <a:endParaRPr lang="en-US" dirty="0"/>
          </a:p>
        </p:txBody>
      </p:sp>
      <p:sp>
        <p:nvSpPr>
          <p:cNvPr id="8" name="Footer Placeholder 4">
            <a:extLst>
              <a:ext uri="{FF2B5EF4-FFF2-40B4-BE49-F238E27FC236}">
                <a16:creationId xmlns:a16="http://schemas.microsoft.com/office/drawing/2014/main" id="{F9325264-B939-40BF-A3BB-D840AB67EE4B}"/>
              </a:ext>
            </a:extLst>
          </p:cNvPr>
          <p:cNvSpPr>
            <a:spLocks noGrp="1"/>
          </p:cNvSpPr>
          <p:nvPr>
            <p:ph type="ftr" sz="quarter" idx="15"/>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93210167-FAF5-4488-8AE2-4EA258DA43A1}"/>
              </a:ext>
            </a:extLst>
          </p:cNvPr>
          <p:cNvSpPr>
            <a:spLocks noGrp="1"/>
          </p:cNvSpPr>
          <p:nvPr>
            <p:ph type="sldNum" sz="quarter" idx="16"/>
          </p:nvPr>
        </p:nvSpPr>
        <p:spPr/>
        <p:txBody>
          <a:bodyPr/>
          <a:lstStyle>
            <a:lvl1pPr>
              <a:defRPr/>
            </a:lvl1pPr>
          </a:lstStyle>
          <a:p>
            <a:pPr>
              <a:defRPr/>
            </a:pPr>
            <a:fld id="{F227A422-8FE4-4FAA-85C5-3910E03C34E1}" type="slidenum">
              <a:rPr lang="fa-IR" altLang="en-US"/>
              <a:pPr>
                <a:defRPr/>
              </a:pPr>
              <a:t>‹#›</a:t>
            </a:fld>
            <a:endParaRPr lang="en-US" altLang="en-US"/>
          </a:p>
        </p:txBody>
      </p:sp>
    </p:spTree>
    <p:extLst>
      <p:ext uri="{BB962C8B-B14F-4D97-AF65-F5344CB8AC3E}">
        <p14:creationId xmlns:p14="http://schemas.microsoft.com/office/powerpoint/2010/main" val="3199659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7610B7-0A31-45E4-81A0-FE427CA18505}"/>
              </a:ext>
            </a:extLst>
          </p:cNvPr>
          <p:cNvSpPr>
            <a:spLocks noGrp="1"/>
          </p:cNvSpPr>
          <p:nvPr>
            <p:ph type="dt" sz="half" idx="10"/>
          </p:nvPr>
        </p:nvSpPr>
        <p:spPr/>
        <p:txBody>
          <a:bodyPr/>
          <a:lstStyle>
            <a:lvl1pPr>
              <a:defRPr/>
            </a:lvl1pPr>
          </a:lstStyle>
          <a:p>
            <a:pPr>
              <a:defRPr/>
            </a:pPr>
            <a:fld id="{90DAA489-4A22-4F30-80A4-FE4C69D125D8}" type="datetimeFigureOut">
              <a:rPr lang="en-US"/>
              <a:pPr>
                <a:defRPr/>
              </a:pPr>
              <a:t>12/4/2024</a:t>
            </a:fld>
            <a:endParaRPr lang="en-US" dirty="0"/>
          </a:p>
        </p:txBody>
      </p:sp>
      <p:sp>
        <p:nvSpPr>
          <p:cNvPr id="5" name="Footer Placeholder 4">
            <a:extLst>
              <a:ext uri="{FF2B5EF4-FFF2-40B4-BE49-F238E27FC236}">
                <a16:creationId xmlns:a16="http://schemas.microsoft.com/office/drawing/2014/main" id="{5ABF97BC-48D0-4ABB-8CE5-ED59CBB61301}"/>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64D8625F-6383-4ABB-AD8C-89C0D431AB58}"/>
              </a:ext>
            </a:extLst>
          </p:cNvPr>
          <p:cNvSpPr>
            <a:spLocks noGrp="1"/>
          </p:cNvSpPr>
          <p:nvPr>
            <p:ph type="sldNum" sz="quarter" idx="12"/>
          </p:nvPr>
        </p:nvSpPr>
        <p:spPr/>
        <p:txBody>
          <a:bodyPr/>
          <a:lstStyle>
            <a:lvl1pPr>
              <a:defRPr/>
            </a:lvl1pPr>
          </a:lstStyle>
          <a:p>
            <a:pPr>
              <a:defRPr/>
            </a:pPr>
            <a:fld id="{4B1776A0-E5F3-4CCC-A69D-AE53E3A1B509}" type="slidenum">
              <a:rPr lang="fa-IR" altLang="en-US"/>
              <a:pPr>
                <a:defRPr/>
              </a:pPr>
              <a:t>‹#›</a:t>
            </a:fld>
            <a:endParaRPr lang="en-US" altLang="en-US"/>
          </a:p>
        </p:txBody>
      </p:sp>
    </p:spTree>
    <p:extLst>
      <p:ext uri="{BB962C8B-B14F-4D97-AF65-F5344CB8AC3E}">
        <p14:creationId xmlns:p14="http://schemas.microsoft.com/office/powerpoint/2010/main" val="38704646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633628-24B3-4799-AB60-7679C3C30B42}"/>
              </a:ext>
            </a:extLst>
          </p:cNvPr>
          <p:cNvSpPr txBox="1"/>
          <p:nvPr/>
        </p:nvSpPr>
        <p:spPr>
          <a:xfrm>
            <a:off x="969963" y="8636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eaLnBrk="1" fontAlgn="auto" hangingPunct="1">
              <a:spcAft>
                <a:spcPts val="0"/>
              </a:spcAft>
              <a:defRPr/>
            </a:pPr>
            <a:r>
              <a:rPr lang="en-US" sz="8000" dirty="0">
                <a:effectLst/>
                <a:latin typeface="+mn-lt"/>
              </a:rPr>
              <a:t>“</a:t>
            </a:r>
          </a:p>
        </p:txBody>
      </p:sp>
      <p:sp>
        <p:nvSpPr>
          <p:cNvPr id="6" name="TextBox 5">
            <a:extLst>
              <a:ext uri="{FF2B5EF4-FFF2-40B4-BE49-F238E27FC236}">
                <a16:creationId xmlns:a16="http://schemas.microsoft.com/office/drawing/2014/main" id="{EC594609-5BCD-4ECE-AB78-C0BA5AE1A96B}"/>
              </a:ext>
            </a:extLst>
          </p:cNvPr>
          <p:cNvSpPr txBox="1"/>
          <p:nvPr/>
        </p:nvSpPr>
        <p:spPr>
          <a:xfrm>
            <a:off x="8172450" y="2819400"/>
            <a:ext cx="457200" cy="584200"/>
          </a:xfrm>
          <a:prstGeom prst="rect">
            <a:avLst/>
          </a:prstGeom>
        </p:spPr>
        <p:txBody>
          <a:bodyPr anchor="ct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eaLnBrk="1" fontAlgn="auto" hangingPunct="1">
              <a:spcAft>
                <a:spcPts val="0"/>
              </a:spcAft>
              <a:defRPr/>
            </a:pPr>
            <a:r>
              <a:rPr lang="en-US" sz="8000" dirty="0">
                <a:effectLst/>
                <a:latin typeface="+mn-lt"/>
              </a:rPr>
              <a:t>”</a:t>
            </a:r>
          </a:p>
        </p:txBody>
      </p:sp>
      <p:sp>
        <p:nvSpPr>
          <p:cNvPr id="2" name="Title 1"/>
          <p:cNvSpPr>
            <a:spLocks noGrp="1"/>
          </p:cNvSpPr>
          <p:nvPr>
            <p:ph type="title"/>
          </p:nvPr>
        </p:nvSpPr>
        <p:spPr>
          <a:xfrm>
            <a:off x="1426741" y="685801"/>
            <a:ext cx="6974115" cy="2743199"/>
          </a:xfrm>
        </p:spPr>
        <p:txBody>
          <a:bodyP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rtlCol="0" anchor="b">
            <a:normAutofit/>
          </a:bodyPr>
          <a:lstStyle>
            <a:lvl1pPr algn="r">
              <a:buNone/>
              <a:defRPr lang="en-US" sz="2400" b="0" cap="none" dirty="0">
                <a:ln w="3175" cmpd="sng">
                  <a:noFill/>
                </a:ln>
                <a:solidFill>
                  <a:schemeClr val="tx1"/>
                </a:solidFill>
                <a:effectLst/>
              </a:defRPr>
            </a:lvl1pPr>
          </a:lstStyle>
          <a:p>
            <a:pPr lvl="0"/>
            <a:r>
              <a:rPr lang="en-US"/>
              <a:t>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7" name="Date Placeholder 3">
            <a:extLst>
              <a:ext uri="{FF2B5EF4-FFF2-40B4-BE49-F238E27FC236}">
                <a16:creationId xmlns:a16="http://schemas.microsoft.com/office/drawing/2014/main" id="{93A38EA3-61B7-48B8-86A6-AABA5478BC87}"/>
              </a:ext>
            </a:extLst>
          </p:cNvPr>
          <p:cNvSpPr>
            <a:spLocks noGrp="1"/>
          </p:cNvSpPr>
          <p:nvPr>
            <p:ph type="dt" sz="half" idx="14"/>
          </p:nvPr>
        </p:nvSpPr>
        <p:spPr/>
        <p:txBody>
          <a:bodyPr/>
          <a:lstStyle>
            <a:lvl1pPr>
              <a:defRPr/>
            </a:lvl1pPr>
          </a:lstStyle>
          <a:p>
            <a:pPr>
              <a:defRPr/>
            </a:pPr>
            <a:fld id="{3891742C-18D4-4E8E-83A7-007BF26D4887}" type="datetimeFigureOut">
              <a:rPr lang="en-US"/>
              <a:pPr>
                <a:defRPr/>
              </a:pPr>
              <a:t>12/4/2024</a:t>
            </a:fld>
            <a:endParaRPr lang="en-US" dirty="0"/>
          </a:p>
        </p:txBody>
      </p:sp>
      <p:sp>
        <p:nvSpPr>
          <p:cNvPr id="8" name="Footer Placeholder 4">
            <a:extLst>
              <a:ext uri="{FF2B5EF4-FFF2-40B4-BE49-F238E27FC236}">
                <a16:creationId xmlns:a16="http://schemas.microsoft.com/office/drawing/2014/main" id="{84AA6FD3-7C4E-4963-92A0-366A9FEBB03C}"/>
              </a:ext>
            </a:extLst>
          </p:cNvPr>
          <p:cNvSpPr>
            <a:spLocks noGrp="1"/>
          </p:cNvSpPr>
          <p:nvPr>
            <p:ph type="ftr" sz="quarter" idx="15"/>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1B1E2004-433F-4FDD-9D5E-4F9415A65969}"/>
              </a:ext>
            </a:extLst>
          </p:cNvPr>
          <p:cNvSpPr>
            <a:spLocks noGrp="1"/>
          </p:cNvSpPr>
          <p:nvPr>
            <p:ph type="sldNum" sz="quarter" idx="16"/>
          </p:nvPr>
        </p:nvSpPr>
        <p:spPr/>
        <p:txBody>
          <a:bodyPr/>
          <a:lstStyle>
            <a:lvl1pPr>
              <a:defRPr/>
            </a:lvl1pPr>
          </a:lstStyle>
          <a:p>
            <a:pPr>
              <a:defRPr/>
            </a:pPr>
            <a:fld id="{A4283E0E-84F5-4561-8B88-F7C25287A75F}" type="slidenum">
              <a:rPr lang="fa-IR" altLang="en-US"/>
              <a:pPr>
                <a:defRPr/>
              </a:pPr>
              <a:t>‹#›</a:t>
            </a:fld>
            <a:endParaRPr lang="en-US" altLang="en-US"/>
          </a:p>
        </p:txBody>
      </p:sp>
    </p:spTree>
    <p:extLst>
      <p:ext uri="{BB962C8B-B14F-4D97-AF65-F5344CB8AC3E}">
        <p14:creationId xmlns:p14="http://schemas.microsoft.com/office/powerpoint/2010/main" val="907756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rtlCol="0">
            <a:normAutofit/>
          </a:bodyPr>
          <a:lstStyle>
            <a:lvl1pPr>
              <a:defRPr lang="en-US" b="0" dirty="0"/>
            </a:lvl1pPr>
          </a:lstStyle>
          <a:p>
            <a:pPr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rtlCol="0" anchor="b">
            <a:normAutofit/>
          </a:bodyPr>
          <a:lstStyle>
            <a:lvl1pPr>
              <a:buNone/>
              <a:defRPr lang="en-US" sz="2800" b="0" cap="none" dirty="0">
                <a:ln w="3175" cmpd="sng">
                  <a:noFill/>
                </a:ln>
                <a:solidFill>
                  <a:schemeClr val="tx1"/>
                </a:solidFill>
                <a:effectLst/>
              </a:defRPr>
            </a:lvl1pPr>
          </a:lstStyle>
          <a:p>
            <a:pPr lvl="0"/>
            <a:r>
              <a:rPr lang="en-US"/>
              <a:t>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Date Placeholder 3">
            <a:extLst>
              <a:ext uri="{FF2B5EF4-FFF2-40B4-BE49-F238E27FC236}">
                <a16:creationId xmlns:a16="http://schemas.microsoft.com/office/drawing/2014/main" id="{ACF63BCB-8053-49CA-90E8-E9715020AA5B}"/>
              </a:ext>
            </a:extLst>
          </p:cNvPr>
          <p:cNvSpPr>
            <a:spLocks noGrp="1"/>
          </p:cNvSpPr>
          <p:nvPr>
            <p:ph type="dt" sz="half" idx="14"/>
          </p:nvPr>
        </p:nvSpPr>
        <p:spPr/>
        <p:txBody>
          <a:bodyPr/>
          <a:lstStyle>
            <a:lvl1pPr>
              <a:defRPr/>
            </a:lvl1pPr>
          </a:lstStyle>
          <a:p>
            <a:pPr>
              <a:defRPr/>
            </a:pPr>
            <a:fld id="{5282457F-BC60-4A18-8616-04F6F42B2F48}" type="datetimeFigureOut">
              <a:rPr lang="en-US"/>
              <a:pPr>
                <a:defRPr/>
              </a:pPr>
              <a:t>12/4/2024</a:t>
            </a:fld>
            <a:endParaRPr lang="en-US" dirty="0"/>
          </a:p>
        </p:txBody>
      </p:sp>
      <p:sp>
        <p:nvSpPr>
          <p:cNvPr id="6" name="Footer Placeholder 4">
            <a:extLst>
              <a:ext uri="{FF2B5EF4-FFF2-40B4-BE49-F238E27FC236}">
                <a16:creationId xmlns:a16="http://schemas.microsoft.com/office/drawing/2014/main" id="{CBA89A97-B7D5-4A2D-A7DF-AE2DEDFDF849}"/>
              </a:ext>
            </a:extLst>
          </p:cNvPr>
          <p:cNvSpPr>
            <a:spLocks noGrp="1"/>
          </p:cNvSpPr>
          <p:nvPr>
            <p:ph type="ftr" sz="quarter" idx="15"/>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26CE260C-5FFA-4C30-AED6-75FEA8113F32}"/>
              </a:ext>
            </a:extLst>
          </p:cNvPr>
          <p:cNvSpPr>
            <a:spLocks noGrp="1"/>
          </p:cNvSpPr>
          <p:nvPr>
            <p:ph type="sldNum" sz="quarter" idx="16"/>
          </p:nvPr>
        </p:nvSpPr>
        <p:spPr/>
        <p:txBody>
          <a:bodyPr/>
          <a:lstStyle>
            <a:lvl1pPr>
              <a:defRPr/>
            </a:lvl1pPr>
          </a:lstStyle>
          <a:p>
            <a:pPr>
              <a:defRPr/>
            </a:pPr>
            <a:fld id="{2129E29E-62AF-4F8B-8C53-7286FBEDA900}" type="slidenum">
              <a:rPr lang="fa-IR" altLang="en-US"/>
              <a:pPr>
                <a:defRPr/>
              </a:pPr>
              <a:t>‹#›</a:t>
            </a:fld>
            <a:endParaRPr lang="en-US" altLang="en-US"/>
          </a:p>
        </p:txBody>
      </p:sp>
    </p:spTree>
    <p:extLst>
      <p:ext uri="{BB962C8B-B14F-4D97-AF65-F5344CB8AC3E}">
        <p14:creationId xmlns:p14="http://schemas.microsoft.com/office/powerpoint/2010/main" val="5226814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D4D57-736C-48CB-8E35-36803275D6AF}"/>
              </a:ext>
            </a:extLst>
          </p:cNvPr>
          <p:cNvSpPr>
            <a:spLocks noGrp="1"/>
          </p:cNvSpPr>
          <p:nvPr>
            <p:ph type="dt" sz="half" idx="10"/>
          </p:nvPr>
        </p:nvSpPr>
        <p:spPr/>
        <p:txBody>
          <a:bodyPr/>
          <a:lstStyle>
            <a:lvl1pPr>
              <a:defRPr/>
            </a:lvl1pPr>
          </a:lstStyle>
          <a:p>
            <a:pPr>
              <a:defRPr/>
            </a:pPr>
            <a:fld id="{E60B0422-3BDA-492B-9C28-1C558AF261E1}" type="datetimeFigureOut">
              <a:rPr lang="en-US"/>
              <a:pPr>
                <a:defRPr/>
              </a:pPr>
              <a:t>12/4/2024</a:t>
            </a:fld>
            <a:endParaRPr lang="en-US" dirty="0"/>
          </a:p>
        </p:txBody>
      </p:sp>
      <p:sp>
        <p:nvSpPr>
          <p:cNvPr id="5" name="Footer Placeholder 4">
            <a:extLst>
              <a:ext uri="{FF2B5EF4-FFF2-40B4-BE49-F238E27FC236}">
                <a16:creationId xmlns:a16="http://schemas.microsoft.com/office/drawing/2014/main" id="{F0E51C1B-299D-4D1A-82CE-383AAC239530}"/>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729F7163-A9DB-4DB8-8708-AB1323A57B60}"/>
              </a:ext>
            </a:extLst>
          </p:cNvPr>
          <p:cNvSpPr>
            <a:spLocks noGrp="1"/>
          </p:cNvSpPr>
          <p:nvPr>
            <p:ph type="sldNum" sz="quarter" idx="12"/>
          </p:nvPr>
        </p:nvSpPr>
        <p:spPr/>
        <p:txBody>
          <a:bodyPr/>
          <a:lstStyle>
            <a:lvl1pPr>
              <a:defRPr/>
            </a:lvl1pPr>
          </a:lstStyle>
          <a:p>
            <a:pPr>
              <a:defRPr/>
            </a:pPr>
            <a:fld id="{710D1D15-3AA9-4F10-B360-4E32AD47E1E2}" type="slidenum">
              <a:rPr lang="fa-IR" altLang="en-US"/>
              <a:pPr>
                <a:defRPr/>
              </a:pPr>
              <a:t>‹#›</a:t>
            </a:fld>
            <a:endParaRPr lang="en-US" altLang="en-US"/>
          </a:p>
        </p:txBody>
      </p:sp>
    </p:spTree>
    <p:extLst>
      <p:ext uri="{BB962C8B-B14F-4D97-AF65-F5344CB8AC3E}">
        <p14:creationId xmlns:p14="http://schemas.microsoft.com/office/powerpoint/2010/main" val="41928081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D14296E-9251-4287-8D8F-325DD5784DD1}"/>
              </a:ext>
            </a:extLst>
          </p:cNvPr>
          <p:cNvSpPr>
            <a:spLocks noGrp="1"/>
          </p:cNvSpPr>
          <p:nvPr>
            <p:ph type="dt" sz="half" idx="10"/>
          </p:nvPr>
        </p:nvSpPr>
        <p:spPr/>
        <p:txBody>
          <a:bodyPr/>
          <a:lstStyle>
            <a:lvl1pPr>
              <a:defRPr/>
            </a:lvl1pPr>
          </a:lstStyle>
          <a:p>
            <a:pPr>
              <a:defRPr/>
            </a:pPr>
            <a:fld id="{1ACC4C56-686C-4485-B380-8A1E01C984E7}" type="datetimeFigureOut">
              <a:rPr lang="en-US"/>
              <a:pPr>
                <a:defRPr/>
              </a:pPr>
              <a:t>12/4/2024</a:t>
            </a:fld>
            <a:endParaRPr lang="en-US" dirty="0"/>
          </a:p>
        </p:txBody>
      </p:sp>
      <p:sp>
        <p:nvSpPr>
          <p:cNvPr id="5" name="Footer Placeholder 4">
            <a:extLst>
              <a:ext uri="{FF2B5EF4-FFF2-40B4-BE49-F238E27FC236}">
                <a16:creationId xmlns:a16="http://schemas.microsoft.com/office/drawing/2014/main" id="{FA3DE4E1-F74C-4A6E-8150-FFDBC2C4F6ED}"/>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3AAD9A3D-2670-47B9-B772-ACAA0E56BFB2}"/>
              </a:ext>
            </a:extLst>
          </p:cNvPr>
          <p:cNvSpPr>
            <a:spLocks noGrp="1"/>
          </p:cNvSpPr>
          <p:nvPr>
            <p:ph type="sldNum" sz="quarter" idx="12"/>
          </p:nvPr>
        </p:nvSpPr>
        <p:spPr/>
        <p:txBody>
          <a:bodyPr/>
          <a:lstStyle>
            <a:lvl1pPr>
              <a:defRPr/>
            </a:lvl1pPr>
          </a:lstStyle>
          <a:p>
            <a:pPr>
              <a:defRPr/>
            </a:pPr>
            <a:fld id="{4B9CD0BE-2B88-4190-A033-FC5962FB72D3}" type="slidenum">
              <a:rPr lang="fa-IR" altLang="en-US"/>
              <a:pPr>
                <a:defRPr/>
              </a:pPr>
              <a:t>‹#›</a:t>
            </a:fld>
            <a:endParaRPr lang="en-US" altLang="en-US"/>
          </a:p>
        </p:txBody>
      </p:sp>
    </p:spTree>
    <p:extLst>
      <p:ext uri="{BB962C8B-B14F-4D97-AF65-F5344CB8AC3E}">
        <p14:creationId xmlns:p14="http://schemas.microsoft.com/office/powerpoint/2010/main" val="1066110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78E9A4B-050C-44CB-855A-1CC6D1759E26}"/>
              </a:ext>
            </a:extLst>
          </p:cNvPr>
          <p:cNvSpPr>
            <a:spLocks noGrp="1"/>
          </p:cNvSpPr>
          <p:nvPr>
            <p:ph type="dt" sz="half" idx="10"/>
          </p:nvPr>
        </p:nvSpPr>
        <p:spPr>
          <a:xfrm>
            <a:off x="7343775" y="6108700"/>
            <a:ext cx="857250" cy="365125"/>
          </a:xfrm>
        </p:spPr>
        <p:txBody>
          <a:bodyPr/>
          <a:lstStyle>
            <a:lvl1pPr>
              <a:defRPr/>
            </a:lvl1pPr>
          </a:lstStyle>
          <a:p>
            <a:pPr>
              <a:defRPr/>
            </a:pPr>
            <a:fld id="{AEB99DCA-4531-4CC8-945E-6A49AD65F139}" type="datetimeFigureOut">
              <a:rPr lang="en-US"/>
              <a:pPr>
                <a:defRPr/>
              </a:pPr>
              <a:t>12/4/2024</a:t>
            </a:fld>
            <a:endParaRPr lang="en-US" dirty="0"/>
          </a:p>
        </p:txBody>
      </p:sp>
      <p:sp>
        <p:nvSpPr>
          <p:cNvPr id="5" name="Footer Placeholder 4">
            <a:extLst>
              <a:ext uri="{FF2B5EF4-FFF2-40B4-BE49-F238E27FC236}">
                <a16:creationId xmlns:a16="http://schemas.microsoft.com/office/drawing/2014/main" id="{A6686D89-DAFA-4F89-9213-6A2C49AE33B9}"/>
              </a:ext>
            </a:extLst>
          </p:cNvPr>
          <p:cNvSpPr>
            <a:spLocks noGrp="1"/>
          </p:cNvSpPr>
          <p:nvPr>
            <p:ph type="ftr" sz="quarter" idx="11"/>
          </p:nvPr>
        </p:nvSpPr>
        <p:spPr>
          <a:xfrm>
            <a:off x="1973263" y="6108700"/>
            <a:ext cx="5313362" cy="365125"/>
          </a:xfrm>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EC038D03-6487-408A-91AC-DAD38F89CCCC}"/>
              </a:ext>
            </a:extLst>
          </p:cNvPr>
          <p:cNvSpPr>
            <a:spLocks noGrp="1"/>
          </p:cNvSpPr>
          <p:nvPr>
            <p:ph type="sldNum" sz="quarter" idx="12"/>
          </p:nvPr>
        </p:nvSpPr>
        <p:spPr>
          <a:xfrm>
            <a:off x="8258175" y="6108700"/>
            <a:ext cx="428625" cy="365125"/>
          </a:xfrm>
        </p:spPr>
        <p:txBody>
          <a:bodyPr/>
          <a:lstStyle>
            <a:lvl1pPr>
              <a:defRPr/>
            </a:lvl1pPr>
          </a:lstStyle>
          <a:p>
            <a:pPr>
              <a:defRPr/>
            </a:pPr>
            <a:fld id="{09C3D3B5-AC60-4353-A64F-1D68F97A0BA7}" type="slidenum">
              <a:rPr lang="fa-IR" altLang="en-US"/>
              <a:pPr>
                <a:defRPr/>
              </a:pPr>
              <a:t>‹#›</a:t>
            </a:fld>
            <a:endParaRPr lang="en-US" altLang="en-US"/>
          </a:p>
        </p:txBody>
      </p:sp>
    </p:spTree>
    <p:extLst>
      <p:ext uri="{BB962C8B-B14F-4D97-AF65-F5344CB8AC3E}">
        <p14:creationId xmlns:p14="http://schemas.microsoft.com/office/powerpoint/2010/main" val="2734077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503BFFF-2495-49C5-951F-2F2E459EA22D}"/>
              </a:ext>
            </a:extLst>
          </p:cNvPr>
          <p:cNvSpPr>
            <a:spLocks noGrp="1"/>
          </p:cNvSpPr>
          <p:nvPr>
            <p:ph type="dt" sz="half" idx="10"/>
          </p:nvPr>
        </p:nvSpPr>
        <p:spPr/>
        <p:txBody>
          <a:bodyPr/>
          <a:lstStyle>
            <a:lvl1pPr>
              <a:defRPr/>
            </a:lvl1pPr>
          </a:lstStyle>
          <a:p>
            <a:pPr>
              <a:defRPr/>
            </a:pPr>
            <a:fld id="{4708DFAF-4EF8-4D14-BC02-19928E19CAC8}" type="datetimeFigureOut">
              <a:rPr lang="en-US"/>
              <a:pPr>
                <a:defRPr/>
              </a:pPr>
              <a:t>12/4/2024</a:t>
            </a:fld>
            <a:endParaRPr lang="en-US" dirty="0"/>
          </a:p>
        </p:txBody>
      </p:sp>
      <p:sp>
        <p:nvSpPr>
          <p:cNvPr id="5" name="Footer Placeholder 4">
            <a:extLst>
              <a:ext uri="{FF2B5EF4-FFF2-40B4-BE49-F238E27FC236}">
                <a16:creationId xmlns:a16="http://schemas.microsoft.com/office/drawing/2014/main" id="{AD1372EE-1DCD-411E-9D38-46F1F9E6EFBD}"/>
              </a:ext>
            </a:extLst>
          </p:cNvPr>
          <p:cNvSpPr>
            <a:spLocks noGrp="1"/>
          </p:cNvSpPr>
          <p:nvPr>
            <p:ph type="ftr" sz="quarter" idx="11"/>
          </p:nvPr>
        </p:nvSpPr>
        <p:spPr/>
        <p:txBody>
          <a:bodyPr/>
          <a:lstStyle>
            <a:lvl1pPr>
              <a:defRPr/>
            </a:lvl1pPr>
          </a:lstStyle>
          <a:p>
            <a:pPr>
              <a:defRPr/>
            </a:pPr>
            <a:endParaRPr lang="en-US" altLang="en-US"/>
          </a:p>
        </p:txBody>
      </p:sp>
      <p:sp>
        <p:nvSpPr>
          <p:cNvPr id="6" name="Slide Number Placeholder 5">
            <a:extLst>
              <a:ext uri="{FF2B5EF4-FFF2-40B4-BE49-F238E27FC236}">
                <a16:creationId xmlns:a16="http://schemas.microsoft.com/office/drawing/2014/main" id="{90B8F91B-E37A-4BAD-B72E-CB952B96B2A1}"/>
              </a:ext>
            </a:extLst>
          </p:cNvPr>
          <p:cNvSpPr>
            <a:spLocks noGrp="1"/>
          </p:cNvSpPr>
          <p:nvPr>
            <p:ph type="sldNum" sz="quarter" idx="12"/>
          </p:nvPr>
        </p:nvSpPr>
        <p:spPr/>
        <p:txBody>
          <a:bodyPr/>
          <a:lstStyle>
            <a:lvl1pPr>
              <a:defRPr/>
            </a:lvl1pPr>
          </a:lstStyle>
          <a:p>
            <a:pPr>
              <a:defRPr/>
            </a:pPr>
            <a:fld id="{3174EEE7-2D85-4043-B0B6-B24AB2608261}" type="slidenum">
              <a:rPr lang="fa-IR" altLang="en-US"/>
              <a:pPr>
                <a:defRPr/>
              </a:pPr>
              <a:t>‹#›</a:t>
            </a:fld>
            <a:endParaRPr lang="en-US" altLang="en-US"/>
          </a:p>
        </p:txBody>
      </p:sp>
    </p:spTree>
    <p:extLst>
      <p:ext uri="{BB962C8B-B14F-4D97-AF65-F5344CB8AC3E}">
        <p14:creationId xmlns:p14="http://schemas.microsoft.com/office/powerpoint/2010/main" val="10760325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0C05B149-99C4-4A76-876E-FECE293A78DB}"/>
              </a:ext>
            </a:extLst>
          </p:cNvPr>
          <p:cNvSpPr>
            <a:spLocks noGrp="1"/>
          </p:cNvSpPr>
          <p:nvPr>
            <p:ph type="dt" sz="half" idx="10"/>
          </p:nvPr>
        </p:nvSpPr>
        <p:spPr/>
        <p:txBody>
          <a:bodyPr/>
          <a:lstStyle>
            <a:lvl1pPr>
              <a:defRPr/>
            </a:lvl1pPr>
          </a:lstStyle>
          <a:p>
            <a:pPr>
              <a:defRPr/>
            </a:pPr>
            <a:fld id="{D6B708C9-3151-4A3E-8714-840ABD9ECD45}" type="datetimeFigureOut">
              <a:rPr lang="en-US"/>
              <a:pPr>
                <a:defRPr/>
              </a:pPr>
              <a:t>12/4/2024</a:t>
            </a:fld>
            <a:endParaRPr lang="en-US" dirty="0"/>
          </a:p>
        </p:txBody>
      </p:sp>
      <p:sp>
        <p:nvSpPr>
          <p:cNvPr id="6" name="Footer Placeholder 4">
            <a:extLst>
              <a:ext uri="{FF2B5EF4-FFF2-40B4-BE49-F238E27FC236}">
                <a16:creationId xmlns:a16="http://schemas.microsoft.com/office/drawing/2014/main" id="{352CA6DB-B741-443E-8EDD-14D6A0529DAE}"/>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9B5C40CF-9AC0-4209-9AFD-F1E0751F599F}"/>
              </a:ext>
            </a:extLst>
          </p:cNvPr>
          <p:cNvSpPr>
            <a:spLocks noGrp="1"/>
          </p:cNvSpPr>
          <p:nvPr>
            <p:ph type="sldNum" sz="quarter" idx="12"/>
          </p:nvPr>
        </p:nvSpPr>
        <p:spPr/>
        <p:txBody>
          <a:bodyPr/>
          <a:lstStyle>
            <a:lvl1pPr>
              <a:defRPr/>
            </a:lvl1pPr>
          </a:lstStyle>
          <a:p>
            <a:pPr>
              <a:defRPr/>
            </a:pPr>
            <a:fld id="{8FD66405-C2FD-492D-9EEC-21DB3A20DEB3}" type="slidenum">
              <a:rPr lang="fa-IR" altLang="en-US"/>
              <a:pPr>
                <a:defRPr/>
              </a:pPr>
              <a:t>‹#›</a:t>
            </a:fld>
            <a:endParaRPr lang="en-US" altLang="en-US"/>
          </a:p>
        </p:txBody>
      </p:sp>
    </p:spTree>
    <p:extLst>
      <p:ext uri="{BB962C8B-B14F-4D97-AF65-F5344CB8AC3E}">
        <p14:creationId xmlns:p14="http://schemas.microsoft.com/office/powerpoint/2010/main" val="9595721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CB37AF65-F737-46B8-9339-44BFF7F9E7DF}"/>
              </a:ext>
            </a:extLst>
          </p:cNvPr>
          <p:cNvSpPr>
            <a:spLocks noGrp="1"/>
          </p:cNvSpPr>
          <p:nvPr>
            <p:ph type="dt" sz="half" idx="10"/>
          </p:nvPr>
        </p:nvSpPr>
        <p:spPr/>
        <p:txBody>
          <a:bodyPr/>
          <a:lstStyle>
            <a:lvl1pPr>
              <a:defRPr/>
            </a:lvl1pPr>
          </a:lstStyle>
          <a:p>
            <a:pPr>
              <a:defRPr/>
            </a:pPr>
            <a:fld id="{7C4024AB-6F37-45FC-BE9B-2EF75D884AF0}" type="datetimeFigureOut">
              <a:rPr lang="en-US"/>
              <a:pPr>
                <a:defRPr/>
              </a:pPr>
              <a:t>12/4/2024</a:t>
            </a:fld>
            <a:endParaRPr lang="en-US" dirty="0"/>
          </a:p>
        </p:txBody>
      </p:sp>
      <p:sp>
        <p:nvSpPr>
          <p:cNvPr id="8" name="Footer Placeholder 4">
            <a:extLst>
              <a:ext uri="{FF2B5EF4-FFF2-40B4-BE49-F238E27FC236}">
                <a16:creationId xmlns:a16="http://schemas.microsoft.com/office/drawing/2014/main" id="{6D9381C8-2F16-4E3E-AF09-CF857D80A71D}"/>
              </a:ext>
            </a:extLst>
          </p:cNvPr>
          <p:cNvSpPr>
            <a:spLocks noGrp="1"/>
          </p:cNvSpPr>
          <p:nvPr>
            <p:ph type="ftr" sz="quarter" idx="11"/>
          </p:nvPr>
        </p:nvSpPr>
        <p:spPr/>
        <p:txBody>
          <a:bodyPr/>
          <a:lstStyle>
            <a:lvl1pPr>
              <a:defRPr/>
            </a:lvl1pPr>
          </a:lstStyle>
          <a:p>
            <a:pPr>
              <a:defRPr/>
            </a:pPr>
            <a:endParaRPr lang="en-US" altLang="en-US"/>
          </a:p>
        </p:txBody>
      </p:sp>
      <p:sp>
        <p:nvSpPr>
          <p:cNvPr id="9" name="Slide Number Placeholder 5">
            <a:extLst>
              <a:ext uri="{FF2B5EF4-FFF2-40B4-BE49-F238E27FC236}">
                <a16:creationId xmlns:a16="http://schemas.microsoft.com/office/drawing/2014/main" id="{8F1988DF-18F2-4040-AB1E-292F4C09B789}"/>
              </a:ext>
            </a:extLst>
          </p:cNvPr>
          <p:cNvSpPr>
            <a:spLocks noGrp="1"/>
          </p:cNvSpPr>
          <p:nvPr>
            <p:ph type="sldNum" sz="quarter" idx="12"/>
          </p:nvPr>
        </p:nvSpPr>
        <p:spPr/>
        <p:txBody>
          <a:bodyPr/>
          <a:lstStyle>
            <a:lvl1pPr>
              <a:defRPr/>
            </a:lvl1pPr>
          </a:lstStyle>
          <a:p>
            <a:pPr>
              <a:defRPr/>
            </a:pPr>
            <a:fld id="{86EB0B5B-D07A-48FE-B5B6-FB612C2D52D4}" type="slidenum">
              <a:rPr lang="fa-IR" altLang="en-US"/>
              <a:pPr>
                <a:defRPr/>
              </a:pPr>
              <a:t>‹#›</a:t>
            </a:fld>
            <a:endParaRPr lang="en-US" altLang="en-US"/>
          </a:p>
        </p:txBody>
      </p:sp>
    </p:spTree>
    <p:extLst>
      <p:ext uri="{BB962C8B-B14F-4D97-AF65-F5344CB8AC3E}">
        <p14:creationId xmlns:p14="http://schemas.microsoft.com/office/powerpoint/2010/main" val="199154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DA5A42BD-3C15-41CB-9623-AC95454E2D02}"/>
              </a:ext>
            </a:extLst>
          </p:cNvPr>
          <p:cNvSpPr>
            <a:spLocks noGrp="1"/>
          </p:cNvSpPr>
          <p:nvPr>
            <p:ph type="dt" sz="half" idx="10"/>
          </p:nvPr>
        </p:nvSpPr>
        <p:spPr/>
        <p:txBody>
          <a:bodyPr/>
          <a:lstStyle>
            <a:lvl1pPr>
              <a:defRPr/>
            </a:lvl1pPr>
          </a:lstStyle>
          <a:p>
            <a:pPr>
              <a:defRPr/>
            </a:pPr>
            <a:fld id="{4F5D197B-7516-4D85-A319-228F6F4E286B}" type="datetimeFigureOut">
              <a:rPr lang="en-US"/>
              <a:pPr>
                <a:defRPr/>
              </a:pPr>
              <a:t>12/4/2024</a:t>
            </a:fld>
            <a:endParaRPr lang="en-US" dirty="0"/>
          </a:p>
        </p:txBody>
      </p:sp>
      <p:sp>
        <p:nvSpPr>
          <p:cNvPr id="4" name="Footer Placeholder 4">
            <a:extLst>
              <a:ext uri="{FF2B5EF4-FFF2-40B4-BE49-F238E27FC236}">
                <a16:creationId xmlns:a16="http://schemas.microsoft.com/office/drawing/2014/main" id="{AFFE5435-CC0E-40BD-9487-739B49C1C1B9}"/>
              </a:ext>
            </a:extLst>
          </p:cNvPr>
          <p:cNvSpPr>
            <a:spLocks noGrp="1"/>
          </p:cNvSpPr>
          <p:nvPr>
            <p:ph type="ftr" sz="quarter" idx="11"/>
          </p:nvPr>
        </p:nvSpPr>
        <p:spPr/>
        <p:txBody>
          <a:bodyPr/>
          <a:lstStyle>
            <a:lvl1pPr>
              <a:defRPr/>
            </a:lvl1pPr>
          </a:lstStyle>
          <a:p>
            <a:pPr>
              <a:defRPr/>
            </a:pPr>
            <a:endParaRPr lang="en-US" altLang="en-US"/>
          </a:p>
        </p:txBody>
      </p:sp>
      <p:sp>
        <p:nvSpPr>
          <p:cNvPr id="5" name="Slide Number Placeholder 5">
            <a:extLst>
              <a:ext uri="{FF2B5EF4-FFF2-40B4-BE49-F238E27FC236}">
                <a16:creationId xmlns:a16="http://schemas.microsoft.com/office/drawing/2014/main" id="{4D93A118-4E48-48B6-9082-1516D4624EBA}"/>
              </a:ext>
            </a:extLst>
          </p:cNvPr>
          <p:cNvSpPr>
            <a:spLocks noGrp="1"/>
          </p:cNvSpPr>
          <p:nvPr>
            <p:ph type="sldNum" sz="quarter" idx="12"/>
          </p:nvPr>
        </p:nvSpPr>
        <p:spPr/>
        <p:txBody>
          <a:bodyPr/>
          <a:lstStyle>
            <a:lvl1pPr>
              <a:defRPr/>
            </a:lvl1pPr>
          </a:lstStyle>
          <a:p>
            <a:pPr>
              <a:defRPr/>
            </a:pPr>
            <a:fld id="{A55AA1E2-BC05-4092-94F2-C4FCE76B31D3}" type="slidenum">
              <a:rPr lang="fa-IR" altLang="en-US"/>
              <a:pPr>
                <a:defRPr/>
              </a:pPr>
              <a:t>‹#›</a:t>
            </a:fld>
            <a:endParaRPr lang="en-US" altLang="en-US"/>
          </a:p>
        </p:txBody>
      </p:sp>
    </p:spTree>
    <p:extLst>
      <p:ext uri="{BB962C8B-B14F-4D97-AF65-F5344CB8AC3E}">
        <p14:creationId xmlns:p14="http://schemas.microsoft.com/office/powerpoint/2010/main" val="1478198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99A45E1-4E6D-4AA9-A093-A3C42FF5810E}"/>
              </a:ext>
            </a:extLst>
          </p:cNvPr>
          <p:cNvSpPr>
            <a:spLocks noGrp="1"/>
          </p:cNvSpPr>
          <p:nvPr>
            <p:ph type="dt" sz="half" idx="10"/>
          </p:nvPr>
        </p:nvSpPr>
        <p:spPr/>
        <p:txBody>
          <a:bodyPr/>
          <a:lstStyle>
            <a:lvl1pPr>
              <a:defRPr/>
            </a:lvl1pPr>
          </a:lstStyle>
          <a:p>
            <a:pPr>
              <a:defRPr/>
            </a:pPr>
            <a:fld id="{3AC1C864-D18B-49B1-BAA9-B255CC19C2C9}" type="datetimeFigureOut">
              <a:rPr lang="en-US"/>
              <a:pPr>
                <a:defRPr/>
              </a:pPr>
              <a:t>12/4/2024</a:t>
            </a:fld>
            <a:endParaRPr lang="en-US" dirty="0"/>
          </a:p>
        </p:txBody>
      </p:sp>
      <p:sp>
        <p:nvSpPr>
          <p:cNvPr id="3" name="Footer Placeholder 4">
            <a:extLst>
              <a:ext uri="{FF2B5EF4-FFF2-40B4-BE49-F238E27FC236}">
                <a16:creationId xmlns:a16="http://schemas.microsoft.com/office/drawing/2014/main" id="{FD3FF248-2BC6-4F2C-A615-4BCA6F39C133}"/>
              </a:ext>
            </a:extLst>
          </p:cNvPr>
          <p:cNvSpPr>
            <a:spLocks noGrp="1"/>
          </p:cNvSpPr>
          <p:nvPr>
            <p:ph type="ftr" sz="quarter" idx="11"/>
          </p:nvPr>
        </p:nvSpPr>
        <p:spPr/>
        <p:txBody>
          <a:bodyPr/>
          <a:lstStyle>
            <a:lvl1pPr>
              <a:defRPr/>
            </a:lvl1pPr>
          </a:lstStyle>
          <a:p>
            <a:pPr>
              <a:defRPr/>
            </a:pPr>
            <a:endParaRPr lang="en-US" altLang="en-US"/>
          </a:p>
        </p:txBody>
      </p:sp>
      <p:sp>
        <p:nvSpPr>
          <p:cNvPr id="4" name="Slide Number Placeholder 5">
            <a:extLst>
              <a:ext uri="{FF2B5EF4-FFF2-40B4-BE49-F238E27FC236}">
                <a16:creationId xmlns:a16="http://schemas.microsoft.com/office/drawing/2014/main" id="{206D558D-A8D1-4729-979F-A2F9331478A7}"/>
              </a:ext>
            </a:extLst>
          </p:cNvPr>
          <p:cNvSpPr>
            <a:spLocks noGrp="1"/>
          </p:cNvSpPr>
          <p:nvPr>
            <p:ph type="sldNum" sz="quarter" idx="12"/>
          </p:nvPr>
        </p:nvSpPr>
        <p:spPr/>
        <p:txBody>
          <a:bodyPr/>
          <a:lstStyle>
            <a:lvl1pPr>
              <a:defRPr/>
            </a:lvl1pPr>
          </a:lstStyle>
          <a:p>
            <a:pPr>
              <a:defRPr/>
            </a:pPr>
            <a:fld id="{62EE3876-124C-45A7-9EC0-8A537355BF5D}" type="slidenum">
              <a:rPr lang="fa-IR" altLang="en-US"/>
              <a:pPr>
                <a:defRPr/>
              </a:pPr>
              <a:t>‹#›</a:t>
            </a:fld>
            <a:endParaRPr lang="en-US" altLang="en-US"/>
          </a:p>
        </p:txBody>
      </p:sp>
    </p:spTree>
    <p:extLst>
      <p:ext uri="{BB962C8B-B14F-4D97-AF65-F5344CB8AC3E}">
        <p14:creationId xmlns:p14="http://schemas.microsoft.com/office/powerpoint/2010/main" val="176362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4DEB53CF-DF0D-41DD-B99C-86417125C4E8}"/>
              </a:ext>
            </a:extLst>
          </p:cNvPr>
          <p:cNvSpPr>
            <a:spLocks noGrp="1"/>
          </p:cNvSpPr>
          <p:nvPr>
            <p:ph type="dt" sz="half" idx="10"/>
          </p:nvPr>
        </p:nvSpPr>
        <p:spPr/>
        <p:txBody>
          <a:bodyPr/>
          <a:lstStyle>
            <a:lvl1pPr>
              <a:defRPr/>
            </a:lvl1pPr>
          </a:lstStyle>
          <a:p>
            <a:pPr>
              <a:defRPr/>
            </a:pPr>
            <a:fld id="{DE3B9527-4C26-4F0F-B08E-1BB82AD871AA}" type="datetimeFigureOut">
              <a:rPr lang="en-US"/>
              <a:pPr>
                <a:defRPr/>
              </a:pPr>
              <a:t>12/4/2024</a:t>
            </a:fld>
            <a:endParaRPr lang="en-US" dirty="0"/>
          </a:p>
        </p:txBody>
      </p:sp>
      <p:sp>
        <p:nvSpPr>
          <p:cNvPr id="6" name="Footer Placeholder 4">
            <a:extLst>
              <a:ext uri="{FF2B5EF4-FFF2-40B4-BE49-F238E27FC236}">
                <a16:creationId xmlns:a16="http://schemas.microsoft.com/office/drawing/2014/main" id="{1CE550DB-C724-4AA5-9835-86397A416C58}"/>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C9363652-BE43-4DCD-AC56-C2BE7303D79B}"/>
              </a:ext>
            </a:extLst>
          </p:cNvPr>
          <p:cNvSpPr>
            <a:spLocks noGrp="1"/>
          </p:cNvSpPr>
          <p:nvPr>
            <p:ph type="sldNum" sz="quarter" idx="12"/>
          </p:nvPr>
        </p:nvSpPr>
        <p:spPr/>
        <p:txBody>
          <a:bodyPr/>
          <a:lstStyle>
            <a:lvl1pPr>
              <a:defRPr/>
            </a:lvl1pPr>
          </a:lstStyle>
          <a:p>
            <a:pPr>
              <a:defRPr/>
            </a:pPr>
            <a:fld id="{3E4D8588-B746-4051-B7A4-E1F232A1B2B1}" type="slidenum">
              <a:rPr lang="fa-IR" altLang="en-US"/>
              <a:pPr>
                <a:defRPr/>
              </a:pPr>
              <a:t>‹#›</a:t>
            </a:fld>
            <a:endParaRPr lang="en-US" altLang="en-US"/>
          </a:p>
        </p:txBody>
      </p:sp>
    </p:spTree>
    <p:extLst>
      <p:ext uri="{BB962C8B-B14F-4D97-AF65-F5344CB8AC3E}">
        <p14:creationId xmlns:p14="http://schemas.microsoft.com/office/powerpoint/2010/main" val="31646992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a:extLst>
              <a:ext uri="{FF2B5EF4-FFF2-40B4-BE49-F238E27FC236}">
                <a16:creationId xmlns:a16="http://schemas.microsoft.com/office/drawing/2014/main" id="{1A593A43-E1AD-4E5E-A772-1CE909602222}"/>
              </a:ext>
            </a:extLst>
          </p:cNvPr>
          <p:cNvSpPr>
            <a:spLocks noGrp="1"/>
          </p:cNvSpPr>
          <p:nvPr>
            <p:ph type="dt" sz="half" idx="10"/>
          </p:nvPr>
        </p:nvSpPr>
        <p:spPr/>
        <p:txBody>
          <a:bodyPr/>
          <a:lstStyle>
            <a:lvl1pPr>
              <a:defRPr/>
            </a:lvl1pPr>
          </a:lstStyle>
          <a:p>
            <a:pPr>
              <a:defRPr/>
            </a:pPr>
            <a:fld id="{C0A953EF-9995-4A9D-A8F4-F8F84A208D73}" type="datetimeFigureOut">
              <a:rPr lang="en-US"/>
              <a:pPr>
                <a:defRPr/>
              </a:pPr>
              <a:t>12/4/2024</a:t>
            </a:fld>
            <a:endParaRPr lang="en-US" dirty="0"/>
          </a:p>
        </p:txBody>
      </p:sp>
      <p:sp>
        <p:nvSpPr>
          <p:cNvPr id="6" name="Footer Placeholder 4">
            <a:extLst>
              <a:ext uri="{FF2B5EF4-FFF2-40B4-BE49-F238E27FC236}">
                <a16:creationId xmlns:a16="http://schemas.microsoft.com/office/drawing/2014/main" id="{6422958B-B5FE-4D89-AD84-739EDA966382}"/>
              </a:ext>
            </a:extLst>
          </p:cNvPr>
          <p:cNvSpPr>
            <a:spLocks noGrp="1"/>
          </p:cNvSpPr>
          <p:nvPr>
            <p:ph type="ftr" sz="quarter" idx="11"/>
          </p:nvPr>
        </p:nvSpPr>
        <p:spPr/>
        <p:txBody>
          <a:bodyPr/>
          <a:lstStyle>
            <a:lvl1pPr>
              <a:defRPr/>
            </a:lvl1pPr>
          </a:lstStyle>
          <a:p>
            <a:pPr>
              <a:defRPr/>
            </a:pPr>
            <a:endParaRPr lang="en-US" altLang="en-US"/>
          </a:p>
        </p:txBody>
      </p:sp>
      <p:sp>
        <p:nvSpPr>
          <p:cNvPr id="7" name="Slide Number Placeholder 5">
            <a:extLst>
              <a:ext uri="{FF2B5EF4-FFF2-40B4-BE49-F238E27FC236}">
                <a16:creationId xmlns:a16="http://schemas.microsoft.com/office/drawing/2014/main" id="{5CAC3003-2F66-4AA4-BBB7-7ADCFDFD9E2F}"/>
              </a:ext>
            </a:extLst>
          </p:cNvPr>
          <p:cNvSpPr>
            <a:spLocks noGrp="1"/>
          </p:cNvSpPr>
          <p:nvPr>
            <p:ph type="sldNum" sz="quarter" idx="12"/>
          </p:nvPr>
        </p:nvSpPr>
        <p:spPr/>
        <p:txBody>
          <a:bodyPr/>
          <a:lstStyle>
            <a:lvl1pPr>
              <a:defRPr/>
            </a:lvl1pPr>
          </a:lstStyle>
          <a:p>
            <a:pPr>
              <a:defRPr/>
            </a:pPr>
            <a:fld id="{84253EA6-7D3D-4D91-B112-A707DDA79186}" type="slidenum">
              <a:rPr lang="fa-IR" altLang="en-US"/>
              <a:pPr>
                <a:defRPr/>
              </a:pPr>
              <a:t>‹#›</a:t>
            </a:fld>
            <a:endParaRPr lang="en-US" altLang="en-US"/>
          </a:p>
        </p:txBody>
      </p:sp>
    </p:spTree>
    <p:extLst>
      <p:ext uri="{BB962C8B-B14F-4D97-AF65-F5344CB8AC3E}">
        <p14:creationId xmlns:p14="http://schemas.microsoft.com/office/powerpoint/2010/main" val="2936943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grpSp>
        <p:nvGrpSpPr>
          <p:cNvPr id="1026" name="Group 13">
            <a:extLst>
              <a:ext uri="{FF2B5EF4-FFF2-40B4-BE49-F238E27FC236}">
                <a16:creationId xmlns:a16="http://schemas.microsoft.com/office/drawing/2014/main" id="{4016985F-0CF1-43FD-A744-837121A10D83}"/>
              </a:ext>
            </a:extLst>
          </p:cNvPr>
          <p:cNvGrpSpPr>
            <a:grpSpLocks/>
          </p:cNvGrpSpPr>
          <p:nvPr/>
        </p:nvGrpSpPr>
        <p:grpSpPr bwMode="auto">
          <a:xfrm>
            <a:off x="0" y="0"/>
            <a:ext cx="2132013" cy="6858000"/>
            <a:chOff x="0" y="0"/>
            <a:chExt cx="2132013" cy="6858001"/>
          </a:xfrm>
        </p:grpSpPr>
        <p:sp>
          <p:nvSpPr>
            <p:cNvPr id="1032" name="Freeform 6">
              <a:extLst>
                <a:ext uri="{FF2B5EF4-FFF2-40B4-BE49-F238E27FC236}">
                  <a16:creationId xmlns:a16="http://schemas.microsoft.com/office/drawing/2014/main" id="{5CA3B21B-8372-4A3D-A188-40BC93172EEF}"/>
                </a:ext>
              </a:extLst>
            </p:cNvPr>
            <p:cNvSpPr>
              <a:spLocks/>
            </p:cNvSpPr>
            <p:nvPr/>
          </p:nvSpPr>
          <p:spPr bwMode="auto">
            <a:xfrm>
              <a:off x="0" y="0"/>
              <a:ext cx="1073150" cy="5291138"/>
            </a:xfrm>
            <a:custGeom>
              <a:avLst/>
              <a:gdLst>
                <a:gd name="T0" fmla="*/ 0 w 676"/>
                <a:gd name="T1" fmla="*/ 2147483646 h 3333"/>
                <a:gd name="T2" fmla="*/ 0 w 676"/>
                <a:gd name="T3" fmla="*/ 2147483646 h 3333"/>
                <a:gd name="T4" fmla="*/ 317539688 w 676"/>
                <a:gd name="T5" fmla="*/ 2147483646 h 3333"/>
                <a:gd name="T6" fmla="*/ 1703625625 w 676"/>
                <a:gd name="T7" fmla="*/ 0 h 3333"/>
                <a:gd name="T8" fmla="*/ 1295360313 w 676"/>
                <a:gd name="T9" fmla="*/ 0 h 3333"/>
                <a:gd name="T10" fmla="*/ 0 w 676"/>
                <a:gd name="T11" fmla="*/ 2147483646 h 333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6216D5C1-AD26-476C-A9A8-6AF449E16997}"/>
                </a:ext>
              </a:extLst>
            </p:cNvPr>
            <p:cNvSpPr/>
            <p:nvPr/>
          </p:nvSpPr>
          <p:spPr bwMode="auto">
            <a:xfrm>
              <a:off x="0" y="0"/>
              <a:ext cx="758825" cy="4624389"/>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a:extLst>
                <a:ext uri="{FF2B5EF4-FFF2-40B4-BE49-F238E27FC236}">
                  <a16:creationId xmlns:a16="http://schemas.microsoft.com/office/drawing/2014/main" id="{EC9EBD42-BE1F-4956-88C9-214A2AE79AB4}"/>
                </a:ext>
              </a:extLst>
            </p:cNvPr>
            <p:cNvSpPr/>
            <p:nvPr/>
          </p:nvSpPr>
          <p:spPr bwMode="auto">
            <a:xfrm>
              <a:off x="0" y="5662614"/>
              <a:ext cx="906463" cy="1195387"/>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a:extLst>
                <a:ext uri="{FF2B5EF4-FFF2-40B4-BE49-F238E27FC236}">
                  <a16:creationId xmlns:a16="http://schemas.microsoft.com/office/drawing/2014/main" id="{A5BA271B-1F39-42D4-82FD-2680B31F189B}"/>
                </a:ext>
              </a:extLst>
            </p:cNvPr>
            <p:cNvSpPr/>
            <p:nvPr/>
          </p:nvSpPr>
          <p:spPr bwMode="auto">
            <a:xfrm>
              <a:off x="0" y="5295901"/>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a:extLst>
                <a:ext uri="{FF2B5EF4-FFF2-40B4-BE49-F238E27FC236}">
                  <a16:creationId xmlns:a16="http://schemas.microsoft.com/office/drawing/2014/main" id="{7A669EA3-742A-46C8-BCC3-78E0B6C252E6}"/>
                </a:ext>
              </a:extLst>
            </p:cNvPr>
            <p:cNvSpPr/>
            <p:nvPr/>
          </p:nvSpPr>
          <p:spPr bwMode="auto">
            <a:xfrm>
              <a:off x="0" y="5257801"/>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a:extLst>
                <a:ext uri="{FF2B5EF4-FFF2-40B4-BE49-F238E27FC236}">
                  <a16:creationId xmlns:a16="http://schemas.microsoft.com/office/drawing/2014/main" id="{752F473C-1785-4AE9-8350-7B4D58D4E295}"/>
                </a:ext>
              </a:extLst>
            </p:cNvPr>
            <p:cNvSpPr/>
            <p:nvPr/>
          </p:nvSpPr>
          <p:spPr bwMode="auto">
            <a:xfrm>
              <a:off x="0" y="5357814"/>
              <a:ext cx="1377950" cy="1500187"/>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1027" name="Title Placeholder 1">
            <a:extLst>
              <a:ext uri="{FF2B5EF4-FFF2-40B4-BE49-F238E27FC236}">
                <a16:creationId xmlns:a16="http://schemas.microsoft.com/office/drawing/2014/main" id="{213C0FEF-245E-4A3E-89C3-BA11FEB287C8}"/>
              </a:ext>
            </a:extLst>
          </p:cNvPr>
          <p:cNvSpPr>
            <a:spLocks noGrp="1" noChangeArrowheads="1"/>
          </p:cNvSpPr>
          <p:nvPr>
            <p:ph type="title"/>
          </p:nvPr>
        </p:nvSpPr>
        <p:spPr bwMode="auto">
          <a:xfrm>
            <a:off x="982663" y="457200"/>
            <a:ext cx="7704137"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a:extLst>
              <a:ext uri="{FF2B5EF4-FFF2-40B4-BE49-F238E27FC236}">
                <a16:creationId xmlns:a16="http://schemas.microsoft.com/office/drawing/2014/main" id="{64629571-ADB4-4811-8E8B-64E9B5922867}"/>
              </a:ext>
            </a:extLst>
          </p:cNvPr>
          <p:cNvSpPr>
            <a:spLocks noGrp="1" noChangeArrowheads="1"/>
          </p:cNvSpPr>
          <p:nvPr>
            <p:ph type="body" idx="1"/>
          </p:nvPr>
        </p:nvSpPr>
        <p:spPr bwMode="auto">
          <a:xfrm>
            <a:off x="982663" y="2667000"/>
            <a:ext cx="7704137" cy="335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57B0A659-31DA-4A4F-BD2E-F9E4D2961E03}"/>
              </a:ext>
            </a:extLst>
          </p:cNvPr>
          <p:cNvSpPr>
            <a:spLocks noGrp="1"/>
          </p:cNvSpPr>
          <p:nvPr>
            <p:ph type="dt" sz="half" idx="2"/>
          </p:nvPr>
        </p:nvSpPr>
        <p:spPr>
          <a:xfrm>
            <a:off x="7358063" y="6116638"/>
            <a:ext cx="858837"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pPr>
              <a:defRPr/>
            </a:pPr>
            <a:fld id="{053B02B3-DCE9-4C71-B271-CFA6490A6F07}" type="datetimeFigureOut">
              <a:rPr lang="en-US"/>
              <a:pPr>
                <a:defRPr/>
              </a:pPr>
              <a:t>12/4/2024</a:t>
            </a:fld>
            <a:endParaRPr lang="en-US" dirty="0"/>
          </a:p>
        </p:txBody>
      </p:sp>
      <p:sp>
        <p:nvSpPr>
          <p:cNvPr id="5" name="Footer Placeholder 4">
            <a:extLst>
              <a:ext uri="{FF2B5EF4-FFF2-40B4-BE49-F238E27FC236}">
                <a16:creationId xmlns:a16="http://schemas.microsoft.com/office/drawing/2014/main" id="{AA8B3B89-8211-426B-A46C-46F85F9F26E8}"/>
              </a:ext>
            </a:extLst>
          </p:cNvPr>
          <p:cNvSpPr>
            <a:spLocks noGrp="1"/>
          </p:cNvSpPr>
          <p:nvPr>
            <p:ph type="ftr" sz="quarter" idx="3"/>
          </p:nvPr>
        </p:nvSpPr>
        <p:spPr>
          <a:xfrm>
            <a:off x="1987550" y="6116638"/>
            <a:ext cx="5313363" cy="365125"/>
          </a:xfrm>
          <a:prstGeom prst="rect">
            <a:avLst/>
          </a:prstGeom>
        </p:spPr>
        <p:txBody>
          <a:bodyPr vert="horz" lIns="91440" tIns="45720" rIns="91440" bIns="45720" rtlCol="0" anchor="ctr"/>
          <a:lstStyle>
            <a:lvl1pPr algn="l" eaLnBrk="1" fontAlgn="auto" hangingPunct="1">
              <a:spcBef>
                <a:spcPts val="0"/>
              </a:spcBef>
              <a:spcAft>
                <a:spcPts val="0"/>
              </a:spcAft>
              <a:defRPr sz="1000" b="0" i="0">
                <a:solidFill>
                  <a:schemeClr val="tx1"/>
                </a:solidFill>
                <a:effectLst/>
                <a:latin typeface="+mn-lt"/>
              </a:defRPr>
            </a:lvl1pPr>
          </a:lstStyle>
          <a:p>
            <a:pPr>
              <a:defRPr/>
            </a:pPr>
            <a:endParaRPr lang="en-US" altLang="en-US"/>
          </a:p>
        </p:txBody>
      </p:sp>
      <p:sp>
        <p:nvSpPr>
          <p:cNvPr id="6" name="Slide Number Placeholder 5">
            <a:extLst>
              <a:ext uri="{FF2B5EF4-FFF2-40B4-BE49-F238E27FC236}">
                <a16:creationId xmlns:a16="http://schemas.microsoft.com/office/drawing/2014/main" id="{5A53652A-1AD9-4E58-91E4-C866ED2A0E38}"/>
              </a:ext>
            </a:extLst>
          </p:cNvPr>
          <p:cNvSpPr>
            <a:spLocks noGrp="1"/>
          </p:cNvSpPr>
          <p:nvPr>
            <p:ph type="sldNum" sz="quarter" idx="4"/>
          </p:nvPr>
        </p:nvSpPr>
        <p:spPr>
          <a:xfrm>
            <a:off x="8274050" y="6116638"/>
            <a:ext cx="412750" cy="365125"/>
          </a:xfrm>
          <a:prstGeom prst="rect">
            <a:avLst/>
          </a:prstGeom>
        </p:spPr>
        <p:txBody>
          <a:bodyPr vert="horz" lIns="91440" tIns="45720" rIns="91440" bIns="45720" rtlCol="0" anchor="ctr"/>
          <a:lstStyle>
            <a:lvl1pPr algn="r" eaLnBrk="1" fontAlgn="auto" hangingPunct="1">
              <a:spcBef>
                <a:spcPts val="0"/>
              </a:spcBef>
              <a:spcAft>
                <a:spcPts val="0"/>
              </a:spcAft>
              <a:defRPr sz="1000" b="0" i="0">
                <a:solidFill>
                  <a:schemeClr val="tx1"/>
                </a:solidFill>
                <a:effectLst/>
                <a:latin typeface="+mn-lt"/>
              </a:defRPr>
            </a:lvl1pPr>
          </a:lstStyle>
          <a:p>
            <a:pPr>
              <a:defRPr/>
            </a:pPr>
            <a:fld id="{9A3F230D-3BA4-4D1C-A079-01066A546F96}" type="slidenum">
              <a:rPr lang="fa-IR" altLang="en-US"/>
              <a:pPr>
                <a:defRPr/>
              </a:pPr>
              <a:t>‹#›</a:t>
            </a:fld>
            <a:endParaRPr lang="en-US" altLang="en-US"/>
          </a:p>
        </p:txBody>
      </p:sp>
    </p:spTree>
    <p:extLst>
      <p:ext uri="{BB962C8B-B14F-4D97-AF65-F5344CB8AC3E}">
        <p14:creationId xmlns:p14="http://schemas.microsoft.com/office/powerpoint/2010/main" val="2525298659"/>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 id="2147483912" r:id="rId17"/>
  </p:sldLayoutIdLst>
  <p:txStyles>
    <p:title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20000"/>
        </a:spcBef>
        <a:spcAft>
          <a:spcPts val="600"/>
        </a:spcAft>
        <a:buClr>
          <a:srgbClr val="1287C3"/>
        </a:buClr>
        <a:buSzPct val="145000"/>
        <a:buFont typeface="Arial" panose="020B0604020202020204" pitchFamily="34" charset="0"/>
        <a:buChar char="•"/>
        <a:defRPr sz="2400" kern="1200">
          <a:solidFill>
            <a:schemeClr val="tx1"/>
          </a:solidFill>
          <a:latin typeface="+mn-lt"/>
          <a:ea typeface="+mn-ea"/>
          <a:cs typeface="+mn-cs"/>
        </a:defRPr>
      </a:lvl1pPr>
      <a:lvl2pPr marL="742950" indent="-285750" algn="l" defTabSz="457200" rtl="0" eaLnBrk="0" fontAlgn="base" hangingPunct="0">
        <a:spcBef>
          <a:spcPct val="20000"/>
        </a:spcBef>
        <a:spcAft>
          <a:spcPts val="600"/>
        </a:spcAft>
        <a:buClr>
          <a:srgbClr val="1287C3"/>
        </a:buClr>
        <a:buSzPct val="145000"/>
        <a:buFont typeface="Arial" panose="020B0604020202020204" pitchFamily="34" charset="0"/>
        <a:buChar char="•"/>
        <a:defRPr sz="2000" kern="1200">
          <a:solidFill>
            <a:schemeClr val="tx1"/>
          </a:solidFill>
          <a:latin typeface="+mn-lt"/>
          <a:ea typeface="+mn-ea"/>
          <a:cs typeface="+mn-cs"/>
        </a:defRPr>
      </a:lvl2pPr>
      <a:lvl3pPr marL="1200150" indent="-285750" algn="l" defTabSz="457200" rtl="0" eaLnBrk="0" fontAlgn="base" hangingPunct="0">
        <a:spcBef>
          <a:spcPct val="20000"/>
        </a:spcBef>
        <a:spcAft>
          <a:spcPts val="600"/>
        </a:spcAft>
        <a:buClr>
          <a:srgbClr val="1287C3"/>
        </a:buClr>
        <a:buSzPct val="145000"/>
        <a:buFont typeface="Arial" panose="020B0604020202020204" pitchFamily="34" charset="0"/>
        <a:buChar char="•"/>
        <a:defRPr kern="1200">
          <a:solidFill>
            <a:schemeClr val="tx1"/>
          </a:solidFill>
          <a:latin typeface="+mn-lt"/>
          <a:ea typeface="+mn-ea"/>
          <a:cs typeface="+mn-cs"/>
        </a:defRPr>
      </a:lvl3pPr>
      <a:lvl4pPr marL="1543050" indent="-171450" algn="l" defTabSz="457200" rtl="0" eaLnBrk="0" fontAlgn="base" hangingPunct="0">
        <a:spcBef>
          <a:spcPct val="20000"/>
        </a:spcBef>
        <a:spcAft>
          <a:spcPts val="600"/>
        </a:spcAft>
        <a:buClr>
          <a:srgbClr val="1287C3"/>
        </a:buClr>
        <a:buSzPct val="145000"/>
        <a:buFont typeface="Arial" panose="020B0604020202020204" pitchFamily="34" charset="0"/>
        <a:buChar char="•"/>
        <a:defRPr sz="1600" kern="1200">
          <a:solidFill>
            <a:schemeClr val="tx1"/>
          </a:solidFill>
          <a:latin typeface="+mn-lt"/>
          <a:ea typeface="+mn-ea"/>
          <a:cs typeface="+mn-cs"/>
        </a:defRPr>
      </a:lvl4pPr>
      <a:lvl5pPr marL="2000250" indent="-171450" algn="l" defTabSz="457200" rtl="0" eaLnBrk="0" fontAlgn="base" hangingPunct="0">
        <a:spcBef>
          <a:spcPct val="20000"/>
        </a:spcBef>
        <a:spcAft>
          <a:spcPts val="600"/>
        </a:spcAft>
        <a:buClr>
          <a:srgbClr val="1287C3"/>
        </a:buClr>
        <a:buSzPct val="145000"/>
        <a:buFont typeface="Arial" panose="020B0604020202020204" pitchFamily="34" charset="0"/>
        <a:buChar char="•"/>
        <a:defRPr sz="1400" kern="1200">
          <a:solidFill>
            <a:schemeClr val="tx1"/>
          </a:solidFill>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38.wmf"/><Relationship Id="rId5" Type="http://schemas.openxmlformats.org/officeDocument/2006/relationships/oleObject" Target="../embeddings/oleObject7.bin"/><Relationship Id="rId4" Type="http://schemas.openxmlformats.org/officeDocument/2006/relationships/image" Target="../media/image37.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38.wmf"/><Relationship Id="rId5" Type="http://schemas.openxmlformats.org/officeDocument/2006/relationships/oleObject" Target="../embeddings/oleObject7.bin"/><Relationship Id="rId4" Type="http://schemas.openxmlformats.org/officeDocument/2006/relationships/image" Target="../media/image37.w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38.wmf"/><Relationship Id="rId5" Type="http://schemas.openxmlformats.org/officeDocument/2006/relationships/oleObject" Target="../embeddings/oleObject7.bin"/><Relationship Id="rId4" Type="http://schemas.openxmlformats.org/officeDocument/2006/relationships/image" Target="../media/image37.w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40.wmf"/><Relationship Id="rId5" Type="http://schemas.openxmlformats.org/officeDocument/2006/relationships/oleObject" Target="../embeddings/oleObject7.bin"/><Relationship Id="rId4" Type="http://schemas.openxmlformats.org/officeDocument/2006/relationships/image" Target="../media/image39.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6.wmf"/><Relationship Id="rId5" Type="http://schemas.openxmlformats.org/officeDocument/2006/relationships/oleObject" Target="../embeddings/oleObject2.bin"/><Relationship Id="rId4" Type="http://schemas.openxmlformats.org/officeDocument/2006/relationships/image" Target="../media/image5.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8.png"/><Relationship Id="rId4" Type="http://schemas.openxmlformats.org/officeDocument/2006/relationships/image" Target="../media/image7.wmf"/></Relationships>
</file>

<file path=ppt/slides/_rels/slide9.x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3.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4804676-D2A9-4AC2-A4EB-7A86B7FFBDE6}"/>
              </a:ext>
            </a:extLst>
          </p:cNvPr>
          <p:cNvSpPr>
            <a:spLocks noGrp="1" noChangeArrowheads="1"/>
          </p:cNvSpPr>
          <p:nvPr>
            <p:ph type="title"/>
          </p:nvPr>
        </p:nvSpPr>
        <p:spPr>
          <a:xfrm>
            <a:off x="801688" y="1066800"/>
            <a:ext cx="7704137" cy="1981200"/>
          </a:xfrm>
        </p:spPr>
        <p:txBody>
          <a:bodyPr/>
          <a:lstStyle/>
          <a:p>
            <a:pPr eaLnBrk="1" hangingPunct="1"/>
            <a:r>
              <a:rPr lang="en-US" altLang="en-US" sz="4400" b="1" dirty="0">
                <a:ln>
                  <a:noFill/>
                </a:ln>
                <a:latin typeface="Times New Roman" panose="02020603050405020304" pitchFamily="18" charset="0"/>
                <a:cs typeface="Times New Roman" panose="02020603050405020304" pitchFamily="18" charset="0"/>
              </a:rPr>
              <a:t>Week 13 </a:t>
            </a:r>
            <a:endParaRPr lang="el-GR" altLang="en-US" sz="4400" b="1" dirty="0">
              <a:ln>
                <a:noFill/>
              </a:ln>
              <a:latin typeface="Times New Roman" panose="02020603050405020304" pitchFamily="18" charset="0"/>
              <a:cs typeface="Times New Roman" panose="02020603050405020304" pitchFamily="18" charset="0"/>
            </a:endParaRPr>
          </a:p>
        </p:txBody>
      </p:sp>
      <p:sp>
        <p:nvSpPr>
          <p:cNvPr id="7171" name="Rectangle 3">
            <a:extLst>
              <a:ext uri="{FF2B5EF4-FFF2-40B4-BE49-F238E27FC236}">
                <a16:creationId xmlns:a16="http://schemas.microsoft.com/office/drawing/2014/main" id="{015BBE3D-CE00-481C-96FA-42869342A691}"/>
              </a:ext>
            </a:extLst>
          </p:cNvPr>
          <p:cNvSpPr>
            <a:spLocks noGrp="1" noChangeArrowheads="1"/>
          </p:cNvSpPr>
          <p:nvPr>
            <p:ph idx="1"/>
          </p:nvPr>
        </p:nvSpPr>
        <p:spPr>
          <a:xfrm>
            <a:off x="982663" y="1762918"/>
            <a:ext cx="7704137" cy="3332163"/>
          </a:xfrm>
        </p:spPr>
        <p:txBody>
          <a:bodyPr/>
          <a:lstStyle/>
          <a:p>
            <a:pPr marL="0" indent="0" algn="ctr" eaLnBrk="1" hangingPunct="1">
              <a:buFont typeface="Arial" panose="020B0604020202020204" pitchFamily="34" charset="0"/>
              <a:buNone/>
            </a:pPr>
            <a:r>
              <a:rPr lang="en-US" altLang="en-US" sz="3600" b="1" dirty="0">
                <a:latin typeface="Times New Roman" panose="02020603050405020304" pitchFamily="18" charset="0"/>
                <a:cs typeface="Times New Roman" panose="02020603050405020304" pitchFamily="18" charset="0"/>
              </a:rPr>
              <a:t>Analog to Digital conversion</a:t>
            </a:r>
          </a:p>
          <a:p>
            <a:pPr marL="0" indent="0" algn="ctr" eaLnBrk="1" hangingPunct="1">
              <a:buFont typeface="Arial" panose="020B0604020202020204" pitchFamily="34" charset="0"/>
              <a:buNone/>
            </a:pPr>
            <a:r>
              <a:rPr lang="en-US" altLang="en-US" sz="3600" b="1" dirty="0">
                <a:latin typeface="Times New Roman" panose="02020603050405020304" pitchFamily="18" charset="0"/>
                <a:cs typeface="Times New Roman" panose="02020603050405020304" pitchFamily="18" charset="0"/>
              </a:rPr>
              <a:t>&amp;</a:t>
            </a:r>
          </a:p>
          <a:p>
            <a:pPr marL="0" indent="0" algn="ctr" eaLnBrk="1" hangingPunct="1">
              <a:buFont typeface="Arial" panose="020B0604020202020204" pitchFamily="34" charset="0"/>
              <a:buNone/>
            </a:pPr>
            <a:r>
              <a:rPr lang="en-US" altLang="en-US" sz="3600" b="1" dirty="0">
                <a:latin typeface="Times New Roman" panose="02020603050405020304" pitchFamily="18" charset="0"/>
                <a:cs typeface="Times New Roman" panose="02020603050405020304" pitchFamily="18" charset="0"/>
              </a:rPr>
              <a:t>Pulse Width Modulation</a:t>
            </a:r>
          </a:p>
        </p:txBody>
      </p:sp>
      <p:sp>
        <p:nvSpPr>
          <p:cNvPr id="7172" name="Slide Number Placeholder 5">
            <a:extLst>
              <a:ext uri="{FF2B5EF4-FFF2-40B4-BE49-F238E27FC236}">
                <a16:creationId xmlns:a16="http://schemas.microsoft.com/office/drawing/2014/main" id="{EDC6B894-39FB-4DA5-A564-A25569FD419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7928074-F04F-4DFD-BE06-3A8FE1840EF1}" type="slidenum">
              <a:rPr kumimoji="0" lang="el-GR" altLang="en-US" sz="10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1</a:t>
            </a:fld>
            <a:endParaRPr kumimoji="0" lang="el-GR"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2718295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0" y="0"/>
            <a:ext cx="9144000" cy="882720"/>
          </a:xfrm>
          <a:prstGeom prst="rect">
            <a:avLst/>
          </a:prstGeom>
          <a:gradFill rotWithShape="0">
            <a:gsLst>
              <a:gs pos="0">
                <a:srgbClr val="009900"/>
              </a:gs>
              <a:gs pos="100000">
                <a:srgbClr val="004600"/>
              </a:gs>
            </a:gsLst>
            <a:lin ang="5400000"/>
          </a:gradFill>
          <a:ln w="0">
            <a:noFill/>
          </a:ln>
        </p:spPr>
        <p:txBody>
          <a:bodyPr lIns="90000" tIns="46800" rIns="90000" bIns="46800" anchor="b">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FFFF66"/>
                </a:solidFill>
                <a:latin typeface="Tahoma"/>
              </a:rPr>
              <a:t>ADMUX</a:t>
            </a:r>
          </a:p>
        </p:txBody>
      </p:sp>
      <p:sp>
        <p:nvSpPr>
          <p:cNvPr id="179" name="PlaceHolder 2"/>
          <p:cNvSpPr>
            <a:spLocks noGrp="1"/>
          </p:cNvSpPr>
          <p:nvPr>
            <p:ph/>
          </p:nvPr>
        </p:nvSpPr>
        <p:spPr>
          <a:xfrm>
            <a:off x="838080" y="2011320"/>
            <a:ext cx="8312040" cy="4646520"/>
          </a:xfrm>
          <a:prstGeom prst="rect">
            <a:avLst/>
          </a:prstGeom>
          <a:noFill/>
          <a:ln w="0">
            <a:noFill/>
          </a:ln>
        </p:spPr>
        <p:txBody>
          <a:bodyPr lIns="90000" tIns="46800" rIns="90000" bIns="46800" anchor="t">
            <a:normAutofit/>
          </a:bodyPr>
          <a:lstStyle/>
          <a:p>
            <a:pPr marL="343080" indent="-343080" algn="l">
              <a:spcBef>
                <a:spcPts val="799"/>
              </a:spcBef>
              <a:buClr>
                <a:srgbClr val="3333CC"/>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Tahoma"/>
              </a:rPr>
              <a:t>MUX0-MUX1: input select</a:t>
            </a:r>
          </a:p>
          <a:p>
            <a:pPr marL="343080" indent="-343080" algn="l">
              <a:spcBef>
                <a:spcPts val="799"/>
              </a:spcBef>
              <a:buClr>
                <a:srgbClr val="3333CC"/>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Tahoma"/>
              </a:rPr>
              <a:t>ADLAR: </a:t>
            </a:r>
          </a:p>
          <a:p>
            <a:pPr marL="743040" lvl="1" indent="-285840" algn="l">
              <a:spcBef>
                <a:spcPts val="700"/>
              </a:spcBef>
              <a:buClr>
                <a:srgbClr val="FF00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dirty="0">
                <a:solidFill>
                  <a:srgbClr val="000000"/>
                </a:solidFill>
                <a:latin typeface="Tahoma"/>
              </a:rPr>
              <a:t>0: right adjust the result</a:t>
            </a:r>
          </a:p>
          <a:p>
            <a:pPr marL="743040" lvl="1" indent="-285840" algn="l">
              <a:spcBef>
                <a:spcPts val="700"/>
              </a:spcBef>
              <a:buClr>
                <a:srgbClr val="FF00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dirty="0">
                <a:solidFill>
                  <a:srgbClr val="000000"/>
                </a:solidFill>
                <a:latin typeface="Tahoma"/>
              </a:rPr>
              <a:t>1: left adjust the result</a:t>
            </a:r>
          </a:p>
          <a:p>
            <a:pPr marL="343080" indent="-343080" algn="l">
              <a:spcBef>
                <a:spcPts val="799"/>
              </a:spcBef>
              <a:buClr>
                <a:srgbClr val="3333CC"/>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3200" b="0" strike="noStrike" spc="-1" dirty="0">
                <a:solidFill>
                  <a:srgbClr val="000000"/>
                </a:solidFill>
                <a:latin typeface="Tahoma"/>
              </a:rPr>
              <a:t>REFS1-REFS0: </a:t>
            </a:r>
            <a:r>
              <a:rPr lang="en-US" sz="3200" b="0" strike="noStrike" spc="-1" dirty="0" err="1">
                <a:solidFill>
                  <a:srgbClr val="000000"/>
                </a:solidFill>
                <a:latin typeface="Tahoma"/>
              </a:rPr>
              <a:t>Vref</a:t>
            </a:r>
            <a:r>
              <a:rPr lang="en-US" sz="3200" b="0" strike="noStrike" spc="-1" dirty="0">
                <a:solidFill>
                  <a:srgbClr val="000000"/>
                </a:solidFill>
                <a:latin typeface="Tahoma"/>
              </a:rPr>
              <a:t> selection</a:t>
            </a:r>
          </a:p>
        </p:txBody>
      </p:sp>
      <p:graphicFrame>
        <p:nvGraphicFramePr>
          <p:cNvPr id="180" name="Object 179"/>
          <p:cNvGraphicFramePr/>
          <p:nvPr/>
        </p:nvGraphicFramePr>
        <p:xfrm>
          <a:off x="838080" y="990720"/>
          <a:ext cx="7383600" cy="698400"/>
        </p:xfrm>
        <a:graphic>
          <a:graphicData uri="http://schemas.openxmlformats.org/presentationml/2006/ole">
            <mc:AlternateContent xmlns:mc="http://schemas.openxmlformats.org/markup-compatibility/2006">
              <mc:Choice xmlns:v="urn:schemas-microsoft-com:vml" Requires="v">
                <p:oleObj spid="_x0000_s6182" r:id="rId3" imgW="0" imgH="0" progId="">
                  <p:embed/>
                </p:oleObj>
              </mc:Choice>
              <mc:Fallback>
                <p:oleObj r:id="rId3" imgW="0" imgH="0" progId="">
                  <p:embed/>
                  <p:pic>
                    <p:nvPicPr>
                      <p:cNvPr id="180" name="Object 179"/>
                      <p:cNvPicPr/>
                      <p:nvPr/>
                    </p:nvPicPr>
                    <p:blipFill>
                      <a:blip r:embed="rId4"/>
                      <a:stretch/>
                    </p:blipFill>
                    <p:spPr>
                      <a:xfrm>
                        <a:off x="838080" y="990720"/>
                        <a:ext cx="7383600" cy="698400"/>
                      </a:xfrm>
                      <a:prstGeom prst="rect">
                        <a:avLst/>
                      </a:prstGeom>
                      <a:ln w="0">
                        <a:noFill/>
                      </a:ln>
                    </p:spPr>
                  </p:pic>
                </p:oleObj>
              </mc:Fallback>
            </mc:AlternateContent>
          </a:graphicData>
        </a:graphic>
      </p:graphicFrame>
    </p:spTree>
    <p:extLst>
      <p:ext uri="{BB962C8B-B14F-4D97-AF65-F5344CB8AC3E}">
        <p14:creationId xmlns:p14="http://schemas.microsoft.com/office/powerpoint/2010/main" val="516552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title"/>
          </p:nvPr>
        </p:nvSpPr>
        <p:spPr>
          <a:xfrm>
            <a:off x="0" y="0"/>
            <a:ext cx="9144000" cy="882720"/>
          </a:xfrm>
          <a:prstGeom prst="rect">
            <a:avLst/>
          </a:prstGeom>
          <a:gradFill rotWithShape="0">
            <a:gsLst>
              <a:gs pos="0">
                <a:srgbClr val="009900"/>
              </a:gs>
              <a:gs pos="100000">
                <a:srgbClr val="004600"/>
              </a:gs>
            </a:gsLst>
            <a:lin ang="5400000"/>
          </a:gradFill>
          <a:ln w="0">
            <a:noFill/>
          </a:ln>
        </p:spPr>
        <p:txBody>
          <a:bodyPr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FFFF66"/>
                </a:solidFill>
                <a:latin typeface="Tahoma"/>
              </a:rPr>
              <a:t>ADCSA</a:t>
            </a:r>
          </a:p>
        </p:txBody>
      </p:sp>
      <p:pic>
        <p:nvPicPr>
          <p:cNvPr id="195" name="Picture 4"/>
          <p:cNvPicPr/>
          <p:nvPr/>
        </p:nvPicPr>
        <p:blipFill>
          <a:blip r:embed="rId2"/>
          <a:stretch/>
        </p:blipFill>
        <p:spPr>
          <a:xfrm>
            <a:off x="703385" y="1079668"/>
            <a:ext cx="7849772" cy="5778332"/>
          </a:xfrm>
          <a:prstGeom prst="rect">
            <a:avLst/>
          </a:prstGeom>
          <a:ln w="0">
            <a:noFill/>
          </a:ln>
        </p:spPr>
      </p:pic>
    </p:spTree>
    <p:extLst>
      <p:ext uri="{BB962C8B-B14F-4D97-AF65-F5344CB8AC3E}">
        <p14:creationId xmlns:p14="http://schemas.microsoft.com/office/powerpoint/2010/main" val="1202183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title"/>
          </p:nvPr>
        </p:nvSpPr>
        <p:spPr>
          <a:xfrm>
            <a:off x="0" y="0"/>
            <a:ext cx="9144000" cy="882720"/>
          </a:xfrm>
          <a:prstGeom prst="rect">
            <a:avLst/>
          </a:prstGeom>
          <a:gradFill rotWithShape="0">
            <a:gsLst>
              <a:gs pos="0">
                <a:srgbClr val="009900"/>
              </a:gs>
              <a:gs pos="100000">
                <a:srgbClr val="004600"/>
              </a:gs>
            </a:gsLst>
            <a:lin ang="5400000"/>
          </a:gradFill>
          <a:ln w="0">
            <a:noFill/>
          </a:ln>
        </p:spPr>
        <p:txBody>
          <a:bodyPr lIns="90000" tIns="46800" rIns="90000" bIns="46800" anchor="b">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FFFF66"/>
                </a:solidFill>
                <a:latin typeface="Tahoma"/>
              </a:rPr>
              <a:t>Steps in programming ADC</a:t>
            </a:r>
          </a:p>
        </p:txBody>
      </p:sp>
      <p:sp>
        <p:nvSpPr>
          <p:cNvPr id="201" name="PlaceHolder 2"/>
          <p:cNvSpPr>
            <a:spLocks noGrp="1"/>
          </p:cNvSpPr>
          <p:nvPr>
            <p:ph/>
          </p:nvPr>
        </p:nvSpPr>
        <p:spPr>
          <a:xfrm>
            <a:off x="831960" y="1107803"/>
            <a:ext cx="8101025" cy="5484600"/>
          </a:xfrm>
          <a:prstGeom prst="rect">
            <a:avLst/>
          </a:prstGeom>
          <a:noFill/>
          <a:ln w="0">
            <a:noFill/>
          </a:ln>
        </p:spPr>
        <p:txBody>
          <a:bodyPr lIns="90000" tIns="46800" rIns="90000" bIns="46800" anchor="t">
            <a:normAutofit fontScale="97000"/>
          </a:bodyPr>
          <a:lstStyle/>
          <a:p>
            <a:pPr marL="369360" indent="0" algn="just">
              <a:lnSpc>
                <a:spcPct val="90000"/>
              </a:lnSpc>
              <a:spcBef>
                <a:spcPts val="6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1. 	Make the pin for the selected ADC channel an input pin. </a:t>
            </a:r>
          </a:p>
          <a:p>
            <a:pPr marL="369360" indent="0" algn="just">
              <a:lnSpc>
                <a:spcPct val="90000"/>
              </a:lnSpc>
              <a:spcBef>
                <a:spcPts val="6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2. 	Turn on the ADC module</a:t>
            </a:r>
          </a:p>
          <a:p>
            <a:pPr marL="369360" indent="0" algn="just">
              <a:lnSpc>
                <a:spcPct val="90000"/>
              </a:lnSpc>
              <a:spcBef>
                <a:spcPts val="6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3.	Select the conversion speed</a:t>
            </a:r>
          </a:p>
          <a:p>
            <a:pPr marL="369360" indent="0" algn="just">
              <a:lnSpc>
                <a:spcPct val="90000"/>
              </a:lnSpc>
              <a:spcBef>
                <a:spcPts val="6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4. 	Select voltage reference and ADC input channels.</a:t>
            </a:r>
          </a:p>
          <a:p>
            <a:pPr marL="369360" indent="0" algn="just">
              <a:lnSpc>
                <a:spcPct val="90000"/>
              </a:lnSpc>
              <a:spcBef>
                <a:spcPts val="6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5. 	Activate the start conversion bit by writing a one to the ADSC bit of ADCSRA.</a:t>
            </a:r>
          </a:p>
          <a:p>
            <a:pPr marL="369360" indent="0" algn="just">
              <a:lnSpc>
                <a:spcPct val="90000"/>
              </a:lnSpc>
              <a:spcBef>
                <a:spcPts val="6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6. 	Wait for the conversion to be completed by polling the ADIF bit in the ADCSRA register.</a:t>
            </a:r>
          </a:p>
          <a:p>
            <a:pPr marL="369360" indent="0" algn="just">
              <a:lnSpc>
                <a:spcPct val="90000"/>
              </a:lnSpc>
              <a:spcBef>
                <a:spcPts val="6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7. 	After the ADIF bit has gone HIGH, read the ADCL and ADCH registers to get the digital data output. </a:t>
            </a:r>
          </a:p>
          <a:p>
            <a:pPr marL="369360" indent="0" algn="just">
              <a:lnSpc>
                <a:spcPct val="90000"/>
              </a:lnSpc>
              <a:spcBef>
                <a:spcPts val="6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8.	If you want to read the selected channel again, go back to step 5.</a:t>
            </a:r>
          </a:p>
          <a:p>
            <a:pPr marL="369360" indent="0" algn="just">
              <a:lnSpc>
                <a:spcPct val="90000"/>
              </a:lnSpc>
              <a:spcBef>
                <a:spcPts val="6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9.	If you want to select another </a:t>
            </a:r>
            <a:r>
              <a:rPr lang="en-US" sz="2400" b="0" strike="noStrike" spc="-1" dirty="0" err="1">
                <a:solidFill>
                  <a:srgbClr val="000000"/>
                </a:solidFill>
                <a:latin typeface="Tahoma"/>
              </a:rPr>
              <a:t>Vref</a:t>
            </a:r>
            <a:r>
              <a:rPr lang="en-US" sz="2400" b="0" strike="noStrike" spc="-1" dirty="0">
                <a:solidFill>
                  <a:srgbClr val="000000"/>
                </a:solidFill>
                <a:latin typeface="Tahoma"/>
              </a:rPr>
              <a:t> source or input channel, go back to step 4.</a:t>
            </a:r>
          </a:p>
        </p:txBody>
      </p:sp>
    </p:spTree>
    <p:extLst>
      <p:ext uri="{BB962C8B-B14F-4D97-AF65-F5344CB8AC3E}">
        <p14:creationId xmlns:p14="http://schemas.microsoft.com/office/powerpoint/2010/main" val="202723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PlaceHolder 1"/>
          <p:cNvSpPr>
            <a:spLocks noGrp="1"/>
          </p:cNvSpPr>
          <p:nvPr>
            <p:ph type="title"/>
          </p:nvPr>
        </p:nvSpPr>
        <p:spPr>
          <a:xfrm>
            <a:off x="0" y="0"/>
            <a:ext cx="9144000" cy="882720"/>
          </a:xfrm>
          <a:prstGeom prst="rect">
            <a:avLst/>
          </a:prstGeom>
          <a:gradFill rotWithShape="0">
            <a:gsLst>
              <a:gs pos="0">
                <a:srgbClr val="009900"/>
              </a:gs>
              <a:gs pos="100000">
                <a:srgbClr val="004600"/>
              </a:gs>
            </a:gsLst>
            <a:lin ang="5400000"/>
          </a:gradFill>
          <a:ln w="0">
            <a:noFill/>
          </a:ln>
        </p:spPr>
        <p:txBody>
          <a:bodyPr lIns="90000" tIns="46800" rIns="90000" bIns="46800" anchor="b">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FFFF66"/>
                </a:solidFill>
                <a:latin typeface="Tahoma"/>
              </a:rPr>
              <a:t>Sensors</a:t>
            </a:r>
          </a:p>
        </p:txBody>
      </p:sp>
      <p:sp>
        <p:nvSpPr>
          <p:cNvPr id="206" name="PlaceHolder 2"/>
          <p:cNvSpPr>
            <a:spLocks noGrp="1"/>
          </p:cNvSpPr>
          <p:nvPr>
            <p:ph/>
          </p:nvPr>
        </p:nvSpPr>
        <p:spPr>
          <a:xfrm>
            <a:off x="755640" y="1074766"/>
            <a:ext cx="8312040" cy="5484600"/>
          </a:xfrm>
          <a:prstGeom prst="rect">
            <a:avLst/>
          </a:prstGeom>
          <a:noFill/>
          <a:ln w="0">
            <a:noFill/>
          </a:ln>
        </p:spPr>
        <p:txBody>
          <a:bodyPr lIns="90000" tIns="46800" rIns="90000" bIns="46800" anchor="t">
            <a:normAutofit/>
          </a:bodyPr>
          <a:lstStyle/>
          <a:p>
            <a:pPr marL="343080" indent="-343080" algn="l">
              <a:spcBef>
                <a:spcPts val="799"/>
              </a:spcBef>
              <a:buClr>
                <a:srgbClr val="3333CC"/>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Sensor: Converts a physical signal (e.g. light, temperature, humidity, etc.) to an electrical signal (e.g. resistance, voltage, current, capacitance, </a:t>
            </a:r>
            <a:r>
              <a:rPr lang="en-US" sz="2400" b="0" strike="noStrike" spc="-1" dirty="0" err="1">
                <a:solidFill>
                  <a:srgbClr val="000000"/>
                </a:solidFill>
                <a:latin typeface="Tahoma"/>
              </a:rPr>
              <a:t>etc</a:t>
            </a:r>
            <a:r>
              <a:rPr lang="en-US" sz="2400" b="0" strike="noStrike" spc="-1" dirty="0">
                <a:solidFill>
                  <a:srgbClr val="000000"/>
                </a:solidFill>
                <a:latin typeface="Tahoma"/>
              </a:rPr>
              <a:t>)</a:t>
            </a:r>
          </a:p>
        </p:txBody>
      </p:sp>
      <p:pic>
        <p:nvPicPr>
          <p:cNvPr id="207" name="Picture 206"/>
          <p:cNvPicPr/>
          <p:nvPr/>
        </p:nvPicPr>
        <p:blipFill>
          <a:blip r:embed="rId2"/>
          <a:stretch/>
        </p:blipFill>
        <p:spPr>
          <a:xfrm>
            <a:off x="755640" y="3008866"/>
            <a:ext cx="8012603" cy="808200"/>
          </a:xfrm>
          <a:prstGeom prst="rect">
            <a:avLst/>
          </a:prstGeom>
          <a:ln w="0">
            <a:noFill/>
          </a:ln>
        </p:spPr>
      </p:pic>
    </p:spTree>
    <p:extLst>
      <p:ext uri="{BB962C8B-B14F-4D97-AF65-F5344CB8AC3E}">
        <p14:creationId xmlns:p14="http://schemas.microsoft.com/office/powerpoint/2010/main" val="2537788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0" y="0"/>
            <a:ext cx="9144000" cy="882720"/>
          </a:xfrm>
          <a:prstGeom prst="rect">
            <a:avLst/>
          </a:prstGeom>
          <a:gradFill rotWithShape="0">
            <a:gsLst>
              <a:gs pos="0">
                <a:srgbClr val="009900"/>
              </a:gs>
              <a:gs pos="100000">
                <a:srgbClr val="004600"/>
              </a:gs>
            </a:gsLst>
            <a:lin ang="5400000"/>
          </a:gradFill>
          <a:ln w="0">
            <a:noFill/>
          </a:ln>
        </p:spPr>
        <p:txBody>
          <a:bodyPr lIns="90000" tIns="46800" rIns="90000" bIns="46800" anchor="b">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dirty="0">
                <a:solidFill>
                  <a:srgbClr val="FFFF66"/>
                </a:solidFill>
                <a:latin typeface="Tahoma"/>
              </a:rPr>
              <a:t>LM35 &amp; LM34 (Temperature Sensors)</a:t>
            </a:r>
          </a:p>
        </p:txBody>
      </p:sp>
      <p:sp>
        <p:nvSpPr>
          <p:cNvPr id="209" name="PlaceHolder 2"/>
          <p:cNvSpPr>
            <a:spLocks noGrp="1"/>
          </p:cNvSpPr>
          <p:nvPr>
            <p:ph/>
          </p:nvPr>
        </p:nvSpPr>
        <p:spPr>
          <a:xfrm>
            <a:off x="970670" y="990360"/>
            <a:ext cx="7410849" cy="5484600"/>
          </a:xfrm>
          <a:prstGeom prst="rect">
            <a:avLst/>
          </a:prstGeom>
          <a:noFill/>
          <a:ln w="0">
            <a:noFill/>
          </a:ln>
        </p:spPr>
        <p:txBody>
          <a:bodyPr lIns="90000" tIns="46800" rIns="90000" bIns="46800" anchor="t">
            <a:normAutofit/>
          </a:bodyPr>
          <a:lstStyle/>
          <a:p>
            <a:pPr marL="343080" indent="-343080" algn="l">
              <a:spcBef>
                <a:spcPts val="799"/>
              </a:spcBef>
              <a:buClr>
                <a:srgbClr val="3333CC"/>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LM35 and LM34: </a:t>
            </a:r>
          </a:p>
          <a:p>
            <a:pPr marL="743040" lvl="1" indent="-285840" algn="l">
              <a:spcBef>
                <a:spcPts val="700"/>
              </a:spcBef>
              <a:buClr>
                <a:srgbClr val="FF00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convert temp. to voltage</a:t>
            </a:r>
          </a:p>
          <a:p>
            <a:pPr marL="743040" lvl="1" indent="-285840" algn="l">
              <a:spcBef>
                <a:spcPts val="700"/>
              </a:spcBef>
              <a:buClr>
                <a:srgbClr val="FF0000"/>
              </a:buClr>
              <a:buSzPct val="55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dirty="0">
                <a:solidFill>
                  <a:srgbClr val="000000"/>
                </a:solidFill>
                <a:latin typeface="Tahoma"/>
              </a:rPr>
              <a:t>10mV for each degree</a:t>
            </a:r>
          </a:p>
        </p:txBody>
      </p:sp>
      <p:pic>
        <p:nvPicPr>
          <p:cNvPr id="210" name="Picture 209"/>
          <p:cNvPicPr/>
          <p:nvPr/>
        </p:nvPicPr>
        <p:blipFill>
          <a:blip r:embed="rId2"/>
          <a:stretch/>
        </p:blipFill>
        <p:spPr>
          <a:xfrm>
            <a:off x="1604769" y="3568681"/>
            <a:ext cx="6400800" cy="2867040"/>
          </a:xfrm>
          <a:prstGeom prst="rect">
            <a:avLst/>
          </a:prstGeom>
          <a:ln w="0">
            <a:noFill/>
          </a:ln>
        </p:spPr>
      </p:pic>
      <p:pic>
        <p:nvPicPr>
          <p:cNvPr id="211" name="Picture 210"/>
          <p:cNvPicPr/>
          <p:nvPr/>
        </p:nvPicPr>
        <p:blipFill>
          <a:blip r:embed="rId3"/>
          <a:stretch/>
        </p:blipFill>
        <p:spPr>
          <a:xfrm>
            <a:off x="6324480" y="1066680"/>
            <a:ext cx="2563920" cy="2222640"/>
          </a:xfrm>
          <a:prstGeom prst="rect">
            <a:avLst/>
          </a:prstGeom>
          <a:ln w="0">
            <a:noFill/>
          </a:ln>
        </p:spPr>
      </p:pic>
    </p:spTree>
    <p:extLst>
      <p:ext uri="{BB962C8B-B14F-4D97-AF65-F5344CB8AC3E}">
        <p14:creationId xmlns:p14="http://schemas.microsoft.com/office/powerpoint/2010/main" val="2766064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PC\Documents\5) LM35 Temperature Sensor\Schematic Circuit Diagram\Arduino - LM35 Schematic Circui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8209" y="1434025"/>
            <a:ext cx="6629400" cy="3729038"/>
          </a:xfrm>
          <a:prstGeom prst="rect">
            <a:avLst/>
          </a:prstGeom>
          <a:noFill/>
          <a:extLst>
            <a:ext uri="{909E8E84-426E-40DD-AFC4-6F175D3DCCD1}">
              <a14:hiddenFill xmlns:a14="http://schemas.microsoft.com/office/drawing/2010/main">
                <a:solidFill>
                  <a:srgbClr val="FFFFFF"/>
                </a:solidFill>
              </a14:hiddenFill>
            </a:ext>
          </a:extLst>
        </p:spPr>
      </p:pic>
      <p:sp>
        <p:nvSpPr>
          <p:cNvPr id="5" name="PlaceHolder 1">
            <a:extLst>
              <a:ext uri="{FF2B5EF4-FFF2-40B4-BE49-F238E27FC236}">
                <a16:creationId xmlns:a16="http://schemas.microsoft.com/office/drawing/2014/main" id="{C9B36AE4-DD11-4196-82AC-3D2AD557646C}"/>
              </a:ext>
            </a:extLst>
          </p:cNvPr>
          <p:cNvSpPr txBox="1">
            <a:spLocks/>
          </p:cNvSpPr>
          <p:nvPr/>
        </p:nvSpPr>
        <p:spPr>
          <a:xfrm>
            <a:off x="0" y="0"/>
            <a:ext cx="9144000" cy="882720"/>
          </a:xfrm>
          <a:prstGeom prst="rect">
            <a:avLst/>
          </a:prstGeom>
          <a:gradFill rotWithShape="0">
            <a:gsLst>
              <a:gs pos="0">
                <a:srgbClr val="009900"/>
              </a:gs>
              <a:gs pos="100000">
                <a:srgbClr val="004600"/>
              </a:gs>
            </a:gsLst>
            <a:lin ang="5400000"/>
          </a:gradFill>
          <a:ln w="0">
            <a:noFill/>
          </a:ln>
        </p:spPr>
        <p:txBody>
          <a:bodyPr lIns="90000" tIns="46800" rIns="90000" bIns="46800" anchor="b">
            <a:noAutofit/>
          </a:bodyPr>
          <a:lst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pc="-1" dirty="0">
                <a:solidFill>
                  <a:srgbClr val="FFFF66"/>
                </a:solidFill>
                <a:latin typeface="Tahoma"/>
              </a:rPr>
              <a:t>LM35 (Temperature Sensors)</a:t>
            </a:r>
          </a:p>
        </p:txBody>
      </p:sp>
    </p:spTree>
    <p:extLst>
      <p:ext uri="{BB962C8B-B14F-4D97-AF65-F5344CB8AC3E}">
        <p14:creationId xmlns:p14="http://schemas.microsoft.com/office/powerpoint/2010/main" val="297331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91125" y="1537960"/>
            <a:ext cx="4572000" cy="4039567"/>
          </a:xfrm>
          <a:prstGeom prst="rect">
            <a:avLst/>
          </a:prstGeom>
        </p:spPr>
        <p:txBody>
          <a:bodyPr>
            <a:spAutoFit/>
          </a:bodyPr>
          <a:lstStyle/>
          <a:p>
            <a:endParaRPr lang="en-US" sz="1350" dirty="0"/>
          </a:p>
          <a:p>
            <a:r>
              <a:rPr lang="en-US" dirty="0">
                <a:latin typeface="Times New Roman" panose="02020603050405020304" pitchFamily="18" charset="0"/>
                <a:cs typeface="Times New Roman" panose="02020603050405020304" pitchFamily="18" charset="0"/>
              </a:rPr>
              <a:t>#define LM35 A0</a:t>
            </a:r>
          </a:p>
          <a:p>
            <a:r>
              <a:rPr lang="en-US" dirty="0">
                <a:latin typeface="Times New Roman" panose="02020603050405020304" pitchFamily="18" charset="0"/>
                <a:cs typeface="Times New Roman" panose="02020603050405020304" pitchFamily="18" charset="0"/>
              </a:rPr>
              <a:t>#define RED 7</a:t>
            </a:r>
          </a:p>
          <a:p>
            <a:r>
              <a:rPr lang="en-US" dirty="0">
                <a:latin typeface="Times New Roman" panose="02020603050405020304" pitchFamily="18" charset="0"/>
                <a:cs typeface="Times New Roman" panose="02020603050405020304" pitchFamily="18" charset="0"/>
              </a:rPr>
              <a:t>#define GREEN 6</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float </a:t>
            </a:r>
            <a:r>
              <a:rPr lang="en-US" dirty="0" err="1">
                <a:latin typeface="Times New Roman" panose="02020603050405020304" pitchFamily="18" charset="0"/>
                <a:cs typeface="Times New Roman" panose="02020603050405020304" pitchFamily="18" charset="0"/>
              </a:rPr>
              <a:t>lm_value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float </a:t>
            </a:r>
            <a:r>
              <a:rPr lang="en-US" dirty="0" err="1">
                <a:latin typeface="Times New Roman" panose="02020603050405020304" pitchFamily="18" charset="0"/>
                <a:cs typeface="Times New Roman" panose="02020603050405020304" pitchFamily="18" charset="0"/>
              </a:rPr>
              <a:t>tempc</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void setup()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Serial.begin</a:t>
            </a:r>
            <a:r>
              <a:rPr lang="en-US" dirty="0">
                <a:latin typeface="Times New Roman" panose="02020603050405020304" pitchFamily="18" charset="0"/>
                <a:cs typeface="Times New Roman" panose="02020603050405020304" pitchFamily="18" charset="0"/>
              </a:rPr>
              <a:t>(9600);</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pinMode</a:t>
            </a:r>
            <a:r>
              <a:rPr lang="en-US" dirty="0">
                <a:latin typeface="Times New Roman" panose="02020603050405020304" pitchFamily="18" charset="0"/>
                <a:cs typeface="Times New Roman" panose="02020603050405020304" pitchFamily="18" charset="0"/>
              </a:rPr>
              <a:t>(RED, OUTPUT);</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pinMode</a:t>
            </a:r>
            <a:r>
              <a:rPr lang="en-US" dirty="0">
                <a:latin typeface="Times New Roman" panose="02020603050405020304" pitchFamily="18" charset="0"/>
                <a:cs typeface="Times New Roman" panose="02020603050405020304" pitchFamily="18" charset="0"/>
              </a:rPr>
              <a:t>(GREEN, OUTPUT);</a:t>
            </a:r>
          </a:p>
          <a:p>
            <a:r>
              <a:rPr lang="en-US" dirty="0">
                <a:latin typeface="Times New Roman" panose="02020603050405020304" pitchFamily="18" charset="0"/>
                <a:cs typeface="Times New Roman" panose="02020603050405020304" pitchFamily="18" charset="0"/>
              </a:rPr>
              <a:t>}</a:t>
            </a:r>
          </a:p>
          <a:p>
            <a:endParaRPr lang="en-US" sz="1350" dirty="0"/>
          </a:p>
          <a:p>
            <a:endParaRPr lang="en-US" sz="1350" dirty="0"/>
          </a:p>
        </p:txBody>
      </p:sp>
      <p:sp>
        <p:nvSpPr>
          <p:cNvPr id="3" name="Rectangle 2"/>
          <p:cNvSpPr/>
          <p:nvPr/>
        </p:nvSpPr>
        <p:spPr>
          <a:xfrm>
            <a:off x="4572000" y="1720840"/>
            <a:ext cx="4572000" cy="4524315"/>
          </a:xfrm>
          <a:prstGeom prst="rect">
            <a:avLst/>
          </a:prstGeom>
        </p:spPr>
        <p:txBody>
          <a:bodyPr>
            <a:spAutoFit/>
          </a:bodyPr>
          <a:lstStyle/>
          <a:p>
            <a:r>
              <a:rPr lang="en-US" dirty="0">
                <a:latin typeface="Times New Roman" panose="02020603050405020304" pitchFamily="18" charset="0"/>
                <a:cs typeface="Times New Roman" panose="02020603050405020304" pitchFamily="18" charset="0"/>
              </a:rPr>
              <a:t>void loop()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lm_value</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analogRead</a:t>
            </a:r>
            <a:r>
              <a:rPr lang="en-US" dirty="0">
                <a:latin typeface="Times New Roman" panose="02020603050405020304" pitchFamily="18" charset="0"/>
                <a:cs typeface="Times New Roman" panose="02020603050405020304" pitchFamily="18" charset="0"/>
              </a:rPr>
              <a:t>(LM35);</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tempc</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lm_value</a:t>
            </a:r>
            <a:r>
              <a:rPr lang="en-US" dirty="0">
                <a:latin typeface="Times New Roman" panose="02020603050405020304" pitchFamily="18" charset="0"/>
                <a:cs typeface="Times New Roman" panose="02020603050405020304" pitchFamily="18" charset="0"/>
              </a:rPr>
              <a:t> * 500) / 1023;</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Serial.println</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tempc</a:t>
            </a:r>
            <a:r>
              <a:rPr lang="en-US" dirty="0">
                <a:latin typeface="Times New Roman" panose="02020603050405020304" pitchFamily="18" charset="0"/>
                <a:cs typeface="Times New Roman" panose="02020603050405020304" pitchFamily="18" charset="0"/>
              </a:rPr>
              <a:t>);//Temperature in </a:t>
            </a:r>
            <a:r>
              <a:rPr lang="en-US" dirty="0" err="1">
                <a:latin typeface="Times New Roman" panose="02020603050405020304" pitchFamily="18" charset="0"/>
                <a:cs typeface="Times New Roman" panose="02020603050405020304" pitchFamily="18" charset="0"/>
              </a:rPr>
              <a:t>Celcius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//Condition</a:t>
            </a:r>
          </a:p>
          <a:p>
            <a:r>
              <a:rPr lang="en-US" dirty="0">
                <a:latin typeface="Times New Roman" panose="02020603050405020304" pitchFamily="18" charset="0"/>
                <a:cs typeface="Times New Roman" panose="02020603050405020304" pitchFamily="18" charset="0"/>
              </a:rPr>
              <a:t>  if (</a:t>
            </a:r>
            <a:r>
              <a:rPr lang="en-US" dirty="0" err="1">
                <a:latin typeface="Times New Roman" panose="02020603050405020304" pitchFamily="18" charset="0"/>
                <a:cs typeface="Times New Roman" panose="02020603050405020304" pitchFamily="18" charset="0"/>
              </a:rPr>
              <a:t>tempc</a:t>
            </a:r>
            <a:r>
              <a:rPr lang="en-US" dirty="0">
                <a:latin typeface="Times New Roman" panose="02020603050405020304" pitchFamily="18" charset="0"/>
                <a:cs typeface="Times New Roman" panose="02020603050405020304" pitchFamily="18" charset="0"/>
              </a:rPr>
              <a:t> &gt; 60)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digitalWrite</a:t>
            </a:r>
            <a:r>
              <a:rPr lang="en-US" dirty="0">
                <a:latin typeface="Times New Roman" panose="02020603050405020304" pitchFamily="18" charset="0"/>
                <a:cs typeface="Times New Roman" panose="02020603050405020304" pitchFamily="18" charset="0"/>
              </a:rPr>
              <a:t>(RED, HIGH);</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digitalWrite</a:t>
            </a:r>
            <a:r>
              <a:rPr lang="en-US" dirty="0">
                <a:latin typeface="Times New Roman" panose="02020603050405020304" pitchFamily="18" charset="0"/>
                <a:cs typeface="Times New Roman" panose="02020603050405020304" pitchFamily="18" charset="0"/>
              </a:rPr>
              <a:t>(GREEN, LOW);</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else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digitalWrite</a:t>
            </a:r>
            <a:r>
              <a:rPr lang="en-US" dirty="0">
                <a:latin typeface="Times New Roman" panose="02020603050405020304" pitchFamily="18" charset="0"/>
                <a:cs typeface="Times New Roman" panose="02020603050405020304" pitchFamily="18" charset="0"/>
              </a:rPr>
              <a:t>(GREEN, HIGH);</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digitalWrite</a:t>
            </a:r>
            <a:r>
              <a:rPr lang="en-US" dirty="0">
                <a:latin typeface="Times New Roman" panose="02020603050405020304" pitchFamily="18" charset="0"/>
                <a:cs typeface="Times New Roman" panose="02020603050405020304" pitchFamily="18" charset="0"/>
              </a:rPr>
              <a:t>(RED, LOW);</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delay(100);</a:t>
            </a:r>
          </a:p>
          <a:p>
            <a:r>
              <a:rPr lang="en-US" dirty="0">
                <a:latin typeface="Times New Roman" panose="02020603050405020304" pitchFamily="18" charset="0"/>
                <a:cs typeface="Times New Roman" panose="02020603050405020304" pitchFamily="18" charset="0"/>
              </a:rPr>
              <a:t>}</a:t>
            </a:r>
          </a:p>
        </p:txBody>
      </p:sp>
      <p:sp>
        <p:nvSpPr>
          <p:cNvPr id="5" name="PlaceHolder 1">
            <a:extLst>
              <a:ext uri="{FF2B5EF4-FFF2-40B4-BE49-F238E27FC236}">
                <a16:creationId xmlns:a16="http://schemas.microsoft.com/office/drawing/2014/main" id="{D4D692B5-6868-4FA4-ABAC-6785456DA61A}"/>
              </a:ext>
            </a:extLst>
          </p:cNvPr>
          <p:cNvSpPr txBox="1">
            <a:spLocks/>
          </p:cNvSpPr>
          <p:nvPr/>
        </p:nvSpPr>
        <p:spPr>
          <a:xfrm>
            <a:off x="0" y="0"/>
            <a:ext cx="9144000" cy="882720"/>
          </a:xfrm>
          <a:prstGeom prst="rect">
            <a:avLst/>
          </a:prstGeom>
          <a:gradFill rotWithShape="0">
            <a:gsLst>
              <a:gs pos="0">
                <a:srgbClr val="009900"/>
              </a:gs>
              <a:gs pos="100000">
                <a:srgbClr val="004600"/>
              </a:gs>
            </a:gsLst>
            <a:lin ang="5400000"/>
          </a:gradFill>
          <a:ln w="0">
            <a:noFill/>
          </a:ln>
        </p:spPr>
        <p:txBody>
          <a:bodyPr lIns="90000" tIns="46800" rIns="90000" bIns="46800" anchor="b">
            <a:noAutofit/>
          </a:bodyPr>
          <a:lst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pc="-1" dirty="0">
                <a:solidFill>
                  <a:srgbClr val="FFFF66"/>
                </a:solidFill>
                <a:latin typeface="Tahoma"/>
              </a:rPr>
              <a:t>Temperature Sensors</a:t>
            </a:r>
          </a:p>
        </p:txBody>
      </p:sp>
    </p:spTree>
    <p:extLst>
      <p:ext uri="{BB962C8B-B14F-4D97-AF65-F5344CB8AC3E}">
        <p14:creationId xmlns:p14="http://schemas.microsoft.com/office/powerpoint/2010/main" val="1470885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1000"/>
                                        <p:tgtEl>
                                          <p:spTgt spid="2">
                                            <p:txEl>
                                              <p:pRg st="2" end="2"/>
                                            </p:txEl>
                                          </p:spTgt>
                                        </p:tgtEl>
                                      </p:cBhvr>
                                    </p:animEffect>
                                    <p:anim calcmode="lin" valueType="num">
                                      <p:cBhvr>
                                        <p:cTn id="13"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1000"/>
                                        <p:tgtEl>
                                          <p:spTgt spid="2">
                                            <p:txEl>
                                              <p:pRg st="3" end="3"/>
                                            </p:txEl>
                                          </p:spTgt>
                                        </p:tgtEl>
                                      </p:cBhvr>
                                    </p:animEffect>
                                    <p:anim calcmode="lin" valueType="num">
                                      <p:cBhvr>
                                        <p:cTn id="18"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 calcmode="lin" valueType="num">
                                      <p:cBhvr additive="base">
                                        <p:cTn id="24"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5" end="5"/>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2">
                                            <p:txEl>
                                              <p:pRg st="6" end="6"/>
                                            </p:txEl>
                                          </p:spTgt>
                                        </p:tgtEl>
                                        <p:attrNameLst>
                                          <p:attrName>style.visibility</p:attrName>
                                        </p:attrNameLst>
                                      </p:cBhvr>
                                      <p:to>
                                        <p:strVal val="visible"/>
                                      </p:to>
                                    </p:set>
                                    <p:anim calcmode="lin" valueType="num">
                                      <p:cBhvr additive="base">
                                        <p:cTn id="28" dur="500" fill="hold"/>
                                        <p:tgtEl>
                                          <p:spTgt spid="2">
                                            <p:txEl>
                                              <p:pRg st="6" end="6"/>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2">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
                                            <p:txEl>
                                              <p:pRg st="8" end="8"/>
                                            </p:txEl>
                                          </p:spTgt>
                                        </p:tgtEl>
                                        <p:attrNameLst>
                                          <p:attrName>style.visibility</p:attrName>
                                        </p:attrNameLst>
                                      </p:cBhvr>
                                      <p:to>
                                        <p:strVal val="visible"/>
                                      </p:to>
                                    </p:set>
                                    <p:anim calcmode="lin" valueType="num">
                                      <p:cBhvr additive="base">
                                        <p:cTn id="34" dur="500" fill="hold"/>
                                        <p:tgtEl>
                                          <p:spTgt spid="2">
                                            <p:txEl>
                                              <p:pRg st="8" end="8"/>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2">
                                            <p:txEl>
                                              <p:pRg st="8" end="8"/>
                                            </p:txEl>
                                          </p:spTgt>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
                                            <p:txEl>
                                              <p:pRg st="9" end="9"/>
                                            </p:txEl>
                                          </p:spTgt>
                                        </p:tgtEl>
                                        <p:attrNameLst>
                                          <p:attrName>style.visibility</p:attrName>
                                        </p:attrNameLst>
                                      </p:cBhvr>
                                      <p:to>
                                        <p:strVal val="visible"/>
                                      </p:to>
                                    </p:set>
                                    <p:anim calcmode="lin" valueType="num">
                                      <p:cBhvr additive="base">
                                        <p:cTn id="38" dur="500" fill="hold"/>
                                        <p:tgtEl>
                                          <p:spTgt spid="2">
                                            <p:txEl>
                                              <p:pRg st="9" end="9"/>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2">
                                            <p:txEl>
                                              <p:pRg st="9" end="9"/>
                                            </p:txEl>
                                          </p:spTgt>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
                                            <p:txEl>
                                              <p:pRg st="10" end="10"/>
                                            </p:txEl>
                                          </p:spTgt>
                                        </p:tgtEl>
                                        <p:attrNameLst>
                                          <p:attrName>style.visibility</p:attrName>
                                        </p:attrNameLst>
                                      </p:cBhvr>
                                      <p:to>
                                        <p:strVal val="visible"/>
                                      </p:to>
                                    </p:set>
                                    <p:anim calcmode="lin" valueType="num">
                                      <p:cBhvr additive="base">
                                        <p:cTn id="42" dur="500" fill="hold"/>
                                        <p:tgtEl>
                                          <p:spTgt spid="2">
                                            <p:txEl>
                                              <p:pRg st="10" end="10"/>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2">
                                            <p:txEl>
                                              <p:pRg st="10" end="10"/>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
                                            <p:txEl>
                                              <p:pRg st="11" end="11"/>
                                            </p:txEl>
                                          </p:spTgt>
                                        </p:tgtEl>
                                        <p:attrNameLst>
                                          <p:attrName>style.visibility</p:attrName>
                                        </p:attrNameLst>
                                      </p:cBhvr>
                                      <p:to>
                                        <p:strVal val="visible"/>
                                      </p:to>
                                    </p:set>
                                    <p:anim calcmode="lin" valueType="num">
                                      <p:cBhvr additive="base">
                                        <p:cTn id="46" dur="500" fill="hold"/>
                                        <p:tgtEl>
                                          <p:spTgt spid="2">
                                            <p:txEl>
                                              <p:pRg st="11" end="11"/>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2">
                                            <p:txEl>
                                              <p:pRg st="11" end="11"/>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
                                            <p:txEl>
                                              <p:pRg st="12" end="12"/>
                                            </p:txEl>
                                          </p:spTgt>
                                        </p:tgtEl>
                                        <p:attrNameLst>
                                          <p:attrName>style.visibility</p:attrName>
                                        </p:attrNameLst>
                                      </p:cBhvr>
                                      <p:to>
                                        <p:strVal val="visible"/>
                                      </p:to>
                                    </p:set>
                                    <p:anim calcmode="lin" valueType="num">
                                      <p:cBhvr additive="base">
                                        <p:cTn id="50" dur="500" fill="hold"/>
                                        <p:tgtEl>
                                          <p:spTgt spid="2">
                                            <p:txEl>
                                              <p:pRg st="12" end="12"/>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2">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3">
                                            <p:txEl>
                                              <p:pRg st="0" end="0"/>
                                            </p:txEl>
                                          </p:spTgt>
                                        </p:tgtEl>
                                        <p:attrNameLst>
                                          <p:attrName>style.visibility</p:attrName>
                                        </p:attrNameLst>
                                      </p:cBhvr>
                                      <p:to>
                                        <p:strVal val="visible"/>
                                      </p:to>
                                    </p:set>
                                    <p:animEffect transition="in" filter="fade">
                                      <p:cBhvr>
                                        <p:cTn id="56" dur="1000"/>
                                        <p:tgtEl>
                                          <p:spTgt spid="3">
                                            <p:txEl>
                                              <p:pRg st="0" end="0"/>
                                            </p:txEl>
                                          </p:spTgt>
                                        </p:tgtEl>
                                      </p:cBhvr>
                                    </p:animEffect>
                                    <p:anim calcmode="lin" valueType="num">
                                      <p:cBhvr>
                                        <p:cTn id="57"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0" end="0"/>
                                            </p:txEl>
                                          </p:spTgt>
                                        </p:tgtEl>
                                        <p:attrNameLst>
                                          <p:attrName>ppt_y</p:attrName>
                                        </p:attrNameLst>
                                      </p:cBhvr>
                                      <p:tavLst>
                                        <p:tav tm="0">
                                          <p:val>
                                            <p:strVal val="#ppt_y+.1"/>
                                          </p:val>
                                        </p:tav>
                                        <p:tav tm="100000">
                                          <p:val>
                                            <p:strVal val="#ppt_y"/>
                                          </p:val>
                                        </p:tav>
                                      </p:tavLst>
                                    </p:anim>
                                  </p:childTnLst>
                                </p:cTn>
                              </p:par>
                              <p:par>
                                <p:cTn id="59" presetID="42" presetClass="entr" presetSubtype="0" fill="hold" nodeType="withEffect">
                                  <p:stCondLst>
                                    <p:cond delay="0"/>
                                  </p:stCondLst>
                                  <p:childTnLst>
                                    <p:set>
                                      <p:cBhvr>
                                        <p:cTn id="60" dur="1" fill="hold">
                                          <p:stCondLst>
                                            <p:cond delay="0"/>
                                          </p:stCondLst>
                                        </p:cTn>
                                        <p:tgtEl>
                                          <p:spTgt spid="3">
                                            <p:txEl>
                                              <p:pRg st="1" end="1"/>
                                            </p:txEl>
                                          </p:spTgt>
                                        </p:tgtEl>
                                        <p:attrNameLst>
                                          <p:attrName>style.visibility</p:attrName>
                                        </p:attrNameLst>
                                      </p:cBhvr>
                                      <p:to>
                                        <p:strVal val="visible"/>
                                      </p:to>
                                    </p:set>
                                    <p:animEffect transition="in" filter="fade">
                                      <p:cBhvr>
                                        <p:cTn id="61" dur="1000"/>
                                        <p:tgtEl>
                                          <p:spTgt spid="3">
                                            <p:txEl>
                                              <p:pRg st="1" end="1"/>
                                            </p:txEl>
                                          </p:spTgt>
                                        </p:tgtEl>
                                      </p:cBhvr>
                                    </p:animEffect>
                                    <p:anim calcmode="lin" valueType="num">
                                      <p:cBhvr>
                                        <p:cTn id="6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1" end="1"/>
                                            </p:txEl>
                                          </p:spTgt>
                                        </p:tgtEl>
                                        <p:attrNameLst>
                                          <p:attrName>ppt_y</p:attrName>
                                        </p:attrNameLst>
                                      </p:cBhvr>
                                      <p:tavLst>
                                        <p:tav tm="0">
                                          <p:val>
                                            <p:strVal val="#ppt_y+.1"/>
                                          </p:val>
                                        </p:tav>
                                        <p:tav tm="100000">
                                          <p:val>
                                            <p:strVal val="#ppt_y"/>
                                          </p:val>
                                        </p:tav>
                                      </p:tavLst>
                                    </p:anim>
                                  </p:childTnLst>
                                </p:cTn>
                              </p:par>
                              <p:par>
                                <p:cTn id="64" presetID="42" presetClass="entr" presetSubtype="0" fill="hold" nodeType="withEffect">
                                  <p:stCondLst>
                                    <p:cond delay="0"/>
                                  </p:stCondLst>
                                  <p:childTnLst>
                                    <p:set>
                                      <p:cBhvr>
                                        <p:cTn id="65" dur="1" fill="hold">
                                          <p:stCondLst>
                                            <p:cond delay="0"/>
                                          </p:stCondLst>
                                        </p:cTn>
                                        <p:tgtEl>
                                          <p:spTgt spid="3">
                                            <p:txEl>
                                              <p:pRg st="2" end="2"/>
                                            </p:txEl>
                                          </p:spTgt>
                                        </p:tgtEl>
                                        <p:attrNameLst>
                                          <p:attrName>style.visibility</p:attrName>
                                        </p:attrNameLst>
                                      </p:cBhvr>
                                      <p:to>
                                        <p:strVal val="visible"/>
                                      </p:to>
                                    </p:set>
                                    <p:animEffect transition="in" filter="fade">
                                      <p:cBhvr>
                                        <p:cTn id="66" dur="1000"/>
                                        <p:tgtEl>
                                          <p:spTgt spid="3">
                                            <p:txEl>
                                              <p:pRg st="2" end="2"/>
                                            </p:txEl>
                                          </p:spTgt>
                                        </p:tgtEl>
                                      </p:cBhvr>
                                    </p:animEffect>
                                    <p:anim calcmode="lin" valueType="num">
                                      <p:cBhvr>
                                        <p:cTn id="6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68" dur="1000" fill="hold"/>
                                        <p:tgtEl>
                                          <p:spTgt spid="3">
                                            <p:txEl>
                                              <p:pRg st="2" end="2"/>
                                            </p:txEl>
                                          </p:spTgt>
                                        </p:tgtEl>
                                        <p:attrNameLst>
                                          <p:attrName>ppt_y</p:attrName>
                                        </p:attrNameLst>
                                      </p:cBhvr>
                                      <p:tavLst>
                                        <p:tav tm="0">
                                          <p:val>
                                            <p:strVal val="#ppt_y+.1"/>
                                          </p:val>
                                        </p:tav>
                                        <p:tav tm="100000">
                                          <p:val>
                                            <p:strVal val="#ppt_y"/>
                                          </p:val>
                                        </p:tav>
                                      </p:tavLst>
                                    </p:anim>
                                  </p:childTnLst>
                                </p:cTn>
                              </p:par>
                              <p:par>
                                <p:cTn id="69" presetID="42" presetClass="entr" presetSubtype="0" fill="hold" nodeType="withEffect">
                                  <p:stCondLst>
                                    <p:cond delay="0"/>
                                  </p:stCondLst>
                                  <p:childTnLst>
                                    <p:set>
                                      <p:cBhvr>
                                        <p:cTn id="70" dur="1" fill="hold">
                                          <p:stCondLst>
                                            <p:cond delay="0"/>
                                          </p:stCondLst>
                                        </p:cTn>
                                        <p:tgtEl>
                                          <p:spTgt spid="3">
                                            <p:txEl>
                                              <p:pRg st="3" end="3"/>
                                            </p:txEl>
                                          </p:spTgt>
                                        </p:tgtEl>
                                        <p:attrNameLst>
                                          <p:attrName>style.visibility</p:attrName>
                                        </p:attrNameLst>
                                      </p:cBhvr>
                                      <p:to>
                                        <p:strVal val="visible"/>
                                      </p:to>
                                    </p:set>
                                    <p:animEffect transition="in" filter="fade">
                                      <p:cBhvr>
                                        <p:cTn id="71" dur="1000"/>
                                        <p:tgtEl>
                                          <p:spTgt spid="3">
                                            <p:txEl>
                                              <p:pRg st="3" end="3"/>
                                            </p:txEl>
                                          </p:spTgt>
                                        </p:tgtEl>
                                      </p:cBhvr>
                                    </p:animEffect>
                                    <p:anim calcmode="lin" valueType="num">
                                      <p:cBhvr>
                                        <p:cTn id="7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73" dur="1000" fill="hold"/>
                                        <p:tgtEl>
                                          <p:spTgt spid="3">
                                            <p:txEl>
                                              <p:pRg st="3" end="3"/>
                                            </p:txEl>
                                          </p:spTgt>
                                        </p:tgtEl>
                                        <p:attrNameLst>
                                          <p:attrName>ppt_y</p:attrName>
                                        </p:attrNameLst>
                                      </p:cBhvr>
                                      <p:tavLst>
                                        <p:tav tm="0">
                                          <p:val>
                                            <p:strVal val="#ppt_y+.1"/>
                                          </p:val>
                                        </p:tav>
                                        <p:tav tm="100000">
                                          <p:val>
                                            <p:strVal val="#ppt_y"/>
                                          </p:val>
                                        </p:tav>
                                      </p:tavLst>
                                    </p:anim>
                                  </p:childTnLst>
                                </p:cTn>
                              </p:par>
                              <p:par>
                                <p:cTn id="74" presetID="42" presetClass="entr" presetSubtype="0" fill="hold" nodeType="withEffect">
                                  <p:stCondLst>
                                    <p:cond delay="0"/>
                                  </p:stCondLst>
                                  <p:childTnLst>
                                    <p:set>
                                      <p:cBhvr>
                                        <p:cTn id="75" dur="1" fill="hold">
                                          <p:stCondLst>
                                            <p:cond delay="0"/>
                                          </p:stCondLst>
                                        </p:cTn>
                                        <p:tgtEl>
                                          <p:spTgt spid="3">
                                            <p:txEl>
                                              <p:pRg st="5" end="5"/>
                                            </p:txEl>
                                          </p:spTgt>
                                        </p:tgtEl>
                                        <p:attrNameLst>
                                          <p:attrName>style.visibility</p:attrName>
                                        </p:attrNameLst>
                                      </p:cBhvr>
                                      <p:to>
                                        <p:strVal val="visible"/>
                                      </p:to>
                                    </p:set>
                                    <p:animEffect transition="in" filter="fade">
                                      <p:cBhvr>
                                        <p:cTn id="76" dur="1000"/>
                                        <p:tgtEl>
                                          <p:spTgt spid="3">
                                            <p:txEl>
                                              <p:pRg st="5" end="5"/>
                                            </p:txEl>
                                          </p:spTgt>
                                        </p:tgtEl>
                                      </p:cBhvr>
                                    </p:animEffect>
                                    <p:anim calcmode="lin" valueType="num">
                                      <p:cBhvr>
                                        <p:cTn id="77"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78" dur="1000" fill="hold"/>
                                        <p:tgtEl>
                                          <p:spTgt spid="3">
                                            <p:txEl>
                                              <p:pRg st="5" end="5"/>
                                            </p:txEl>
                                          </p:spTgt>
                                        </p:tgtEl>
                                        <p:attrNameLst>
                                          <p:attrName>ppt_y</p:attrName>
                                        </p:attrNameLst>
                                      </p:cBhvr>
                                      <p:tavLst>
                                        <p:tav tm="0">
                                          <p:val>
                                            <p:strVal val="#ppt_y+.1"/>
                                          </p:val>
                                        </p:tav>
                                        <p:tav tm="100000">
                                          <p:val>
                                            <p:strVal val="#ppt_y"/>
                                          </p:val>
                                        </p:tav>
                                      </p:tavLst>
                                    </p:anim>
                                  </p:childTnLst>
                                </p:cTn>
                              </p:par>
                              <p:par>
                                <p:cTn id="79" presetID="42" presetClass="entr" presetSubtype="0" fill="hold" nodeType="withEffect">
                                  <p:stCondLst>
                                    <p:cond delay="0"/>
                                  </p:stCondLst>
                                  <p:childTnLst>
                                    <p:set>
                                      <p:cBhvr>
                                        <p:cTn id="80" dur="1" fill="hold">
                                          <p:stCondLst>
                                            <p:cond delay="0"/>
                                          </p:stCondLst>
                                        </p:cTn>
                                        <p:tgtEl>
                                          <p:spTgt spid="3">
                                            <p:txEl>
                                              <p:pRg st="6" end="6"/>
                                            </p:txEl>
                                          </p:spTgt>
                                        </p:tgtEl>
                                        <p:attrNameLst>
                                          <p:attrName>style.visibility</p:attrName>
                                        </p:attrNameLst>
                                      </p:cBhvr>
                                      <p:to>
                                        <p:strVal val="visible"/>
                                      </p:to>
                                    </p:set>
                                    <p:animEffect transition="in" filter="fade">
                                      <p:cBhvr>
                                        <p:cTn id="81" dur="1000"/>
                                        <p:tgtEl>
                                          <p:spTgt spid="3">
                                            <p:txEl>
                                              <p:pRg st="6" end="6"/>
                                            </p:txEl>
                                          </p:spTgt>
                                        </p:tgtEl>
                                      </p:cBhvr>
                                    </p:animEffect>
                                    <p:anim calcmode="lin" valueType="num">
                                      <p:cBhvr>
                                        <p:cTn id="82"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83" dur="1000" fill="hold"/>
                                        <p:tgtEl>
                                          <p:spTgt spid="3">
                                            <p:txEl>
                                              <p:pRg st="6" end="6"/>
                                            </p:txEl>
                                          </p:spTgt>
                                        </p:tgtEl>
                                        <p:attrNameLst>
                                          <p:attrName>ppt_y</p:attrName>
                                        </p:attrNameLst>
                                      </p:cBhvr>
                                      <p:tavLst>
                                        <p:tav tm="0">
                                          <p:val>
                                            <p:strVal val="#ppt_y+.1"/>
                                          </p:val>
                                        </p:tav>
                                        <p:tav tm="100000">
                                          <p:val>
                                            <p:strVal val="#ppt_y"/>
                                          </p:val>
                                        </p:tav>
                                      </p:tavLst>
                                    </p:anim>
                                  </p:childTnLst>
                                </p:cTn>
                              </p:par>
                              <p:par>
                                <p:cTn id="84" presetID="42" presetClass="entr" presetSubtype="0" fill="hold" nodeType="withEffect">
                                  <p:stCondLst>
                                    <p:cond delay="0"/>
                                  </p:stCondLst>
                                  <p:childTnLst>
                                    <p:set>
                                      <p:cBhvr>
                                        <p:cTn id="85" dur="1" fill="hold">
                                          <p:stCondLst>
                                            <p:cond delay="0"/>
                                          </p:stCondLst>
                                        </p:cTn>
                                        <p:tgtEl>
                                          <p:spTgt spid="3">
                                            <p:txEl>
                                              <p:pRg st="7" end="7"/>
                                            </p:txEl>
                                          </p:spTgt>
                                        </p:tgtEl>
                                        <p:attrNameLst>
                                          <p:attrName>style.visibility</p:attrName>
                                        </p:attrNameLst>
                                      </p:cBhvr>
                                      <p:to>
                                        <p:strVal val="visible"/>
                                      </p:to>
                                    </p:set>
                                    <p:animEffect transition="in" filter="fade">
                                      <p:cBhvr>
                                        <p:cTn id="86" dur="1000"/>
                                        <p:tgtEl>
                                          <p:spTgt spid="3">
                                            <p:txEl>
                                              <p:pRg st="7" end="7"/>
                                            </p:txEl>
                                          </p:spTgt>
                                        </p:tgtEl>
                                      </p:cBhvr>
                                    </p:animEffect>
                                    <p:anim calcmode="lin" valueType="num">
                                      <p:cBhvr>
                                        <p:cTn id="8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88" dur="1000" fill="hold"/>
                                        <p:tgtEl>
                                          <p:spTgt spid="3">
                                            <p:txEl>
                                              <p:pRg st="7" end="7"/>
                                            </p:txEl>
                                          </p:spTgt>
                                        </p:tgtEl>
                                        <p:attrNameLst>
                                          <p:attrName>ppt_y</p:attrName>
                                        </p:attrNameLst>
                                      </p:cBhvr>
                                      <p:tavLst>
                                        <p:tav tm="0">
                                          <p:val>
                                            <p:strVal val="#ppt_y+.1"/>
                                          </p:val>
                                        </p:tav>
                                        <p:tav tm="100000">
                                          <p:val>
                                            <p:strVal val="#ppt_y"/>
                                          </p:val>
                                        </p:tav>
                                      </p:tavLst>
                                    </p:anim>
                                  </p:childTnLst>
                                </p:cTn>
                              </p:par>
                              <p:par>
                                <p:cTn id="89" presetID="42" presetClass="entr" presetSubtype="0" fill="hold" nodeType="withEffect">
                                  <p:stCondLst>
                                    <p:cond delay="0"/>
                                  </p:stCondLst>
                                  <p:childTnLst>
                                    <p:set>
                                      <p:cBhvr>
                                        <p:cTn id="90" dur="1" fill="hold">
                                          <p:stCondLst>
                                            <p:cond delay="0"/>
                                          </p:stCondLst>
                                        </p:cTn>
                                        <p:tgtEl>
                                          <p:spTgt spid="3">
                                            <p:txEl>
                                              <p:pRg st="8" end="8"/>
                                            </p:txEl>
                                          </p:spTgt>
                                        </p:tgtEl>
                                        <p:attrNameLst>
                                          <p:attrName>style.visibility</p:attrName>
                                        </p:attrNameLst>
                                      </p:cBhvr>
                                      <p:to>
                                        <p:strVal val="visible"/>
                                      </p:to>
                                    </p:set>
                                    <p:animEffect transition="in" filter="fade">
                                      <p:cBhvr>
                                        <p:cTn id="91" dur="1000"/>
                                        <p:tgtEl>
                                          <p:spTgt spid="3">
                                            <p:txEl>
                                              <p:pRg st="8" end="8"/>
                                            </p:txEl>
                                          </p:spTgt>
                                        </p:tgtEl>
                                      </p:cBhvr>
                                    </p:animEffect>
                                    <p:anim calcmode="lin" valueType="num">
                                      <p:cBhvr>
                                        <p:cTn id="9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9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94" presetID="42" presetClass="entr" presetSubtype="0" fill="hold" nodeType="withEffect">
                                  <p:stCondLst>
                                    <p:cond delay="0"/>
                                  </p:stCondLst>
                                  <p:childTnLst>
                                    <p:set>
                                      <p:cBhvr>
                                        <p:cTn id="95" dur="1" fill="hold">
                                          <p:stCondLst>
                                            <p:cond delay="0"/>
                                          </p:stCondLst>
                                        </p:cTn>
                                        <p:tgtEl>
                                          <p:spTgt spid="3">
                                            <p:txEl>
                                              <p:pRg st="9" end="9"/>
                                            </p:txEl>
                                          </p:spTgt>
                                        </p:tgtEl>
                                        <p:attrNameLst>
                                          <p:attrName>style.visibility</p:attrName>
                                        </p:attrNameLst>
                                      </p:cBhvr>
                                      <p:to>
                                        <p:strVal val="visible"/>
                                      </p:to>
                                    </p:set>
                                    <p:animEffect transition="in" filter="fade">
                                      <p:cBhvr>
                                        <p:cTn id="96" dur="1000"/>
                                        <p:tgtEl>
                                          <p:spTgt spid="3">
                                            <p:txEl>
                                              <p:pRg st="9" end="9"/>
                                            </p:txEl>
                                          </p:spTgt>
                                        </p:tgtEl>
                                      </p:cBhvr>
                                    </p:animEffect>
                                    <p:anim calcmode="lin" valueType="num">
                                      <p:cBhvr>
                                        <p:cTn id="9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98" dur="1000" fill="hold"/>
                                        <p:tgtEl>
                                          <p:spTgt spid="3">
                                            <p:txEl>
                                              <p:pRg st="9" end="9"/>
                                            </p:txEl>
                                          </p:spTgt>
                                        </p:tgtEl>
                                        <p:attrNameLst>
                                          <p:attrName>ppt_y</p:attrName>
                                        </p:attrNameLst>
                                      </p:cBhvr>
                                      <p:tavLst>
                                        <p:tav tm="0">
                                          <p:val>
                                            <p:strVal val="#ppt_y+.1"/>
                                          </p:val>
                                        </p:tav>
                                        <p:tav tm="100000">
                                          <p:val>
                                            <p:strVal val="#ppt_y"/>
                                          </p:val>
                                        </p:tav>
                                      </p:tavLst>
                                    </p:anim>
                                  </p:childTnLst>
                                </p:cTn>
                              </p:par>
                              <p:par>
                                <p:cTn id="99" presetID="42" presetClass="entr" presetSubtype="0" fill="hold" nodeType="withEffect">
                                  <p:stCondLst>
                                    <p:cond delay="0"/>
                                  </p:stCondLst>
                                  <p:childTnLst>
                                    <p:set>
                                      <p:cBhvr>
                                        <p:cTn id="100" dur="1" fill="hold">
                                          <p:stCondLst>
                                            <p:cond delay="0"/>
                                          </p:stCondLst>
                                        </p:cTn>
                                        <p:tgtEl>
                                          <p:spTgt spid="3">
                                            <p:txEl>
                                              <p:pRg st="10" end="10"/>
                                            </p:txEl>
                                          </p:spTgt>
                                        </p:tgtEl>
                                        <p:attrNameLst>
                                          <p:attrName>style.visibility</p:attrName>
                                        </p:attrNameLst>
                                      </p:cBhvr>
                                      <p:to>
                                        <p:strVal val="visible"/>
                                      </p:to>
                                    </p:set>
                                    <p:animEffect transition="in" filter="fade">
                                      <p:cBhvr>
                                        <p:cTn id="101" dur="1000"/>
                                        <p:tgtEl>
                                          <p:spTgt spid="3">
                                            <p:txEl>
                                              <p:pRg st="10" end="10"/>
                                            </p:txEl>
                                          </p:spTgt>
                                        </p:tgtEl>
                                      </p:cBhvr>
                                    </p:animEffect>
                                    <p:anim calcmode="lin" valueType="num">
                                      <p:cBhvr>
                                        <p:cTn id="102" dur="1000" fill="hold"/>
                                        <p:tgtEl>
                                          <p:spTgt spid="3">
                                            <p:txEl>
                                              <p:pRg st="10" end="10"/>
                                            </p:txEl>
                                          </p:spTgt>
                                        </p:tgtEl>
                                        <p:attrNameLst>
                                          <p:attrName>ppt_x</p:attrName>
                                        </p:attrNameLst>
                                      </p:cBhvr>
                                      <p:tavLst>
                                        <p:tav tm="0">
                                          <p:val>
                                            <p:strVal val="#ppt_x"/>
                                          </p:val>
                                        </p:tav>
                                        <p:tav tm="100000">
                                          <p:val>
                                            <p:strVal val="#ppt_x"/>
                                          </p:val>
                                        </p:tav>
                                      </p:tavLst>
                                    </p:anim>
                                    <p:anim calcmode="lin" valueType="num">
                                      <p:cBhvr>
                                        <p:cTn id="103" dur="1000" fill="hold"/>
                                        <p:tgtEl>
                                          <p:spTgt spid="3">
                                            <p:txEl>
                                              <p:pRg st="10" end="10"/>
                                            </p:txEl>
                                          </p:spTgt>
                                        </p:tgtEl>
                                        <p:attrNameLst>
                                          <p:attrName>ppt_y</p:attrName>
                                        </p:attrNameLst>
                                      </p:cBhvr>
                                      <p:tavLst>
                                        <p:tav tm="0">
                                          <p:val>
                                            <p:strVal val="#ppt_y+.1"/>
                                          </p:val>
                                        </p:tav>
                                        <p:tav tm="100000">
                                          <p:val>
                                            <p:strVal val="#ppt_y"/>
                                          </p:val>
                                        </p:tav>
                                      </p:tavLst>
                                    </p:anim>
                                  </p:childTnLst>
                                </p:cTn>
                              </p:par>
                              <p:par>
                                <p:cTn id="104" presetID="42" presetClass="entr" presetSubtype="0" fill="hold" nodeType="withEffect">
                                  <p:stCondLst>
                                    <p:cond delay="0"/>
                                  </p:stCondLst>
                                  <p:childTnLst>
                                    <p:set>
                                      <p:cBhvr>
                                        <p:cTn id="105" dur="1" fill="hold">
                                          <p:stCondLst>
                                            <p:cond delay="0"/>
                                          </p:stCondLst>
                                        </p:cTn>
                                        <p:tgtEl>
                                          <p:spTgt spid="3">
                                            <p:txEl>
                                              <p:pRg st="11" end="11"/>
                                            </p:txEl>
                                          </p:spTgt>
                                        </p:tgtEl>
                                        <p:attrNameLst>
                                          <p:attrName>style.visibility</p:attrName>
                                        </p:attrNameLst>
                                      </p:cBhvr>
                                      <p:to>
                                        <p:strVal val="visible"/>
                                      </p:to>
                                    </p:set>
                                    <p:animEffect transition="in" filter="fade">
                                      <p:cBhvr>
                                        <p:cTn id="106" dur="1000"/>
                                        <p:tgtEl>
                                          <p:spTgt spid="3">
                                            <p:txEl>
                                              <p:pRg st="11" end="11"/>
                                            </p:txEl>
                                          </p:spTgt>
                                        </p:tgtEl>
                                      </p:cBhvr>
                                    </p:animEffect>
                                    <p:anim calcmode="lin" valueType="num">
                                      <p:cBhvr>
                                        <p:cTn id="107" dur="1000" fill="hold"/>
                                        <p:tgtEl>
                                          <p:spTgt spid="3">
                                            <p:txEl>
                                              <p:pRg st="11" end="11"/>
                                            </p:txEl>
                                          </p:spTgt>
                                        </p:tgtEl>
                                        <p:attrNameLst>
                                          <p:attrName>ppt_x</p:attrName>
                                        </p:attrNameLst>
                                      </p:cBhvr>
                                      <p:tavLst>
                                        <p:tav tm="0">
                                          <p:val>
                                            <p:strVal val="#ppt_x"/>
                                          </p:val>
                                        </p:tav>
                                        <p:tav tm="100000">
                                          <p:val>
                                            <p:strVal val="#ppt_x"/>
                                          </p:val>
                                        </p:tav>
                                      </p:tavLst>
                                    </p:anim>
                                    <p:anim calcmode="lin" valueType="num">
                                      <p:cBhvr>
                                        <p:cTn id="108" dur="1000" fill="hold"/>
                                        <p:tgtEl>
                                          <p:spTgt spid="3">
                                            <p:txEl>
                                              <p:pRg st="11" end="11"/>
                                            </p:txEl>
                                          </p:spTgt>
                                        </p:tgtEl>
                                        <p:attrNameLst>
                                          <p:attrName>ppt_y</p:attrName>
                                        </p:attrNameLst>
                                      </p:cBhvr>
                                      <p:tavLst>
                                        <p:tav tm="0">
                                          <p:val>
                                            <p:strVal val="#ppt_y+.1"/>
                                          </p:val>
                                        </p:tav>
                                        <p:tav tm="100000">
                                          <p:val>
                                            <p:strVal val="#ppt_y"/>
                                          </p:val>
                                        </p:tav>
                                      </p:tavLst>
                                    </p:anim>
                                  </p:childTnLst>
                                </p:cTn>
                              </p:par>
                              <p:par>
                                <p:cTn id="109" presetID="42" presetClass="entr" presetSubtype="0" fill="hold" nodeType="withEffect">
                                  <p:stCondLst>
                                    <p:cond delay="0"/>
                                  </p:stCondLst>
                                  <p:childTnLst>
                                    <p:set>
                                      <p:cBhvr>
                                        <p:cTn id="110" dur="1" fill="hold">
                                          <p:stCondLst>
                                            <p:cond delay="0"/>
                                          </p:stCondLst>
                                        </p:cTn>
                                        <p:tgtEl>
                                          <p:spTgt spid="3">
                                            <p:txEl>
                                              <p:pRg st="12" end="12"/>
                                            </p:txEl>
                                          </p:spTgt>
                                        </p:tgtEl>
                                        <p:attrNameLst>
                                          <p:attrName>style.visibility</p:attrName>
                                        </p:attrNameLst>
                                      </p:cBhvr>
                                      <p:to>
                                        <p:strVal val="visible"/>
                                      </p:to>
                                    </p:set>
                                    <p:animEffect transition="in" filter="fade">
                                      <p:cBhvr>
                                        <p:cTn id="111" dur="1000"/>
                                        <p:tgtEl>
                                          <p:spTgt spid="3">
                                            <p:txEl>
                                              <p:pRg st="12" end="12"/>
                                            </p:txEl>
                                          </p:spTgt>
                                        </p:tgtEl>
                                      </p:cBhvr>
                                    </p:animEffect>
                                    <p:anim calcmode="lin" valueType="num">
                                      <p:cBhvr>
                                        <p:cTn id="112" dur="1000" fill="hold"/>
                                        <p:tgtEl>
                                          <p:spTgt spid="3">
                                            <p:txEl>
                                              <p:pRg st="12" end="12"/>
                                            </p:txEl>
                                          </p:spTgt>
                                        </p:tgtEl>
                                        <p:attrNameLst>
                                          <p:attrName>ppt_x</p:attrName>
                                        </p:attrNameLst>
                                      </p:cBhvr>
                                      <p:tavLst>
                                        <p:tav tm="0">
                                          <p:val>
                                            <p:strVal val="#ppt_x"/>
                                          </p:val>
                                        </p:tav>
                                        <p:tav tm="100000">
                                          <p:val>
                                            <p:strVal val="#ppt_x"/>
                                          </p:val>
                                        </p:tav>
                                      </p:tavLst>
                                    </p:anim>
                                    <p:anim calcmode="lin" valueType="num">
                                      <p:cBhvr>
                                        <p:cTn id="113" dur="1000" fill="hold"/>
                                        <p:tgtEl>
                                          <p:spTgt spid="3">
                                            <p:txEl>
                                              <p:pRg st="12" end="12"/>
                                            </p:txEl>
                                          </p:spTgt>
                                        </p:tgtEl>
                                        <p:attrNameLst>
                                          <p:attrName>ppt_y</p:attrName>
                                        </p:attrNameLst>
                                      </p:cBhvr>
                                      <p:tavLst>
                                        <p:tav tm="0">
                                          <p:val>
                                            <p:strVal val="#ppt_y+.1"/>
                                          </p:val>
                                        </p:tav>
                                        <p:tav tm="100000">
                                          <p:val>
                                            <p:strVal val="#ppt_y"/>
                                          </p:val>
                                        </p:tav>
                                      </p:tavLst>
                                    </p:anim>
                                  </p:childTnLst>
                                </p:cTn>
                              </p:par>
                              <p:par>
                                <p:cTn id="114" presetID="42" presetClass="entr" presetSubtype="0" fill="hold" nodeType="withEffect">
                                  <p:stCondLst>
                                    <p:cond delay="0"/>
                                  </p:stCondLst>
                                  <p:childTnLst>
                                    <p:set>
                                      <p:cBhvr>
                                        <p:cTn id="115" dur="1" fill="hold">
                                          <p:stCondLst>
                                            <p:cond delay="0"/>
                                          </p:stCondLst>
                                        </p:cTn>
                                        <p:tgtEl>
                                          <p:spTgt spid="3">
                                            <p:txEl>
                                              <p:pRg st="13" end="13"/>
                                            </p:txEl>
                                          </p:spTgt>
                                        </p:tgtEl>
                                        <p:attrNameLst>
                                          <p:attrName>style.visibility</p:attrName>
                                        </p:attrNameLst>
                                      </p:cBhvr>
                                      <p:to>
                                        <p:strVal val="visible"/>
                                      </p:to>
                                    </p:set>
                                    <p:animEffect transition="in" filter="fade">
                                      <p:cBhvr>
                                        <p:cTn id="116" dur="1000"/>
                                        <p:tgtEl>
                                          <p:spTgt spid="3">
                                            <p:txEl>
                                              <p:pRg st="13" end="13"/>
                                            </p:txEl>
                                          </p:spTgt>
                                        </p:tgtEl>
                                      </p:cBhvr>
                                    </p:animEffect>
                                    <p:anim calcmode="lin" valueType="num">
                                      <p:cBhvr>
                                        <p:cTn id="117" dur="1000" fill="hold"/>
                                        <p:tgtEl>
                                          <p:spTgt spid="3">
                                            <p:txEl>
                                              <p:pRg st="13" end="13"/>
                                            </p:txEl>
                                          </p:spTgt>
                                        </p:tgtEl>
                                        <p:attrNameLst>
                                          <p:attrName>ppt_x</p:attrName>
                                        </p:attrNameLst>
                                      </p:cBhvr>
                                      <p:tavLst>
                                        <p:tav tm="0">
                                          <p:val>
                                            <p:strVal val="#ppt_x"/>
                                          </p:val>
                                        </p:tav>
                                        <p:tav tm="100000">
                                          <p:val>
                                            <p:strVal val="#ppt_x"/>
                                          </p:val>
                                        </p:tav>
                                      </p:tavLst>
                                    </p:anim>
                                    <p:anim calcmode="lin" valueType="num">
                                      <p:cBhvr>
                                        <p:cTn id="118" dur="1000" fill="hold"/>
                                        <p:tgtEl>
                                          <p:spTgt spid="3">
                                            <p:txEl>
                                              <p:pRg st="13" end="13"/>
                                            </p:txEl>
                                          </p:spTgt>
                                        </p:tgtEl>
                                        <p:attrNameLst>
                                          <p:attrName>ppt_y</p:attrName>
                                        </p:attrNameLst>
                                      </p:cBhvr>
                                      <p:tavLst>
                                        <p:tav tm="0">
                                          <p:val>
                                            <p:strVal val="#ppt_y+.1"/>
                                          </p:val>
                                        </p:tav>
                                        <p:tav tm="100000">
                                          <p:val>
                                            <p:strVal val="#ppt_y"/>
                                          </p:val>
                                        </p:tav>
                                      </p:tavLst>
                                    </p:anim>
                                  </p:childTnLst>
                                </p:cTn>
                              </p:par>
                              <p:par>
                                <p:cTn id="119" presetID="42" presetClass="entr" presetSubtype="0" fill="hold" nodeType="withEffect">
                                  <p:stCondLst>
                                    <p:cond delay="0"/>
                                  </p:stCondLst>
                                  <p:childTnLst>
                                    <p:set>
                                      <p:cBhvr>
                                        <p:cTn id="120" dur="1" fill="hold">
                                          <p:stCondLst>
                                            <p:cond delay="0"/>
                                          </p:stCondLst>
                                        </p:cTn>
                                        <p:tgtEl>
                                          <p:spTgt spid="3">
                                            <p:txEl>
                                              <p:pRg st="14" end="14"/>
                                            </p:txEl>
                                          </p:spTgt>
                                        </p:tgtEl>
                                        <p:attrNameLst>
                                          <p:attrName>style.visibility</p:attrName>
                                        </p:attrNameLst>
                                      </p:cBhvr>
                                      <p:to>
                                        <p:strVal val="visible"/>
                                      </p:to>
                                    </p:set>
                                    <p:animEffect transition="in" filter="fade">
                                      <p:cBhvr>
                                        <p:cTn id="121" dur="1000"/>
                                        <p:tgtEl>
                                          <p:spTgt spid="3">
                                            <p:txEl>
                                              <p:pRg st="14" end="14"/>
                                            </p:txEl>
                                          </p:spTgt>
                                        </p:tgtEl>
                                      </p:cBhvr>
                                    </p:animEffect>
                                    <p:anim calcmode="lin" valueType="num">
                                      <p:cBhvr>
                                        <p:cTn id="122" dur="1000" fill="hold"/>
                                        <p:tgtEl>
                                          <p:spTgt spid="3">
                                            <p:txEl>
                                              <p:pRg st="14" end="14"/>
                                            </p:txEl>
                                          </p:spTgt>
                                        </p:tgtEl>
                                        <p:attrNameLst>
                                          <p:attrName>ppt_x</p:attrName>
                                        </p:attrNameLst>
                                      </p:cBhvr>
                                      <p:tavLst>
                                        <p:tav tm="0">
                                          <p:val>
                                            <p:strVal val="#ppt_x"/>
                                          </p:val>
                                        </p:tav>
                                        <p:tav tm="100000">
                                          <p:val>
                                            <p:strVal val="#ppt_x"/>
                                          </p:val>
                                        </p:tav>
                                      </p:tavLst>
                                    </p:anim>
                                    <p:anim calcmode="lin" valueType="num">
                                      <p:cBhvr>
                                        <p:cTn id="123" dur="1000" fill="hold"/>
                                        <p:tgtEl>
                                          <p:spTgt spid="3">
                                            <p:txEl>
                                              <p:pRg st="14" end="14"/>
                                            </p:txEl>
                                          </p:spTgt>
                                        </p:tgtEl>
                                        <p:attrNameLst>
                                          <p:attrName>ppt_y</p:attrName>
                                        </p:attrNameLst>
                                      </p:cBhvr>
                                      <p:tavLst>
                                        <p:tav tm="0">
                                          <p:val>
                                            <p:strVal val="#ppt_y+.1"/>
                                          </p:val>
                                        </p:tav>
                                        <p:tav tm="100000">
                                          <p:val>
                                            <p:strVal val="#ppt_y"/>
                                          </p:val>
                                        </p:tav>
                                      </p:tavLst>
                                    </p:anim>
                                  </p:childTnLst>
                                </p:cTn>
                              </p:par>
                              <p:par>
                                <p:cTn id="124" presetID="42" presetClass="entr" presetSubtype="0" fill="hold" nodeType="withEffect">
                                  <p:stCondLst>
                                    <p:cond delay="0"/>
                                  </p:stCondLst>
                                  <p:childTnLst>
                                    <p:set>
                                      <p:cBhvr>
                                        <p:cTn id="125" dur="1" fill="hold">
                                          <p:stCondLst>
                                            <p:cond delay="0"/>
                                          </p:stCondLst>
                                        </p:cTn>
                                        <p:tgtEl>
                                          <p:spTgt spid="3">
                                            <p:txEl>
                                              <p:pRg st="15" end="15"/>
                                            </p:txEl>
                                          </p:spTgt>
                                        </p:tgtEl>
                                        <p:attrNameLst>
                                          <p:attrName>style.visibility</p:attrName>
                                        </p:attrNameLst>
                                      </p:cBhvr>
                                      <p:to>
                                        <p:strVal val="visible"/>
                                      </p:to>
                                    </p:set>
                                    <p:animEffect transition="in" filter="fade">
                                      <p:cBhvr>
                                        <p:cTn id="126" dur="1000"/>
                                        <p:tgtEl>
                                          <p:spTgt spid="3">
                                            <p:txEl>
                                              <p:pRg st="15" end="15"/>
                                            </p:txEl>
                                          </p:spTgt>
                                        </p:tgtEl>
                                      </p:cBhvr>
                                    </p:animEffect>
                                    <p:anim calcmode="lin" valueType="num">
                                      <p:cBhvr>
                                        <p:cTn id="127" dur="1000" fill="hold"/>
                                        <p:tgtEl>
                                          <p:spTgt spid="3">
                                            <p:txEl>
                                              <p:pRg st="15" end="15"/>
                                            </p:txEl>
                                          </p:spTgt>
                                        </p:tgtEl>
                                        <p:attrNameLst>
                                          <p:attrName>ppt_x</p:attrName>
                                        </p:attrNameLst>
                                      </p:cBhvr>
                                      <p:tavLst>
                                        <p:tav tm="0">
                                          <p:val>
                                            <p:strVal val="#ppt_x"/>
                                          </p:val>
                                        </p:tav>
                                        <p:tav tm="100000">
                                          <p:val>
                                            <p:strVal val="#ppt_x"/>
                                          </p:val>
                                        </p:tav>
                                      </p:tavLst>
                                    </p:anim>
                                    <p:anim calcmode="lin" valueType="num">
                                      <p:cBhvr>
                                        <p:cTn id="128" dur="1000" fill="hold"/>
                                        <p:tgtEl>
                                          <p:spTgt spid="3">
                                            <p:txEl>
                                              <p:pRg st="15" end="1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831770" y="5743022"/>
            <a:ext cx="210503" cy="156068"/>
          </a:xfrm>
          <a:prstGeom prst="rect">
            <a:avLst/>
          </a:prstGeom>
        </p:spPr>
        <p:txBody>
          <a:bodyPr vert="horz" wrap="square" lIns="0" tIns="0" rIns="0" bIns="0" rtlCol="0">
            <a:spAutoFit/>
          </a:bodyPr>
          <a:lstStyle/>
          <a:p>
            <a:pPr marL="28575">
              <a:lnSpc>
                <a:spcPts val="1211"/>
              </a:lnSpc>
            </a:pPr>
            <a:fld id="{81D60167-4931-47E6-BA6A-407CBD079E47}" type="slidenum">
              <a:rPr sz="1200" b="1" spc="-4" dirty="0">
                <a:latin typeface="Calibri"/>
                <a:cs typeface="Calibri"/>
              </a:rPr>
              <a:pPr marL="28575">
                <a:lnSpc>
                  <a:spcPts val="1211"/>
                </a:lnSpc>
              </a:pPr>
              <a:t>17</a:t>
            </a:fld>
            <a:endParaRPr sz="1200">
              <a:latin typeface="Calibri"/>
              <a:cs typeface="Calibri"/>
            </a:endParaRPr>
          </a:p>
        </p:txBody>
      </p:sp>
      <p:pic>
        <p:nvPicPr>
          <p:cNvPr id="2050" name="Picture 2" descr="Interfacing Soil Moisture Sensor With Arduino UN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 y="1846529"/>
            <a:ext cx="5160687" cy="368559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oil Moisture Sensor Guide with Arduino Interfaci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74987" y="2605515"/>
            <a:ext cx="3902140" cy="2926605"/>
          </a:xfrm>
          <a:prstGeom prst="rect">
            <a:avLst/>
          </a:prstGeom>
          <a:noFill/>
          <a:extLst>
            <a:ext uri="{909E8E84-426E-40DD-AFC4-6F175D3DCCD1}">
              <a14:hiddenFill xmlns:a14="http://schemas.microsoft.com/office/drawing/2010/main">
                <a:solidFill>
                  <a:srgbClr val="FFFFFF"/>
                </a:solidFill>
              </a14:hiddenFill>
            </a:ext>
          </a:extLst>
        </p:spPr>
      </p:pic>
      <p:sp>
        <p:nvSpPr>
          <p:cNvPr id="6" name="PlaceHolder 1">
            <a:extLst>
              <a:ext uri="{FF2B5EF4-FFF2-40B4-BE49-F238E27FC236}">
                <a16:creationId xmlns:a16="http://schemas.microsoft.com/office/drawing/2014/main" id="{6136F312-7D15-4261-852D-B91CAFA0DADB}"/>
              </a:ext>
            </a:extLst>
          </p:cNvPr>
          <p:cNvSpPr txBox="1">
            <a:spLocks/>
          </p:cNvSpPr>
          <p:nvPr/>
        </p:nvSpPr>
        <p:spPr bwMode="auto">
          <a:xfrm>
            <a:off x="0" y="56273"/>
            <a:ext cx="9144000" cy="882720"/>
          </a:xfrm>
          <a:prstGeom prst="rect">
            <a:avLst/>
          </a:prstGeom>
          <a:gradFill rotWithShape="0">
            <a:gsLst>
              <a:gs pos="0">
                <a:srgbClr val="009900"/>
              </a:gs>
              <a:gs pos="100000">
                <a:srgbClr val="004600"/>
              </a:gs>
            </a:gsLst>
            <a:lin ang="5400000"/>
          </a:gradFill>
          <a:ln w="0">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b" anchorCtr="0" compatLnSpc="1">
            <a:prstTxWarp prst="textNoShape">
              <a:avLst/>
            </a:prstTxWarp>
            <a:noAutofit/>
          </a:bodyPr>
          <a:lst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pc="-1" dirty="0">
                <a:solidFill>
                  <a:srgbClr val="FFFF66"/>
                </a:solidFill>
                <a:latin typeface="Tahoma"/>
              </a:rPr>
              <a:t>Soil Moisture</a:t>
            </a:r>
          </a:p>
        </p:txBody>
      </p:sp>
    </p:spTree>
    <p:extLst>
      <p:ext uri="{BB962C8B-B14F-4D97-AF65-F5344CB8AC3E}">
        <p14:creationId xmlns:p14="http://schemas.microsoft.com/office/powerpoint/2010/main" val="1576549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316209" y="991258"/>
            <a:ext cx="7315200" cy="5859553"/>
          </a:xfrm>
          <a:prstGeom prst="rect">
            <a:avLst/>
          </a:prstGeom>
        </p:spPr>
        <p:txBody>
          <a:bodyPr wrap="square">
            <a:spAutoFit/>
          </a:bodyPr>
          <a:lstStyle/>
          <a:p>
            <a:pPr algn="just">
              <a:lnSpc>
                <a:spcPct val="150000"/>
              </a:lnSpc>
            </a:pPr>
            <a:r>
              <a:rPr lang="en-US" dirty="0" err="1">
                <a:latin typeface="Times New Roman" panose="02020603050405020304" pitchFamily="18" charset="0"/>
                <a:cs typeface="Times New Roman" panose="02020603050405020304" pitchFamily="18" charset="0"/>
              </a:rPr>
              <a:t>const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sensor_pin</a:t>
            </a:r>
            <a:r>
              <a:rPr lang="en-US" dirty="0">
                <a:latin typeface="Times New Roman" panose="02020603050405020304" pitchFamily="18" charset="0"/>
                <a:cs typeface="Times New Roman" panose="02020603050405020304" pitchFamily="18" charset="0"/>
              </a:rPr>
              <a:t> = A1;   /* Soil moisture sensor O/P pin */ </a:t>
            </a:r>
          </a:p>
          <a:p>
            <a:pPr algn="just">
              <a:lnSpc>
                <a:spcPct val="150000"/>
              </a:lnSpc>
            </a:pPr>
            <a:r>
              <a:rPr lang="en-US" dirty="0">
                <a:latin typeface="Times New Roman" panose="02020603050405020304" pitchFamily="18" charset="0"/>
                <a:cs typeface="Times New Roman" panose="02020603050405020304" pitchFamily="18" charset="0"/>
              </a:rPr>
              <a:t>void setup(){ </a:t>
            </a:r>
          </a:p>
          <a:p>
            <a:pPr algn="just">
              <a:lnSpc>
                <a:spcPct val="150000"/>
              </a:lnSpc>
            </a:pPr>
            <a:r>
              <a:rPr lang="en-US" dirty="0" err="1">
                <a:latin typeface="Times New Roman" panose="02020603050405020304" pitchFamily="18" charset="0"/>
                <a:cs typeface="Times New Roman" panose="02020603050405020304" pitchFamily="18" charset="0"/>
              </a:rPr>
              <a:t>Serial.begin</a:t>
            </a:r>
            <a:r>
              <a:rPr lang="en-US" dirty="0">
                <a:latin typeface="Times New Roman" panose="02020603050405020304" pitchFamily="18" charset="0"/>
                <a:cs typeface="Times New Roman" panose="02020603050405020304" pitchFamily="18" charset="0"/>
              </a:rPr>
              <a:t>(9600);  /* Define baud rate for serial communication */ </a:t>
            </a:r>
          </a:p>
          <a:p>
            <a:pPr algn="just">
              <a:lnSpc>
                <a:spcPct val="150000"/>
              </a:lnSpc>
            </a:pP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void loop(){ </a:t>
            </a:r>
          </a:p>
          <a:p>
            <a:pPr algn="just">
              <a:lnSpc>
                <a:spcPct val="150000"/>
              </a:lnSpc>
            </a:pPr>
            <a:r>
              <a:rPr lang="en-US" dirty="0">
                <a:latin typeface="Times New Roman" panose="02020603050405020304" pitchFamily="18" charset="0"/>
                <a:cs typeface="Times New Roman" panose="02020603050405020304" pitchFamily="18" charset="0"/>
              </a:rPr>
              <a:t>float </a:t>
            </a:r>
            <a:r>
              <a:rPr lang="en-US" dirty="0" err="1">
                <a:latin typeface="Times New Roman" panose="02020603050405020304" pitchFamily="18" charset="0"/>
                <a:cs typeface="Times New Roman" panose="02020603050405020304" pitchFamily="18" charset="0"/>
              </a:rPr>
              <a:t>moisture_percentage</a:t>
            </a: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sensor_analog</a:t>
            </a: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err="1">
                <a:latin typeface="Times New Roman" panose="02020603050405020304" pitchFamily="18" charset="0"/>
                <a:cs typeface="Times New Roman" panose="02020603050405020304" pitchFamily="18" charset="0"/>
              </a:rPr>
              <a:t>sensor_analog</a:t>
            </a:r>
            <a:r>
              <a:rPr lang="en-US" dirty="0">
                <a:latin typeface="Times New Roman" panose="02020603050405020304" pitchFamily="18" charset="0"/>
                <a:cs typeface="Times New Roman" panose="02020603050405020304" pitchFamily="18" charset="0"/>
              </a:rPr>
              <a:t> = </a:t>
            </a:r>
            <a:r>
              <a:rPr lang="en-US" dirty="0" err="1">
                <a:latin typeface="Times New Roman" panose="02020603050405020304" pitchFamily="18" charset="0"/>
                <a:cs typeface="Times New Roman" panose="02020603050405020304" pitchFamily="18" charset="0"/>
              </a:rPr>
              <a:t>analogRead</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sensor_pin</a:t>
            </a: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err="1">
                <a:latin typeface="Times New Roman" panose="02020603050405020304" pitchFamily="18" charset="0"/>
                <a:cs typeface="Times New Roman" panose="02020603050405020304" pitchFamily="18" charset="0"/>
              </a:rPr>
              <a:t>moisture_percentage</a:t>
            </a:r>
            <a:r>
              <a:rPr lang="en-US" dirty="0">
                <a:latin typeface="Times New Roman" panose="02020603050405020304" pitchFamily="18" charset="0"/>
                <a:cs typeface="Times New Roman" panose="02020603050405020304" pitchFamily="18" charset="0"/>
              </a:rPr>
              <a:t> = ( 100 - ( (</a:t>
            </a:r>
            <a:r>
              <a:rPr lang="en-US" dirty="0" err="1">
                <a:latin typeface="Times New Roman" panose="02020603050405020304" pitchFamily="18" charset="0"/>
                <a:cs typeface="Times New Roman" panose="02020603050405020304" pitchFamily="18" charset="0"/>
              </a:rPr>
              <a:t>sensor_analog</a:t>
            </a:r>
            <a:r>
              <a:rPr lang="en-US" dirty="0">
                <a:latin typeface="Times New Roman" panose="02020603050405020304" pitchFamily="18" charset="0"/>
                <a:cs typeface="Times New Roman" panose="02020603050405020304" pitchFamily="18" charset="0"/>
              </a:rPr>
              <a:t>/1023.00) * 100 ) ); </a:t>
            </a:r>
            <a:r>
              <a:rPr lang="en-US" dirty="0" err="1">
                <a:latin typeface="Times New Roman" panose="02020603050405020304" pitchFamily="18" charset="0"/>
                <a:cs typeface="Times New Roman" panose="02020603050405020304" pitchFamily="18" charset="0"/>
              </a:rPr>
              <a:t>Serial.print</a:t>
            </a:r>
            <a:r>
              <a:rPr lang="en-US" dirty="0">
                <a:latin typeface="Times New Roman" panose="02020603050405020304" pitchFamily="18" charset="0"/>
                <a:cs typeface="Times New Roman" panose="02020603050405020304" pitchFamily="18" charset="0"/>
              </a:rPr>
              <a:t>("Moisture Percentage = "); </a:t>
            </a:r>
          </a:p>
          <a:p>
            <a:pPr algn="just">
              <a:lnSpc>
                <a:spcPct val="150000"/>
              </a:lnSpc>
            </a:pPr>
            <a:r>
              <a:rPr lang="en-US" dirty="0" err="1">
                <a:latin typeface="Times New Roman" panose="02020603050405020304" pitchFamily="18" charset="0"/>
                <a:cs typeface="Times New Roman" panose="02020603050405020304" pitchFamily="18" charset="0"/>
              </a:rPr>
              <a:t>Serial.print</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moisture_percentage</a:t>
            </a:r>
            <a:r>
              <a:rPr lang="en-US" dirty="0">
                <a:latin typeface="Times New Roman" panose="02020603050405020304" pitchFamily="18" charset="0"/>
                <a:cs typeface="Times New Roman" panose="02020603050405020304" pitchFamily="18" charset="0"/>
              </a:rPr>
              <a:t>); </a:t>
            </a:r>
          </a:p>
          <a:p>
            <a:pPr algn="just">
              <a:lnSpc>
                <a:spcPct val="150000"/>
              </a:lnSpc>
            </a:pPr>
            <a:r>
              <a:rPr lang="en-US" dirty="0" err="1">
                <a:latin typeface="Times New Roman" panose="02020603050405020304" pitchFamily="18" charset="0"/>
                <a:cs typeface="Times New Roman" panose="02020603050405020304" pitchFamily="18" charset="0"/>
              </a:rPr>
              <a:t>Serial.print</a:t>
            </a:r>
            <a:r>
              <a:rPr lang="en-US" dirty="0">
                <a:latin typeface="Times New Roman" panose="02020603050405020304" pitchFamily="18" charset="0"/>
                <a:cs typeface="Times New Roman" panose="02020603050405020304" pitchFamily="18" charset="0"/>
              </a:rPr>
              <a:t>("%\n\n"); </a:t>
            </a:r>
          </a:p>
          <a:p>
            <a:pPr algn="just">
              <a:lnSpc>
                <a:spcPct val="150000"/>
              </a:lnSpc>
            </a:pPr>
            <a:r>
              <a:rPr lang="en-US" dirty="0">
                <a:latin typeface="Times New Roman" panose="02020603050405020304" pitchFamily="18" charset="0"/>
                <a:cs typeface="Times New Roman" panose="02020603050405020304" pitchFamily="18" charset="0"/>
              </a:rPr>
              <a:t>delay(1000); </a:t>
            </a:r>
          </a:p>
          <a:p>
            <a:pPr algn="just">
              <a:lnSpc>
                <a:spcPct val="150000"/>
              </a:lnSpc>
            </a:pPr>
            <a:r>
              <a:rPr lang="en-US" dirty="0">
                <a:latin typeface="Times New Roman" panose="02020603050405020304" pitchFamily="18" charset="0"/>
                <a:cs typeface="Times New Roman" panose="02020603050405020304" pitchFamily="18" charset="0"/>
              </a:rPr>
              <a:t>}</a:t>
            </a:r>
          </a:p>
        </p:txBody>
      </p:sp>
      <p:sp>
        <p:nvSpPr>
          <p:cNvPr id="3" name="PlaceHolder 1">
            <a:extLst>
              <a:ext uri="{FF2B5EF4-FFF2-40B4-BE49-F238E27FC236}">
                <a16:creationId xmlns:a16="http://schemas.microsoft.com/office/drawing/2014/main" id="{A6BDAD1E-64AA-41C9-B0FF-7D5543216303}"/>
              </a:ext>
            </a:extLst>
          </p:cNvPr>
          <p:cNvSpPr>
            <a:spLocks noGrp="1"/>
          </p:cNvSpPr>
          <p:nvPr>
            <p:ph type="title"/>
          </p:nvPr>
        </p:nvSpPr>
        <p:spPr>
          <a:xfrm>
            <a:off x="0" y="7189"/>
            <a:ext cx="9144000" cy="882720"/>
          </a:xfrm>
          <a:prstGeom prst="rect">
            <a:avLst/>
          </a:prstGeom>
          <a:gradFill rotWithShape="0">
            <a:gsLst>
              <a:gs pos="0">
                <a:srgbClr val="009900"/>
              </a:gs>
              <a:gs pos="100000">
                <a:srgbClr val="004600"/>
              </a:gs>
            </a:gsLst>
            <a:lin ang="5400000"/>
          </a:gradFill>
          <a:ln w="0">
            <a:noFill/>
          </a:ln>
        </p:spPr>
        <p:txBody>
          <a:bodyPr lIns="90000" tIns="46800" rIns="90000" bIns="46800" anchor="b">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dirty="0">
                <a:solidFill>
                  <a:srgbClr val="FFFF66"/>
                </a:solidFill>
                <a:latin typeface="Tahoma"/>
              </a:rPr>
              <a:t>Soil Sensor Programming</a:t>
            </a:r>
          </a:p>
        </p:txBody>
      </p:sp>
    </p:spTree>
    <p:extLst>
      <p:ext uri="{BB962C8B-B14F-4D97-AF65-F5344CB8AC3E}">
        <p14:creationId xmlns:p14="http://schemas.microsoft.com/office/powerpoint/2010/main" val="528215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fade">
                                      <p:cBhvr>
                                        <p:cTn id="12" dur="1000"/>
                                        <p:tgtEl>
                                          <p:spTgt spid="6">
                                            <p:txEl>
                                              <p:pRg st="1" end="1"/>
                                            </p:txEl>
                                          </p:spTgt>
                                        </p:tgtEl>
                                      </p:cBhvr>
                                    </p:animEffect>
                                    <p:anim calcmode="lin" valueType="num">
                                      <p:cBhvr>
                                        <p:cTn id="13" dur="1000" fill="hold"/>
                                        <p:tgtEl>
                                          <p:spTgt spid="6">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fade">
                                      <p:cBhvr>
                                        <p:cTn id="17" dur="1000"/>
                                        <p:tgtEl>
                                          <p:spTgt spid="6">
                                            <p:txEl>
                                              <p:pRg st="2" end="2"/>
                                            </p:txEl>
                                          </p:spTgt>
                                        </p:tgtEl>
                                      </p:cBhvr>
                                    </p:animEffect>
                                    <p:anim calcmode="lin" valueType="num">
                                      <p:cBhvr>
                                        <p:cTn id="1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fade">
                                      <p:cBhvr>
                                        <p:cTn id="22" dur="1000"/>
                                        <p:tgtEl>
                                          <p:spTgt spid="6">
                                            <p:txEl>
                                              <p:pRg st="3" end="3"/>
                                            </p:txEl>
                                          </p:spTgt>
                                        </p:tgtEl>
                                      </p:cBhvr>
                                    </p:animEffect>
                                    <p:anim calcmode="lin" valueType="num">
                                      <p:cBhvr>
                                        <p:cTn id="23"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6">
                                            <p:txEl>
                                              <p:pRg st="4" end="4"/>
                                            </p:txEl>
                                          </p:spTgt>
                                        </p:tgtEl>
                                        <p:attrNameLst>
                                          <p:attrName>style.visibility</p:attrName>
                                        </p:attrNameLst>
                                      </p:cBhvr>
                                      <p:to>
                                        <p:strVal val="visible"/>
                                      </p:to>
                                    </p:set>
                                    <p:animEffect transition="in" filter="fade">
                                      <p:cBhvr>
                                        <p:cTn id="29" dur="1000"/>
                                        <p:tgtEl>
                                          <p:spTgt spid="6">
                                            <p:txEl>
                                              <p:pRg st="4" end="4"/>
                                            </p:txEl>
                                          </p:spTgt>
                                        </p:tgtEl>
                                      </p:cBhvr>
                                    </p:animEffect>
                                    <p:anim calcmode="lin" valueType="num">
                                      <p:cBhvr>
                                        <p:cTn id="30"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6">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6">
                                            <p:txEl>
                                              <p:pRg st="5" end="5"/>
                                            </p:txEl>
                                          </p:spTgt>
                                        </p:tgtEl>
                                        <p:attrNameLst>
                                          <p:attrName>style.visibility</p:attrName>
                                        </p:attrNameLst>
                                      </p:cBhvr>
                                      <p:to>
                                        <p:strVal val="visible"/>
                                      </p:to>
                                    </p:set>
                                    <p:animEffect transition="in" filter="fade">
                                      <p:cBhvr>
                                        <p:cTn id="34" dur="1000"/>
                                        <p:tgtEl>
                                          <p:spTgt spid="6">
                                            <p:txEl>
                                              <p:pRg st="5" end="5"/>
                                            </p:txEl>
                                          </p:spTgt>
                                        </p:tgtEl>
                                      </p:cBhvr>
                                    </p:animEffect>
                                    <p:anim calcmode="lin" valueType="num">
                                      <p:cBhvr>
                                        <p:cTn id="35"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fade">
                                      <p:cBhvr>
                                        <p:cTn id="39" dur="1000"/>
                                        <p:tgtEl>
                                          <p:spTgt spid="6">
                                            <p:txEl>
                                              <p:pRg st="6" end="6"/>
                                            </p:txEl>
                                          </p:spTgt>
                                        </p:tgtEl>
                                      </p:cBhvr>
                                    </p:animEffect>
                                    <p:anim calcmode="lin" valueType="num">
                                      <p:cBhvr>
                                        <p:cTn id="4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6">
                                            <p:txEl>
                                              <p:pRg st="7" end="7"/>
                                            </p:txEl>
                                          </p:spTgt>
                                        </p:tgtEl>
                                        <p:attrNameLst>
                                          <p:attrName>style.visibility</p:attrName>
                                        </p:attrNameLst>
                                      </p:cBhvr>
                                      <p:to>
                                        <p:strVal val="visible"/>
                                      </p:to>
                                    </p:set>
                                    <p:animEffect transition="in" filter="fade">
                                      <p:cBhvr>
                                        <p:cTn id="44" dur="1000"/>
                                        <p:tgtEl>
                                          <p:spTgt spid="6">
                                            <p:txEl>
                                              <p:pRg st="7" end="7"/>
                                            </p:txEl>
                                          </p:spTgt>
                                        </p:tgtEl>
                                      </p:cBhvr>
                                    </p:animEffect>
                                    <p:anim calcmode="lin" valueType="num">
                                      <p:cBhvr>
                                        <p:cTn id="45"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6">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6">
                                            <p:txEl>
                                              <p:pRg st="8" end="8"/>
                                            </p:txEl>
                                          </p:spTgt>
                                        </p:tgtEl>
                                        <p:attrNameLst>
                                          <p:attrName>style.visibility</p:attrName>
                                        </p:attrNameLst>
                                      </p:cBhvr>
                                      <p:to>
                                        <p:strVal val="visible"/>
                                      </p:to>
                                    </p:set>
                                    <p:animEffect transition="in" filter="fade">
                                      <p:cBhvr>
                                        <p:cTn id="49" dur="1000"/>
                                        <p:tgtEl>
                                          <p:spTgt spid="6">
                                            <p:txEl>
                                              <p:pRg st="8" end="8"/>
                                            </p:txEl>
                                          </p:spTgt>
                                        </p:tgtEl>
                                      </p:cBhvr>
                                    </p:animEffect>
                                    <p:anim calcmode="lin" valueType="num">
                                      <p:cBhvr>
                                        <p:cTn id="50"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6">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6">
                                            <p:txEl>
                                              <p:pRg st="9" end="9"/>
                                            </p:txEl>
                                          </p:spTgt>
                                        </p:tgtEl>
                                        <p:attrNameLst>
                                          <p:attrName>style.visibility</p:attrName>
                                        </p:attrNameLst>
                                      </p:cBhvr>
                                      <p:to>
                                        <p:strVal val="visible"/>
                                      </p:to>
                                    </p:set>
                                    <p:animEffect transition="in" filter="fade">
                                      <p:cBhvr>
                                        <p:cTn id="54" dur="1000"/>
                                        <p:tgtEl>
                                          <p:spTgt spid="6">
                                            <p:txEl>
                                              <p:pRg st="9" end="9"/>
                                            </p:txEl>
                                          </p:spTgt>
                                        </p:tgtEl>
                                      </p:cBhvr>
                                    </p:animEffect>
                                    <p:anim calcmode="lin" valueType="num">
                                      <p:cBhvr>
                                        <p:cTn id="55" dur="1000" fill="hold"/>
                                        <p:tgtEl>
                                          <p:spTgt spid="6">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6">
                                            <p:txEl>
                                              <p:pRg st="9" end="9"/>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6">
                                            <p:txEl>
                                              <p:pRg st="10" end="10"/>
                                            </p:txEl>
                                          </p:spTgt>
                                        </p:tgtEl>
                                        <p:attrNameLst>
                                          <p:attrName>style.visibility</p:attrName>
                                        </p:attrNameLst>
                                      </p:cBhvr>
                                      <p:to>
                                        <p:strVal val="visible"/>
                                      </p:to>
                                    </p:set>
                                    <p:animEffect transition="in" filter="fade">
                                      <p:cBhvr>
                                        <p:cTn id="59" dur="1000"/>
                                        <p:tgtEl>
                                          <p:spTgt spid="6">
                                            <p:txEl>
                                              <p:pRg st="10" end="10"/>
                                            </p:txEl>
                                          </p:spTgt>
                                        </p:tgtEl>
                                      </p:cBhvr>
                                    </p:animEffect>
                                    <p:anim calcmode="lin" valueType="num">
                                      <p:cBhvr>
                                        <p:cTn id="60"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61" dur="1000" fill="hold"/>
                                        <p:tgtEl>
                                          <p:spTgt spid="6">
                                            <p:txEl>
                                              <p:pRg st="10" end="10"/>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6">
                                            <p:txEl>
                                              <p:pRg st="11" end="11"/>
                                            </p:txEl>
                                          </p:spTgt>
                                        </p:tgtEl>
                                        <p:attrNameLst>
                                          <p:attrName>style.visibility</p:attrName>
                                        </p:attrNameLst>
                                      </p:cBhvr>
                                      <p:to>
                                        <p:strVal val="visible"/>
                                      </p:to>
                                    </p:set>
                                    <p:animEffect transition="in" filter="fade">
                                      <p:cBhvr>
                                        <p:cTn id="64" dur="1000"/>
                                        <p:tgtEl>
                                          <p:spTgt spid="6">
                                            <p:txEl>
                                              <p:pRg st="11" end="11"/>
                                            </p:txEl>
                                          </p:spTgt>
                                        </p:tgtEl>
                                      </p:cBhvr>
                                    </p:animEffect>
                                    <p:anim calcmode="lin" valueType="num">
                                      <p:cBhvr>
                                        <p:cTn id="65" dur="1000" fill="hold"/>
                                        <p:tgtEl>
                                          <p:spTgt spid="6">
                                            <p:txEl>
                                              <p:pRg st="11" end="11"/>
                                            </p:txEl>
                                          </p:spTgt>
                                        </p:tgtEl>
                                        <p:attrNameLst>
                                          <p:attrName>ppt_x</p:attrName>
                                        </p:attrNameLst>
                                      </p:cBhvr>
                                      <p:tavLst>
                                        <p:tav tm="0">
                                          <p:val>
                                            <p:strVal val="#ppt_x"/>
                                          </p:val>
                                        </p:tav>
                                        <p:tav tm="100000">
                                          <p:val>
                                            <p:strVal val="#ppt_x"/>
                                          </p:val>
                                        </p:tav>
                                      </p:tavLst>
                                    </p:anim>
                                    <p:anim calcmode="lin" valueType="num">
                                      <p:cBhvr>
                                        <p:cTn id="66" dur="1000" fill="hold"/>
                                        <p:tgtEl>
                                          <p:spTgt spid="6">
                                            <p:txEl>
                                              <p:pRg st="11" end="11"/>
                                            </p:txEl>
                                          </p:spTgt>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6">
                                            <p:txEl>
                                              <p:pRg st="12" end="12"/>
                                            </p:txEl>
                                          </p:spTgt>
                                        </p:tgtEl>
                                        <p:attrNameLst>
                                          <p:attrName>style.visibility</p:attrName>
                                        </p:attrNameLst>
                                      </p:cBhvr>
                                      <p:to>
                                        <p:strVal val="visible"/>
                                      </p:to>
                                    </p:set>
                                    <p:animEffect transition="in" filter="fade">
                                      <p:cBhvr>
                                        <p:cTn id="69" dur="1000"/>
                                        <p:tgtEl>
                                          <p:spTgt spid="6">
                                            <p:txEl>
                                              <p:pRg st="12" end="12"/>
                                            </p:txEl>
                                          </p:spTgt>
                                        </p:tgtEl>
                                      </p:cBhvr>
                                    </p:animEffect>
                                    <p:anim calcmode="lin" valueType="num">
                                      <p:cBhvr>
                                        <p:cTn id="70" dur="1000" fill="hold"/>
                                        <p:tgtEl>
                                          <p:spTgt spid="6">
                                            <p:txEl>
                                              <p:pRg st="12" end="12"/>
                                            </p:txEl>
                                          </p:spTgt>
                                        </p:tgtEl>
                                        <p:attrNameLst>
                                          <p:attrName>ppt_x</p:attrName>
                                        </p:attrNameLst>
                                      </p:cBhvr>
                                      <p:tavLst>
                                        <p:tav tm="0">
                                          <p:val>
                                            <p:strVal val="#ppt_x"/>
                                          </p:val>
                                        </p:tav>
                                        <p:tav tm="100000">
                                          <p:val>
                                            <p:strVal val="#ppt_x"/>
                                          </p:val>
                                        </p:tav>
                                      </p:tavLst>
                                    </p:anim>
                                    <p:anim calcmode="lin" valueType="num">
                                      <p:cBhvr>
                                        <p:cTn id="71" dur="1000" fill="hold"/>
                                        <p:tgtEl>
                                          <p:spTgt spid="6">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831770" y="5743022"/>
            <a:ext cx="210503" cy="156068"/>
          </a:xfrm>
          <a:prstGeom prst="rect">
            <a:avLst/>
          </a:prstGeom>
        </p:spPr>
        <p:txBody>
          <a:bodyPr vert="horz" wrap="square" lIns="0" tIns="0" rIns="0" bIns="0" rtlCol="0">
            <a:spAutoFit/>
          </a:bodyPr>
          <a:lstStyle/>
          <a:p>
            <a:pPr marL="28575">
              <a:lnSpc>
                <a:spcPts val="1211"/>
              </a:lnSpc>
            </a:pPr>
            <a:fld id="{81D60167-4931-47E6-BA6A-407CBD079E47}" type="slidenum">
              <a:rPr sz="1200" b="1" spc="-4" dirty="0">
                <a:latin typeface="Calibri"/>
                <a:cs typeface="Calibri"/>
              </a:rPr>
              <a:pPr marL="28575">
                <a:lnSpc>
                  <a:spcPts val="1211"/>
                </a:lnSpc>
              </a:pPr>
              <a:t>19</a:t>
            </a:fld>
            <a:endParaRPr sz="1200">
              <a:latin typeface="Calibri"/>
              <a:cs typeface="Calibri"/>
            </a:endParaRPr>
          </a:p>
        </p:txBody>
      </p:sp>
      <p:pic>
        <p:nvPicPr>
          <p:cNvPr id="1026" name="Picture 2" descr="Potentiometer Wiring 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9119" y="1743036"/>
            <a:ext cx="2397677" cy="313967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04082" y="1674674"/>
            <a:ext cx="4572000" cy="2554545"/>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void setup() { </a:t>
            </a:r>
          </a:p>
          <a:p>
            <a:r>
              <a:rPr lang="en-US" sz="2000" dirty="0" err="1">
                <a:latin typeface="Times New Roman" panose="02020603050405020304" pitchFamily="18" charset="0"/>
                <a:cs typeface="Times New Roman" panose="02020603050405020304" pitchFamily="18" charset="0"/>
              </a:rPr>
              <a:t>Serial.begin</a:t>
            </a:r>
            <a:r>
              <a:rPr lang="en-US" sz="2000" dirty="0">
                <a:latin typeface="Times New Roman" panose="02020603050405020304" pitchFamily="18" charset="0"/>
                <a:cs typeface="Times New Roman" panose="02020603050405020304" pitchFamily="18" charset="0"/>
              </a:rPr>
              <a:t>(9600); </a:t>
            </a:r>
          </a:p>
          <a:p>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void loop() { </a:t>
            </a: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rawValue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analogRead</a:t>
            </a:r>
            <a:r>
              <a:rPr lang="en-US" sz="2000" dirty="0">
                <a:latin typeface="Times New Roman" panose="02020603050405020304" pitchFamily="18" charset="0"/>
                <a:cs typeface="Times New Roman" panose="02020603050405020304" pitchFamily="18" charset="0"/>
              </a:rPr>
              <a:t>(A0); </a:t>
            </a:r>
          </a:p>
          <a:p>
            <a:r>
              <a:rPr lang="en-US" sz="2000" dirty="0" err="1">
                <a:latin typeface="Times New Roman" panose="02020603050405020304" pitchFamily="18" charset="0"/>
                <a:cs typeface="Times New Roman" panose="02020603050405020304" pitchFamily="18" charset="0"/>
              </a:rPr>
              <a:t>Serial.println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rawValue</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delay(100); </a:t>
            </a:r>
          </a:p>
          <a:p>
            <a:r>
              <a:rPr lang="en-US" sz="2000" dirty="0">
                <a:latin typeface="Times New Roman" panose="02020603050405020304" pitchFamily="18" charset="0"/>
                <a:cs typeface="Times New Roman" panose="02020603050405020304" pitchFamily="18" charset="0"/>
              </a:rPr>
              <a:t>}</a:t>
            </a:r>
          </a:p>
        </p:txBody>
      </p:sp>
      <p:sp>
        <p:nvSpPr>
          <p:cNvPr id="7" name="PlaceHolder 1">
            <a:extLst>
              <a:ext uri="{FF2B5EF4-FFF2-40B4-BE49-F238E27FC236}">
                <a16:creationId xmlns:a16="http://schemas.microsoft.com/office/drawing/2014/main" id="{9839560B-06C7-4091-9BC9-C680C43B468C}"/>
              </a:ext>
            </a:extLst>
          </p:cNvPr>
          <p:cNvSpPr txBox="1">
            <a:spLocks/>
          </p:cNvSpPr>
          <p:nvPr/>
        </p:nvSpPr>
        <p:spPr bwMode="auto">
          <a:xfrm>
            <a:off x="0" y="0"/>
            <a:ext cx="9144000" cy="882720"/>
          </a:xfrm>
          <a:prstGeom prst="rect">
            <a:avLst/>
          </a:prstGeom>
          <a:gradFill rotWithShape="0">
            <a:gsLst>
              <a:gs pos="0">
                <a:srgbClr val="009900"/>
              </a:gs>
              <a:gs pos="100000">
                <a:srgbClr val="004600"/>
              </a:gs>
            </a:gsLst>
            <a:lin ang="5400000"/>
          </a:gradFill>
          <a:ln w="0">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b" anchorCtr="0" compatLnSpc="1">
            <a:prstTxWarp prst="textNoShape">
              <a:avLst/>
            </a:prstTxWarp>
            <a:noAutofit/>
          </a:bodyPr>
          <a:lst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400" b="1" spc="338" dirty="0">
                <a:solidFill>
                  <a:srgbClr val="FFFF00"/>
                </a:solidFill>
              </a:rPr>
              <a:t>Voltage Level using Variable Resistor</a:t>
            </a:r>
            <a:endParaRPr lang="en-US" sz="3400" b="1" spc="-1" dirty="0">
              <a:solidFill>
                <a:srgbClr val="FFFF00"/>
              </a:solidFill>
              <a:latin typeface="Tahoma"/>
            </a:endParaRPr>
          </a:p>
        </p:txBody>
      </p:sp>
    </p:spTree>
    <p:extLst>
      <p:ext uri="{BB962C8B-B14F-4D97-AF65-F5344CB8AC3E}">
        <p14:creationId xmlns:p14="http://schemas.microsoft.com/office/powerpoint/2010/main" val="240621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1000"/>
                                        <p:tgtEl>
                                          <p:spTgt spid="3">
                                            <p:txEl>
                                              <p:pRg st="4" end="4"/>
                                            </p:txEl>
                                          </p:spTgt>
                                        </p:tgtEl>
                                      </p:cBhvr>
                                    </p:animEffect>
                                    <p:anim calcmode="lin" valueType="num">
                                      <p:cBhvr>
                                        <p:cTn id="2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1000"/>
                                        <p:tgtEl>
                                          <p:spTgt spid="3">
                                            <p:txEl>
                                              <p:pRg st="5" end="5"/>
                                            </p:txEl>
                                          </p:spTgt>
                                        </p:tgtEl>
                                      </p:cBhvr>
                                    </p:animEffect>
                                    <p:anim calcmode="lin" valueType="num">
                                      <p:cBhvr>
                                        <p:cTn id="3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1000"/>
                                        <p:tgtEl>
                                          <p:spTgt spid="3">
                                            <p:txEl>
                                              <p:pRg st="6" end="6"/>
                                            </p:txEl>
                                          </p:spTgt>
                                        </p:tgtEl>
                                      </p:cBhvr>
                                    </p:animEffect>
                                    <p:anim calcmode="lin" valueType="num">
                                      <p:cBhvr>
                                        <p:cTn id="3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1000"/>
                                        <p:tgtEl>
                                          <p:spTgt spid="3">
                                            <p:txEl>
                                              <p:pRg st="7" end="7"/>
                                            </p:txEl>
                                          </p:spTgt>
                                        </p:tgtEl>
                                      </p:cBhvr>
                                    </p:animEffect>
                                    <p:anim calcmode="lin" valueType="num">
                                      <p:cBhvr>
                                        <p:cTn id="43"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0" y="0"/>
            <a:ext cx="9144000" cy="882720"/>
          </a:xfrm>
          <a:prstGeom prst="rect">
            <a:avLst/>
          </a:prstGeom>
          <a:gradFill rotWithShape="0">
            <a:gsLst>
              <a:gs pos="0">
                <a:srgbClr val="009900"/>
              </a:gs>
              <a:gs pos="100000">
                <a:srgbClr val="004600"/>
              </a:gs>
            </a:gsLst>
            <a:lin ang="5400000"/>
          </a:gradFill>
          <a:ln w="0">
            <a:noFill/>
          </a:ln>
        </p:spPr>
        <p:txBody>
          <a:bodyPr lIns="90000" tIns="46800" rIns="90000" bIns="46800" anchor="b">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FFFF66"/>
                </a:solidFill>
                <a:latin typeface="Tahoma"/>
              </a:rPr>
              <a:t>Analog vs. Digital Signals</a:t>
            </a:r>
          </a:p>
        </p:txBody>
      </p:sp>
      <p:pic>
        <p:nvPicPr>
          <p:cNvPr id="91" name="Picture 90"/>
          <p:cNvPicPr/>
          <p:nvPr/>
        </p:nvPicPr>
        <p:blipFill>
          <a:blip r:embed="rId2"/>
          <a:stretch/>
        </p:blipFill>
        <p:spPr>
          <a:xfrm>
            <a:off x="4572000" y="2787438"/>
            <a:ext cx="4419360" cy="1611360"/>
          </a:xfrm>
          <a:prstGeom prst="rect">
            <a:avLst/>
          </a:prstGeom>
          <a:ln w="0">
            <a:noFill/>
          </a:ln>
        </p:spPr>
      </p:pic>
      <p:pic>
        <p:nvPicPr>
          <p:cNvPr id="92" name="Picture 91"/>
          <p:cNvPicPr/>
          <p:nvPr/>
        </p:nvPicPr>
        <p:blipFill>
          <a:blip r:embed="rId3"/>
          <a:stretch/>
        </p:blipFill>
        <p:spPr>
          <a:xfrm>
            <a:off x="738194" y="2787438"/>
            <a:ext cx="3482114" cy="1611360"/>
          </a:xfrm>
          <a:prstGeom prst="rect">
            <a:avLst/>
          </a:prstGeom>
          <a:ln w="0">
            <a:noFill/>
          </a:ln>
        </p:spPr>
      </p:pic>
    </p:spTree>
    <p:extLst>
      <p:ext uri="{BB962C8B-B14F-4D97-AF65-F5344CB8AC3E}">
        <p14:creationId xmlns:p14="http://schemas.microsoft.com/office/powerpoint/2010/main" val="8841210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8831770" y="5743022"/>
            <a:ext cx="210503" cy="156068"/>
          </a:xfrm>
          <a:prstGeom prst="rect">
            <a:avLst/>
          </a:prstGeom>
        </p:spPr>
        <p:txBody>
          <a:bodyPr vert="horz" wrap="square" lIns="0" tIns="0" rIns="0" bIns="0" rtlCol="0">
            <a:spAutoFit/>
          </a:bodyPr>
          <a:lstStyle/>
          <a:p>
            <a:pPr marL="28575">
              <a:lnSpc>
                <a:spcPts val="1211"/>
              </a:lnSpc>
            </a:pPr>
            <a:fld id="{81D60167-4931-47E6-BA6A-407CBD079E47}" type="slidenum">
              <a:rPr sz="1200" b="1" spc="-4" dirty="0">
                <a:latin typeface="Calibri"/>
                <a:cs typeface="Calibri"/>
              </a:rPr>
              <a:pPr marL="28575">
                <a:lnSpc>
                  <a:spcPts val="1211"/>
                </a:lnSpc>
              </a:pPr>
              <a:t>20</a:t>
            </a:fld>
            <a:endParaRPr sz="1200">
              <a:latin typeface="Calibri"/>
              <a:cs typeface="Calibri"/>
            </a:endParaRPr>
          </a:p>
        </p:txBody>
      </p:sp>
      <p:pic>
        <p:nvPicPr>
          <p:cNvPr id="1026" name="Picture 2" descr="Potentiometer Wiring Diagram.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31972" y="1753821"/>
            <a:ext cx="2397677" cy="313967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933989" y="1832047"/>
            <a:ext cx="4572000" cy="2862322"/>
          </a:xfrm>
          <a:prstGeom prst="rect">
            <a:avLst/>
          </a:prstGeom>
        </p:spPr>
        <p:txBody>
          <a:bodyPr>
            <a:spAutoFit/>
          </a:bodyPr>
          <a:lstStyle/>
          <a:p>
            <a:r>
              <a:rPr lang="en-US" sz="2000" dirty="0">
                <a:latin typeface="Times New Roman" panose="02020603050405020304" pitchFamily="18" charset="0"/>
                <a:cs typeface="Times New Roman" panose="02020603050405020304" pitchFamily="18" charset="0"/>
              </a:rPr>
              <a:t>void setup() { </a:t>
            </a:r>
          </a:p>
          <a:p>
            <a:r>
              <a:rPr lang="en-US" sz="2000" dirty="0" err="1">
                <a:latin typeface="Times New Roman" panose="02020603050405020304" pitchFamily="18" charset="0"/>
                <a:cs typeface="Times New Roman" panose="02020603050405020304" pitchFamily="18" charset="0"/>
              </a:rPr>
              <a:t>Serial.begin</a:t>
            </a:r>
            <a:r>
              <a:rPr lang="en-US" sz="2000" dirty="0">
                <a:latin typeface="Times New Roman" panose="02020603050405020304" pitchFamily="18" charset="0"/>
                <a:cs typeface="Times New Roman" panose="02020603050405020304" pitchFamily="18" charset="0"/>
              </a:rPr>
              <a:t>(9600);</a:t>
            </a:r>
          </a:p>
          <a:p>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void loop() { </a:t>
            </a:r>
          </a:p>
          <a:p>
            <a:r>
              <a:rPr lang="en-US" sz="2000" dirty="0" err="1">
                <a:latin typeface="Times New Roman" panose="02020603050405020304" pitchFamily="18" charset="0"/>
                <a:cs typeface="Times New Roman" panose="02020603050405020304" pitchFamily="18" charset="0"/>
              </a:rPr>
              <a:t>int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rawValue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analogRead</a:t>
            </a:r>
            <a:r>
              <a:rPr lang="en-US" sz="2000" dirty="0">
                <a:latin typeface="Times New Roman" panose="02020603050405020304" pitchFamily="18" charset="0"/>
                <a:cs typeface="Times New Roman" panose="02020603050405020304" pitchFamily="18" charset="0"/>
              </a:rPr>
              <a:t>(A0);</a:t>
            </a:r>
          </a:p>
          <a:p>
            <a:r>
              <a:rPr lang="en-US" sz="2000" dirty="0">
                <a:latin typeface="Times New Roman" panose="02020603050405020304" pitchFamily="18" charset="0"/>
                <a:cs typeface="Times New Roman" panose="02020603050405020304" pitchFamily="18" charset="0"/>
              </a:rPr>
              <a:t> float voltage = </a:t>
            </a:r>
            <a:r>
              <a:rPr lang="en-US" sz="2000" dirty="0" err="1">
                <a:latin typeface="Times New Roman" panose="02020603050405020304" pitchFamily="18" charset="0"/>
                <a:cs typeface="Times New Roman" panose="02020603050405020304" pitchFamily="18" charset="0"/>
              </a:rPr>
              <a:t>rawValue</a:t>
            </a:r>
            <a:r>
              <a:rPr lang="en-US" sz="2000" dirty="0">
                <a:latin typeface="Times New Roman" panose="02020603050405020304" pitchFamily="18" charset="0"/>
                <a:cs typeface="Times New Roman" panose="02020603050405020304" pitchFamily="18" charset="0"/>
              </a:rPr>
              <a:t> * (5.0 / 1023.0); </a:t>
            </a:r>
          </a:p>
          <a:p>
            <a:r>
              <a:rPr lang="en-US" sz="2000" dirty="0" err="1">
                <a:latin typeface="Times New Roman" panose="02020603050405020304" pitchFamily="18" charset="0"/>
                <a:cs typeface="Times New Roman" panose="02020603050405020304" pitchFamily="18" charset="0"/>
              </a:rPr>
              <a:t>Serial.print</a:t>
            </a:r>
            <a:r>
              <a:rPr lang="en-US" sz="2000" dirty="0">
                <a:latin typeface="Times New Roman" panose="02020603050405020304" pitchFamily="18" charset="0"/>
                <a:cs typeface="Times New Roman" panose="02020603050405020304" pitchFamily="18" charset="0"/>
              </a:rPr>
              <a:t>(voltage); </a:t>
            </a:r>
          </a:p>
          <a:p>
            <a:r>
              <a:rPr lang="en-US" sz="2000" dirty="0" err="1">
                <a:latin typeface="Times New Roman" panose="02020603050405020304" pitchFamily="18" charset="0"/>
                <a:cs typeface="Times New Roman" panose="02020603050405020304" pitchFamily="18" charset="0"/>
              </a:rPr>
              <a:t>Serial.println</a:t>
            </a:r>
            <a:r>
              <a:rPr lang="en-US" sz="2000" dirty="0">
                <a:latin typeface="Times New Roman" panose="02020603050405020304" pitchFamily="18" charset="0"/>
                <a:cs typeface="Times New Roman" panose="02020603050405020304" pitchFamily="18" charset="0"/>
              </a:rPr>
              <a:t>(" Volts"); </a:t>
            </a:r>
          </a:p>
          <a:p>
            <a:r>
              <a:rPr lang="en-US" sz="2000" dirty="0">
                <a:latin typeface="Times New Roman" panose="02020603050405020304" pitchFamily="18" charset="0"/>
                <a:cs typeface="Times New Roman" panose="02020603050405020304" pitchFamily="18" charset="0"/>
              </a:rPr>
              <a:t>delay(100); }</a:t>
            </a:r>
          </a:p>
        </p:txBody>
      </p:sp>
      <p:sp>
        <p:nvSpPr>
          <p:cNvPr id="7" name="Rectangle 6"/>
          <p:cNvSpPr/>
          <p:nvPr/>
        </p:nvSpPr>
        <p:spPr>
          <a:xfrm>
            <a:off x="781637" y="5343614"/>
            <a:ext cx="4265655" cy="300082"/>
          </a:xfrm>
          <a:prstGeom prst="rect">
            <a:avLst/>
          </a:prstGeom>
        </p:spPr>
        <p:txBody>
          <a:bodyPr wrap="none">
            <a:spAutoFit/>
          </a:bodyPr>
          <a:lstStyle/>
          <a:p>
            <a:r>
              <a:rPr lang="fi-FI" sz="1350" dirty="0"/>
              <a:t>rawValue=map(rawValue, sensorMin, sensorMax, 0, 255);</a:t>
            </a:r>
            <a:endParaRPr lang="en-US" sz="1350" dirty="0"/>
          </a:p>
        </p:txBody>
      </p:sp>
      <p:sp>
        <p:nvSpPr>
          <p:cNvPr id="8" name="PlaceHolder 1">
            <a:extLst>
              <a:ext uri="{FF2B5EF4-FFF2-40B4-BE49-F238E27FC236}">
                <a16:creationId xmlns:a16="http://schemas.microsoft.com/office/drawing/2014/main" id="{4E820315-BB6C-4367-8F28-66BE156EF0A9}"/>
              </a:ext>
            </a:extLst>
          </p:cNvPr>
          <p:cNvSpPr txBox="1">
            <a:spLocks/>
          </p:cNvSpPr>
          <p:nvPr/>
        </p:nvSpPr>
        <p:spPr bwMode="auto">
          <a:xfrm>
            <a:off x="0" y="0"/>
            <a:ext cx="9144000" cy="882720"/>
          </a:xfrm>
          <a:prstGeom prst="rect">
            <a:avLst/>
          </a:prstGeom>
          <a:gradFill rotWithShape="0">
            <a:gsLst>
              <a:gs pos="0">
                <a:srgbClr val="009900"/>
              </a:gs>
              <a:gs pos="100000">
                <a:srgbClr val="004600"/>
              </a:gs>
            </a:gsLst>
            <a:lin ang="5400000"/>
          </a:gradFill>
          <a:ln w="0">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b" anchorCtr="0" compatLnSpc="1">
            <a:prstTxWarp prst="textNoShape">
              <a:avLst/>
            </a:prstTxWarp>
            <a:noAutofit/>
          </a:bodyPr>
          <a:lst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400" b="1" spc="338" dirty="0">
                <a:solidFill>
                  <a:srgbClr val="FFFF00"/>
                </a:solidFill>
              </a:rPr>
              <a:t>Voltage Level using Variable Resistor</a:t>
            </a:r>
            <a:endParaRPr lang="en-US" sz="3400" b="1" spc="-1" dirty="0">
              <a:solidFill>
                <a:srgbClr val="FFFF00"/>
              </a:solidFill>
              <a:latin typeface="Tahoma"/>
            </a:endParaRPr>
          </a:p>
        </p:txBody>
      </p:sp>
    </p:spTree>
    <p:extLst>
      <p:ext uri="{BB962C8B-B14F-4D97-AF65-F5344CB8AC3E}">
        <p14:creationId xmlns:p14="http://schemas.microsoft.com/office/powerpoint/2010/main" val="3667622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1000"/>
                                        <p:tgtEl>
                                          <p:spTgt spid="5">
                                            <p:txEl>
                                              <p:pRg st="3" end="3"/>
                                            </p:txEl>
                                          </p:spTgt>
                                        </p:tgtEl>
                                      </p:cBhvr>
                                    </p:animEffect>
                                    <p:anim calcmode="lin" valueType="num">
                                      <p:cBhvr>
                                        <p:cTn id="23" dur="1000" fill="hold"/>
                                        <p:tgtEl>
                                          <p:spTgt spid="5">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1000"/>
                                        <p:tgtEl>
                                          <p:spTgt spid="5">
                                            <p:txEl>
                                              <p:pRg st="4" end="4"/>
                                            </p:txEl>
                                          </p:spTgt>
                                        </p:tgtEl>
                                      </p:cBhvr>
                                    </p:animEffect>
                                    <p:anim calcmode="lin" valueType="num">
                                      <p:cBhvr>
                                        <p:cTn id="28"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1000"/>
                                        <p:tgtEl>
                                          <p:spTgt spid="5">
                                            <p:txEl>
                                              <p:pRg st="5" end="5"/>
                                            </p:txEl>
                                          </p:spTgt>
                                        </p:tgtEl>
                                      </p:cBhvr>
                                    </p:animEffect>
                                    <p:anim calcmode="lin" valueType="num">
                                      <p:cBhvr>
                                        <p:cTn id="33"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Effect transition="in" filter="fade">
                                      <p:cBhvr>
                                        <p:cTn id="37" dur="1000"/>
                                        <p:tgtEl>
                                          <p:spTgt spid="5">
                                            <p:txEl>
                                              <p:pRg st="6" end="6"/>
                                            </p:txEl>
                                          </p:spTgt>
                                        </p:tgtEl>
                                      </p:cBhvr>
                                    </p:animEffect>
                                    <p:anim calcmode="lin" valueType="num">
                                      <p:cBhvr>
                                        <p:cTn id="38"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
                                            <p:txEl>
                                              <p:pRg st="6" end="6"/>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5">
                                            <p:txEl>
                                              <p:pRg st="7" end="7"/>
                                            </p:txEl>
                                          </p:spTgt>
                                        </p:tgtEl>
                                        <p:attrNameLst>
                                          <p:attrName>style.visibility</p:attrName>
                                        </p:attrNameLst>
                                      </p:cBhvr>
                                      <p:to>
                                        <p:strVal val="visible"/>
                                      </p:to>
                                    </p:set>
                                    <p:animEffect transition="in" filter="fade">
                                      <p:cBhvr>
                                        <p:cTn id="42" dur="1000"/>
                                        <p:tgtEl>
                                          <p:spTgt spid="5">
                                            <p:txEl>
                                              <p:pRg st="7" end="7"/>
                                            </p:txEl>
                                          </p:spTgt>
                                        </p:tgtEl>
                                      </p:cBhvr>
                                    </p:animEffect>
                                    <p:anim calcmode="lin" valueType="num">
                                      <p:cBhvr>
                                        <p:cTn id="43" dur="1000" fill="hold"/>
                                        <p:tgtEl>
                                          <p:spTgt spid="5">
                                            <p:txEl>
                                              <p:pRg st="7" end="7"/>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7" end="7"/>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5">
                                            <p:txEl>
                                              <p:pRg st="8" end="8"/>
                                            </p:txEl>
                                          </p:spTgt>
                                        </p:tgtEl>
                                        <p:attrNameLst>
                                          <p:attrName>style.visibility</p:attrName>
                                        </p:attrNameLst>
                                      </p:cBhvr>
                                      <p:to>
                                        <p:strVal val="visible"/>
                                      </p:to>
                                    </p:set>
                                    <p:animEffect transition="in" filter="fade">
                                      <p:cBhvr>
                                        <p:cTn id="47" dur="1000"/>
                                        <p:tgtEl>
                                          <p:spTgt spid="5">
                                            <p:txEl>
                                              <p:pRg st="8" end="8"/>
                                            </p:txEl>
                                          </p:spTgt>
                                        </p:tgtEl>
                                      </p:cBhvr>
                                    </p:animEffect>
                                    <p:anim calcmode="lin" valueType="num">
                                      <p:cBhvr>
                                        <p:cTn id="48"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7">
                                            <p:txEl>
                                              <p:pRg st="0" end="0"/>
                                            </p:txEl>
                                          </p:spTgt>
                                        </p:tgtEl>
                                        <p:attrNameLst>
                                          <p:attrName>style.visibility</p:attrName>
                                        </p:attrNameLst>
                                      </p:cBhvr>
                                      <p:to>
                                        <p:strVal val="visible"/>
                                      </p:to>
                                    </p:set>
                                    <p:animEffect transition="in" filter="fade">
                                      <p:cBhvr>
                                        <p:cTn id="54" dur="1000"/>
                                        <p:tgtEl>
                                          <p:spTgt spid="7">
                                            <p:txEl>
                                              <p:pRg st="0" end="0"/>
                                            </p:txEl>
                                          </p:spTgt>
                                        </p:tgtEl>
                                      </p:cBhvr>
                                    </p:animEffect>
                                    <p:anim calcmode="lin" valueType="num">
                                      <p:cBhvr>
                                        <p:cTn id="5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5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a:extLst>
              <a:ext uri="{FF2B5EF4-FFF2-40B4-BE49-F238E27FC236}">
                <a16:creationId xmlns:a16="http://schemas.microsoft.com/office/drawing/2014/main" id="{015BBE3D-CE00-481C-96FA-42869342A691}"/>
              </a:ext>
            </a:extLst>
          </p:cNvPr>
          <p:cNvSpPr>
            <a:spLocks noGrp="1" noChangeArrowheads="1"/>
          </p:cNvSpPr>
          <p:nvPr>
            <p:ph idx="1"/>
          </p:nvPr>
        </p:nvSpPr>
        <p:spPr>
          <a:xfrm>
            <a:off x="768350" y="975128"/>
            <a:ext cx="7704137" cy="3332163"/>
          </a:xfrm>
        </p:spPr>
        <p:txBody>
          <a:bodyPr/>
          <a:lstStyle/>
          <a:p>
            <a:pPr marL="0" indent="0" algn="ctr" eaLnBrk="1" hangingPunct="1">
              <a:buFont typeface="Arial" panose="020B0604020202020204" pitchFamily="34" charset="0"/>
              <a:buNone/>
            </a:pPr>
            <a:r>
              <a:rPr lang="en-US" altLang="en-US" sz="3600" b="1" dirty="0">
                <a:latin typeface="Times New Roman" panose="02020603050405020304" pitchFamily="18" charset="0"/>
                <a:cs typeface="Times New Roman" panose="02020603050405020304" pitchFamily="18" charset="0"/>
              </a:rPr>
              <a:t>PWM</a:t>
            </a:r>
          </a:p>
        </p:txBody>
      </p:sp>
      <p:sp>
        <p:nvSpPr>
          <p:cNvPr id="7172" name="Slide Number Placeholder 5">
            <a:extLst>
              <a:ext uri="{FF2B5EF4-FFF2-40B4-BE49-F238E27FC236}">
                <a16:creationId xmlns:a16="http://schemas.microsoft.com/office/drawing/2014/main" id="{EDC6B894-39FB-4DA5-A564-A25569FD419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orbel" panose="020B0503020204020204" pitchFamily="34" charset="0"/>
              </a:defRPr>
            </a:lvl1pPr>
            <a:lvl2pPr marL="742950" indent="-285750">
              <a:defRPr>
                <a:solidFill>
                  <a:schemeClr val="tx1"/>
                </a:solidFill>
                <a:latin typeface="Corbel" panose="020B0503020204020204" pitchFamily="34" charset="0"/>
              </a:defRPr>
            </a:lvl2pPr>
            <a:lvl3pPr marL="1143000" indent="-228600">
              <a:defRPr>
                <a:solidFill>
                  <a:schemeClr val="tx1"/>
                </a:solidFill>
                <a:latin typeface="Corbel" panose="020B0503020204020204" pitchFamily="34" charset="0"/>
              </a:defRPr>
            </a:lvl3pPr>
            <a:lvl4pPr marL="1600200" indent="-228600">
              <a:defRPr>
                <a:solidFill>
                  <a:schemeClr val="tx1"/>
                </a:solidFill>
                <a:latin typeface="Corbel" panose="020B0503020204020204" pitchFamily="34" charset="0"/>
              </a:defRPr>
            </a:lvl4pPr>
            <a:lvl5pPr marL="2057400" indent="-228600">
              <a:defRPr>
                <a:solidFill>
                  <a:schemeClr val="tx1"/>
                </a:solidFill>
                <a:latin typeface="Corbel" panose="020B0503020204020204" pitchFamily="34" charset="0"/>
              </a:defRPr>
            </a:lvl5pPr>
            <a:lvl6pPr marL="2514600" indent="-228600" defTabSz="457200" eaLnBrk="0" fontAlgn="base" hangingPunct="0">
              <a:spcBef>
                <a:spcPct val="0"/>
              </a:spcBef>
              <a:spcAft>
                <a:spcPct val="0"/>
              </a:spcAft>
              <a:defRPr>
                <a:solidFill>
                  <a:schemeClr val="tx1"/>
                </a:solidFill>
                <a:latin typeface="Corbel" panose="020B0503020204020204" pitchFamily="34" charset="0"/>
              </a:defRPr>
            </a:lvl6pPr>
            <a:lvl7pPr marL="2971800" indent="-228600" defTabSz="457200" eaLnBrk="0" fontAlgn="base" hangingPunct="0">
              <a:spcBef>
                <a:spcPct val="0"/>
              </a:spcBef>
              <a:spcAft>
                <a:spcPct val="0"/>
              </a:spcAft>
              <a:defRPr>
                <a:solidFill>
                  <a:schemeClr val="tx1"/>
                </a:solidFill>
                <a:latin typeface="Corbel" panose="020B0503020204020204" pitchFamily="34" charset="0"/>
              </a:defRPr>
            </a:lvl7pPr>
            <a:lvl8pPr marL="3429000" indent="-228600" defTabSz="457200" eaLnBrk="0" fontAlgn="base" hangingPunct="0">
              <a:spcBef>
                <a:spcPct val="0"/>
              </a:spcBef>
              <a:spcAft>
                <a:spcPct val="0"/>
              </a:spcAft>
              <a:defRPr>
                <a:solidFill>
                  <a:schemeClr val="tx1"/>
                </a:solidFill>
                <a:latin typeface="Corbel" panose="020B0503020204020204" pitchFamily="34" charset="0"/>
              </a:defRPr>
            </a:lvl8pPr>
            <a:lvl9pPr marL="3886200" indent="-228600" defTabSz="457200" eaLnBrk="0" fontAlgn="base" hangingPunct="0">
              <a:spcBef>
                <a:spcPct val="0"/>
              </a:spcBef>
              <a:spcAft>
                <a:spcPct val="0"/>
              </a:spcAft>
              <a:defRPr>
                <a:solidFill>
                  <a:schemeClr val="tx1"/>
                </a:solidFill>
                <a:latin typeface="Corbel" panose="020B0503020204020204" pitchFamily="34" charset="0"/>
              </a:defRPr>
            </a:lvl9pPr>
          </a:lstStyle>
          <a:p>
            <a:pPr marL="0" marR="0" lvl="0" indent="0" algn="r" defTabSz="457200" rtl="0" eaLnBrk="1" fontAlgn="base" latinLnBrk="0" hangingPunct="1">
              <a:lnSpc>
                <a:spcPct val="100000"/>
              </a:lnSpc>
              <a:spcBef>
                <a:spcPct val="0"/>
              </a:spcBef>
              <a:spcAft>
                <a:spcPct val="0"/>
              </a:spcAft>
              <a:buClrTx/>
              <a:buSzTx/>
              <a:buFontTx/>
              <a:buNone/>
              <a:tabLst/>
              <a:defRPr/>
            </a:pPr>
            <a:fld id="{37928074-F04F-4DFD-BE06-3A8FE1840EF1}" type="slidenum">
              <a:rPr kumimoji="0" lang="el-GR" altLang="en-US" sz="1000" b="0" i="0" u="none" strike="noStrike" kern="1200" cap="none" spc="0" normalizeH="0" baseline="0" noProof="0" smtClean="0">
                <a:ln>
                  <a:noFill/>
                </a:ln>
                <a:solidFill>
                  <a:srgbClr val="000000"/>
                </a:solidFill>
                <a:effectLst/>
                <a:uLnTx/>
                <a:uFillTx/>
                <a:latin typeface="Arial" panose="020B0604020202020204" pitchFamily="34" charset="0"/>
                <a:ea typeface="+mn-ea"/>
                <a:cs typeface="Arial" panose="020B0604020202020204" pitchFamily="34" charset="0"/>
              </a:rPr>
              <a:pPr marL="0" marR="0" lvl="0" indent="0" algn="r" defTabSz="457200" rtl="0" eaLnBrk="1" fontAlgn="base" latinLnBrk="0" hangingPunct="1">
                <a:lnSpc>
                  <a:spcPct val="100000"/>
                </a:lnSpc>
                <a:spcBef>
                  <a:spcPct val="0"/>
                </a:spcBef>
                <a:spcAft>
                  <a:spcPct val="0"/>
                </a:spcAft>
                <a:buClrTx/>
                <a:buSzTx/>
                <a:buFontTx/>
                <a:buNone/>
                <a:tabLst/>
                <a:defRPr/>
              </a:pPr>
              <a:t>21</a:t>
            </a:fld>
            <a:endParaRPr kumimoji="0" lang="el-GR" altLang="en-US" sz="10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endParaRPr>
          </a:p>
        </p:txBody>
      </p:sp>
    </p:spTree>
    <p:extLst>
      <p:ext uri="{BB962C8B-B14F-4D97-AF65-F5344CB8AC3E}">
        <p14:creationId xmlns:p14="http://schemas.microsoft.com/office/powerpoint/2010/main" val="3468670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71549" y="385089"/>
            <a:ext cx="8172451" cy="402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PlaceHolder 1">
            <a:extLst>
              <a:ext uri="{FF2B5EF4-FFF2-40B4-BE49-F238E27FC236}">
                <a16:creationId xmlns:a16="http://schemas.microsoft.com/office/drawing/2014/main" id="{6C9788ED-30F2-4AE2-A7FF-75061647D01D}"/>
              </a:ext>
            </a:extLst>
          </p:cNvPr>
          <p:cNvSpPr txBox="1">
            <a:spLocks/>
          </p:cNvSpPr>
          <p:nvPr/>
        </p:nvSpPr>
        <p:spPr bwMode="auto">
          <a:xfrm>
            <a:off x="0" y="-56271"/>
            <a:ext cx="9144000" cy="882720"/>
          </a:xfrm>
          <a:prstGeom prst="rect">
            <a:avLst/>
          </a:prstGeom>
          <a:gradFill rotWithShape="0">
            <a:gsLst>
              <a:gs pos="0">
                <a:srgbClr val="009900"/>
              </a:gs>
              <a:gs pos="100000">
                <a:srgbClr val="004600"/>
              </a:gs>
            </a:gsLst>
            <a:lin ang="5400000"/>
          </a:gradFill>
          <a:ln w="0">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b" anchorCtr="0" compatLnSpc="1">
            <a:prstTxWarp prst="textNoShape">
              <a:avLst/>
            </a:prstTxWarp>
            <a:noAutofit/>
          </a:bodyPr>
          <a:lst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pc="-1" dirty="0">
                <a:solidFill>
                  <a:srgbClr val="FFFF66"/>
                </a:solidFill>
                <a:latin typeface="Tahoma"/>
              </a:rPr>
              <a:t>Control Signal Relationship</a:t>
            </a:r>
          </a:p>
        </p:txBody>
      </p:sp>
    </p:spTree>
    <p:extLst>
      <p:ext uri="{BB962C8B-B14F-4D97-AF65-F5344CB8AC3E}">
        <p14:creationId xmlns:p14="http://schemas.microsoft.com/office/powerpoint/2010/main" val="15273265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18">
            <a:extLst>
              <a:ext uri="{FF2B5EF4-FFF2-40B4-BE49-F238E27FC236}">
                <a16:creationId xmlns:a16="http://schemas.microsoft.com/office/drawing/2014/main" id="{9241E3FD-2350-F3C1-7D0F-0545CC2C124F}"/>
              </a:ext>
            </a:extLst>
          </p:cNvPr>
          <p:cNvSpPr txBox="1">
            <a:spLocks/>
          </p:cNvSpPr>
          <p:nvPr/>
        </p:nvSpPr>
        <p:spPr>
          <a:xfrm>
            <a:off x="551563" y="1654274"/>
            <a:ext cx="6077838" cy="1651634"/>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GB" sz="1500" dirty="0"/>
              <a:t>Pulse width modulation (PWM) is a form of digital to analogue conversion (DAC).</a:t>
            </a:r>
          </a:p>
          <a:p>
            <a:pPr algn="just"/>
            <a:r>
              <a:rPr lang="en-GB" sz="1500" dirty="0"/>
              <a:t>PWM varies the time for which the output voltage is set high (the duty cycle) in a set frequency. Output devices like DC motors interpret this as the average voltage during each period. The bars in the diagram below show how the pulse widths in this signal vary. Each pulse is     10 </a:t>
            </a:r>
            <a:r>
              <a:rPr lang="en-GB" sz="1500" dirty="0" err="1"/>
              <a:t>ms</a:t>
            </a:r>
            <a:r>
              <a:rPr lang="en-GB" sz="1500" dirty="0"/>
              <a:t> apart, for example, a 1 </a:t>
            </a:r>
            <a:r>
              <a:rPr lang="en-GB" sz="1500" dirty="0" err="1"/>
              <a:t>ms</a:t>
            </a:r>
            <a:r>
              <a:rPr lang="en-GB" sz="1500" dirty="0"/>
              <a:t> pulse below would be a 10% duty cycle (1 </a:t>
            </a:r>
            <a:r>
              <a:rPr lang="en-GB" sz="1500" dirty="0" err="1"/>
              <a:t>ms</a:t>
            </a:r>
            <a:r>
              <a:rPr lang="en-GB" sz="1500" dirty="0"/>
              <a:t>/10 </a:t>
            </a:r>
            <a:r>
              <a:rPr lang="en-GB" sz="1500" dirty="0" err="1"/>
              <a:t>ms</a:t>
            </a:r>
            <a:r>
              <a:rPr lang="en-GB" sz="1500" dirty="0"/>
              <a:t>).</a:t>
            </a:r>
          </a:p>
          <a:p>
            <a:endParaRPr lang="en-GB" sz="1500" dirty="0"/>
          </a:p>
        </p:txBody>
      </p:sp>
      <p:sp>
        <p:nvSpPr>
          <p:cNvPr id="15" name="Content Placeholder 11">
            <a:extLst>
              <a:ext uri="{FF2B5EF4-FFF2-40B4-BE49-F238E27FC236}">
                <a16:creationId xmlns:a16="http://schemas.microsoft.com/office/drawing/2014/main" id="{9B81CD3C-780A-BC9D-9485-A2A785F8209C}"/>
              </a:ext>
            </a:extLst>
          </p:cNvPr>
          <p:cNvSpPr txBox="1">
            <a:spLocks/>
          </p:cNvSpPr>
          <p:nvPr/>
        </p:nvSpPr>
        <p:spPr>
          <a:xfrm>
            <a:off x="6629401" y="1717946"/>
            <a:ext cx="2514599" cy="4022565"/>
          </a:xfrm>
          <a:prstGeom prst="rect">
            <a:avLst/>
          </a:prstGeom>
          <a:ln w="28575">
            <a:gradFill flip="none" rotWithShape="1">
              <a:gsLst>
                <a:gs pos="100000">
                  <a:srgbClr val="24D6D1"/>
                </a:gs>
                <a:gs pos="18000">
                  <a:srgbClr val="22166B"/>
                </a:gs>
              </a:gsLst>
              <a:lin ang="18900000" scaled="1"/>
              <a:tileRect/>
            </a:gradFill>
          </a:ln>
        </p:spPr>
        <p:txBody>
          <a:bodyPr vert="horz" lIns="270000" tIns="270000" rIns="270000" bIns="270000" rtlCol="0" anchor="t">
            <a:noAutofit/>
          </a:bodyPr>
          <a:lstStyle>
            <a:lvl1pPr marL="0" indent="0" algn="l"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1pPr>
            <a:lvl2pPr marL="0" indent="0" algn="ctr" defTabSz="1219170" rtl="0" eaLnBrk="1" latinLnBrk="0" hangingPunct="1">
              <a:lnSpc>
                <a:spcPct val="90000"/>
              </a:lnSpc>
              <a:spcBef>
                <a:spcPts val="1800"/>
              </a:spcBef>
              <a:buFont typeface="Arial" panose="020B0604020202020204" pitchFamily="34" charset="0"/>
              <a:buNone/>
              <a:defRPr sz="2400" b="0" i="0" kern="1200">
                <a:solidFill>
                  <a:schemeClr val="tx1"/>
                </a:solidFill>
                <a:latin typeface="Arial" panose="020B0604020202020204" pitchFamily="34" charset="0"/>
                <a:ea typeface="+mn-ea"/>
                <a:cs typeface="Arial" panose="020B0604020202020204" pitchFamily="34" charset="0"/>
              </a:defRPr>
            </a:lvl2pPr>
            <a:lvl3pPr marL="0" indent="0" algn="ctr"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3pPr>
            <a:lvl4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4pPr>
            <a:lvl5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257175" indent="-257175" algn="just">
              <a:spcBef>
                <a:spcPts val="0"/>
              </a:spcBef>
              <a:buSzPct val="70000"/>
              <a:buFont typeface="Arial" panose="020B0604020202020204" pitchFamily="34" charset="0"/>
              <a:buChar char="•"/>
            </a:pPr>
            <a:r>
              <a:rPr lang="en-GB" sz="1350" dirty="0">
                <a:latin typeface="Times New Roman" pitchFamily="18" charset="0"/>
                <a:cs typeface="Times New Roman" pitchFamily="18" charset="0"/>
              </a:rPr>
              <a:t>What is the frequency </a:t>
            </a:r>
            <a:br>
              <a:rPr lang="en-GB" sz="1350" dirty="0">
                <a:latin typeface="Times New Roman" pitchFamily="18" charset="0"/>
                <a:cs typeface="Times New Roman" pitchFamily="18" charset="0"/>
              </a:rPr>
            </a:br>
            <a:r>
              <a:rPr lang="en-GB" sz="1350" dirty="0">
                <a:latin typeface="Times New Roman" pitchFamily="18" charset="0"/>
                <a:cs typeface="Times New Roman" pitchFamily="18" charset="0"/>
              </a:rPr>
              <a:t>of this PWM signal?</a:t>
            </a:r>
          </a:p>
          <a:p>
            <a:pPr marL="257175" indent="-257175" algn="just">
              <a:spcBef>
                <a:spcPts val="0"/>
              </a:spcBef>
              <a:buSzPct val="70000"/>
              <a:buFont typeface="Arial" panose="020B0604020202020204" pitchFamily="34" charset="0"/>
              <a:buChar char="•"/>
            </a:pPr>
            <a:endParaRPr lang="en-GB" sz="1350" dirty="0">
              <a:latin typeface="Times New Roman" pitchFamily="18" charset="0"/>
              <a:cs typeface="Times New Roman" pitchFamily="18" charset="0"/>
            </a:endParaRPr>
          </a:p>
          <a:p>
            <a:pPr marL="257175" indent="-257175" algn="just">
              <a:spcBef>
                <a:spcPts val="0"/>
              </a:spcBef>
              <a:buSzPct val="70000"/>
              <a:buFont typeface="Arial" panose="020B0604020202020204" pitchFamily="34" charset="0"/>
              <a:buChar char="•"/>
            </a:pPr>
            <a:r>
              <a:rPr lang="en-GB" sz="1350" dirty="0">
                <a:latin typeface="Times New Roman" pitchFamily="18" charset="0"/>
                <a:cs typeface="Times New Roman" pitchFamily="18" charset="0"/>
              </a:rPr>
              <a:t>Calculate the % duty cycle during each period, and the average voltage this produces each time.</a:t>
            </a:r>
          </a:p>
          <a:p>
            <a:pPr marL="257175" indent="-257175" algn="just">
              <a:spcBef>
                <a:spcPts val="0"/>
              </a:spcBef>
              <a:buSzPct val="70000"/>
              <a:buFont typeface="Arial" panose="020B0604020202020204" pitchFamily="34" charset="0"/>
              <a:buChar char="•"/>
            </a:pPr>
            <a:endParaRPr lang="en-GB" sz="1350" dirty="0">
              <a:latin typeface="Times New Roman" pitchFamily="18" charset="0"/>
              <a:cs typeface="Times New Roman" pitchFamily="18" charset="0"/>
            </a:endParaRPr>
          </a:p>
          <a:p>
            <a:pPr marL="257175" indent="-257175" algn="just">
              <a:spcBef>
                <a:spcPts val="0"/>
              </a:spcBef>
              <a:buSzPct val="70000"/>
              <a:buFont typeface="Arial" panose="020B0604020202020204" pitchFamily="34" charset="0"/>
              <a:buChar char="•"/>
            </a:pPr>
            <a:r>
              <a:rPr lang="en-GB" sz="1350" dirty="0">
                <a:latin typeface="Times New Roman" pitchFamily="18" charset="0"/>
                <a:cs typeface="Times New Roman" pitchFamily="18" charset="0"/>
              </a:rPr>
              <a:t>What duty cycle would be needed to create the following average voltages? 1.2 V, 3.5 V, 4.8 V</a:t>
            </a:r>
          </a:p>
          <a:p>
            <a:pPr marL="257175" indent="-257175" algn="just">
              <a:spcBef>
                <a:spcPts val="0"/>
              </a:spcBef>
              <a:buSzPct val="70000"/>
              <a:buFont typeface="Arial" panose="020B0604020202020204" pitchFamily="34" charset="0"/>
              <a:buChar char="•"/>
            </a:pPr>
            <a:endParaRPr lang="en-GB" sz="1350" dirty="0">
              <a:latin typeface="Times New Roman" pitchFamily="18" charset="0"/>
              <a:cs typeface="Times New Roman" pitchFamily="18" charset="0"/>
            </a:endParaRPr>
          </a:p>
          <a:p>
            <a:pPr marL="257175" indent="-257175" algn="just">
              <a:spcBef>
                <a:spcPts val="0"/>
              </a:spcBef>
              <a:buSzPct val="70000"/>
              <a:buFont typeface="Arial" panose="020B0604020202020204" pitchFamily="34" charset="0"/>
              <a:buChar char="•"/>
            </a:pPr>
            <a:r>
              <a:rPr lang="en-GB" sz="1350" dirty="0">
                <a:latin typeface="Times New Roman" pitchFamily="18" charset="0"/>
                <a:cs typeface="Times New Roman" pitchFamily="18" charset="0"/>
              </a:rPr>
              <a:t>This controller has 8-bit resolution (0 to 255). What is the resolution of the PWM output, in volts?</a:t>
            </a:r>
          </a:p>
        </p:txBody>
      </p:sp>
      <p:pic>
        <p:nvPicPr>
          <p:cNvPr id="17" name="Picture 16">
            <a:extLst>
              <a:ext uri="{FF2B5EF4-FFF2-40B4-BE49-F238E27FC236}">
                <a16:creationId xmlns:a16="http://schemas.microsoft.com/office/drawing/2014/main" id="{2E39CFEF-63E7-1118-62EF-A7C23E9D5C7A}"/>
              </a:ext>
            </a:extLst>
          </p:cNvPr>
          <p:cNvPicPr>
            <a:picLocks noChangeAspect="1"/>
          </p:cNvPicPr>
          <p:nvPr/>
        </p:nvPicPr>
        <p:blipFill>
          <a:blip r:embed="rId2"/>
          <a:stretch>
            <a:fillRect/>
          </a:stretch>
        </p:blipFill>
        <p:spPr>
          <a:xfrm>
            <a:off x="308895" y="3672957"/>
            <a:ext cx="5384731" cy="2289257"/>
          </a:xfrm>
          <a:prstGeom prst="rect">
            <a:avLst/>
          </a:prstGeom>
        </p:spPr>
      </p:pic>
      <p:sp>
        <p:nvSpPr>
          <p:cNvPr id="6" name="PlaceHolder 1">
            <a:extLst>
              <a:ext uri="{FF2B5EF4-FFF2-40B4-BE49-F238E27FC236}">
                <a16:creationId xmlns:a16="http://schemas.microsoft.com/office/drawing/2014/main" id="{B7522735-9D52-4860-897A-7FF7EDB924B2}"/>
              </a:ext>
            </a:extLst>
          </p:cNvPr>
          <p:cNvSpPr txBox="1">
            <a:spLocks/>
          </p:cNvSpPr>
          <p:nvPr/>
        </p:nvSpPr>
        <p:spPr bwMode="auto">
          <a:xfrm>
            <a:off x="0" y="-56271"/>
            <a:ext cx="9144000" cy="882720"/>
          </a:xfrm>
          <a:prstGeom prst="rect">
            <a:avLst/>
          </a:prstGeom>
          <a:gradFill rotWithShape="0">
            <a:gsLst>
              <a:gs pos="0">
                <a:srgbClr val="009900"/>
              </a:gs>
              <a:gs pos="100000">
                <a:srgbClr val="004600"/>
              </a:gs>
            </a:gsLst>
            <a:lin ang="5400000"/>
          </a:gradFill>
          <a:ln w="0">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b" anchorCtr="0" compatLnSpc="1">
            <a:prstTxWarp prst="textNoShape">
              <a:avLst/>
            </a:prstTxWarp>
            <a:noAutofit/>
          </a:bodyPr>
          <a:lst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FFFF00"/>
                </a:solidFill>
              </a:rPr>
              <a:t>What is pulse width modulation?</a:t>
            </a:r>
            <a:endParaRPr lang="en-US" b="1" spc="-1" dirty="0">
              <a:solidFill>
                <a:srgbClr val="FFFF00"/>
              </a:solidFill>
              <a:latin typeface="Tahoma"/>
            </a:endParaRPr>
          </a:p>
        </p:txBody>
      </p:sp>
    </p:spTree>
    <p:extLst>
      <p:ext uri="{BB962C8B-B14F-4D97-AF65-F5344CB8AC3E}">
        <p14:creationId xmlns:p14="http://schemas.microsoft.com/office/powerpoint/2010/main" val="2056507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8">
            <a:extLst>
              <a:ext uri="{FF2B5EF4-FFF2-40B4-BE49-F238E27FC236}">
                <a16:creationId xmlns:a16="http://schemas.microsoft.com/office/drawing/2014/main" id="{9241E3FD-2350-F3C1-7D0F-0545CC2C124F}"/>
              </a:ext>
            </a:extLst>
          </p:cNvPr>
          <p:cNvSpPr txBox="1">
            <a:spLocks/>
          </p:cNvSpPr>
          <p:nvPr/>
        </p:nvSpPr>
        <p:spPr>
          <a:xfrm>
            <a:off x="514350" y="4181651"/>
            <a:ext cx="6572250" cy="1251285"/>
          </a:xfrm>
          <a:prstGeom prst="rect">
            <a:avLst/>
          </a:prstGeom>
        </p:spPr>
        <p:txBody>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GB" sz="1500" dirty="0">
                <a:latin typeface="Arial"/>
                <a:cs typeface="Arial"/>
              </a:rPr>
              <a:t>The frequency of the PWM signal is 100 Hz (1/10 </a:t>
            </a:r>
            <a:r>
              <a:rPr lang="en-GB" sz="1500" dirty="0" err="1">
                <a:latin typeface="Arial"/>
                <a:cs typeface="Arial"/>
              </a:rPr>
              <a:t>ms</a:t>
            </a:r>
            <a:r>
              <a:rPr lang="en-GB" sz="1500" dirty="0">
                <a:latin typeface="Arial"/>
                <a:cs typeface="Arial"/>
              </a:rPr>
              <a:t> = 100)</a:t>
            </a:r>
          </a:p>
          <a:p>
            <a:r>
              <a:rPr lang="en-GB" sz="1500" dirty="0"/>
              <a:t>Duty cycles:</a:t>
            </a:r>
          </a:p>
          <a:p>
            <a:r>
              <a:rPr lang="en-GB" sz="1500" dirty="0"/>
              <a:t>1.2 V: 24%, or 2.4 </a:t>
            </a:r>
            <a:r>
              <a:rPr lang="en-GB" sz="1500" dirty="0" err="1"/>
              <a:t>ms</a:t>
            </a:r>
            <a:r>
              <a:rPr lang="en-GB" sz="1500" dirty="0"/>
              <a:t> (1.2 V/5 V x 100% = 24%)</a:t>
            </a:r>
          </a:p>
          <a:p>
            <a:r>
              <a:rPr lang="en-GB" sz="1500" dirty="0"/>
              <a:t>3.5 V: 70%, or 7 </a:t>
            </a:r>
            <a:r>
              <a:rPr lang="en-GB" sz="1500" dirty="0" err="1"/>
              <a:t>ms</a:t>
            </a:r>
            <a:endParaRPr lang="en-GB" sz="1500" dirty="0"/>
          </a:p>
          <a:p>
            <a:r>
              <a:rPr lang="en-GB" sz="1500" dirty="0"/>
              <a:t>4.8 V: 96%, or 9.6 </a:t>
            </a:r>
            <a:r>
              <a:rPr lang="en-GB" sz="1500" dirty="0" err="1"/>
              <a:t>ms</a:t>
            </a:r>
            <a:endParaRPr lang="en-GB" sz="1500" dirty="0"/>
          </a:p>
          <a:p>
            <a:r>
              <a:rPr lang="en-GB" sz="1500" dirty="0"/>
              <a:t>The resolution of the PWM output is 5 Volts / 256 steps = 0.02 V to 2 decimal places.</a:t>
            </a:r>
          </a:p>
        </p:txBody>
      </p:sp>
      <p:sp>
        <p:nvSpPr>
          <p:cNvPr id="5" name="Content Placeholder 11">
            <a:extLst>
              <a:ext uri="{FF2B5EF4-FFF2-40B4-BE49-F238E27FC236}">
                <a16:creationId xmlns:a16="http://schemas.microsoft.com/office/drawing/2014/main" id="{9B81CD3C-780A-BC9D-9485-A2A785F8209C}"/>
              </a:ext>
            </a:extLst>
          </p:cNvPr>
          <p:cNvSpPr txBox="1">
            <a:spLocks/>
          </p:cNvSpPr>
          <p:nvPr/>
        </p:nvSpPr>
        <p:spPr>
          <a:xfrm>
            <a:off x="5970340" y="1476438"/>
            <a:ext cx="3153953" cy="2295463"/>
          </a:xfrm>
          <a:prstGeom prst="rect">
            <a:avLst/>
          </a:prstGeom>
          <a:ln w="28575">
            <a:gradFill flip="none" rotWithShape="1">
              <a:gsLst>
                <a:gs pos="100000">
                  <a:srgbClr val="24D6D1"/>
                </a:gs>
                <a:gs pos="18000">
                  <a:srgbClr val="22166B"/>
                </a:gs>
              </a:gsLst>
              <a:lin ang="18900000" scaled="1"/>
              <a:tileRect/>
            </a:gradFill>
          </a:ln>
        </p:spPr>
        <p:txBody>
          <a:bodyPr vert="horz" lIns="270000" tIns="270000" rIns="270000" bIns="270000" rtlCol="0" anchor="t">
            <a:noAutofit/>
          </a:bodyPr>
          <a:lstStyle>
            <a:lvl1pPr marL="0" indent="0" algn="l"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1pPr>
            <a:lvl2pPr marL="0" indent="0" algn="ctr" defTabSz="1219170" rtl="0" eaLnBrk="1" latinLnBrk="0" hangingPunct="1">
              <a:lnSpc>
                <a:spcPct val="90000"/>
              </a:lnSpc>
              <a:spcBef>
                <a:spcPts val="1800"/>
              </a:spcBef>
              <a:buFont typeface="Arial" panose="020B0604020202020204" pitchFamily="34" charset="0"/>
              <a:buNone/>
              <a:defRPr sz="2400" b="0" i="0" kern="1200">
                <a:solidFill>
                  <a:schemeClr val="tx1"/>
                </a:solidFill>
                <a:latin typeface="Arial" panose="020B0604020202020204" pitchFamily="34" charset="0"/>
                <a:ea typeface="+mn-ea"/>
                <a:cs typeface="Arial" panose="020B0604020202020204" pitchFamily="34" charset="0"/>
              </a:defRPr>
            </a:lvl2pPr>
            <a:lvl3pPr marL="0" indent="0" algn="ctr"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3pPr>
            <a:lvl4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4pPr>
            <a:lvl5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257175" indent="-257175" algn="just">
              <a:spcBef>
                <a:spcPts val="0"/>
              </a:spcBef>
              <a:buSzPct val="70000"/>
              <a:buFont typeface="Arial" panose="020B0604020202020204" pitchFamily="34" charset="0"/>
              <a:buChar char="•"/>
            </a:pPr>
            <a:r>
              <a:rPr lang="en-GB" sz="1500" dirty="0">
                <a:latin typeface="Times New Roman" pitchFamily="18" charset="0"/>
                <a:cs typeface="Times New Roman" pitchFamily="18" charset="0"/>
              </a:rPr>
              <a:t>What is happening if </a:t>
            </a:r>
            <a:br>
              <a:rPr lang="en-GB" sz="1500" dirty="0">
                <a:latin typeface="Times New Roman" pitchFamily="18" charset="0"/>
                <a:cs typeface="Times New Roman" pitchFamily="18" charset="0"/>
              </a:rPr>
            </a:br>
            <a:r>
              <a:rPr lang="en-GB" sz="1500" dirty="0">
                <a:latin typeface="Times New Roman" pitchFamily="18" charset="0"/>
                <a:cs typeface="Times New Roman" pitchFamily="18" charset="0"/>
              </a:rPr>
              <a:t>the duty cycle is set to zero or 100%?</a:t>
            </a:r>
          </a:p>
          <a:p>
            <a:pPr marL="257175" indent="-257175" algn="just">
              <a:spcBef>
                <a:spcPts val="0"/>
              </a:spcBef>
              <a:buSzPct val="70000"/>
              <a:buFont typeface="Arial" panose="020B0604020202020204" pitchFamily="34" charset="0"/>
              <a:buChar char="•"/>
            </a:pPr>
            <a:endParaRPr lang="en-GB" sz="1500" dirty="0">
              <a:latin typeface="Times New Roman" pitchFamily="18" charset="0"/>
              <a:cs typeface="Times New Roman" pitchFamily="18" charset="0"/>
            </a:endParaRPr>
          </a:p>
          <a:p>
            <a:pPr marL="257175" indent="-257175" algn="just">
              <a:spcBef>
                <a:spcPts val="0"/>
              </a:spcBef>
              <a:buSzPct val="70000"/>
              <a:buFont typeface="Arial" panose="020B0604020202020204" pitchFamily="34" charset="0"/>
              <a:buChar char="•"/>
            </a:pPr>
            <a:r>
              <a:rPr lang="en-GB" sz="1500" dirty="0">
                <a:latin typeface="Times New Roman" pitchFamily="18" charset="0"/>
                <a:cs typeface="Times New Roman" pitchFamily="18" charset="0"/>
              </a:rPr>
              <a:t>More generally, what is happening if the duty cycle stays the same?</a:t>
            </a:r>
          </a:p>
          <a:p>
            <a:pPr marL="257175" indent="-257175" algn="just">
              <a:spcBef>
                <a:spcPts val="0"/>
              </a:spcBef>
              <a:buSzPct val="70000"/>
              <a:buFont typeface="Arial" panose="020B0604020202020204" pitchFamily="34" charset="0"/>
              <a:buChar char="•"/>
            </a:pPr>
            <a:endParaRPr lang="en-GB" sz="1500" dirty="0">
              <a:latin typeface="Times New Roman" pitchFamily="18" charset="0"/>
              <a:cs typeface="Times New Roman" pitchFamily="18" charset="0"/>
            </a:endParaRPr>
          </a:p>
          <a:p>
            <a:pPr marL="257175" indent="-257175" algn="just">
              <a:spcBef>
                <a:spcPts val="0"/>
              </a:spcBef>
              <a:buSzPct val="70000"/>
              <a:buFont typeface="Arial" panose="020B0604020202020204" pitchFamily="34" charset="0"/>
              <a:buChar char="•"/>
            </a:pPr>
            <a:r>
              <a:rPr lang="en-GB" sz="1500" dirty="0">
                <a:latin typeface="Times New Roman" pitchFamily="18" charset="0"/>
                <a:cs typeface="Times New Roman" pitchFamily="18" charset="0"/>
              </a:rPr>
              <a:t>How could PWM control the speed of a motor?</a:t>
            </a:r>
          </a:p>
        </p:txBody>
      </p:sp>
      <p:pic>
        <p:nvPicPr>
          <p:cNvPr id="6" name="Picture 5">
            <a:extLst>
              <a:ext uri="{FF2B5EF4-FFF2-40B4-BE49-F238E27FC236}">
                <a16:creationId xmlns:a16="http://schemas.microsoft.com/office/drawing/2014/main" id="{E2836606-2CBD-BEAA-52CD-C8F4B51F455A}"/>
              </a:ext>
            </a:extLst>
          </p:cNvPr>
          <p:cNvPicPr>
            <a:picLocks noChangeAspect="1"/>
          </p:cNvPicPr>
          <p:nvPr/>
        </p:nvPicPr>
        <p:blipFill>
          <a:blip r:embed="rId2"/>
          <a:stretch>
            <a:fillRect/>
          </a:stretch>
        </p:blipFill>
        <p:spPr>
          <a:xfrm>
            <a:off x="514350" y="1714500"/>
            <a:ext cx="5194991" cy="2208591"/>
          </a:xfrm>
          <a:prstGeom prst="rect">
            <a:avLst/>
          </a:prstGeom>
        </p:spPr>
      </p:pic>
      <p:sp>
        <p:nvSpPr>
          <p:cNvPr id="7" name="PlaceHolder 1">
            <a:extLst>
              <a:ext uri="{FF2B5EF4-FFF2-40B4-BE49-F238E27FC236}">
                <a16:creationId xmlns:a16="http://schemas.microsoft.com/office/drawing/2014/main" id="{BF9BBA45-2F59-45AC-B8CB-06B57D686301}"/>
              </a:ext>
            </a:extLst>
          </p:cNvPr>
          <p:cNvSpPr txBox="1">
            <a:spLocks/>
          </p:cNvSpPr>
          <p:nvPr/>
        </p:nvSpPr>
        <p:spPr bwMode="auto">
          <a:xfrm>
            <a:off x="0" y="-56271"/>
            <a:ext cx="9144000" cy="882720"/>
          </a:xfrm>
          <a:prstGeom prst="rect">
            <a:avLst/>
          </a:prstGeom>
          <a:gradFill rotWithShape="0">
            <a:gsLst>
              <a:gs pos="0">
                <a:srgbClr val="009900"/>
              </a:gs>
              <a:gs pos="100000">
                <a:srgbClr val="004600"/>
              </a:gs>
            </a:gsLst>
            <a:lin ang="5400000"/>
          </a:gradFill>
          <a:ln w="0">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b" anchorCtr="0" compatLnSpc="1">
            <a:prstTxWarp prst="textNoShape">
              <a:avLst/>
            </a:prstTxWarp>
            <a:noAutofit/>
          </a:bodyPr>
          <a:lst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b="1" dirty="0">
                <a:solidFill>
                  <a:srgbClr val="FFFF00"/>
                </a:solidFill>
                <a:latin typeface="Times New Roman" pitchFamily="18" charset="0"/>
                <a:cs typeface="Times New Roman" pitchFamily="18" charset="0"/>
              </a:rPr>
              <a:t>What is pulse width modulation?</a:t>
            </a:r>
            <a:endParaRPr lang="en-US" b="1" spc="-1" dirty="0">
              <a:solidFill>
                <a:srgbClr val="FFFF00"/>
              </a:solidFill>
              <a:latin typeface="Tahoma"/>
            </a:endParaRPr>
          </a:p>
        </p:txBody>
      </p:sp>
    </p:spTree>
    <p:extLst>
      <p:ext uri="{BB962C8B-B14F-4D97-AF65-F5344CB8AC3E}">
        <p14:creationId xmlns:p14="http://schemas.microsoft.com/office/powerpoint/2010/main" val="10174335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20" descr="Logo&#10;&#10;Description automatically generated">
            <a:extLst>
              <a:ext uri="{FF2B5EF4-FFF2-40B4-BE49-F238E27FC236}">
                <a16:creationId xmlns:a16="http://schemas.microsoft.com/office/drawing/2014/main" id="{CC6CB452-7550-5B8E-48FF-E266573B303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4664" r="14664"/>
          <a:stretch/>
        </p:blipFill>
        <p:spPr>
          <a:xfrm>
            <a:off x="6057900" y="2409172"/>
            <a:ext cx="2861276" cy="3591578"/>
          </a:xfrm>
          <a:prstGeom prst="rect">
            <a:avLst/>
          </a:prstGeom>
        </p:spPr>
      </p:pic>
      <p:sp>
        <p:nvSpPr>
          <p:cNvPr id="5" name="Content Placeholder 7">
            <a:extLst>
              <a:ext uri="{FF2B5EF4-FFF2-40B4-BE49-F238E27FC236}">
                <a16:creationId xmlns:a16="http://schemas.microsoft.com/office/drawing/2014/main" id="{BD212173-1FD5-E247-B335-AB6E2E2E9CAF}"/>
              </a:ext>
            </a:extLst>
          </p:cNvPr>
          <p:cNvSpPr txBox="1">
            <a:spLocks/>
          </p:cNvSpPr>
          <p:nvPr/>
        </p:nvSpPr>
        <p:spPr>
          <a:xfrm>
            <a:off x="1114426" y="1493724"/>
            <a:ext cx="7258050" cy="692497"/>
          </a:xfrm>
          <a:prstGeom prst="rect">
            <a:avLst/>
          </a:prstGeom>
        </p:spPr>
        <p:txBody>
          <a:bodyPr wrap="square" lIns="0" tIns="0" rIns="0" bIns="0">
            <a:spAutoFit/>
          </a:bodyPr>
          <a:lstStyle>
            <a:lvl1pPr marL="0">
              <a:defRPr sz="2800" b="0" i="0">
                <a:solidFill>
                  <a:schemeClr val="tx1"/>
                </a:solidFill>
                <a:latin typeface="Cambria"/>
                <a:ea typeface="+mn-ea"/>
                <a:cs typeface="Cambri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57175" indent="-257175">
              <a:buFont typeface="Arial" pitchFamily="34" charset="0"/>
              <a:buChar char="•"/>
            </a:pPr>
            <a:r>
              <a:rPr lang="en-US" sz="1500" dirty="0">
                <a:latin typeface="Times New Roman" pitchFamily="18" charset="0"/>
                <a:cs typeface="Times New Roman" pitchFamily="18" charset="0"/>
              </a:rPr>
              <a:t>A CNC machine status light can be red, amber or green.</a:t>
            </a:r>
          </a:p>
          <a:p>
            <a:pPr marL="257175" indent="-257175">
              <a:buFont typeface="Arial" pitchFamily="34" charset="0"/>
              <a:buChar char="•"/>
            </a:pPr>
            <a:r>
              <a:rPr lang="en-US" sz="1500" dirty="0">
                <a:latin typeface="Times New Roman" pitchFamily="18" charset="0"/>
                <a:cs typeface="Times New Roman" pitchFamily="18" charset="0"/>
              </a:rPr>
              <a:t>A microcontroller changes the status of the red, green or blue emitters in an RGB LED.</a:t>
            </a:r>
          </a:p>
          <a:p>
            <a:pPr marL="257175" indent="-257175">
              <a:buFont typeface="Arial" pitchFamily="34" charset="0"/>
              <a:buChar char="•"/>
            </a:pPr>
            <a:r>
              <a:rPr lang="en-US" sz="1500" dirty="0">
                <a:latin typeface="Times New Roman" pitchFamily="18" charset="0"/>
                <a:cs typeface="Times New Roman" pitchFamily="18" charset="0"/>
              </a:rPr>
              <a:t>Each emitter can be on, dimmed (50% duty cycle) or off.</a:t>
            </a:r>
          </a:p>
        </p:txBody>
      </p:sp>
      <p:sp>
        <p:nvSpPr>
          <p:cNvPr id="6" name="Content Placeholder 11">
            <a:extLst>
              <a:ext uri="{FF2B5EF4-FFF2-40B4-BE49-F238E27FC236}">
                <a16:creationId xmlns:a16="http://schemas.microsoft.com/office/drawing/2014/main" id="{18409010-842B-9206-8701-65616F0A12B4}"/>
              </a:ext>
            </a:extLst>
          </p:cNvPr>
          <p:cNvSpPr txBox="1">
            <a:spLocks/>
          </p:cNvSpPr>
          <p:nvPr/>
        </p:nvSpPr>
        <p:spPr>
          <a:xfrm>
            <a:off x="1214918" y="2521427"/>
            <a:ext cx="3185632" cy="2800350"/>
          </a:xfrm>
          <a:prstGeom prst="rect">
            <a:avLst/>
          </a:prstGeom>
          <a:ln w="28575">
            <a:gradFill flip="none" rotWithShape="1">
              <a:gsLst>
                <a:gs pos="100000">
                  <a:srgbClr val="24D6D1"/>
                </a:gs>
                <a:gs pos="18000">
                  <a:srgbClr val="22166B"/>
                </a:gs>
              </a:gsLst>
              <a:lin ang="18900000" scaled="1"/>
              <a:tileRect/>
            </a:gradFill>
          </a:ln>
        </p:spPr>
        <p:txBody>
          <a:bodyPr vert="horz" lIns="270000" tIns="270000" rIns="270000" bIns="270000" rtlCol="0" anchor="t">
            <a:noAutofit/>
          </a:bodyPr>
          <a:lstStyle>
            <a:lvl1pPr marL="0" indent="0" algn="l"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1pPr>
            <a:lvl2pPr marL="0" indent="0" algn="ctr" defTabSz="1219170" rtl="0" eaLnBrk="1" latinLnBrk="0" hangingPunct="1">
              <a:lnSpc>
                <a:spcPct val="90000"/>
              </a:lnSpc>
              <a:spcBef>
                <a:spcPts val="1800"/>
              </a:spcBef>
              <a:buFont typeface="Arial" panose="020B0604020202020204" pitchFamily="34" charset="0"/>
              <a:buNone/>
              <a:defRPr sz="2400" b="0" i="0" kern="1200">
                <a:solidFill>
                  <a:schemeClr val="tx1"/>
                </a:solidFill>
                <a:latin typeface="Arial" panose="020B0604020202020204" pitchFamily="34" charset="0"/>
                <a:ea typeface="+mn-ea"/>
                <a:cs typeface="Arial" panose="020B0604020202020204" pitchFamily="34" charset="0"/>
              </a:defRPr>
            </a:lvl2pPr>
            <a:lvl3pPr marL="0" indent="0" algn="ctr"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3pPr>
            <a:lvl4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4pPr>
            <a:lvl5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just">
              <a:spcBef>
                <a:spcPts val="0"/>
              </a:spcBef>
            </a:pPr>
            <a:r>
              <a:rPr lang="en-GB" sz="1500" dirty="0">
                <a:latin typeface="Times New Roman" pitchFamily="18" charset="0"/>
                <a:cs typeface="Times New Roman" pitchFamily="18" charset="0"/>
              </a:rPr>
              <a:t>First, think about what PWM signal to each emitter will create a red, yellow or green light. Then, consider whether you need to send a 50% duty cycle signal to the red or green emitter, while leaving the other on 100%, to change yellow to amber. Sketch on the activity sheet what PWM signals would make the light cycle through red, amber and green statuses</a:t>
            </a:r>
            <a:r>
              <a:rPr lang="en-GB" sz="1500" dirty="0"/>
              <a:t>.</a:t>
            </a:r>
          </a:p>
        </p:txBody>
      </p:sp>
      <p:pic>
        <p:nvPicPr>
          <p:cNvPr id="8" name="Picture 7">
            <a:extLst>
              <a:ext uri="{FF2B5EF4-FFF2-40B4-BE49-F238E27FC236}">
                <a16:creationId xmlns:a16="http://schemas.microsoft.com/office/drawing/2014/main" id="{88243296-DD82-8113-71FF-3E9773AAE135}"/>
              </a:ext>
            </a:extLst>
          </p:cNvPr>
          <p:cNvPicPr>
            <a:picLocks noChangeAspect="1"/>
          </p:cNvPicPr>
          <p:nvPr/>
        </p:nvPicPr>
        <p:blipFill>
          <a:blip r:embed="rId3"/>
          <a:stretch>
            <a:fillRect/>
          </a:stretch>
        </p:blipFill>
        <p:spPr>
          <a:xfrm>
            <a:off x="4743451" y="5070330"/>
            <a:ext cx="3399398" cy="585542"/>
          </a:xfrm>
          <a:prstGeom prst="rect">
            <a:avLst/>
          </a:prstGeom>
        </p:spPr>
      </p:pic>
      <p:sp>
        <p:nvSpPr>
          <p:cNvPr id="9" name="PlaceHolder 1">
            <a:extLst>
              <a:ext uri="{FF2B5EF4-FFF2-40B4-BE49-F238E27FC236}">
                <a16:creationId xmlns:a16="http://schemas.microsoft.com/office/drawing/2014/main" id="{6CB0E1E4-5A38-446E-8E32-F445DCE5D561}"/>
              </a:ext>
            </a:extLst>
          </p:cNvPr>
          <p:cNvSpPr txBox="1">
            <a:spLocks/>
          </p:cNvSpPr>
          <p:nvPr/>
        </p:nvSpPr>
        <p:spPr bwMode="auto">
          <a:xfrm>
            <a:off x="0" y="-56271"/>
            <a:ext cx="9144000" cy="882720"/>
          </a:xfrm>
          <a:prstGeom prst="rect">
            <a:avLst/>
          </a:prstGeom>
          <a:gradFill rotWithShape="0">
            <a:gsLst>
              <a:gs pos="0">
                <a:srgbClr val="009900"/>
              </a:gs>
              <a:gs pos="100000">
                <a:srgbClr val="004600"/>
              </a:gs>
            </a:gsLst>
            <a:lin ang="5400000"/>
          </a:gradFill>
          <a:ln w="0">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b" anchorCtr="0" compatLnSpc="1">
            <a:prstTxWarp prst="textNoShape">
              <a:avLst/>
            </a:prstTxWarp>
            <a:noAutofit/>
          </a:bodyPr>
          <a:lst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spc="-60" dirty="0">
                <a:solidFill>
                  <a:srgbClr val="FFFF00"/>
                </a:solidFill>
                <a:latin typeface="Times New Roman" pitchFamily="18" charset="0"/>
                <a:cs typeface="Times New Roman" pitchFamily="18" charset="0"/>
              </a:rPr>
              <a:t>Applying pulse width modulation: RGB LEDs</a:t>
            </a:r>
            <a:endParaRPr lang="en-US" sz="3600" b="1" spc="-1" dirty="0">
              <a:solidFill>
                <a:srgbClr val="FFFF00"/>
              </a:solidFill>
              <a:latin typeface="Tahoma"/>
            </a:endParaRPr>
          </a:p>
        </p:txBody>
      </p:sp>
    </p:spTree>
    <p:extLst>
      <p:ext uri="{BB962C8B-B14F-4D97-AF65-F5344CB8AC3E}">
        <p14:creationId xmlns:p14="http://schemas.microsoft.com/office/powerpoint/2010/main" val="18988101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1">
            <a:extLst>
              <a:ext uri="{FF2B5EF4-FFF2-40B4-BE49-F238E27FC236}">
                <a16:creationId xmlns:a16="http://schemas.microsoft.com/office/drawing/2014/main" id="{F1F2DFB1-5CAD-72DF-474D-26EE2334ED7F}"/>
              </a:ext>
            </a:extLst>
          </p:cNvPr>
          <p:cNvSpPr txBox="1">
            <a:spLocks/>
          </p:cNvSpPr>
          <p:nvPr/>
        </p:nvSpPr>
        <p:spPr>
          <a:xfrm>
            <a:off x="1513156" y="2791122"/>
            <a:ext cx="3529805" cy="1300911"/>
          </a:xfrm>
          <a:prstGeom prst="rect">
            <a:avLst/>
          </a:prstGeom>
          <a:ln w="28575">
            <a:gradFill flip="none" rotWithShape="1">
              <a:gsLst>
                <a:gs pos="100000">
                  <a:srgbClr val="24D6D1"/>
                </a:gs>
                <a:gs pos="18000">
                  <a:srgbClr val="22166B"/>
                </a:gs>
              </a:gsLst>
              <a:lin ang="18900000" scaled="1"/>
              <a:tileRect/>
            </a:gradFill>
          </a:ln>
        </p:spPr>
        <p:txBody>
          <a:bodyPr vert="horz" lIns="270000" tIns="270000" rIns="270000" bIns="270000" rtlCol="0" anchor="t">
            <a:noAutofit/>
          </a:bodyPr>
          <a:lstStyle>
            <a:lvl1pPr marL="0" indent="0" algn="l"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1pPr>
            <a:lvl2pPr marL="0" indent="0" algn="ctr" defTabSz="1219170" rtl="0" eaLnBrk="1" latinLnBrk="0" hangingPunct="1">
              <a:lnSpc>
                <a:spcPct val="90000"/>
              </a:lnSpc>
              <a:spcBef>
                <a:spcPts val="1800"/>
              </a:spcBef>
              <a:buFont typeface="Arial" panose="020B0604020202020204" pitchFamily="34" charset="0"/>
              <a:buNone/>
              <a:defRPr sz="2400" b="0" i="0" kern="1200">
                <a:solidFill>
                  <a:schemeClr val="tx1"/>
                </a:solidFill>
                <a:latin typeface="Arial" panose="020B0604020202020204" pitchFamily="34" charset="0"/>
                <a:ea typeface="+mn-ea"/>
                <a:cs typeface="Arial" panose="020B0604020202020204" pitchFamily="34" charset="0"/>
              </a:defRPr>
            </a:lvl2pPr>
            <a:lvl3pPr marL="0" indent="0" algn="ctr"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3pPr>
            <a:lvl4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4pPr>
            <a:lvl5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lgn="just">
              <a:spcBef>
                <a:spcPts val="0"/>
              </a:spcBef>
            </a:pPr>
            <a:r>
              <a:rPr lang="en-GB" sz="1800" dirty="0">
                <a:latin typeface="Times New Roman" pitchFamily="18" charset="0"/>
                <a:cs typeface="Times New Roman" pitchFamily="18" charset="0"/>
              </a:rPr>
              <a:t>Complete the table on the </a:t>
            </a:r>
            <a:br>
              <a:rPr lang="en-GB" sz="1800" dirty="0">
                <a:latin typeface="Times New Roman" pitchFamily="18" charset="0"/>
                <a:cs typeface="Times New Roman" pitchFamily="18" charset="0"/>
              </a:rPr>
            </a:br>
            <a:r>
              <a:rPr lang="en-GB" sz="1800" dirty="0">
                <a:latin typeface="Times New Roman" pitchFamily="18" charset="0"/>
                <a:cs typeface="Times New Roman" pitchFamily="18" charset="0"/>
              </a:rPr>
              <a:t>activity sheet to show the duty cycles for a range of tool head motor speeds.</a:t>
            </a:r>
          </a:p>
        </p:txBody>
      </p:sp>
      <p:sp>
        <p:nvSpPr>
          <p:cNvPr id="5" name="Content Placeholder 44">
            <a:extLst>
              <a:ext uri="{FF2B5EF4-FFF2-40B4-BE49-F238E27FC236}">
                <a16:creationId xmlns:a16="http://schemas.microsoft.com/office/drawing/2014/main" id="{E8A16C48-A2B0-4176-16F8-751F07DE1E03}"/>
              </a:ext>
            </a:extLst>
          </p:cNvPr>
          <p:cNvSpPr txBox="1">
            <a:spLocks/>
          </p:cNvSpPr>
          <p:nvPr/>
        </p:nvSpPr>
        <p:spPr>
          <a:xfrm>
            <a:off x="1357791" y="1266443"/>
            <a:ext cx="7120607" cy="969496"/>
          </a:xfrm>
          <a:prstGeom prst="rect">
            <a:avLst/>
          </a:prstGeom>
        </p:spPr>
        <p:txBody>
          <a:bodyPr wrap="square" lIns="0" tIns="0" rIns="0" bIns="0">
            <a:spAutoFit/>
          </a:bodyPr>
          <a:lstStyle>
            <a:lvl1pPr marL="0">
              <a:defRPr sz="2800" b="0" i="0">
                <a:solidFill>
                  <a:schemeClr val="tx1"/>
                </a:solidFill>
                <a:latin typeface="Cambria"/>
                <a:ea typeface="+mn-ea"/>
                <a:cs typeface="Cambri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GB" sz="1575" dirty="0"/>
              <a:t>The CNC tool head motor has an operating speed of  0 to 12,000 rpm.</a:t>
            </a:r>
          </a:p>
          <a:p>
            <a:pPr algn="just"/>
            <a:r>
              <a:rPr lang="en-GB" sz="1575" dirty="0"/>
              <a:t>The microcontroller will operate a higher power PWM circuit to control the motor speed. </a:t>
            </a:r>
          </a:p>
          <a:p>
            <a:pPr algn="just"/>
            <a:r>
              <a:rPr lang="en-GB" sz="1575" dirty="0"/>
              <a:t>This PWM circuit will operate at a frequency of 50 kHz.</a:t>
            </a:r>
          </a:p>
        </p:txBody>
      </p:sp>
      <p:sp>
        <p:nvSpPr>
          <p:cNvPr id="6" name="PlaceHolder 1">
            <a:extLst>
              <a:ext uri="{FF2B5EF4-FFF2-40B4-BE49-F238E27FC236}">
                <a16:creationId xmlns:a16="http://schemas.microsoft.com/office/drawing/2014/main" id="{026DDEB7-C115-4491-B4C0-7E60C9A82ADE}"/>
              </a:ext>
            </a:extLst>
          </p:cNvPr>
          <p:cNvSpPr txBox="1">
            <a:spLocks/>
          </p:cNvSpPr>
          <p:nvPr/>
        </p:nvSpPr>
        <p:spPr bwMode="auto">
          <a:xfrm>
            <a:off x="0" y="-56271"/>
            <a:ext cx="9144000" cy="882720"/>
          </a:xfrm>
          <a:prstGeom prst="rect">
            <a:avLst/>
          </a:prstGeom>
          <a:gradFill rotWithShape="0">
            <a:gsLst>
              <a:gs pos="0">
                <a:srgbClr val="009900"/>
              </a:gs>
              <a:gs pos="100000">
                <a:srgbClr val="004600"/>
              </a:gs>
            </a:gsLst>
            <a:lin ang="5400000"/>
          </a:gradFill>
          <a:ln w="0">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b" anchorCtr="0" compatLnSpc="1">
            <a:prstTxWarp prst="textNoShape">
              <a:avLst/>
            </a:prstTxWarp>
            <a:noAutofit/>
          </a:bodyPr>
          <a:lst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spc="-60" dirty="0">
                <a:solidFill>
                  <a:srgbClr val="FFFF00"/>
                </a:solidFill>
                <a:latin typeface="Times New Roman" pitchFamily="18" charset="0"/>
                <a:cs typeface="Times New Roman" pitchFamily="18" charset="0"/>
              </a:rPr>
              <a:t>Applying pulse width modulation: DC motors</a:t>
            </a:r>
            <a:endParaRPr lang="en-US" sz="3600" b="1" spc="-1" dirty="0">
              <a:solidFill>
                <a:srgbClr val="FFFF00"/>
              </a:solidFill>
              <a:latin typeface="Tahoma"/>
            </a:endParaRPr>
          </a:p>
        </p:txBody>
      </p:sp>
    </p:spTree>
    <p:extLst>
      <p:ext uri="{BB962C8B-B14F-4D97-AF65-F5344CB8AC3E}">
        <p14:creationId xmlns:p14="http://schemas.microsoft.com/office/powerpoint/2010/main" val="3061549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44">
                <a:extLst>
                  <a:ext uri="{FF2B5EF4-FFF2-40B4-BE49-F238E27FC236}">
                    <a16:creationId xmlns:a16="http://schemas.microsoft.com/office/drawing/2014/main" id="{E8A16C48-A2B0-4176-16F8-751F07DE1E03}"/>
                  </a:ext>
                </a:extLst>
              </p:cNvPr>
              <p:cNvSpPr txBox="1">
                <a:spLocks/>
              </p:cNvSpPr>
              <p:nvPr/>
            </p:nvSpPr>
            <p:spPr>
              <a:xfrm>
                <a:off x="1162050" y="1308296"/>
                <a:ext cx="7372350" cy="969496"/>
              </a:xfrm>
              <a:prstGeom prst="rect">
                <a:avLst/>
              </a:prstGeom>
            </p:spPr>
            <p:txBody>
              <a:bodyPr wrap="square" lIns="0" tIns="0" rIns="0" bIns="0">
                <a:spAutoFit/>
              </a:bodyPr>
              <a:lstStyle>
                <a:lvl1pPr marL="0">
                  <a:defRPr sz="2800" b="0" i="0">
                    <a:solidFill>
                      <a:schemeClr val="tx1"/>
                    </a:solidFill>
                    <a:latin typeface="Cambria"/>
                    <a:ea typeface="+mn-ea"/>
                    <a:cs typeface="Cambria"/>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GB" sz="1575" dirty="0"/>
                  <a:t>The tool head is controlled by a servo motor that can move from 0</a:t>
                </a:r>
                <a14:m>
                  <m:oMath xmlns:m="http://schemas.openxmlformats.org/officeDocument/2006/math">
                    <m:r>
                      <a:rPr lang="en-GB" sz="1575" i="1" dirty="0">
                        <a:latin typeface="Cambria Math" panose="02040503050406030204" pitchFamily="18" charset="0"/>
                        <a:ea typeface="Cambria Math" panose="02040503050406030204" pitchFamily="18" charset="0"/>
                      </a:rPr>
                      <m:t>°</m:t>
                    </m:r>
                  </m:oMath>
                </a14:m>
                <a:r>
                  <a:rPr lang="en-GB" sz="1575" dirty="0"/>
                  <a:t> to 180</a:t>
                </a:r>
                <a14:m>
                  <m:oMath xmlns:m="http://schemas.openxmlformats.org/officeDocument/2006/math">
                    <m:r>
                      <a:rPr lang="en-GB" sz="1575" i="1" dirty="0">
                        <a:latin typeface="Cambria Math" panose="02040503050406030204" pitchFamily="18" charset="0"/>
                        <a:ea typeface="Cambria Math" panose="02040503050406030204" pitchFamily="18" charset="0"/>
                      </a:rPr>
                      <m:t>°</m:t>
                    </m:r>
                  </m:oMath>
                </a14:m>
                <a:r>
                  <a:rPr lang="en-GB" sz="1575" dirty="0"/>
                  <a:t>, with a resting position of 90</a:t>
                </a:r>
                <a14:m>
                  <m:oMath xmlns:m="http://schemas.openxmlformats.org/officeDocument/2006/math">
                    <m:r>
                      <a:rPr lang="en-GB" sz="1575" i="1" dirty="0">
                        <a:latin typeface="Cambria Math" panose="02040503050406030204" pitchFamily="18" charset="0"/>
                        <a:ea typeface="Cambria Math" panose="02040503050406030204" pitchFamily="18" charset="0"/>
                      </a:rPr>
                      <m:t>°</m:t>
                    </m:r>
                  </m:oMath>
                </a14:m>
                <a:r>
                  <a:rPr lang="en-GB" sz="1575" dirty="0"/>
                  <a:t>.</a:t>
                </a:r>
              </a:p>
              <a:p>
                <a:pPr algn="just"/>
                <a:r>
                  <a:rPr lang="en-GB" sz="1575" dirty="0"/>
                  <a:t>The PWM signal for the servo has a frequency of 100 Hz.</a:t>
                </a:r>
              </a:p>
              <a:p>
                <a:pPr algn="just"/>
                <a:r>
                  <a:rPr lang="en-GB" sz="1575" dirty="0"/>
                  <a:t>The pulse width for the three key positions is 1 </a:t>
                </a:r>
                <a:r>
                  <a:rPr lang="en-GB" sz="1575" dirty="0" err="1"/>
                  <a:t>ms</a:t>
                </a:r>
                <a:r>
                  <a:rPr lang="en-GB" sz="1575" dirty="0"/>
                  <a:t> (0</a:t>
                </a:r>
                <a14:m>
                  <m:oMath xmlns:m="http://schemas.openxmlformats.org/officeDocument/2006/math">
                    <m:r>
                      <a:rPr lang="en-GB" sz="1575" i="1" dirty="0">
                        <a:latin typeface="Cambria Math" panose="02040503050406030204" pitchFamily="18" charset="0"/>
                        <a:ea typeface="Cambria Math" panose="02040503050406030204" pitchFamily="18" charset="0"/>
                      </a:rPr>
                      <m:t>°</m:t>
                    </m:r>
                  </m:oMath>
                </a14:m>
                <a:r>
                  <a:rPr lang="en-GB" sz="1575" dirty="0"/>
                  <a:t>), 1.5 ms (90</a:t>
                </a:r>
                <a14:m>
                  <m:oMath xmlns:m="http://schemas.openxmlformats.org/officeDocument/2006/math">
                    <m:r>
                      <a:rPr lang="en-GB" sz="1575" i="1" dirty="0">
                        <a:latin typeface="Cambria Math" panose="02040503050406030204" pitchFamily="18" charset="0"/>
                        <a:ea typeface="Cambria Math" panose="02040503050406030204" pitchFamily="18" charset="0"/>
                      </a:rPr>
                      <m:t>°</m:t>
                    </m:r>
                  </m:oMath>
                </a14:m>
                <a:r>
                  <a:rPr lang="en-GB" sz="1575" dirty="0"/>
                  <a:t>) and 2 </a:t>
                </a:r>
                <a:r>
                  <a:rPr lang="en-GB" sz="1575" dirty="0" err="1"/>
                  <a:t>ms</a:t>
                </a:r>
                <a:r>
                  <a:rPr lang="en-GB" sz="1575" dirty="0"/>
                  <a:t> (180</a:t>
                </a:r>
                <a14:m>
                  <m:oMath xmlns:m="http://schemas.openxmlformats.org/officeDocument/2006/math">
                    <m:r>
                      <a:rPr lang="en-GB" sz="1575" i="1" dirty="0">
                        <a:latin typeface="Cambria Math" panose="02040503050406030204" pitchFamily="18" charset="0"/>
                        <a:ea typeface="Cambria Math" panose="02040503050406030204" pitchFamily="18" charset="0"/>
                      </a:rPr>
                      <m:t>°</m:t>
                    </m:r>
                  </m:oMath>
                </a14:m>
                <a:r>
                  <a:rPr lang="en-GB" sz="1575" dirty="0"/>
                  <a:t>).</a:t>
                </a:r>
              </a:p>
            </p:txBody>
          </p:sp>
        </mc:Choice>
        <mc:Fallback>
          <p:sp>
            <p:nvSpPr>
              <p:cNvPr id="5" name="Content Placeholder 44">
                <a:extLst>
                  <a:ext uri="{FF2B5EF4-FFF2-40B4-BE49-F238E27FC236}">
                    <a16:creationId xmlns:a16="http://schemas.microsoft.com/office/drawing/2014/main" id="{E8A16C48-A2B0-4176-16F8-751F07DE1E03}"/>
                  </a:ext>
                </a:extLst>
              </p:cNvPr>
              <p:cNvSpPr txBox="1">
                <a:spLocks noRot="1" noChangeAspect="1" noMove="1" noResize="1" noEditPoints="1" noAdjustHandles="1" noChangeArrowheads="1" noChangeShapeType="1" noTextEdit="1"/>
              </p:cNvSpPr>
              <p:nvPr/>
            </p:nvSpPr>
            <p:spPr>
              <a:xfrm>
                <a:off x="1162050" y="1308296"/>
                <a:ext cx="7372350" cy="969496"/>
              </a:xfrm>
              <a:prstGeom prst="rect">
                <a:avLst/>
              </a:prstGeom>
              <a:blipFill>
                <a:blip r:embed="rId2"/>
                <a:stretch>
                  <a:fillRect l="-1737" t="-7547" r="-1654" b="-11321"/>
                </a:stretch>
              </a:blipFill>
            </p:spPr>
            <p:txBody>
              <a:bodyPr/>
              <a:lstStyle/>
              <a:p>
                <a:r>
                  <a:rPr lang="en-US">
                    <a:noFill/>
                  </a:rPr>
                  <a:t> </a:t>
                </a:r>
              </a:p>
            </p:txBody>
          </p:sp>
        </mc:Fallback>
      </mc:AlternateContent>
      <p:sp>
        <p:nvSpPr>
          <p:cNvPr id="6" name="Content Placeholder 11">
            <a:extLst>
              <a:ext uri="{FF2B5EF4-FFF2-40B4-BE49-F238E27FC236}">
                <a16:creationId xmlns:a16="http://schemas.microsoft.com/office/drawing/2014/main" id="{F1F2DFB1-5CAD-72DF-474D-26EE2334ED7F}"/>
              </a:ext>
            </a:extLst>
          </p:cNvPr>
          <p:cNvSpPr txBox="1">
            <a:spLocks/>
          </p:cNvSpPr>
          <p:nvPr/>
        </p:nvSpPr>
        <p:spPr>
          <a:xfrm>
            <a:off x="1143000" y="2686050"/>
            <a:ext cx="7353300" cy="1485900"/>
          </a:xfrm>
          <a:prstGeom prst="rect">
            <a:avLst/>
          </a:prstGeom>
          <a:ln w="28575">
            <a:gradFill flip="none" rotWithShape="1">
              <a:gsLst>
                <a:gs pos="100000">
                  <a:srgbClr val="24D6D1"/>
                </a:gs>
                <a:gs pos="18000">
                  <a:srgbClr val="22166B"/>
                </a:gs>
              </a:gsLst>
              <a:lin ang="18900000" scaled="1"/>
              <a:tileRect/>
            </a:gradFill>
          </a:ln>
        </p:spPr>
        <p:txBody>
          <a:bodyPr vert="horz" lIns="270000" tIns="270000" rIns="270000" bIns="270000" rtlCol="0" anchor="t">
            <a:noAutofit/>
          </a:bodyPr>
          <a:lstStyle>
            <a:lvl1pPr marL="0" indent="0" algn="l"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1pPr>
            <a:lvl2pPr marL="0" indent="0" algn="ctr" defTabSz="1219170" rtl="0" eaLnBrk="1" latinLnBrk="0" hangingPunct="1">
              <a:lnSpc>
                <a:spcPct val="90000"/>
              </a:lnSpc>
              <a:spcBef>
                <a:spcPts val="1800"/>
              </a:spcBef>
              <a:buFont typeface="Arial" panose="020B0604020202020204" pitchFamily="34" charset="0"/>
              <a:buNone/>
              <a:defRPr sz="2400" b="0" i="0" kern="1200">
                <a:solidFill>
                  <a:schemeClr val="tx1"/>
                </a:solidFill>
                <a:latin typeface="Arial" panose="020B0604020202020204" pitchFamily="34" charset="0"/>
                <a:ea typeface="+mn-ea"/>
                <a:cs typeface="Arial" panose="020B0604020202020204" pitchFamily="34" charset="0"/>
              </a:defRPr>
            </a:lvl2pPr>
            <a:lvl3pPr marL="0" indent="0" algn="ctr" defTabSz="1219170" rtl="0" eaLnBrk="1" latinLnBrk="0" hangingPunct="1">
              <a:lnSpc>
                <a:spcPct val="90000"/>
              </a:lnSpc>
              <a:spcBef>
                <a:spcPts val="1800"/>
              </a:spcBef>
              <a:buFont typeface="Arial" panose="020B0604020202020204" pitchFamily="34" charset="0"/>
              <a:buNone/>
              <a:defRPr sz="2000" b="0" i="0" kern="1200">
                <a:solidFill>
                  <a:schemeClr val="tx1"/>
                </a:solidFill>
                <a:latin typeface="Arial" panose="020B0604020202020204" pitchFamily="34" charset="0"/>
                <a:ea typeface="+mn-ea"/>
                <a:cs typeface="Arial" panose="020B0604020202020204" pitchFamily="34" charset="0"/>
              </a:defRPr>
            </a:lvl3pPr>
            <a:lvl4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4pPr>
            <a:lvl5pPr marL="0" indent="0" algn="ctr" defTabSz="1219170" rtl="0" eaLnBrk="1" latinLnBrk="0" hangingPunct="1">
              <a:lnSpc>
                <a:spcPct val="90000"/>
              </a:lnSpc>
              <a:spcBef>
                <a:spcPts val="1800"/>
              </a:spcBef>
              <a:buFont typeface="Arial" panose="020B0604020202020204" pitchFamily="34" charset="0"/>
              <a:buNone/>
              <a:defRPr sz="1600" b="0" i="0" kern="1200">
                <a:solidFill>
                  <a:schemeClr val="tx1"/>
                </a:solidFill>
                <a:latin typeface="Arial" panose="020B0604020202020204" pitchFamily="34" charset="0"/>
                <a:ea typeface="+mn-ea"/>
                <a:cs typeface="Arial" panose="020B0604020202020204" pitchFamily="34" charset="0"/>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257175" indent="-257175">
              <a:spcBef>
                <a:spcPts val="0"/>
              </a:spcBef>
              <a:buSzPct val="70000"/>
              <a:buFont typeface="Arial" panose="020B0604020202020204" pitchFamily="34" charset="0"/>
              <a:buChar char="•"/>
            </a:pPr>
            <a:r>
              <a:rPr lang="en-GB" sz="1500" dirty="0"/>
              <a:t>Calculate the pulse width for the </a:t>
            </a:r>
            <a:br>
              <a:rPr lang="en-GB" sz="1500" dirty="0"/>
            </a:br>
            <a:r>
              <a:rPr lang="en-GB" sz="1500" dirty="0"/>
              <a:t>intermediate positions listed on the activity sheet.</a:t>
            </a:r>
          </a:p>
          <a:p>
            <a:pPr marL="257175" indent="-257175">
              <a:spcBef>
                <a:spcPts val="0"/>
              </a:spcBef>
              <a:buSzPct val="70000"/>
              <a:buFont typeface="Arial" panose="020B0604020202020204" pitchFamily="34" charset="0"/>
              <a:buChar char="•"/>
            </a:pPr>
            <a:endParaRPr lang="en-GB" sz="1500" dirty="0"/>
          </a:p>
          <a:p>
            <a:pPr marL="257175" indent="-257175">
              <a:spcBef>
                <a:spcPts val="0"/>
              </a:spcBef>
              <a:buSzPct val="70000"/>
              <a:buFont typeface="Arial" panose="020B0604020202020204" pitchFamily="34" charset="0"/>
              <a:buChar char="•"/>
            </a:pPr>
            <a:r>
              <a:rPr lang="en-GB" sz="1500" dirty="0"/>
              <a:t>If the microcontroller has an 8-bit (256 step) resolution, what is in principle the smallest increment by which the servo motor can rotate?</a:t>
            </a:r>
          </a:p>
          <a:p>
            <a:pPr marL="257175" indent="-257175">
              <a:spcBef>
                <a:spcPts val="0"/>
              </a:spcBef>
              <a:buSzPct val="70000"/>
              <a:buFont typeface="Arial" panose="020B0604020202020204" pitchFamily="34" charset="0"/>
              <a:buChar char="•"/>
            </a:pPr>
            <a:endParaRPr lang="en-GB" sz="1500" dirty="0"/>
          </a:p>
        </p:txBody>
      </p:sp>
      <p:sp>
        <p:nvSpPr>
          <p:cNvPr id="7" name="PlaceHolder 1">
            <a:extLst>
              <a:ext uri="{FF2B5EF4-FFF2-40B4-BE49-F238E27FC236}">
                <a16:creationId xmlns:a16="http://schemas.microsoft.com/office/drawing/2014/main" id="{4E1E5AFE-152C-4E61-888D-CA233638C136}"/>
              </a:ext>
            </a:extLst>
          </p:cNvPr>
          <p:cNvSpPr txBox="1">
            <a:spLocks/>
          </p:cNvSpPr>
          <p:nvPr/>
        </p:nvSpPr>
        <p:spPr bwMode="auto">
          <a:xfrm>
            <a:off x="0" y="-56271"/>
            <a:ext cx="9144000" cy="882720"/>
          </a:xfrm>
          <a:prstGeom prst="rect">
            <a:avLst/>
          </a:prstGeom>
          <a:gradFill rotWithShape="0">
            <a:gsLst>
              <a:gs pos="0">
                <a:srgbClr val="009900"/>
              </a:gs>
              <a:gs pos="100000">
                <a:srgbClr val="004600"/>
              </a:gs>
            </a:gsLst>
            <a:lin ang="5400000"/>
          </a:gradFill>
          <a:ln w="0">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b" anchorCtr="0" compatLnSpc="1">
            <a:prstTxWarp prst="textNoShape">
              <a:avLst/>
            </a:prstTxWarp>
            <a:noAutofit/>
          </a:bodyPr>
          <a:lst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400" b="1" spc="-60" dirty="0">
                <a:solidFill>
                  <a:srgbClr val="FFFF00"/>
                </a:solidFill>
                <a:latin typeface="Times New Roman" pitchFamily="18" charset="0"/>
                <a:cs typeface="Times New Roman" pitchFamily="18" charset="0"/>
              </a:rPr>
              <a:t>Applying pulse width modulation: servo motors</a:t>
            </a:r>
            <a:endParaRPr lang="en-US" sz="3400" b="1" spc="-1" dirty="0">
              <a:solidFill>
                <a:srgbClr val="FFFF00"/>
              </a:solidFill>
              <a:latin typeface="Tahoma"/>
            </a:endParaRPr>
          </a:p>
        </p:txBody>
      </p:sp>
    </p:spTree>
    <p:extLst>
      <p:ext uri="{BB962C8B-B14F-4D97-AF65-F5344CB8AC3E}">
        <p14:creationId xmlns:p14="http://schemas.microsoft.com/office/powerpoint/2010/main" val="28623440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08" y="1485901"/>
            <a:ext cx="8686800" cy="3686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48316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0" y="857250"/>
            <a:ext cx="0" cy="176330"/>
          </a:xfrm>
          <a:prstGeom prst="rect">
            <a:avLst/>
          </a:prstGeom>
        </p:spPr>
        <p:txBody>
          <a:bodyPr vert="horz" wrap="square" lIns="0" tIns="0" rIns="0" bIns="0" rtlCol="0">
            <a:spAutoFit/>
          </a:bodyPr>
          <a:lstStyle/>
          <a:p>
            <a:pPr marL="28575">
              <a:lnSpc>
                <a:spcPts val="1211"/>
              </a:lnSpc>
            </a:pPr>
            <a:fld id="{81D60167-4931-47E6-BA6A-407CBD079E47}" type="slidenum">
              <a:rPr spc="-4" dirty="0"/>
              <a:pPr marL="28575">
                <a:lnSpc>
                  <a:spcPts val="1211"/>
                </a:lnSpc>
              </a:pPr>
              <a:t>29</a:t>
            </a:fld>
            <a:endParaRPr spc="-4" dirty="0"/>
          </a:p>
        </p:txBody>
      </p:sp>
      <p:sp>
        <p:nvSpPr>
          <p:cNvPr id="3" name="object 3"/>
          <p:cNvSpPr txBox="1"/>
          <p:nvPr/>
        </p:nvSpPr>
        <p:spPr>
          <a:xfrm>
            <a:off x="743976" y="1321578"/>
            <a:ext cx="7865269" cy="1287853"/>
          </a:xfrm>
          <a:prstGeom prst="rect">
            <a:avLst/>
          </a:prstGeom>
        </p:spPr>
        <p:txBody>
          <a:bodyPr vert="horz" wrap="square" lIns="0" tIns="40958" rIns="0" bIns="0" rtlCol="0">
            <a:spAutoFit/>
          </a:bodyPr>
          <a:lstStyle/>
          <a:p>
            <a:pPr marL="557213" lvl="1" indent="-214313">
              <a:lnSpc>
                <a:spcPct val="90000"/>
              </a:lnSpc>
              <a:buFont typeface="Arial" pitchFamily="34" charset="0"/>
              <a:buChar char="•"/>
            </a:pPr>
            <a:r>
              <a:rPr lang="en-US" dirty="0">
                <a:latin typeface="Times New Roman" pitchFamily="18" charset="0"/>
                <a:cs typeface="Times New Roman" pitchFamily="18" charset="0"/>
              </a:rPr>
              <a:t>Use Pulse Width Modulation (PWM) to approximate</a:t>
            </a:r>
          </a:p>
          <a:p>
            <a:pPr marL="900113" lvl="2" indent="-214313">
              <a:lnSpc>
                <a:spcPct val="90000"/>
              </a:lnSpc>
              <a:buFont typeface="Arial" pitchFamily="34" charset="0"/>
              <a:buChar char="•"/>
            </a:pPr>
            <a:r>
              <a:rPr lang="en-US" dirty="0">
                <a:latin typeface="Times New Roman" pitchFamily="18" charset="0"/>
                <a:cs typeface="Times New Roman" pitchFamily="18" charset="0"/>
              </a:rPr>
              <a:t>Digital outputs are capable of 0V or 5V</a:t>
            </a:r>
          </a:p>
          <a:p>
            <a:pPr marL="900113" lvl="2" indent="-214313">
              <a:lnSpc>
                <a:spcPct val="90000"/>
              </a:lnSpc>
              <a:buFont typeface="Arial" pitchFamily="34" charset="0"/>
              <a:buChar char="•"/>
            </a:pPr>
            <a:r>
              <a:rPr lang="en-US" dirty="0">
                <a:latin typeface="Times New Roman" pitchFamily="18" charset="0"/>
                <a:cs typeface="Times New Roman" pitchFamily="18" charset="0"/>
              </a:rPr>
              <a:t>Over a fraction (t</a:t>
            </a:r>
            <a:r>
              <a:rPr lang="en-US" baseline="-25000" dirty="0">
                <a:latin typeface="Times New Roman" pitchFamily="18" charset="0"/>
                <a:cs typeface="Times New Roman" pitchFamily="18" charset="0"/>
              </a:rPr>
              <a:t>on</a:t>
            </a:r>
            <a:r>
              <a:rPr lang="en-US" dirty="0">
                <a:latin typeface="Times New Roman" pitchFamily="18" charset="0"/>
                <a:cs typeface="Times New Roman" pitchFamily="18" charset="0"/>
              </a:rPr>
              <a:t>) of a time period </a:t>
            </a:r>
            <a:r>
              <a:rPr lang="en-US" dirty="0" err="1">
                <a:latin typeface="Times New Roman" pitchFamily="18" charset="0"/>
                <a:cs typeface="Times New Roman" pitchFamily="18" charset="0"/>
              </a:rPr>
              <a:t>t</a:t>
            </a:r>
            <a:r>
              <a:rPr lang="en-US" baseline="-25000" dirty="0" err="1">
                <a:latin typeface="Times New Roman" pitchFamily="18" charset="0"/>
                <a:cs typeface="Times New Roman" pitchFamily="18" charset="0"/>
              </a:rPr>
              <a:t>cycle</a:t>
            </a:r>
            <a:r>
              <a:rPr lang="en-US" dirty="0">
                <a:latin typeface="Times New Roman" pitchFamily="18" charset="0"/>
                <a:cs typeface="Times New Roman" pitchFamily="18" charset="0"/>
              </a:rPr>
              <a:t>, keep pin at 5V, the rest of the time, at 0V</a:t>
            </a:r>
          </a:p>
          <a:p>
            <a:pPr marL="1243013" lvl="3" indent="-214313">
              <a:lnSpc>
                <a:spcPct val="90000"/>
              </a:lnSpc>
              <a:buFont typeface="Arial" pitchFamily="34" charset="0"/>
              <a:buChar char="•"/>
            </a:pPr>
            <a:r>
              <a:rPr lang="en-US" dirty="0">
                <a:latin typeface="Times New Roman" pitchFamily="18" charset="0"/>
                <a:cs typeface="Times New Roman" pitchFamily="18" charset="0"/>
              </a:rPr>
              <a:t>Average voltage is proportional to t</a:t>
            </a:r>
            <a:r>
              <a:rPr lang="en-US" baseline="-25000" dirty="0">
                <a:latin typeface="Times New Roman" pitchFamily="18" charset="0"/>
                <a:cs typeface="Times New Roman" pitchFamily="18" charset="0"/>
              </a:rPr>
              <a:t>on</a:t>
            </a:r>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t</a:t>
            </a:r>
            <a:r>
              <a:rPr lang="en-US" baseline="-25000" dirty="0" err="1">
                <a:latin typeface="Times New Roman" pitchFamily="18" charset="0"/>
                <a:cs typeface="Times New Roman" pitchFamily="18" charset="0"/>
              </a:rPr>
              <a:t>cycle</a:t>
            </a:r>
            <a:r>
              <a:rPr lang="en-US" dirty="0">
                <a:latin typeface="Times New Roman" pitchFamily="18" charset="0"/>
                <a:cs typeface="Times New Roman" pitchFamily="18" charset="0"/>
              </a:rPr>
              <a:t>, called the ‘Duty Cycle’</a:t>
            </a:r>
          </a:p>
        </p:txBody>
      </p:sp>
      <p:sp>
        <p:nvSpPr>
          <p:cNvPr id="5" name="Rectangle 4"/>
          <p:cNvSpPr/>
          <p:nvPr/>
        </p:nvSpPr>
        <p:spPr>
          <a:xfrm>
            <a:off x="647535" y="3282169"/>
            <a:ext cx="8058150" cy="1131079"/>
          </a:xfrm>
          <a:prstGeom prst="rect">
            <a:avLst/>
          </a:prstGeom>
        </p:spPr>
        <p:txBody>
          <a:bodyPr wrap="square">
            <a:spAutoFit/>
          </a:bodyPr>
          <a:lstStyle/>
          <a:p>
            <a:pPr marL="104775">
              <a:buClr>
                <a:schemeClr val="dk1"/>
              </a:buClr>
              <a:buSzPct val="70000"/>
            </a:pPr>
            <a:r>
              <a:rPr lang="en-GB" sz="1350" dirty="0">
                <a:solidFill>
                  <a:schemeClr val="dk1"/>
                </a:solidFill>
              </a:rPr>
              <a:t>Application</a:t>
            </a:r>
          </a:p>
          <a:p>
            <a:pPr marL="342900" indent="-238125">
              <a:buClr>
                <a:schemeClr val="dk1"/>
              </a:buClr>
              <a:buSzPct val="70000"/>
              <a:buFont typeface="Arial" panose="020B0604020202020204" pitchFamily="34" charset="0"/>
              <a:buChar char="•"/>
            </a:pPr>
            <a:r>
              <a:rPr lang="en-GB" sz="1350" dirty="0">
                <a:solidFill>
                  <a:schemeClr val="dk1"/>
                </a:solidFill>
              </a:rPr>
              <a:t>Identify how PWM can control a range of devices including LEDs, DC motors and servo motors.</a:t>
            </a:r>
          </a:p>
          <a:p>
            <a:pPr marL="104775">
              <a:buClr>
                <a:schemeClr val="dk1"/>
              </a:buClr>
              <a:buSzPct val="70000"/>
            </a:pPr>
            <a:endParaRPr lang="en-GB" sz="1350" dirty="0">
              <a:solidFill>
                <a:schemeClr val="dk1"/>
              </a:solidFill>
            </a:endParaRPr>
          </a:p>
          <a:p>
            <a:pPr marL="342900" indent="-238125">
              <a:buClr>
                <a:schemeClr val="dk1"/>
              </a:buClr>
              <a:buSzPct val="70000"/>
              <a:buFont typeface="Arial" panose="020B0604020202020204" pitchFamily="34" charset="0"/>
              <a:buChar char="•"/>
            </a:pPr>
            <a:r>
              <a:rPr lang="en-GB" sz="1350" dirty="0">
                <a:solidFill>
                  <a:schemeClr val="dk1"/>
                </a:solidFill>
              </a:rPr>
              <a:t>Make calculations to generate the right PWM signal to obtain </a:t>
            </a:r>
            <a:br>
              <a:rPr lang="en-GB" sz="1350" dirty="0">
                <a:solidFill>
                  <a:schemeClr val="dk1"/>
                </a:solidFill>
              </a:rPr>
            </a:br>
            <a:r>
              <a:rPr lang="en-GB" sz="1350" dirty="0">
                <a:solidFill>
                  <a:schemeClr val="dk1"/>
                </a:solidFill>
              </a:rPr>
              <a:t>desired results.</a:t>
            </a:r>
          </a:p>
        </p:txBody>
      </p:sp>
      <p:sp>
        <p:nvSpPr>
          <p:cNvPr id="6" name="PlaceHolder 1">
            <a:extLst>
              <a:ext uri="{FF2B5EF4-FFF2-40B4-BE49-F238E27FC236}">
                <a16:creationId xmlns:a16="http://schemas.microsoft.com/office/drawing/2014/main" id="{4625D68D-EEC8-4F15-902C-74D604CFBA49}"/>
              </a:ext>
            </a:extLst>
          </p:cNvPr>
          <p:cNvSpPr txBox="1">
            <a:spLocks/>
          </p:cNvSpPr>
          <p:nvPr/>
        </p:nvSpPr>
        <p:spPr bwMode="auto">
          <a:xfrm>
            <a:off x="0" y="-56271"/>
            <a:ext cx="9144000" cy="882720"/>
          </a:xfrm>
          <a:prstGeom prst="rect">
            <a:avLst/>
          </a:prstGeom>
          <a:gradFill rotWithShape="0">
            <a:gsLst>
              <a:gs pos="0">
                <a:srgbClr val="009900"/>
              </a:gs>
              <a:gs pos="100000">
                <a:srgbClr val="004600"/>
              </a:gs>
            </a:gsLst>
            <a:lin ang="5400000"/>
          </a:gradFill>
          <a:ln w="0">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b" anchorCtr="0" compatLnSpc="1">
            <a:prstTxWarp prst="textNoShape">
              <a:avLst/>
            </a:prstTxWarp>
            <a:noAutofit/>
          </a:bodyPr>
          <a:lst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pc="90" dirty="0">
                <a:solidFill>
                  <a:srgbClr val="FFFF00"/>
                </a:solidFill>
              </a:rPr>
              <a:t>Pulse width modulation</a:t>
            </a:r>
            <a:endParaRPr lang="en-US" b="1" spc="-1" dirty="0">
              <a:solidFill>
                <a:srgbClr val="FFFF00"/>
              </a:solidFill>
              <a:latin typeface="Tahoma"/>
            </a:endParaRPr>
          </a:p>
        </p:txBody>
      </p:sp>
    </p:spTree>
    <p:extLst>
      <p:ext uri="{BB962C8B-B14F-4D97-AF65-F5344CB8AC3E}">
        <p14:creationId xmlns:p14="http://schemas.microsoft.com/office/powerpoint/2010/main" val="1780394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5" y="1314718"/>
            <a:ext cx="3232309" cy="517930"/>
          </a:xfrm>
          <a:prstGeom prst="rect">
            <a:avLst/>
          </a:prstGeom>
        </p:spPr>
        <p:txBody>
          <a:bodyPr vert="horz" wrap="square" lIns="0" tIns="10001" rIns="0" bIns="0" numCol="1" rtlCol="0" anchor="ctr" anchorCtr="0" compatLnSpc="1">
            <a:prstTxWarp prst="textNoShape">
              <a:avLst/>
            </a:prstTxWarp>
            <a:spAutoFit/>
          </a:bodyPr>
          <a:lstStyle/>
          <a:p>
            <a:pPr marL="9525">
              <a:spcBef>
                <a:spcPts val="79"/>
              </a:spcBef>
            </a:pPr>
            <a:r>
              <a:rPr sz="3300" spc="90" dirty="0"/>
              <a:t>What</a:t>
            </a:r>
            <a:r>
              <a:rPr sz="3300" spc="71" dirty="0"/>
              <a:t> </a:t>
            </a:r>
            <a:r>
              <a:rPr sz="3300" spc="11" dirty="0"/>
              <a:t>is</a:t>
            </a:r>
            <a:r>
              <a:rPr sz="3300" spc="83" dirty="0"/>
              <a:t> </a:t>
            </a:r>
            <a:r>
              <a:rPr sz="3300" spc="60" dirty="0"/>
              <a:t>an</a:t>
            </a:r>
            <a:r>
              <a:rPr sz="3300" spc="83" dirty="0"/>
              <a:t> </a:t>
            </a:r>
            <a:r>
              <a:rPr sz="3300" spc="356" dirty="0"/>
              <a:t>ADC?</a:t>
            </a:r>
            <a:endParaRPr sz="3300"/>
          </a:p>
        </p:txBody>
      </p:sp>
      <p:sp>
        <p:nvSpPr>
          <p:cNvPr id="4" name="object 4"/>
          <p:cNvSpPr txBox="1">
            <a:spLocks noGrp="1"/>
          </p:cNvSpPr>
          <p:nvPr>
            <p:ph type="sldNum" sz="quarter" idx="7"/>
          </p:nvPr>
        </p:nvSpPr>
        <p:spPr>
          <a:xfrm>
            <a:off x="0" y="857250"/>
            <a:ext cx="0" cy="176330"/>
          </a:xfrm>
          <a:prstGeom prst="rect">
            <a:avLst/>
          </a:prstGeom>
        </p:spPr>
        <p:txBody>
          <a:bodyPr vert="horz" wrap="square" lIns="0" tIns="0" rIns="0" bIns="0" rtlCol="0">
            <a:spAutoFit/>
          </a:bodyPr>
          <a:lstStyle/>
          <a:p>
            <a:pPr marL="28575">
              <a:lnSpc>
                <a:spcPts val="1211"/>
              </a:lnSpc>
            </a:pPr>
            <a:fld id="{81D60167-4931-47E6-BA6A-407CBD079E47}" type="slidenum">
              <a:rPr spc="-4" dirty="0"/>
              <a:pPr marL="28575">
                <a:lnSpc>
                  <a:spcPts val="1211"/>
                </a:lnSpc>
              </a:pPr>
              <a:t>3</a:t>
            </a:fld>
            <a:endParaRPr spc="-4" dirty="0"/>
          </a:p>
        </p:txBody>
      </p:sp>
      <p:sp>
        <p:nvSpPr>
          <p:cNvPr id="3" name="object 3"/>
          <p:cNvSpPr txBox="1"/>
          <p:nvPr/>
        </p:nvSpPr>
        <p:spPr>
          <a:xfrm>
            <a:off x="687705" y="2201227"/>
            <a:ext cx="7865269" cy="2298899"/>
          </a:xfrm>
          <a:prstGeom prst="rect">
            <a:avLst/>
          </a:prstGeom>
        </p:spPr>
        <p:txBody>
          <a:bodyPr vert="horz" wrap="square" lIns="0" tIns="40958" rIns="0" bIns="0" rtlCol="0">
            <a:spAutoFit/>
          </a:bodyPr>
          <a:lstStyle/>
          <a:p>
            <a:pPr marL="180975" marR="3810" indent="-171926">
              <a:lnSpc>
                <a:spcPct val="90000"/>
              </a:lnSpc>
              <a:spcBef>
                <a:spcPts val="323"/>
              </a:spcBef>
              <a:buFont typeface="Arial MT"/>
              <a:buChar char="•"/>
              <a:tabLst>
                <a:tab pos="181451" algn="l"/>
              </a:tabLst>
            </a:pPr>
            <a:r>
              <a:rPr sz="2100" spc="184" dirty="0">
                <a:latin typeface="Cambria"/>
                <a:cs typeface="Cambria"/>
              </a:rPr>
              <a:t>An </a:t>
            </a:r>
            <a:r>
              <a:rPr sz="2100" spc="38" dirty="0">
                <a:solidFill>
                  <a:srgbClr val="FF0000"/>
                </a:solidFill>
                <a:latin typeface="Cambria"/>
                <a:cs typeface="Cambria"/>
              </a:rPr>
              <a:t>analog-to-digital </a:t>
            </a:r>
            <a:r>
              <a:rPr sz="2100" spc="4" dirty="0">
                <a:solidFill>
                  <a:srgbClr val="FF0000"/>
                </a:solidFill>
                <a:latin typeface="Cambria"/>
                <a:cs typeface="Cambria"/>
              </a:rPr>
              <a:t>converter </a:t>
            </a:r>
            <a:r>
              <a:rPr sz="2100" spc="-8" dirty="0">
                <a:latin typeface="Cambria"/>
                <a:cs typeface="Cambria"/>
              </a:rPr>
              <a:t>(</a:t>
            </a:r>
            <a:r>
              <a:rPr sz="2100" b="1" spc="-8" dirty="0">
                <a:latin typeface="Palatino Linotype"/>
                <a:cs typeface="Palatino Linotype"/>
              </a:rPr>
              <a:t>ADC</a:t>
            </a:r>
            <a:r>
              <a:rPr sz="2100" spc="-8" dirty="0">
                <a:latin typeface="Cambria"/>
                <a:cs typeface="Cambria"/>
              </a:rPr>
              <a:t>, </a:t>
            </a:r>
            <a:r>
              <a:rPr sz="2100" spc="263" dirty="0">
                <a:latin typeface="Cambria"/>
                <a:cs typeface="Cambria"/>
              </a:rPr>
              <a:t>A/D </a:t>
            </a:r>
            <a:r>
              <a:rPr sz="2100" spc="-8" dirty="0">
                <a:latin typeface="Cambria"/>
                <a:cs typeface="Cambria"/>
              </a:rPr>
              <a:t>or </a:t>
            </a:r>
            <a:r>
              <a:rPr sz="2100" spc="83" dirty="0">
                <a:latin typeface="Cambria"/>
                <a:cs typeface="Cambria"/>
              </a:rPr>
              <a:t>A2D) </a:t>
            </a:r>
            <a:r>
              <a:rPr sz="2100" spc="11" dirty="0">
                <a:latin typeface="Cambria"/>
                <a:cs typeface="Cambria"/>
              </a:rPr>
              <a:t>converts </a:t>
            </a:r>
            <a:r>
              <a:rPr sz="2100" spc="34" dirty="0">
                <a:latin typeface="Cambria"/>
                <a:cs typeface="Cambria"/>
              </a:rPr>
              <a:t>an </a:t>
            </a:r>
            <a:r>
              <a:rPr sz="2100" spc="38" dirty="0">
                <a:latin typeface="Cambria"/>
                <a:cs typeface="Cambria"/>
              </a:rPr>
              <a:t> </a:t>
            </a:r>
            <a:r>
              <a:rPr sz="2100" spc="49" dirty="0">
                <a:latin typeface="Cambria"/>
                <a:cs typeface="Cambria"/>
              </a:rPr>
              <a:t>analog </a:t>
            </a:r>
            <a:r>
              <a:rPr sz="2100" spc="41" dirty="0">
                <a:latin typeface="Cambria"/>
                <a:cs typeface="Cambria"/>
              </a:rPr>
              <a:t>signal</a:t>
            </a:r>
            <a:r>
              <a:rPr sz="2100" spc="56" dirty="0">
                <a:latin typeface="Cambria"/>
                <a:cs typeface="Cambria"/>
              </a:rPr>
              <a:t> </a:t>
            </a:r>
            <a:r>
              <a:rPr sz="2100" dirty="0">
                <a:latin typeface="Cambria"/>
                <a:cs typeface="Cambria"/>
              </a:rPr>
              <a:t>to</a:t>
            </a:r>
            <a:r>
              <a:rPr sz="2100" spc="68" dirty="0">
                <a:latin typeface="Cambria"/>
                <a:cs typeface="Cambria"/>
              </a:rPr>
              <a:t> </a:t>
            </a:r>
            <a:r>
              <a:rPr sz="2100" spc="23" dirty="0">
                <a:latin typeface="Cambria"/>
                <a:cs typeface="Cambria"/>
              </a:rPr>
              <a:t>a</a:t>
            </a:r>
            <a:r>
              <a:rPr sz="2100" spc="64" dirty="0">
                <a:latin typeface="Cambria"/>
                <a:cs typeface="Cambria"/>
              </a:rPr>
              <a:t> </a:t>
            </a:r>
            <a:r>
              <a:rPr sz="2100" spc="45" dirty="0">
                <a:latin typeface="Cambria"/>
                <a:cs typeface="Cambria"/>
              </a:rPr>
              <a:t>digital</a:t>
            </a:r>
            <a:r>
              <a:rPr sz="2100" spc="64" dirty="0">
                <a:latin typeface="Cambria"/>
                <a:cs typeface="Cambria"/>
              </a:rPr>
              <a:t> </a:t>
            </a:r>
            <a:r>
              <a:rPr sz="2100" spc="49" dirty="0">
                <a:latin typeface="Cambria"/>
                <a:cs typeface="Cambria"/>
              </a:rPr>
              <a:t>signal,</a:t>
            </a:r>
            <a:r>
              <a:rPr sz="2100" spc="53" dirty="0">
                <a:latin typeface="Cambria"/>
                <a:cs typeface="Cambria"/>
              </a:rPr>
              <a:t> </a:t>
            </a:r>
            <a:r>
              <a:rPr sz="2100" spc="60" dirty="0">
                <a:latin typeface="Cambria"/>
                <a:cs typeface="Cambria"/>
              </a:rPr>
              <a:t>and </a:t>
            </a:r>
            <a:r>
              <a:rPr sz="2100" spc="23" dirty="0">
                <a:latin typeface="Cambria"/>
                <a:cs typeface="Cambria"/>
              </a:rPr>
              <a:t>a</a:t>
            </a:r>
            <a:r>
              <a:rPr sz="2100" spc="64" dirty="0">
                <a:latin typeface="Cambria"/>
                <a:cs typeface="Cambria"/>
              </a:rPr>
              <a:t> </a:t>
            </a:r>
            <a:r>
              <a:rPr sz="2100" spc="38" dirty="0">
                <a:latin typeface="Cambria"/>
                <a:cs typeface="Cambria"/>
              </a:rPr>
              <a:t>digital-to-analog</a:t>
            </a:r>
            <a:r>
              <a:rPr sz="2100" spc="49" dirty="0">
                <a:latin typeface="Cambria"/>
                <a:cs typeface="Cambria"/>
              </a:rPr>
              <a:t> </a:t>
            </a:r>
            <a:r>
              <a:rPr sz="2100" spc="4" dirty="0">
                <a:latin typeface="Cambria"/>
                <a:cs typeface="Cambria"/>
              </a:rPr>
              <a:t>converter </a:t>
            </a:r>
            <a:r>
              <a:rPr sz="2100" spc="-450" dirty="0">
                <a:latin typeface="Cambria"/>
                <a:cs typeface="Cambria"/>
              </a:rPr>
              <a:t> </a:t>
            </a:r>
            <a:r>
              <a:rPr sz="2100" spc="-8" dirty="0">
                <a:latin typeface="Cambria"/>
                <a:cs typeface="Cambria"/>
              </a:rPr>
              <a:t>(</a:t>
            </a:r>
            <a:r>
              <a:rPr sz="2100" b="1" spc="-8" dirty="0">
                <a:latin typeface="Palatino Linotype"/>
                <a:cs typeface="Palatino Linotype"/>
              </a:rPr>
              <a:t>DAC</a:t>
            </a:r>
            <a:r>
              <a:rPr sz="2100" spc="-8" dirty="0">
                <a:latin typeface="Cambria"/>
                <a:cs typeface="Cambria"/>
              </a:rPr>
              <a:t>,</a:t>
            </a:r>
            <a:r>
              <a:rPr sz="2100" spc="79" dirty="0">
                <a:latin typeface="Cambria"/>
                <a:cs typeface="Cambria"/>
              </a:rPr>
              <a:t> </a:t>
            </a:r>
            <a:r>
              <a:rPr sz="2100" spc="263" dirty="0">
                <a:latin typeface="Cambria"/>
                <a:cs typeface="Cambria"/>
              </a:rPr>
              <a:t>D/A</a:t>
            </a:r>
            <a:r>
              <a:rPr sz="2100" spc="56" dirty="0">
                <a:latin typeface="Cambria"/>
                <a:cs typeface="Cambria"/>
              </a:rPr>
              <a:t> </a:t>
            </a:r>
            <a:r>
              <a:rPr sz="2100" spc="-8" dirty="0">
                <a:latin typeface="Cambria"/>
                <a:cs typeface="Cambria"/>
              </a:rPr>
              <a:t>or</a:t>
            </a:r>
            <a:r>
              <a:rPr sz="2100" spc="60" dirty="0">
                <a:latin typeface="Cambria"/>
                <a:cs typeface="Cambria"/>
              </a:rPr>
              <a:t> </a:t>
            </a:r>
            <a:r>
              <a:rPr sz="2100" spc="79" dirty="0">
                <a:latin typeface="Cambria"/>
                <a:cs typeface="Cambria"/>
              </a:rPr>
              <a:t>D2A)</a:t>
            </a:r>
            <a:r>
              <a:rPr sz="2100" spc="71" dirty="0">
                <a:latin typeface="Cambria"/>
                <a:cs typeface="Cambria"/>
              </a:rPr>
              <a:t> </a:t>
            </a:r>
            <a:r>
              <a:rPr sz="2100" spc="26" dirty="0">
                <a:latin typeface="Cambria"/>
                <a:cs typeface="Cambria"/>
              </a:rPr>
              <a:t>does</a:t>
            </a:r>
            <a:r>
              <a:rPr sz="2100" spc="60" dirty="0">
                <a:latin typeface="Cambria"/>
                <a:cs typeface="Cambria"/>
              </a:rPr>
              <a:t> </a:t>
            </a:r>
            <a:r>
              <a:rPr sz="2100" dirty="0">
                <a:latin typeface="Cambria"/>
                <a:cs typeface="Cambria"/>
              </a:rPr>
              <a:t>the</a:t>
            </a:r>
            <a:r>
              <a:rPr sz="2100" spc="60" dirty="0">
                <a:latin typeface="Cambria"/>
                <a:cs typeface="Cambria"/>
              </a:rPr>
              <a:t> </a:t>
            </a:r>
            <a:r>
              <a:rPr sz="2100" spc="34" dirty="0">
                <a:latin typeface="Cambria"/>
                <a:cs typeface="Cambria"/>
              </a:rPr>
              <a:t>opposite.</a:t>
            </a:r>
            <a:endParaRPr sz="2100">
              <a:latin typeface="Cambria"/>
              <a:cs typeface="Cambria"/>
            </a:endParaRPr>
          </a:p>
          <a:p>
            <a:pPr marL="180975" marR="67628" indent="-171926">
              <a:lnSpc>
                <a:spcPts val="2265"/>
              </a:lnSpc>
              <a:spcBef>
                <a:spcPts val="784"/>
              </a:spcBef>
              <a:buFont typeface="Arial MT"/>
              <a:buChar char="•"/>
              <a:tabLst>
                <a:tab pos="181451" algn="l"/>
              </a:tabLst>
            </a:pPr>
            <a:r>
              <a:rPr sz="2100" spc="184" dirty="0">
                <a:latin typeface="Cambria"/>
                <a:cs typeface="Cambria"/>
              </a:rPr>
              <a:t>An</a:t>
            </a:r>
            <a:r>
              <a:rPr sz="2100" spc="60" dirty="0">
                <a:latin typeface="Cambria"/>
                <a:cs typeface="Cambria"/>
              </a:rPr>
              <a:t> </a:t>
            </a:r>
            <a:r>
              <a:rPr sz="2100" spc="49" dirty="0">
                <a:solidFill>
                  <a:srgbClr val="FF0000"/>
                </a:solidFill>
                <a:latin typeface="Cambria"/>
                <a:cs typeface="Cambria"/>
              </a:rPr>
              <a:t>embedded</a:t>
            </a:r>
            <a:r>
              <a:rPr sz="2100" spc="64" dirty="0">
                <a:solidFill>
                  <a:srgbClr val="FF0000"/>
                </a:solidFill>
                <a:latin typeface="Cambria"/>
                <a:cs typeface="Cambria"/>
              </a:rPr>
              <a:t> </a:t>
            </a:r>
            <a:r>
              <a:rPr sz="2100" spc="23" dirty="0">
                <a:solidFill>
                  <a:srgbClr val="FF0000"/>
                </a:solidFill>
                <a:latin typeface="Cambria"/>
                <a:cs typeface="Cambria"/>
              </a:rPr>
              <a:t>system</a:t>
            </a:r>
            <a:r>
              <a:rPr sz="2100" spc="75" dirty="0">
                <a:solidFill>
                  <a:srgbClr val="FF0000"/>
                </a:solidFill>
                <a:latin typeface="Cambria"/>
                <a:cs typeface="Cambria"/>
              </a:rPr>
              <a:t> </a:t>
            </a:r>
            <a:r>
              <a:rPr sz="2100" spc="11" dirty="0">
                <a:latin typeface="Cambria"/>
                <a:cs typeface="Cambria"/>
              </a:rPr>
              <a:t>uses</a:t>
            </a:r>
            <a:r>
              <a:rPr sz="2100" spc="64" dirty="0">
                <a:latin typeface="Cambria"/>
                <a:cs typeface="Cambria"/>
              </a:rPr>
              <a:t> </a:t>
            </a:r>
            <a:r>
              <a:rPr sz="2100" spc="4" dirty="0">
                <a:latin typeface="Cambria"/>
                <a:cs typeface="Cambria"/>
              </a:rPr>
              <a:t>the</a:t>
            </a:r>
            <a:r>
              <a:rPr sz="2100" spc="64" dirty="0">
                <a:latin typeface="Cambria"/>
                <a:cs typeface="Cambria"/>
              </a:rPr>
              <a:t> </a:t>
            </a:r>
            <a:r>
              <a:rPr sz="2100" b="1" spc="-4" dirty="0">
                <a:latin typeface="Palatino Linotype"/>
                <a:cs typeface="Palatino Linotype"/>
              </a:rPr>
              <a:t>ADC</a:t>
            </a:r>
            <a:r>
              <a:rPr sz="2100" b="1" spc="11" dirty="0">
                <a:latin typeface="Palatino Linotype"/>
                <a:cs typeface="Palatino Linotype"/>
              </a:rPr>
              <a:t> </a:t>
            </a:r>
            <a:r>
              <a:rPr sz="2100" spc="-4" dirty="0">
                <a:latin typeface="Cambria"/>
                <a:cs typeface="Cambria"/>
              </a:rPr>
              <a:t>to</a:t>
            </a:r>
            <a:r>
              <a:rPr sz="2100" spc="64" dirty="0">
                <a:latin typeface="Cambria"/>
                <a:cs typeface="Cambria"/>
              </a:rPr>
              <a:t> </a:t>
            </a:r>
            <a:r>
              <a:rPr sz="2100" spc="8" dirty="0">
                <a:latin typeface="Cambria"/>
                <a:cs typeface="Cambria"/>
              </a:rPr>
              <a:t>collect</a:t>
            </a:r>
            <a:r>
              <a:rPr sz="2100" spc="56" dirty="0">
                <a:latin typeface="Cambria"/>
                <a:cs typeface="Cambria"/>
              </a:rPr>
              <a:t> </a:t>
            </a:r>
            <a:r>
              <a:rPr sz="2100" spc="30" dirty="0">
                <a:latin typeface="Cambria"/>
                <a:cs typeface="Cambria"/>
              </a:rPr>
              <a:t>information</a:t>
            </a:r>
            <a:r>
              <a:rPr sz="2100" spc="53" dirty="0">
                <a:latin typeface="Cambria"/>
                <a:cs typeface="Cambria"/>
              </a:rPr>
              <a:t> </a:t>
            </a:r>
            <a:r>
              <a:rPr sz="2100" spc="26" dirty="0">
                <a:latin typeface="Cambria"/>
                <a:cs typeface="Cambria"/>
              </a:rPr>
              <a:t>about </a:t>
            </a:r>
            <a:r>
              <a:rPr sz="2100" spc="-450" dirty="0">
                <a:latin typeface="Cambria"/>
                <a:cs typeface="Cambria"/>
              </a:rPr>
              <a:t> </a:t>
            </a:r>
            <a:r>
              <a:rPr sz="2100" dirty="0">
                <a:latin typeface="Cambria"/>
                <a:cs typeface="Cambria"/>
              </a:rPr>
              <a:t>the</a:t>
            </a:r>
            <a:r>
              <a:rPr sz="2100" spc="53" dirty="0">
                <a:latin typeface="Cambria"/>
                <a:cs typeface="Cambria"/>
              </a:rPr>
              <a:t> </a:t>
            </a:r>
            <a:r>
              <a:rPr sz="2100" spc="8" dirty="0">
                <a:latin typeface="Cambria"/>
                <a:cs typeface="Cambria"/>
              </a:rPr>
              <a:t>external</a:t>
            </a:r>
            <a:r>
              <a:rPr sz="2100" spc="60" dirty="0">
                <a:latin typeface="Cambria"/>
                <a:cs typeface="Cambria"/>
              </a:rPr>
              <a:t> </a:t>
            </a:r>
            <a:r>
              <a:rPr sz="2100" spc="56" dirty="0">
                <a:latin typeface="Cambria"/>
                <a:cs typeface="Cambria"/>
              </a:rPr>
              <a:t>world.</a:t>
            </a:r>
            <a:endParaRPr sz="2100">
              <a:latin typeface="Cambria"/>
              <a:cs typeface="Cambria"/>
            </a:endParaRPr>
          </a:p>
          <a:p>
            <a:pPr marL="180975" marR="63818" indent="-171926">
              <a:lnSpc>
                <a:spcPts val="2265"/>
              </a:lnSpc>
              <a:spcBef>
                <a:spcPts val="761"/>
              </a:spcBef>
              <a:buFont typeface="Arial MT"/>
              <a:buChar char="•"/>
              <a:tabLst>
                <a:tab pos="181451" algn="l"/>
              </a:tabLst>
            </a:pPr>
            <a:r>
              <a:rPr sz="2100" spc="26" dirty="0">
                <a:latin typeface="Cambria"/>
                <a:cs typeface="Cambria"/>
              </a:rPr>
              <a:t>The</a:t>
            </a:r>
            <a:r>
              <a:rPr sz="2100" spc="56" dirty="0">
                <a:latin typeface="Cambria"/>
                <a:cs typeface="Cambria"/>
              </a:rPr>
              <a:t> </a:t>
            </a:r>
            <a:r>
              <a:rPr sz="2100" spc="49" dirty="0">
                <a:latin typeface="Cambria"/>
                <a:cs typeface="Cambria"/>
              </a:rPr>
              <a:t>input</a:t>
            </a:r>
            <a:r>
              <a:rPr sz="2100" spc="60" dirty="0">
                <a:latin typeface="Cambria"/>
                <a:cs typeface="Cambria"/>
              </a:rPr>
              <a:t> </a:t>
            </a:r>
            <a:r>
              <a:rPr sz="2100" spc="41" dirty="0">
                <a:latin typeface="Cambria"/>
                <a:cs typeface="Cambria"/>
              </a:rPr>
              <a:t>signal</a:t>
            </a:r>
            <a:r>
              <a:rPr sz="2100" spc="64" dirty="0">
                <a:latin typeface="Cambria"/>
                <a:cs typeface="Cambria"/>
              </a:rPr>
              <a:t> </a:t>
            </a:r>
            <a:r>
              <a:rPr sz="2100" spc="4" dirty="0">
                <a:latin typeface="Cambria"/>
                <a:cs typeface="Cambria"/>
              </a:rPr>
              <a:t>is</a:t>
            </a:r>
            <a:r>
              <a:rPr sz="2100" spc="60" dirty="0">
                <a:latin typeface="Cambria"/>
                <a:cs typeface="Cambria"/>
              </a:rPr>
              <a:t> </a:t>
            </a:r>
            <a:r>
              <a:rPr sz="2100" spc="56" dirty="0">
                <a:latin typeface="Cambria"/>
                <a:cs typeface="Cambria"/>
              </a:rPr>
              <a:t>usually</a:t>
            </a:r>
            <a:r>
              <a:rPr sz="2100" spc="53" dirty="0">
                <a:latin typeface="Cambria"/>
                <a:cs typeface="Cambria"/>
              </a:rPr>
              <a:t> </a:t>
            </a:r>
            <a:r>
              <a:rPr sz="2100" spc="34" dirty="0">
                <a:latin typeface="Cambria"/>
                <a:cs typeface="Cambria"/>
              </a:rPr>
              <a:t>an</a:t>
            </a:r>
            <a:r>
              <a:rPr sz="2100" spc="60" dirty="0">
                <a:latin typeface="Cambria"/>
                <a:cs typeface="Cambria"/>
              </a:rPr>
              <a:t> </a:t>
            </a:r>
            <a:r>
              <a:rPr sz="2100" spc="49" dirty="0">
                <a:latin typeface="Cambria"/>
                <a:cs typeface="Cambria"/>
              </a:rPr>
              <a:t>analog</a:t>
            </a:r>
            <a:r>
              <a:rPr sz="2100" spc="56" dirty="0">
                <a:latin typeface="Cambria"/>
                <a:cs typeface="Cambria"/>
              </a:rPr>
              <a:t> </a:t>
            </a:r>
            <a:r>
              <a:rPr sz="2100" spc="49" dirty="0">
                <a:latin typeface="Cambria"/>
                <a:cs typeface="Cambria"/>
              </a:rPr>
              <a:t>voltage,</a:t>
            </a:r>
            <a:r>
              <a:rPr sz="2100" spc="60" dirty="0">
                <a:latin typeface="Cambria"/>
                <a:cs typeface="Cambria"/>
              </a:rPr>
              <a:t> and</a:t>
            </a:r>
            <a:r>
              <a:rPr sz="2100" spc="64" dirty="0">
                <a:latin typeface="Cambria"/>
                <a:cs typeface="Cambria"/>
              </a:rPr>
              <a:t> </a:t>
            </a:r>
            <a:r>
              <a:rPr sz="2100" dirty="0">
                <a:latin typeface="Cambria"/>
                <a:cs typeface="Cambria"/>
              </a:rPr>
              <a:t>the</a:t>
            </a:r>
            <a:r>
              <a:rPr sz="2100" spc="60" dirty="0">
                <a:latin typeface="Cambria"/>
                <a:cs typeface="Cambria"/>
              </a:rPr>
              <a:t> </a:t>
            </a:r>
            <a:r>
              <a:rPr sz="2100" spc="45" dirty="0">
                <a:latin typeface="Cambria"/>
                <a:cs typeface="Cambria"/>
              </a:rPr>
              <a:t>output</a:t>
            </a:r>
            <a:r>
              <a:rPr sz="2100" spc="64" dirty="0">
                <a:latin typeface="Cambria"/>
                <a:cs typeface="Cambria"/>
              </a:rPr>
              <a:t> </a:t>
            </a:r>
            <a:r>
              <a:rPr sz="2100" spc="4" dirty="0">
                <a:latin typeface="Cambria"/>
                <a:cs typeface="Cambria"/>
              </a:rPr>
              <a:t>is</a:t>
            </a:r>
            <a:r>
              <a:rPr sz="2100" spc="60" dirty="0">
                <a:latin typeface="Cambria"/>
                <a:cs typeface="Cambria"/>
              </a:rPr>
              <a:t> </a:t>
            </a:r>
            <a:r>
              <a:rPr sz="2100" spc="23" dirty="0">
                <a:latin typeface="Cambria"/>
                <a:cs typeface="Cambria"/>
              </a:rPr>
              <a:t>a </a:t>
            </a:r>
            <a:r>
              <a:rPr sz="2100" spc="-450" dirty="0">
                <a:latin typeface="Cambria"/>
                <a:cs typeface="Cambria"/>
              </a:rPr>
              <a:t> </a:t>
            </a:r>
            <a:r>
              <a:rPr sz="2100" spc="26" dirty="0">
                <a:latin typeface="Cambria"/>
                <a:cs typeface="Cambria"/>
              </a:rPr>
              <a:t>binary</a:t>
            </a:r>
            <a:r>
              <a:rPr sz="2100" spc="56" dirty="0">
                <a:latin typeface="Cambria"/>
                <a:cs typeface="Cambria"/>
              </a:rPr>
              <a:t> </a:t>
            </a:r>
            <a:r>
              <a:rPr sz="2100" spc="41" dirty="0">
                <a:latin typeface="Cambria"/>
                <a:cs typeface="Cambria"/>
              </a:rPr>
              <a:t>number.</a:t>
            </a:r>
            <a:endParaRPr sz="2100">
              <a:latin typeface="Cambria"/>
              <a:cs typeface="Cambria"/>
            </a:endParaRPr>
          </a:p>
        </p:txBody>
      </p:sp>
      <p:sp>
        <p:nvSpPr>
          <p:cNvPr id="5" name="PlaceHolder 1">
            <a:extLst>
              <a:ext uri="{FF2B5EF4-FFF2-40B4-BE49-F238E27FC236}">
                <a16:creationId xmlns:a16="http://schemas.microsoft.com/office/drawing/2014/main" id="{C73270FD-045D-45EB-B2DA-CA064AA7626C}"/>
              </a:ext>
            </a:extLst>
          </p:cNvPr>
          <p:cNvSpPr txBox="1">
            <a:spLocks/>
          </p:cNvSpPr>
          <p:nvPr/>
        </p:nvSpPr>
        <p:spPr bwMode="auto">
          <a:xfrm>
            <a:off x="0" y="0"/>
            <a:ext cx="9144000" cy="882720"/>
          </a:xfrm>
          <a:prstGeom prst="rect">
            <a:avLst/>
          </a:prstGeom>
          <a:gradFill rotWithShape="0">
            <a:gsLst>
              <a:gs pos="0">
                <a:srgbClr val="009900"/>
              </a:gs>
              <a:gs pos="100000">
                <a:srgbClr val="004600"/>
              </a:gs>
            </a:gsLst>
            <a:lin ang="5400000"/>
          </a:gradFill>
          <a:ln w="0">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pc="180" dirty="0">
                <a:solidFill>
                  <a:srgbClr val="FFFF00"/>
                </a:solidFill>
              </a:rPr>
              <a:t>Why</a:t>
            </a:r>
            <a:r>
              <a:rPr lang="en-US" b="1" spc="86" dirty="0">
                <a:solidFill>
                  <a:srgbClr val="FFFF00"/>
                </a:solidFill>
              </a:rPr>
              <a:t> we </a:t>
            </a:r>
            <a:r>
              <a:rPr lang="en-US" b="1" spc="53" dirty="0">
                <a:solidFill>
                  <a:srgbClr val="FFFF00"/>
                </a:solidFill>
              </a:rPr>
              <a:t>need</a:t>
            </a:r>
            <a:r>
              <a:rPr lang="en-US" b="1" spc="86" dirty="0">
                <a:solidFill>
                  <a:srgbClr val="FFFF00"/>
                </a:solidFill>
              </a:rPr>
              <a:t> </a:t>
            </a:r>
            <a:r>
              <a:rPr lang="en-US" b="1" spc="454" dirty="0">
                <a:solidFill>
                  <a:srgbClr val="FFFF00"/>
                </a:solidFill>
              </a:rPr>
              <a:t>ADC</a:t>
            </a:r>
            <a:r>
              <a:rPr lang="en-US" b="1" spc="86" dirty="0">
                <a:solidFill>
                  <a:srgbClr val="FFFF00"/>
                </a:solidFill>
              </a:rPr>
              <a:t> </a:t>
            </a:r>
            <a:r>
              <a:rPr lang="en-US" b="1" spc="45" dirty="0">
                <a:solidFill>
                  <a:srgbClr val="FFFF00"/>
                </a:solidFill>
              </a:rPr>
              <a:t>Interfacing?</a:t>
            </a:r>
            <a:endParaRPr lang="en-US" b="1" spc="-1" dirty="0">
              <a:solidFill>
                <a:srgbClr val="FFFF00"/>
              </a:solidFill>
              <a:latin typeface="Tahoma"/>
            </a:endParaRPr>
          </a:p>
        </p:txBody>
      </p:sp>
    </p:spTree>
    <p:extLst>
      <p:ext uri="{BB962C8B-B14F-4D97-AF65-F5344CB8AC3E}">
        <p14:creationId xmlns:p14="http://schemas.microsoft.com/office/powerpoint/2010/main" val="34367214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32117" y="473905"/>
            <a:ext cx="6343650" cy="392415"/>
          </a:xfrm>
        </p:spPr>
        <p:txBody>
          <a:bodyPr/>
          <a:lstStyle/>
          <a:p>
            <a:r>
              <a:rPr lang="en-US" sz="2550" dirty="0" err="1">
                <a:latin typeface="Times New Roman" pitchFamily="18" charset="0"/>
                <a:cs typeface="Times New Roman" pitchFamily="18" charset="0"/>
              </a:rPr>
              <a:t>Arduino</a:t>
            </a:r>
            <a:r>
              <a:rPr lang="en-US" sz="2550" dirty="0">
                <a:latin typeface="Times New Roman" pitchFamily="18" charset="0"/>
                <a:cs typeface="Times New Roman" pitchFamily="18" charset="0"/>
              </a:rPr>
              <a:t> </a:t>
            </a:r>
            <a:r>
              <a:rPr lang="en-US" sz="2550" dirty="0" err="1">
                <a:latin typeface="Times New Roman" pitchFamily="18" charset="0"/>
                <a:cs typeface="Times New Roman" pitchFamily="18" charset="0"/>
              </a:rPr>
              <a:t>analogWrite</a:t>
            </a:r>
            <a:r>
              <a:rPr lang="en-US" sz="2550" dirty="0">
                <a:latin typeface="Times New Roman" pitchFamily="18" charset="0"/>
                <a:cs typeface="Times New Roman" pitchFamily="18" charset="0"/>
              </a:rPr>
              <a:t>( )</a:t>
            </a:r>
          </a:p>
        </p:txBody>
      </p:sp>
      <p:sp>
        <p:nvSpPr>
          <p:cNvPr id="8195" name="Rectangle 3"/>
          <p:cNvSpPr>
            <a:spLocks noGrp="1" noChangeArrowheads="1"/>
          </p:cNvSpPr>
          <p:nvPr>
            <p:ph type="body" idx="1"/>
          </p:nvPr>
        </p:nvSpPr>
        <p:spPr>
          <a:xfrm>
            <a:off x="921434" y="1914003"/>
            <a:ext cx="8686800" cy="946413"/>
          </a:xfrm>
        </p:spPr>
        <p:txBody>
          <a:bodyPr/>
          <a:lstStyle/>
          <a:p>
            <a:r>
              <a:rPr lang="en-US" dirty="0"/>
              <a:t> </a:t>
            </a:r>
            <a:r>
              <a:rPr lang="en-US" b="1" dirty="0" err="1">
                <a:solidFill>
                  <a:srgbClr val="FF3300"/>
                </a:solidFill>
                <a:latin typeface="Courier New" pitchFamily="49" charset="0"/>
              </a:rPr>
              <a:t>analogWrite</a:t>
            </a:r>
            <a:r>
              <a:rPr lang="en-US" dirty="0"/>
              <a:t>(</a:t>
            </a:r>
            <a:r>
              <a:rPr lang="en-US" i="1" dirty="0"/>
              <a:t>pin</a:t>
            </a:r>
            <a:r>
              <a:rPr lang="en-US" dirty="0"/>
              <a:t>, </a:t>
            </a:r>
            <a:r>
              <a:rPr lang="en-US" b="1" i="1" dirty="0">
                <a:solidFill>
                  <a:srgbClr val="0066FF"/>
                </a:solidFill>
              </a:rPr>
              <a:t>value</a:t>
            </a:r>
            <a:r>
              <a:rPr lang="en-US" dirty="0"/>
              <a:t>);</a:t>
            </a:r>
          </a:p>
          <a:p>
            <a:pPr lvl="1"/>
            <a:r>
              <a:rPr lang="en-US" dirty="0"/>
              <a:t>0 </a:t>
            </a:r>
            <a:r>
              <a:rPr lang="en-US" b="1" dirty="0">
                <a:sym typeface="Symbol" pitchFamily="18" charset="2"/>
              </a:rPr>
              <a:t></a:t>
            </a:r>
            <a:r>
              <a:rPr lang="en-US" dirty="0"/>
              <a:t> </a:t>
            </a:r>
            <a:r>
              <a:rPr lang="en-US" b="1" i="1" dirty="0">
                <a:solidFill>
                  <a:srgbClr val="0066FF"/>
                </a:solidFill>
              </a:rPr>
              <a:t>value</a:t>
            </a:r>
            <a:r>
              <a:rPr lang="en-US" dirty="0"/>
              <a:t> </a:t>
            </a:r>
            <a:r>
              <a:rPr lang="en-US" b="1" dirty="0">
                <a:sym typeface="Symbol" pitchFamily="18" charset="2"/>
              </a:rPr>
              <a:t></a:t>
            </a:r>
            <a:r>
              <a:rPr lang="en-US" dirty="0"/>
              <a:t> 255</a:t>
            </a:r>
          </a:p>
          <a:p>
            <a:pPr lvl="2"/>
            <a:r>
              <a:rPr lang="en-US" dirty="0"/>
              <a:t>0% duty cycle --&gt; 0 V --&gt; </a:t>
            </a:r>
            <a:r>
              <a:rPr lang="en-US" b="1" dirty="0" err="1">
                <a:solidFill>
                  <a:srgbClr val="FF3300"/>
                </a:solidFill>
                <a:latin typeface="Courier New" pitchFamily="49" charset="0"/>
              </a:rPr>
              <a:t>analogWrite</a:t>
            </a:r>
            <a:r>
              <a:rPr lang="en-US" dirty="0"/>
              <a:t>(pin, </a:t>
            </a:r>
            <a:r>
              <a:rPr lang="en-US" dirty="0">
                <a:solidFill>
                  <a:srgbClr val="0066FF"/>
                </a:solidFill>
              </a:rPr>
              <a:t>0</a:t>
            </a:r>
            <a:r>
              <a:rPr lang="en-US" dirty="0"/>
              <a:t>);</a:t>
            </a:r>
          </a:p>
          <a:p>
            <a:pPr lvl="2"/>
            <a:r>
              <a:rPr lang="en-US" dirty="0"/>
              <a:t>100% duty cycle --&gt; 5 V --&gt; </a:t>
            </a:r>
            <a:r>
              <a:rPr lang="en-US" b="1" dirty="0" err="1">
                <a:solidFill>
                  <a:srgbClr val="FF3300"/>
                </a:solidFill>
                <a:latin typeface="Courier New" pitchFamily="49" charset="0"/>
              </a:rPr>
              <a:t>analogWrite</a:t>
            </a:r>
            <a:r>
              <a:rPr lang="en-US" dirty="0"/>
              <a:t>(pin, </a:t>
            </a:r>
            <a:r>
              <a:rPr lang="en-US" dirty="0">
                <a:solidFill>
                  <a:srgbClr val="0066FF"/>
                </a:solidFill>
              </a:rPr>
              <a:t>255</a:t>
            </a:r>
            <a:r>
              <a:rPr lang="en-US" dirty="0"/>
              <a:t>);</a:t>
            </a:r>
          </a:p>
        </p:txBody>
      </p:sp>
    </p:spTree>
    <p:extLst>
      <p:ext uri="{BB962C8B-B14F-4D97-AF65-F5344CB8AC3E}">
        <p14:creationId xmlns:p14="http://schemas.microsoft.com/office/powerpoint/2010/main" val="19805665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3081813" y="2720626"/>
            <a:ext cx="2980373" cy="2077492"/>
          </a:xfrm>
        </p:spPr>
        <p:txBody>
          <a:bodyPr/>
          <a:lstStyle/>
          <a:p>
            <a:r>
              <a:rPr lang="en-US"/>
              <a:t>Analog Output Example</a:t>
            </a:r>
          </a:p>
        </p:txBody>
      </p:sp>
      <p:sp>
        <p:nvSpPr>
          <p:cNvPr id="23555" name="Rectangle 3"/>
          <p:cNvSpPr>
            <a:spLocks noGrp="1" noChangeArrowheads="1"/>
          </p:cNvSpPr>
          <p:nvPr>
            <p:ph type="body" idx="4294967295"/>
          </p:nvPr>
        </p:nvSpPr>
        <p:spPr>
          <a:xfrm>
            <a:off x="457200" y="2000250"/>
            <a:ext cx="2565400" cy="1454244"/>
          </a:xfrm>
        </p:spPr>
        <p:txBody>
          <a:bodyPr/>
          <a:lstStyle/>
          <a:p>
            <a:r>
              <a:rPr lang="en-US" sz="1800" dirty="0"/>
              <a:t>Fade the red LED in, then out</a:t>
            </a:r>
          </a:p>
          <a:p>
            <a:pPr lvl="1"/>
            <a:r>
              <a:rPr lang="en-US" sz="1500" dirty="0"/>
              <a:t>duty cycle is incremented then decremented</a:t>
            </a:r>
          </a:p>
          <a:p>
            <a:pPr lvl="1"/>
            <a:r>
              <a:rPr lang="en-US" sz="1500" dirty="0"/>
              <a:t>256 steps</a:t>
            </a:r>
          </a:p>
          <a:p>
            <a:pPr marL="857250" lvl="2"/>
            <a:r>
              <a:rPr lang="en-US" sz="1350" dirty="0"/>
              <a:t>0% to 100%</a:t>
            </a:r>
          </a:p>
        </p:txBody>
      </p:sp>
      <p:sp>
        <p:nvSpPr>
          <p:cNvPr id="286725" name="Text Box 5"/>
          <p:cNvSpPr txBox="1">
            <a:spLocks noChangeArrowheads="1"/>
          </p:cNvSpPr>
          <p:nvPr/>
        </p:nvSpPr>
        <p:spPr bwMode="auto">
          <a:xfrm>
            <a:off x="3022600" y="1293981"/>
            <a:ext cx="5949950" cy="3970318"/>
          </a:xfrm>
          <a:prstGeom prst="rect">
            <a:avLst/>
          </a:prstGeom>
          <a:solidFill>
            <a:srgbClr val="FFFF99"/>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l"/>
            <a:r>
              <a:rPr lang="en-US" sz="1050" dirty="0"/>
              <a:t>const byte </a:t>
            </a:r>
            <a:r>
              <a:rPr lang="en-US" sz="1050" dirty="0" err="1"/>
              <a:t>ledPin</a:t>
            </a:r>
            <a:r>
              <a:rPr lang="en-US" sz="1050" dirty="0"/>
              <a:t> = 3;    // red RGB LED on Experimenter</a:t>
            </a:r>
          </a:p>
          <a:p>
            <a:pPr algn="l"/>
            <a:r>
              <a:rPr lang="en-US" sz="1050" dirty="0"/>
              <a:t>const byte FADE_MAX = 255;  // max value for setting duty cycle</a:t>
            </a:r>
          </a:p>
          <a:p>
            <a:pPr algn="l"/>
            <a:r>
              <a:rPr lang="en-US" sz="1050" dirty="0"/>
              <a:t>const byte FADE_INC = 5;  // increment for changing duty cycle</a:t>
            </a:r>
          </a:p>
          <a:p>
            <a:pPr algn="l"/>
            <a:endParaRPr lang="en-US" sz="1050" dirty="0"/>
          </a:p>
          <a:p>
            <a:pPr algn="l"/>
            <a:r>
              <a:rPr lang="en-US" sz="1050" dirty="0"/>
              <a:t>void </a:t>
            </a:r>
            <a:r>
              <a:rPr lang="en-US" sz="1050" dirty="0">
                <a:solidFill>
                  <a:srgbClr val="FF3300"/>
                </a:solidFill>
              </a:rPr>
              <a:t>setup</a:t>
            </a:r>
            <a:r>
              <a:rPr lang="en-US" sz="1050" dirty="0"/>
              <a:t>()</a:t>
            </a:r>
          </a:p>
          <a:p>
            <a:pPr algn="l"/>
            <a:r>
              <a:rPr lang="en-US" sz="1050" dirty="0"/>
              <a:t>{ </a:t>
            </a:r>
          </a:p>
          <a:p>
            <a:pPr algn="l"/>
            <a:r>
              <a:rPr lang="en-US" sz="1050" dirty="0"/>
              <a:t>    </a:t>
            </a:r>
            <a:r>
              <a:rPr lang="en-US" sz="1050" dirty="0" err="1"/>
              <a:t>pinMode</a:t>
            </a:r>
            <a:r>
              <a:rPr lang="en-US" sz="1050" dirty="0"/>
              <a:t>(</a:t>
            </a:r>
            <a:r>
              <a:rPr lang="en-US" sz="1050" dirty="0" err="1"/>
              <a:t>ledPin</a:t>
            </a:r>
            <a:r>
              <a:rPr lang="en-US" sz="1050" dirty="0"/>
              <a:t>, OUTPUT); </a:t>
            </a:r>
          </a:p>
          <a:p>
            <a:pPr algn="l"/>
            <a:r>
              <a:rPr lang="en-US" sz="1050" dirty="0"/>
              <a:t>} </a:t>
            </a:r>
          </a:p>
          <a:p>
            <a:pPr algn="l"/>
            <a:endParaRPr lang="en-US" sz="1050" dirty="0"/>
          </a:p>
          <a:p>
            <a:pPr algn="l"/>
            <a:r>
              <a:rPr lang="en-US" sz="1050" dirty="0"/>
              <a:t>void </a:t>
            </a:r>
            <a:r>
              <a:rPr lang="en-US" sz="1050" dirty="0">
                <a:solidFill>
                  <a:srgbClr val="FF3300"/>
                </a:solidFill>
              </a:rPr>
              <a:t>loop</a:t>
            </a:r>
            <a:r>
              <a:rPr lang="en-US" sz="1050" dirty="0"/>
              <a:t>()</a:t>
            </a:r>
          </a:p>
          <a:p>
            <a:pPr algn="l"/>
            <a:r>
              <a:rPr lang="en-US" sz="1050" dirty="0"/>
              <a:t>{ </a:t>
            </a:r>
          </a:p>
          <a:p>
            <a:pPr algn="l"/>
            <a:r>
              <a:rPr lang="en-US" sz="1050" dirty="0"/>
              <a:t>int </a:t>
            </a:r>
            <a:r>
              <a:rPr lang="en-US" sz="1050" dirty="0" err="1"/>
              <a:t>fadeValue</a:t>
            </a:r>
            <a:r>
              <a:rPr lang="en-US" sz="1050" dirty="0"/>
              <a:t>;  // PWM value</a:t>
            </a:r>
          </a:p>
          <a:p>
            <a:pPr algn="l"/>
            <a:endParaRPr lang="en-US" sz="1050" dirty="0"/>
          </a:p>
          <a:p>
            <a:pPr algn="l"/>
            <a:r>
              <a:rPr lang="en-US" sz="1050" dirty="0"/>
              <a:t>// fade in from min to max in increments of 5 points:</a:t>
            </a:r>
          </a:p>
          <a:p>
            <a:pPr algn="l"/>
            <a:r>
              <a:rPr lang="en-US" sz="1050" dirty="0"/>
              <a:t>  for(</a:t>
            </a:r>
            <a:r>
              <a:rPr lang="en-US" sz="1050" dirty="0" err="1"/>
              <a:t>fadeValue</a:t>
            </a:r>
            <a:r>
              <a:rPr lang="en-US" sz="1050" dirty="0"/>
              <a:t> = 0 ; </a:t>
            </a:r>
            <a:r>
              <a:rPr lang="en-US" sz="1050" dirty="0" err="1"/>
              <a:t>fadeValue</a:t>
            </a:r>
            <a:r>
              <a:rPr lang="en-US" sz="1050" dirty="0"/>
              <a:t> &lt;= FADE_MAX; </a:t>
            </a:r>
            <a:r>
              <a:rPr lang="en-US" sz="1050" dirty="0" err="1"/>
              <a:t>fadeValue</a:t>
            </a:r>
            <a:r>
              <a:rPr lang="en-US" sz="1050" dirty="0"/>
              <a:t> +=FADE_INC)</a:t>
            </a:r>
          </a:p>
          <a:p>
            <a:pPr algn="l"/>
            <a:r>
              <a:rPr lang="en-US" sz="1050" dirty="0"/>
              <a:t>  { </a:t>
            </a:r>
          </a:p>
          <a:p>
            <a:pPr algn="l"/>
            <a:r>
              <a:rPr lang="en-US" sz="1050" dirty="0"/>
              <a:t>    </a:t>
            </a:r>
            <a:r>
              <a:rPr lang="en-US" sz="1050" dirty="0" err="1"/>
              <a:t>analogWrite</a:t>
            </a:r>
            <a:r>
              <a:rPr lang="en-US" sz="1050" dirty="0"/>
              <a:t>(</a:t>
            </a:r>
            <a:r>
              <a:rPr lang="en-US" sz="1050" dirty="0" err="1"/>
              <a:t>ledPin</a:t>
            </a:r>
            <a:r>
              <a:rPr lang="en-US" sz="1050" dirty="0"/>
              <a:t>, </a:t>
            </a:r>
            <a:r>
              <a:rPr lang="en-US" sz="1050" dirty="0" err="1"/>
              <a:t>fadeValue</a:t>
            </a:r>
            <a:r>
              <a:rPr lang="en-US" sz="1050" dirty="0"/>
              <a:t>); // sets the value (range from 0 to 255):</a:t>
            </a:r>
          </a:p>
          <a:p>
            <a:pPr algn="l"/>
            <a:r>
              <a:rPr lang="en-US" sz="1050" dirty="0"/>
              <a:t>  } </a:t>
            </a:r>
          </a:p>
          <a:p>
            <a:pPr algn="l"/>
            <a:r>
              <a:rPr lang="en-US" sz="1050" dirty="0"/>
              <a:t>// fade out from max to min in increments of 5 points:</a:t>
            </a:r>
          </a:p>
          <a:p>
            <a:pPr algn="l"/>
            <a:r>
              <a:rPr lang="en-US" sz="1050" dirty="0"/>
              <a:t>   for(</a:t>
            </a:r>
            <a:r>
              <a:rPr lang="en-US" sz="1050" dirty="0" err="1"/>
              <a:t>fadeValue</a:t>
            </a:r>
            <a:r>
              <a:rPr lang="en-US" sz="1050" dirty="0"/>
              <a:t> = FADE_MAX; </a:t>
            </a:r>
            <a:r>
              <a:rPr lang="en-US" sz="1050" dirty="0" err="1"/>
              <a:t>fadeValue</a:t>
            </a:r>
            <a:r>
              <a:rPr lang="en-US" sz="1050" dirty="0"/>
              <a:t> &gt;= 0; </a:t>
            </a:r>
            <a:r>
              <a:rPr lang="en-US" sz="1050" dirty="0" err="1"/>
              <a:t>fadeValue</a:t>
            </a:r>
            <a:r>
              <a:rPr lang="en-US" sz="1050" dirty="0"/>
              <a:t> -=FADE_INC)</a:t>
            </a:r>
          </a:p>
          <a:p>
            <a:pPr algn="l"/>
            <a:r>
              <a:rPr lang="en-US" sz="1050" dirty="0"/>
              <a:t>   { </a:t>
            </a:r>
          </a:p>
          <a:p>
            <a:pPr algn="l"/>
            <a:r>
              <a:rPr lang="en-US" sz="1050" dirty="0"/>
              <a:t>    </a:t>
            </a:r>
            <a:r>
              <a:rPr lang="en-US" sz="1050" dirty="0" err="1"/>
              <a:t>analogWrite</a:t>
            </a:r>
            <a:r>
              <a:rPr lang="en-US" sz="1050" dirty="0"/>
              <a:t>(</a:t>
            </a:r>
            <a:r>
              <a:rPr lang="en-US" sz="1050" dirty="0" err="1"/>
              <a:t>ledPin</a:t>
            </a:r>
            <a:r>
              <a:rPr lang="en-US" sz="1050" dirty="0"/>
              <a:t>, </a:t>
            </a:r>
            <a:r>
              <a:rPr lang="en-US" sz="1050" dirty="0" err="1"/>
              <a:t>fadeValue</a:t>
            </a:r>
            <a:r>
              <a:rPr lang="en-US" sz="1050" dirty="0"/>
              <a:t>); // sets the value (range from 0 to 255):</a:t>
            </a:r>
          </a:p>
          <a:p>
            <a:pPr algn="l"/>
            <a:r>
              <a:rPr lang="en-US" sz="1050" dirty="0"/>
              <a:t>   } </a:t>
            </a:r>
          </a:p>
          <a:p>
            <a:pPr algn="l"/>
            <a:r>
              <a:rPr lang="en-US" sz="1050" dirty="0"/>
              <a:t>}</a:t>
            </a:r>
          </a:p>
        </p:txBody>
      </p:sp>
    </p:spTree>
    <p:extLst>
      <p:ext uri="{BB962C8B-B14F-4D97-AF65-F5344CB8AC3E}">
        <p14:creationId xmlns:p14="http://schemas.microsoft.com/office/powerpoint/2010/main" val="34277170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dissolve">
                                      <p:cBhvr>
                                        <p:cTn id="7" dur="500"/>
                                        <p:tgtEl>
                                          <p:spTgt spid="23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6725"/>
                                        </p:tgtEl>
                                        <p:attrNameLst>
                                          <p:attrName>style.visibility</p:attrName>
                                        </p:attrNameLst>
                                      </p:cBhvr>
                                      <p:to>
                                        <p:strVal val="visible"/>
                                      </p:to>
                                    </p:set>
                                    <p:animEffect transition="in" filter="dissolve">
                                      <p:cBhvr>
                                        <p:cTn id="12" dur="500"/>
                                        <p:tgtEl>
                                          <p:spTgt spid="286725"/>
                                        </p:tgtEl>
                                      </p:cBhvr>
                                    </p:animEffect>
                                  </p:childTnLst>
                                </p:cTn>
                              </p:par>
                            </p:childTnLst>
                          </p:cTn>
                        </p:par>
                        <p:par>
                          <p:cTn id="13" fill="hold" nodeType="afterGroup">
                            <p:stCondLst>
                              <p:cond delay="500"/>
                            </p:stCondLst>
                            <p:childTnLst>
                              <p:par>
                                <p:cTn id="14" presetID="9" presetClass="entr" presetSubtype="0" fill="hold" nodeType="afterEffect">
                                  <p:stCondLst>
                                    <p:cond delay="500"/>
                                  </p:stCondLst>
                                  <p:childTnLst>
                                    <p:set>
                                      <p:cBhvr>
                                        <p:cTn id="15" dur="1" fill="hold">
                                          <p:stCondLst>
                                            <p:cond delay="0"/>
                                          </p:stCondLst>
                                        </p:cTn>
                                        <p:tgtEl>
                                          <p:spTgt spid="23555">
                                            <p:txEl>
                                              <p:pRg st="1" end="1"/>
                                            </p:txEl>
                                          </p:spTgt>
                                        </p:tgtEl>
                                        <p:attrNameLst>
                                          <p:attrName>style.visibility</p:attrName>
                                        </p:attrNameLst>
                                      </p:cBhvr>
                                      <p:to>
                                        <p:strVal val="visible"/>
                                      </p:to>
                                    </p:set>
                                    <p:animEffect transition="in" filter="dissolve">
                                      <p:cBhvr>
                                        <p:cTn id="16" dur="500"/>
                                        <p:tgtEl>
                                          <p:spTgt spid="23555">
                                            <p:txEl>
                                              <p:pRg st="1" end="1"/>
                                            </p:txEl>
                                          </p:spTgt>
                                        </p:tgtEl>
                                      </p:cBhvr>
                                    </p:animEffect>
                                  </p:childTnLst>
                                </p:cTn>
                              </p:par>
                            </p:childTnLst>
                          </p:cTn>
                        </p:par>
                        <p:par>
                          <p:cTn id="17" fill="hold" nodeType="afterGroup">
                            <p:stCondLst>
                              <p:cond delay="1500"/>
                            </p:stCondLst>
                            <p:childTnLst>
                              <p:par>
                                <p:cTn id="18" presetID="9" presetClass="entr" presetSubtype="0" fill="hold" nodeType="afterEffect">
                                  <p:stCondLst>
                                    <p:cond delay="500"/>
                                  </p:stCondLst>
                                  <p:childTnLst>
                                    <p:set>
                                      <p:cBhvr>
                                        <p:cTn id="19" dur="1" fill="hold">
                                          <p:stCondLst>
                                            <p:cond delay="0"/>
                                          </p:stCondLst>
                                        </p:cTn>
                                        <p:tgtEl>
                                          <p:spTgt spid="23555">
                                            <p:txEl>
                                              <p:pRg st="2" end="2"/>
                                            </p:txEl>
                                          </p:spTgt>
                                        </p:tgtEl>
                                        <p:attrNameLst>
                                          <p:attrName>style.visibility</p:attrName>
                                        </p:attrNameLst>
                                      </p:cBhvr>
                                      <p:to>
                                        <p:strVal val="visible"/>
                                      </p:to>
                                    </p:set>
                                    <p:animEffect transition="in" filter="dissolve">
                                      <p:cBhvr>
                                        <p:cTn id="20" dur="500"/>
                                        <p:tgtEl>
                                          <p:spTgt spid="23555">
                                            <p:txEl>
                                              <p:pRg st="2" end="2"/>
                                            </p:txEl>
                                          </p:spTgt>
                                        </p:tgtEl>
                                      </p:cBhvr>
                                    </p:animEffect>
                                  </p:childTnLst>
                                </p:cTn>
                              </p:par>
                            </p:childTnLst>
                          </p:cTn>
                        </p:par>
                        <p:par>
                          <p:cTn id="21" fill="hold" nodeType="afterGroup">
                            <p:stCondLst>
                              <p:cond delay="2500"/>
                            </p:stCondLst>
                            <p:childTnLst>
                              <p:par>
                                <p:cTn id="22" presetID="9" presetClass="entr" presetSubtype="0" fill="hold" nodeType="afterEffect">
                                  <p:stCondLst>
                                    <p:cond delay="500"/>
                                  </p:stCondLst>
                                  <p:childTnLst>
                                    <p:set>
                                      <p:cBhvr>
                                        <p:cTn id="23" dur="1" fill="hold">
                                          <p:stCondLst>
                                            <p:cond delay="0"/>
                                          </p:stCondLst>
                                        </p:cTn>
                                        <p:tgtEl>
                                          <p:spTgt spid="23555">
                                            <p:txEl>
                                              <p:pRg st="3" end="3"/>
                                            </p:txEl>
                                          </p:spTgt>
                                        </p:tgtEl>
                                        <p:attrNameLst>
                                          <p:attrName>style.visibility</p:attrName>
                                        </p:attrNameLst>
                                      </p:cBhvr>
                                      <p:to>
                                        <p:strVal val="visible"/>
                                      </p:to>
                                    </p:set>
                                    <p:animEffect transition="in" filter="dissolve">
                                      <p:cBhvr>
                                        <p:cTn id="24" dur="500"/>
                                        <p:tgtEl>
                                          <p:spTgt spid="235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2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85850" y="1097592"/>
            <a:ext cx="4572000" cy="4662815"/>
          </a:xfrm>
          <a:prstGeom prst="rect">
            <a:avLst/>
          </a:prstGeom>
        </p:spPr>
        <p:txBody>
          <a:bodyPr>
            <a:spAutoFit/>
          </a:bodyPr>
          <a:lstStyle/>
          <a:p>
            <a:r>
              <a:rPr lang="en-US" sz="1350" dirty="0" err="1"/>
              <a:t>int</a:t>
            </a:r>
            <a:r>
              <a:rPr lang="en-US" sz="1350" dirty="0"/>
              <a:t> </a:t>
            </a:r>
            <a:r>
              <a:rPr lang="en-US" sz="1350" dirty="0" err="1"/>
              <a:t>redPin</a:t>
            </a:r>
            <a:r>
              <a:rPr lang="en-US" sz="1350" dirty="0"/>
              <a:t>= 6; </a:t>
            </a:r>
          </a:p>
          <a:p>
            <a:r>
              <a:rPr lang="en-US" sz="1350" dirty="0" err="1"/>
              <a:t>int</a:t>
            </a:r>
            <a:r>
              <a:rPr lang="en-US" sz="1350" dirty="0"/>
              <a:t> </a:t>
            </a:r>
            <a:r>
              <a:rPr lang="en-US" sz="1350" dirty="0" err="1"/>
              <a:t>greenPin</a:t>
            </a:r>
            <a:r>
              <a:rPr lang="en-US" sz="1350" dirty="0"/>
              <a:t> = 5; </a:t>
            </a:r>
          </a:p>
          <a:p>
            <a:r>
              <a:rPr lang="en-US" sz="1350" dirty="0" err="1"/>
              <a:t>int</a:t>
            </a:r>
            <a:r>
              <a:rPr lang="en-US" sz="1350" dirty="0"/>
              <a:t> </a:t>
            </a:r>
            <a:r>
              <a:rPr lang="en-US" sz="1350" dirty="0" err="1"/>
              <a:t>bluePin</a:t>
            </a:r>
            <a:r>
              <a:rPr lang="en-US" sz="1350" dirty="0"/>
              <a:t> = 4; </a:t>
            </a:r>
          </a:p>
          <a:p>
            <a:r>
              <a:rPr lang="en-US" sz="1350" dirty="0"/>
              <a:t>void </a:t>
            </a:r>
            <a:r>
              <a:rPr lang="en-US" sz="1350" b="1" dirty="0"/>
              <a:t>setup</a:t>
            </a:r>
            <a:r>
              <a:rPr lang="en-US" sz="1350" dirty="0"/>
              <a:t>() { </a:t>
            </a:r>
          </a:p>
          <a:p>
            <a:r>
              <a:rPr lang="en-US" sz="1350" dirty="0" err="1"/>
              <a:t>pinMode</a:t>
            </a:r>
            <a:r>
              <a:rPr lang="en-US" sz="1350" dirty="0"/>
              <a:t>(</a:t>
            </a:r>
            <a:r>
              <a:rPr lang="en-US" sz="1350" dirty="0" err="1"/>
              <a:t>redPin</a:t>
            </a:r>
            <a:r>
              <a:rPr lang="en-US" sz="1350" dirty="0"/>
              <a:t>, OUTPUT); </a:t>
            </a:r>
          </a:p>
          <a:p>
            <a:r>
              <a:rPr lang="en-US" sz="1350" dirty="0" err="1"/>
              <a:t>pinMode</a:t>
            </a:r>
            <a:r>
              <a:rPr lang="en-US" sz="1350" dirty="0"/>
              <a:t>(</a:t>
            </a:r>
            <a:r>
              <a:rPr lang="en-US" sz="1350" dirty="0" err="1"/>
              <a:t>greenPin</a:t>
            </a:r>
            <a:r>
              <a:rPr lang="en-US" sz="1350" dirty="0"/>
              <a:t>, OUTPUT); </a:t>
            </a:r>
          </a:p>
          <a:p>
            <a:r>
              <a:rPr lang="en-US" sz="1350" dirty="0" err="1"/>
              <a:t>pinMode</a:t>
            </a:r>
            <a:r>
              <a:rPr lang="en-US" sz="1350" dirty="0"/>
              <a:t>(</a:t>
            </a:r>
            <a:r>
              <a:rPr lang="en-US" sz="1350" dirty="0" err="1"/>
              <a:t>bluePin</a:t>
            </a:r>
            <a:r>
              <a:rPr lang="en-US" sz="1350" dirty="0"/>
              <a:t>, OUTPUT);</a:t>
            </a:r>
          </a:p>
          <a:p>
            <a:r>
              <a:rPr lang="en-US" sz="1350" dirty="0"/>
              <a:t> } </a:t>
            </a:r>
          </a:p>
          <a:p>
            <a:r>
              <a:rPr lang="en-US" sz="1350" dirty="0"/>
              <a:t>void </a:t>
            </a:r>
            <a:r>
              <a:rPr lang="en-US" sz="1350" b="1" dirty="0"/>
              <a:t>loop</a:t>
            </a:r>
            <a:r>
              <a:rPr lang="en-US" sz="1350" dirty="0"/>
              <a:t>() { </a:t>
            </a:r>
          </a:p>
          <a:p>
            <a:r>
              <a:rPr lang="en-US" sz="1350" dirty="0" err="1"/>
              <a:t>setColor</a:t>
            </a:r>
            <a:r>
              <a:rPr lang="en-US" sz="1350" dirty="0"/>
              <a:t>(255, 0, 0); </a:t>
            </a:r>
            <a:r>
              <a:rPr lang="en-US" sz="1350" i="1" dirty="0"/>
              <a:t>// Red Color</a:t>
            </a:r>
            <a:r>
              <a:rPr lang="en-US" sz="1350" dirty="0"/>
              <a:t> </a:t>
            </a:r>
          </a:p>
          <a:p>
            <a:r>
              <a:rPr lang="en-US" sz="1350" dirty="0"/>
              <a:t>delay(1000); </a:t>
            </a:r>
          </a:p>
          <a:p>
            <a:r>
              <a:rPr lang="en-US" sz="1350" dirty="0" err="1"/>
              <a:t>setColor</a:t>
            </a:r>
            <a:r>
              <a:rPr lang="en-US" sz="1350" dirty="0"/>
              <a:t>(0, 255, 0); </a:t>
            </a:r>
            <a:r>
              <a:rPr lang="en-US" sz="1350" i="1" dirty="0"/>
              <a:t>// Green Color</a:t>
            </a:r>
            <a:r>
              <a:rPr lang="en-US" sz="1350" dirty="0"/>
              <a:t> </a:t>
            </a:r>
          </a:p>
          <a:p>
            <a:r>
              <a:rPr lang="en-US" sz="1350" dirty="0"/>
              <a:t>delay(1000); </a:t>
            </a:r>
          </a:p>
          <a:p>
            <a:r>
              <a:rPr lang="en-US" sz="1350" dirty="0" err="1"/>
              <a:t>setColor</a:t>
            </a:r>
            <a:r>
              <a:rPr lang="en-US" sz="1350" dirty="0"/>
              <a:t>(0, 0, 255); </a:t>
            </a:r>
            <a:r>
              <a:rPr lang="en-US" sz="1350" i="1" dirty="0"/>
              <a:t>// Blue Color</a:t>
            </a:r>
            <a:r>
              <a:rPr lang="en-US" sz="1350" dirty="0"/>
              <a:t> </a:t>
            </a:r>
          </a:p>
          <a:p>
            <a:r>
              <a:rPr lang="en-US" sz="1350" dirty="0"/>
              <a:t>delay(1000); </a:t>
            </a:r>
          </a:p>
          <a:p>
            <a:r>
              <a:rPr lang="en-US" sz="1350" dirty="0" err="1"/>
              <a:t>setColor</a:t>
            </a:r>
            <a:r>
              <a:rPr lang="en-US" sz="1350" dirty="0"/>
              <a:t>(255, 255, 255); </a:t>
            </a:r>
            <a:r>
              <a:rPr lang="en-US" sz="1350" i="1" dirty="0"/>
              <a:t>// White Color</a:t>
            </a:r>
            <a:r>
              <a:rPr lang="en-US" sz="1350" dirty="0"/>
              <a:t> </a:t>
            </a:r>
          </a:p>
          <a:p>
            <a:r>
              <a:rPr lang="en-US" sz="1350" dirty="0"/>
              <a:t>delay(1000); </a:t>
            </a:r>
          </a:p>
          <a:p>
            <a:r>
              <a:rPr lang="en-US" sz="1350" dirty="0" err="1"/>
              <a:t>setColor</a:t>
            </a:r>
            <a:r>
              <a:rPr lang="en-US" sz="1350" dirty="0"/>
              <a:t>(170, 0, 255); </a:t>
            </a:r>
            <a:r>
              <a:rPr lang="en-US" sz="1350" i="1" dirty="0"/>
              <a:t>// Purple Color</a:t>
            </a:r>
            <a:r>
              <a:rPr lang="en-US" sz="1350" dirty="0"/>
              <a:t> delay(1000); } void </a:t>
            </a:r>
            <a:r>
              <a:rPr lang="en-US" sz="1350" b="1" dirty="0" err="1"/>
              <a:t>setColor</a:t>
            </a:r>
            <a:r>
              <a:rPr lang="en-US" sz="1350" dirty="0"/>
              <a:t>(</a:t>
            </a:r>
            <a:r>
              <a:rPr lang="en-US" sz="1350" dirty="0" err="1"/>
              <a:t>int</a:t>
            </a:r>
            <a:r>
              <a:rPr lang="en-US" sz="1350" dirty="0"/>
              <a:t> </a:t>
            </a:r>
            <a:r>
              <a:rPr lang="en-US" sz="1350" dirty="0" err="1"/>
              <a:t>redValue</a:t>
            </a:r>
            <a:r>
              <a:rPr lang="en-US" sz="1350" dirty="0"/>
              <a:t>, </a:t>
            </a:r>
            <a:r>
              <a:rPr lang="en-US" sz="1350" dirty="0" err="1"/>
              <a:t>int</a:t>
            </a:r>
            <a:r>
              <a:rPr lang="en-US" sz="1350" dirty="0"/>
              <a:t> </a:t>
            </a:r>
            <a:r>
              <a:rPr lang="en-US" sz="1350" dirty="0" err="1"/>
              <a:t>greenValue</a:t>
            </a:r>
            <a:r>
              <a:rPr lang="en-US" sz="1350" dirty="0"/>
              <a:t>, </a:t>
            </a:r>
            <a:r>
              <a:rPr lang="en-US" sz="1350" dirty="0" err="1"/>
              <a:t>int</a:t>
            </a:r>
            <a:r>
              <a:rPr lang="en-US" sz="1350" dirty="0"/>
              <a:t> </a:t>
            </a:r>
            <a:r>
              <a:rPr lang="en-US" sz="1350" dirty="0" err="1"/>
              <a:t>blueValue</a:t>
            </a:r>
            <a:r>
              <a:rPr lang="en-US" sz="1350" dirty="0"/>
              <a:t>) { </a:t>
            </a:r>
            <a:r>
              <a:rPr lang="en-US" sz="1350" dirty="0" err="1"/>
              <a:t>analogWrite</a:t>
            </a:r>
            <a:r>
              <a:rPr lang="en-US" sz="1350" dirty="0"/>
              <a:t>(</a:t>
            </a:r>
            <a:r>
              <a:rPr lang="en-US" sz="1350" dirty="0" err="1"/>
              <a:t>redPin</a:t>
            </a:r>
            <a:r>
              <a:rPr lang="en-US" sz="1350" dirty="0"/>
              <a:t>, </a:t>
            </a:r>
            <a:r>
              <a:rPr lang="en-US" sz="1350" dirty="0" err="1"/>
              <a:t>redValue</a:t>
            </a:r>
            <a:r>
              <a:rPr lang="en-US" sz="1350" dirty="0"/>
              <a:t>); </a:t>
            </a:r>
          </a:p>
          <a:p>
            <a:r>
              <a:rPr lang="en-US" sz="1350" dirty="0" err="1"/>
              <a:t>analogWrite</a:t>
            </a:r>
            <a:r>
              <a:rPr lang="en-US" sz="1350" dirty="0"/>
              <a:t>(</a:t>
            </a:r>
            <a:r>
              <a:rPr lang="en-US" sz="1350" dirty="0" err="1"/>
              <a:t>greenPin</a:t>
            </a:r>
            <a:r>
              <a:rPr lang="en-US" sz="1350" dirty="0"/>
              <a:t>, </a:t>
            </a:r>
            <a:r>
              <a:rPr lang="en-US" sz="1350" dirty="0" err="1"/>
              <a:t>greenValue</a:t>
            </a:r>
            <a:r>
              <a:rPr lang="en-US" sz="1350" dirty="0"/>
              <a:t>); </a:t>
            </a:r>
          </a:p>
          <a:p>
            <a:r>
              <a:rPr lang="en-US" sz="1350" dirty="0" err="1"/>
              <a:t>analogWrite</a:t>
            </a:r>
            <a:r>
              <a:rPr lang="en-US" sz="1350" dirty="0"/>
              <a:t>(</a:t>
            </a:r>
            <a:r>
              <a:rPr lang="en-US" sz="1350" dirty="0" err="1"/>
              <a:t>bluePin</a:t>
            </a:r>
            <a:r>
              <a:rPr lang="en-US" sz="1350" dirty="0"/>
              <a:t>, </a:t>
            </a:r>
            <a:r>
              <a:rPr lang="en-US" sz="1350" dirty="0" err="1"/>
              <a:t>blueValue</a:t>
            </a:r>
            <a:r>
              <a:rPr lang="en-US" sz="1350" dirty="0"/>
              <a:t>); }</a:t>
            </a:r>
          </a:p>
        </p:txBody>
      </p:sp>
      <p:sp>
        <p:nvSpPr>
          <p:cNvPr id="4" name="AutoShape 3" descr="Arduino RGB LED - Circuit diagram"/>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2054" name="Picture 6" descr="Arduino RGB LED Circui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850" y="1657351"/>
            <a:ext cx="3314700" cy="3300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2306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Arduino and L298N Motor Driver Circuit Diagram - DC Motor Control"/>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5856"/>
          <a:stretch/>
        </p:blipFill>
        <p:spPr bwMode="auto">
          <a:xfrm>
            <a:off x="320277" y="3771900"/>
            <a:ext cx="5599089" cy="17376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3"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14554" y="1932924"/>
            <a:ext cx="3129446" cy="3093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AutoShape 7" descr="L298N motor driver pinout"/>
          <p:cNvSpPr>
            <a:spLocks noChangeAspect="1" noChangeArrowheads="1"/>
          </p:cNvSpPr>
          <p:nvPr/>
        </p:nvSpPr>
        <p:spPr bwMode="auto">
          <a:xfrm>
            <a:off x="230981" y="8632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4" y="1568705"/>
            <a:ext cx="5599089" cy="1910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PlaceHolder 1">
            <a:extLst>
              <a:ext uri="{FF2B5EF4-FFF2-40B4-BE49-F238E27FC236}">
                <a16:creationId xmlns:a16="http://schemas.microsoft.com/office/drawing/2014/main" id="{5787CA6B-FE72-4935-9C97-EA9AEBAA1C83}"/>
              </a:ext>
            </a:extLst>
          </p:cNvPr>
          <p:cNvSpPr txBox="1">
            <a:spLocks/>
          </p:cNvSpPr>
          <p:nvPr/>
        </p:nvSpPr>
        <p:spPr bwMode="auto">
          <a:xfrm>
            <a:off x="0" y="-56271"/>
            <a:ext cx="9144000" cy="882720"/>
          </a:xfrm>
          <a:prstGeom prst="rect">
            <a:avLst/>
          </a:prstGeom>
          <a:gradFill rotWithShape="0">
            <a:gsLst>
              <a:gs pos="0">
                <a:srgbClr val="009900"/>
              </a:gs>
              <a:gs pos="100000">
                <a:srgbClr val="004600"/>
              </a:gs>
            </a:gsLst>
            <a:lin ang="5400000"/>
          </a:gradFill>
          <a:ln w="0">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b" anchorCtr="0" compatLnSpc="1">
            <a:prstTxWarp prst="textNoShape">
              <a:avLst/>
            </a:prstTxWarp>
            <a:noAutofit/>
          </a:bodyPr>
          <a:lst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FFFF00"/>
                </a:solidFill>
              </a:rPr>
              <a:t>Robotics Car using DC Motor</a:t>
            </a:r>
            <a:endParaRPr lang="en-US" b="1" spc="-1" dirty="0">
              <a:solidFill>
                <a:srgbClr val="FFFF00"/>
              </a:solidFill>
              <a:latin typeface="Tahoma"/>
            </a:endParaRPr>
          </a:p>
        </p:txBody>
      </p:sp>
    </p:spTree>
    <p:extLst>
      <p:ext uri="{BB962C8B-B14F-4D97-AF65-F5344CB8AC3E}">
        <p14:creationId xmlns:p14="http://schemas.microsoft.com/office/powerpoint/2010/main" val="3266193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Arduino and L298N Motor Driver Circuit Diagram - DC Motor Control"/>
          <p:cNvSpPr>
            <a:spLocks noChangeAspect="1" noChangeArrowheads="1"/>
          </p:cNvSpPr>
          <p:nvPr/>
        </p:nvSpPr>
        <p:spPr bwMode="auto">
          <a:xfrm>
            <a:off x="116681" y="748903"/>
            <a:ext cx="228600" cy="2286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1350"/>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828800"/>
            <a:ext cx="7315200" cy="3893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4"/>
          <p:cNvSpPr>
            <a:spLocks noGrp="1"/>
          </p:cNvSpPr>
          <p:nvPr>
            <p:ph type="title"/>
          </p:nvPr>
        </p:nvSpPr>
        <p:spPr>
          <a:xfrm>
            <a:off x="583809" y="977504"/>
            <a:ext cx="7543800" cy="415499"/>
          </a:xfrm>
        </p:spPr>
        <p:txBody>
          <a:bodyPr/>
          <a:lstStyle/>
          <a:p>
            <a:pPr algn="r"/>
            <a:endParaRPr lang="en-US" sz="2700" dirty="0"/>
          </a:p>
        </p:txBody>
      </p:sp>
      <p:sp>
        <p:nvSpPr>
          <p:cNvPr id="5" name="PlaceHolder 1">
            <a:extLst>
              <a:ext uri="{FF2B5EF4-FFF2-40B4-BE49-F238E27FC236}">
                <a16:creationId xmlns:a16="http://schemas.microsoft.com/office/drawing/2014/main" id="{D6507F20-944B-45ED-8773-F31A0E8D625B}"/>
              </a:ext>
            </a:extLst>
          </p:cNvPr>
          <p:cNvSpPr txBox="1">
            <a:spLocks/>
          </p:cNvSpPr>
          <p:nvPr/>
        </p:nvSpPr>
        <p:spPr bwMode="auto">
          <a:xfrm>
            <a:off x="0" y="-56271"/>
            <a:ext cx="9144000" cy="882720"/>
          </a:xfrm>
          <a:prstGeom prst="rect">
            <a:avLst/>
          </a:prstGeom>
          <a:gradFill rotWithShape="0">
            <a:gsLst>
              <a:gs pos="0">
                <a:srgbClr val="009900"/>
              </a:gs>
              <a:gs pos="100000">
                <a:srgbClr val="004600"/>
              </a:gs>
            </a:gsLst>
            <a:lin ang="5400000"/>
          </a:gradFill>
          <a:ln w="0">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b" anchorCtr="0" compatLnSpc="1">
            <a:prstTxWarp prst="textNoShape">
              <a:avLst/>
            </a:prstTxWarp>
            <a:noAutofit/>
          </a:bodyPr>
          <a:lst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400" b="1" dirty="0">
                <a:solidFill>
                  <a:srgbClr val="FFFF00"/>
                </a:solidFill>
              </a:rPr>
              <a:t>DC Motor speed Forward and Reverse direction</a:t>
            </a:r>
            <a:endParaRPr lang="en-US" sz="3400" b="1" spc="-1" dirty="0">
              <a:solidFill>
                <a:srgbClr val="FFFF00"/>
              </a:solidFill>
              <a:latin typeface="Tahoma"/>
            </a:endParaRPr>
          </a:p>
        </p:txBody>
      </p:sp>
    </p:spTree>
    <p:extLst>
      <p:ext uri="{BB962C8B-B14F-4D97-AF65-F5344CB8AC3E}">
        <p14:creationId xmlns:p14="http://schemas.microsoft.com/office/powerpoint/2010/main" val="35853068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676" y="1149786"/>
            <a:ext cx="7715250" cy="4558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PlaceHolder 1">
            <a:extLst>
              <a:ext uri="{FF2B5EF4-FFF2-40B4-BE49-F238E27FC236}">
                <a16:creationId xmlns:a16="http://schemas.microsoft.com/office/drawing/2014/main" id="{FF618386-92EA-45B3-BA2E-DC6A2EFC8EB3}"/>
              </a:ext>
            </a:extLst>
          </p:cNvPr>
          <p:cNvSpPr txBox="1">
            <a:spLocks/>
          </p:cNvSpPr>
          <p:nvPr/>
        </p:nvSpPr>
        <p:spPr bwMode="auto">
          <a:xfrm>
            <a:off x="0" y="-56271"/>
            <a:ext cx="9144000" cy="882720"/>
          </a:xfrm>
          <a:prstGeom prst="rect">
            <a:avLst/>
          </a:prstGeom>
          <a:gradFill rotWithShape="0">
            <a:gsLst>
              <a:gs pos="0">
                <a:srgbClr val="009900"/>
              </a:gs>
              <a:gs pos="100000">
                <a:srgbClr val="004600"/>
              </a:gs>
            </a:gsLst>
            <a:lin ang="5400000"/>
          </a:gradFill>
          <a:ln w="0">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0000" tIns="46800" rIns="90000" bIns="46800" numCol="1" anchor="b" anchorCtr="0" compatLnSpc="1">
            <a:prstTxWarp prst="textNoShape">
              <a:avLst/>
            </a:prstTxWarp>
            <a:noAutofit/>
          </a:bodyPr>
          <a:lst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dirty="0">
                <a:solidFill>
                  <a:srgbClr val="FFFF00"/>
                </a:solidFill>
              </a:rPr>
              <a:t>Car Moves using Joystick</a:t>
            </a:r>
            <a:endParaRPr lang="en-US" b="1" spc="-1" dirty="0">
              <a:solidFill>
                <a:srgbClr val="FFFF00"/>
              </a:solidFill>
              <a:latin typeface="Tahoma"/>
            </a:endParaRPr>
          </a:p>
        </p:txBody>
      </p:sp>
    </p:spTree>
    <p:extLst>
      <p:ext uri="{BB962C8B-B14F-4D97-AF65-F5344CB8AC3E}">
        <p14:creationId xmlns:p14="http://schemas.microsoft.com/office/powerpoint/2010/main" val="2113484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2"/>
          <a:stretch>
            <a:fillRect/>
          </a:stretch>
        </p:blipFill>
        <p:spPr>
          <a:xfrm>
            <a:off x="1600200" y="1428750"/>
            <a:ext cx="6057900" cy="3657600"/>
          </a:xfrm>
          <a:prstGeom prst="rect">
            <a:avLst/>
          </a:prstGeom>
        </p:spPr>
      </p:pic>
    </p:spTree>
    <p:extLst>
      <p:ext uri="{BB962C8B-B14F-4D97-AF65-F5344CB8AC3E}">
        <p14:creationId xmlns:p14="http://schemas.microsoft.com/office/powerpoint/2010/main" val="127248218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199771" y="1431388"/>
            <a:ext cx="3829050" cy="2782749"/>
          </a:xfrm>
          <a:prstGeom prst="rect">
            <a:avLst/>
          </a:prstGeom>
        </p:spPr>
        <p:txBody>
          <a:bodyPr wrap="square">
            <a:spAutoFit/>
          </a:bodyPr>
          <a:lstStyle/>
          <a:p>
            <a:pPr>
              <a:lnSpc>
                <a:spcPts val="1069"/>
              </a:lnSpc>
            </a:pPr>
            <a:r>
              <a:rPr lang="en-US" sz="1350" kern="0" dirty="0">
                <a:solidFill>
                  <a:srgbClr val="00979D"/>
                </a:solidFill>
                <a:latin typeface="Consolas"/>
                <a:ea typeface="Times New Roman"/>
                <a:cs typeface="Times New Roman"/>
              </a:rPr>
              <a:t>void</a:t>
            </a:r>
            <a:r>
              <a:rPr lang="en-US" sz="1350" kern="0" dirty="0">
                <a:solidFill>
                  <a:srgbClr val="4E5B61"/>
                </a:solidFill>
                <a:latin typeface="Consolas"/>
                <a:ea typeface="Times New Roman"/>
                <a:cs typeface="Times New Roman"/>
              </a:rPr>
              <a:t> </a:t>
            </a:r>
            <a:r>
              <a:rPr lang="en-US" sz="1350" kern="0" dirty="0">
                <a:solidFill>
                  <a:srgbClr val="D35400"/>
                </a:solidFill>
                <a:latin typeface="Consolas"/>
                <a:ea typeface="Times New Roman"/>
                <a:cs typeface="Times New Roman"/>
              </a:rPr>
              <a:t>setup</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95A5A6"/>
                </a:solidFill>
                <a:latin typeface="Consolas"/>
                <a:ea typeface="Times New Roman"/>
                <a:cs typeface="Times New Roman"/>
              </a:rPr>
              <a:t>  // Set up left motor pins</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pinMode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leftMotorIn1, OUTPUT</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pinMode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leftMotorIn2, OUTPUT</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pinMode</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leftMotorEn</a:t>
            </a:r>
            <a:r>
              <a:rPr lang="en-US" sz="1350" kern="0" dirty="0">
                <a:solidFill>
                  <a:srgbClr val="4E5B61"/>
                </a:solidFill>
                <a:latin typeface="Consolas"/>
                <a:ea typeface="Times New Roman"/>
                <a:cs typeface="Times New Roman"/>
              </a:rPr>
              <a:t>, OUTPUT</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endParaRPr lang="en-US" sz="1500" kern="100" dirty="0">
              <a:ea typeface="Calibri"/>
              <a:cs typeface="Arial"/>
            </a:endParaRPr>
          </a:p>
          <a:p>
            <a:pPr>
              <a:lnSpc>
                <a:spcPts val="1069"/>
              </a:lnSpc>
            </a:pPr>
            <a:r>
              <a:rPr lang="en-US" sz="1350" kern="0" dirty="0">
                <a:solidFill>
                  <a:srgbClr val="95A5A6"/>
                </a:solidFill>
                <a:latin typeface="Consolas"/>
                <a:ea typeface="Times New Roman"/>
                <a:cs typeface="Times New Roman"/>
              </a:rPr>
              <a:t>  // Set up right motor pins</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pinMode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rightMotorIn1, OUTPUT</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pinMode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rightMotorIn2, OUTPUT</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pinMode</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rightMotorEn</a:t>
            </a:r>
            <a:r>
              <a:rPr lang="en-US" sz="1350" kern="0" dirty="0">
                <a:solidFill>
                  <a:srgbClr val="4E5B61"/>
                </a:solidFill>
                <a:latin typeface="Consolas"/>
                <a:ea typeface="Times New Roman"/>
                <a:cs typeface="Times New Roman"/>
              </a:rPr>
              <a:t>, OUTPUT</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endParaRPr lang="en-US" sz="1500" kern="100" dirty="0">
              <a:ea typeface="Calibri"/>
              <a:cs typeface="Arial"/>
            </a:endParaRPr>
          </a:p>
          <a:p>
            <a:pPr>
              <a:lnSpc>
                <a:spcPts val="1069"/>
              </a:lnSpc>
            </a:pPr>
            <a:r>
              <a:rPr lang="en-US" sz="1350" kern="0" dirty="0">
                <a:solidFill>
                  <a:srgbClr val="95A5A6"/>
                </a:solidFill>
                <a:latin typeface="Consolas"/>
                <a:ea typeface="Times New Roman"/>
                <a:cs typeface="Times New Roman"/>
              </a:rPr>
              <a:t>  // Set up button pins</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pinMode</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forwardButton</a:t>
            </a:r>
            <a:r>
              <a:rPr lang="en-US" sz="1350" kern="0" dirty="0">
                <a:solidFill>
                  <a:srgbClr val="4E5B61"/>
                </a:solidFill>
                <a:latin typeface="Consolas"/>
                <a:ea typeface="Times New Roman"/>
                <a:cs typeface="Times New Roman"/>
              </a:rPr>
              <a:t>, INPUT_PULLUP</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pinMode</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reverseButton</a:t>
            </a:r>
            <a:r>
              <a:rPr lang="en-US" sz="1350" kern="0" dirty="0">
                <a:solidFill>
                  <a:srgbClr val="4E5B61"/>
                </a:solidFill>
                <a:latin typeface="Consolas"/>
                <a:ea typeface="Times New Roman"/>
                <a:cs typeface="Times New Roman"/>
              </a:rPr>
              <a:t>, INPUT_PULLUP</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pinMode</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leftButton</a:t>
            </a:r>
            <a:r>
              <a:rPr lang="en-US" sz="1350" kern="0" dirty="0">
                <a:solidFill>
                  <a:srgbClr val="4E5B61"/>
                </a:solidFill>
                <a:latin typeface="Consolas"/>
                <a:ea typeface="Times New Roman"/>
                <a:cs typeface="Times New Roman"/>
              </a:rPr>
              <a:t>, INPUT_PULLUP</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pinMode</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rightButton</a:t>
            </a:r>
            <a:r>
              <a:rPr lang="en-US" sz="1350" kern="0" dirty="0">
                <a:solidFill>
                  <a:srgbClr val="4E5B61"/>
                </a:solidFill>
                <a:latin typeface="Consolas"/>
                <a:ea typeface="Times New Roman"/>
                <a:cs typeface="Times New Roman"/>
              </a:rPr>
              <a:t>, INPUT_PULLUP</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34F54"/>
                </a:solidFill>
                <a:latin typeface="Consolas"/>
                <a:ea typeface="Times New Roman"/>
                <a:cs typeface="Times New Roman"/>
              </a:rPr>
              <a:t>}</a:t>
            </a:r>
            <a:endParaRPr lang="en-US" sz="1500" kern="100" dirty="0">
              <a:ea typeface="Calibri"/>
              <a:cs typeface="Arial"/>
            </a:endParaRPr>
          </a:p>
        </p:txBody>
      </p:sp>
      <p:sp>
        <p:nvSpPr>
          <p:cNvPr id="6" name="Rectangle 5"/>
          <p:cNvSpPr/>
          <p:nvPr/>
        </p:nvSpPr>
        <p:spPr>
          <a:xfrm>
            <a:off x="959240" y="1431388"/>
            <a:ext cx="3486150" cy="3208571"/>
          </a:xfrm>
          <a:prstGeom prst="rect">
            <a:avLst/>
          </a:prstGeom>
        </p:spPr>
        <p:txBody>
          <a:bodyPr wrap="square">
            <a:spAutoFit/>
          </a:bodyPr>
          <a:lstStyle/>
          <a:p>
            <a:r>
              <a:rPr lang="en-US" sz="1350" dirty="0"/>
              <a:t>// Define motor control pins for left motor</a:t>
            </a:r>
          </a:p>
          <a:p>
            <a:r>
              <a:rPr lang="en-US" sz="1350" dirty="0" err="1"/>
              <a:t>int</a:t>
            </a:r>
            <a:r>
              <a:rPr lang="en-US" sz="1350" dirty="0"/>
              <a:t> leftMotorIn1 = 10;</a:t>
            </a:r>
          </a:p>
          <a:p>
            <a:r>
              <a:rPr lang="en-US" sz="1350" dirty="0" err="1"/>
              <a:t>int</a:t>
            </a:r>
            <a:r>
              <a:rPr lang="en-US" sz="1350" dirty="0"/>
              <a:t> leftMotorIn2 = 9;</a:t>
            </a:r>
          </a:p>
          <a:p>
            <a:r>
              <a:rPr lang="en-US" sz="1350" dirty="0" err="1"/>
              <a:t>int</a:t>
            </a:r>
            <a:r>
              <a:rPr lang="en-US" sz="1350" dirty="0"/>
              <a:t> </a:t>
            </a:r>
            <a:r>
              <a:rPr lang="en-US" sz="1350" dirty="0" err="1"/>
              <a:t>leftMotorEn</a:t>
            </a:r>
            <a:r>
              <a:rPr lang="en-US" sz="1350" dirty="0"/>
              <a:t> = 8;</a:t>
            </a:r>
          </a:p>
          <a:p>
            <a:r>
              <a:rPr lang="en-US" sz="1350" dirty="0"/>
              <a:t> </a:t>
            </a:r>
          </a:p>
          <a:p>
            <a:r>
              <a:rPr lang="en-US" sz="1350" dirty="0"/>
              <a:t>// Define motor control pins for right motor</a:t>
            </a:r>
          </a:p>
          <a:p>
            <a:r>
              <a:rPr lang="en-US" sz="1350" dirty="0" err="1"/>
              <a:t>int</a:t>
            </a:r>
            <a:r>
              <a:rPr lang="en-US" sz="1350" dirty="0"/>
              <a:t> rightMotorIn1 = 6;</a:t>
            </a:r>
          </a:p>
          <a:p>
            <a:r>
              <a:rPr lang="en-US" sz="1350" dirty="0" err="1"/>
              <a:t>int</a:t>
            </a:r>
            <a:r>
              <a:rPr lang="en-US" sz="1350" dirty="0"/>
              <a:t> rightMotorIn2 = 5;</a:t>
            </a:r>
          </a:p>
          <a:p>
            <a:r>
              <a:rPr lang="en-US" sz="1350" dirty="0" err="1"/>
              <a:t>int</a:t>
            </a:r>
            <a:r>
              <a:rPr lang="en-US" sz="1350" dirty="0"/>
              <a:t> </a:t>
            </a:r>
            <a:r>
              <a:rPr lang="en-US" sz="1350" dirty="0" err="1"/>
              <a:t>rightMotorEn</a:t>
            </a:r>
            <a:r>
              <a:rPr lang="en-US" sz="1350" dirty="0"/>
              <a:t> = 7;</a:t>
            </a:r>
          </a:p>
          <a:p>
            <a:r>
              <a:rPr lang="en-US" sz="1350" dirty="0"/>
              <a:t> </a:t>
            </a:r>
          </a:p>
          <a:p>
            <a:r>
              <a:rPr lang="en-US" sz="1350" dirty="0"/>
              <a:t>// Define button pins</a:t>
            </a:r>
          </a:p>
          <a:p>
            <a:r>
              <a:rPr lang="en-US" sz="1350" dirty="0" err="1"/>
              <a:t>int</a:t>
            </a:r>
            <a:r>
              <a:rPr lang="en-US" sz="1350" dirty="0"/>
              <a:t> </a:t>
            </a:r>
            <a:r>
              <a:rPr lang="en-US" sz="1350" dirty="0" err="1"/>
              <a:t>forwardButton</a:t>
            </a:r>
            <a:r>
              <a:rPr lang="en-US" sz="1350" dirty="0"/>
              <a:t> = 1;</a:t>
            </a:r>
          </a:p>
          <a:p>
            <a:r>
              <a:rPr lang="en-US" sz="1350" dirty="0" err="1"/>
              <a:t>int</a:t>
            </a:r>
            <a:r>
              <a:rPr lang="en-US" sz="1350" dirty="0"/>
              <a:t> </a:t>
            </a:r>
            <a:r>
              <a:rPr lang="en-US" sz="1350" dirty="0" err="1"/>
              <a:t>reverseButton</a:t>
            </a:r>
            <a:r>
              <a:rPr lang="en-US" sz="1350" dirty="0"/>
              <a:t> = 2;</a:t>
            </a:r>
          </a:p>
          <a:p>
            <a:r>
              <a:rPr lang="en-US" sz="1350" dirty="0" err="1"/>
              <a:t>int</a:t>
            </a:r>
            <a:r>
              <a:rPr lang="en-US" sz="1350" dirty="0"/>
              <a:t> </a:t>
            </a:r>
            <a:r>
              <a:rPr lang="en-US" sz="1350" dirty="0" err="1"/>
              <a:t>leftButton</a:t>
            </a:r>
            <a:r>
              <a:rPr lang="en-US" sz="1350" dirty="0"/>
              <a:t> = 3;</a:t>
            </a:r>
          </a:p>
          <a:p>
            <a:r>
              <a:rPr lang="en-US" sz="1350" dirty="0" err="1"/>
              <a:t>int</a:t>
            </a:r>
            <a:r>
              <a:rPr lang="en-US" sz="1350" dirty="0"/>
              <a:t> </a:t>
            </a:r>
            <a:r>
              <a:rPr lang="en-US" sz="1350" dirty="0" err="1"/>
              <a:t>rightButton</a:t>
            </a:r>
            <a:r>
              <a:rPr lang="en-US" sz="1350" dirty="0"/>
              <a:t> = 4;</a:t>
            </a:r>
          </a:p>
        </p:txBody>
      </p:sp>
    </p:spTree>
    <p:extLst>
      <p:ext uri="{BB962C8B-B14F-4D97-AF65-F5344CB8AC3E}">
        <p14:creationId xmlns:p14="http://schemas.microsoft.com/office/powerpoint/2010/main" val="2575488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31984" y="1403686"/>
            <a:ext cx="4572000" cy="2782749"/>
          </a:xfrm>
          <a:prstGeom prst="rect">
            <a:avLst/>
          </a:prstGeom>
        </p:spPr>
        <p:txBody>
          <a:bodyPr>
            <a:spAutoFit/>
          </a:bodyPr>
          <a:lstStyle/>
          <a:p>
            <a:pPr>
              <a:lnSpc>
                <a:spcPts val="1069"/>
              </a:lnSpc>
            </a:pPr>
            <a:r>
              <a:rPr lang="en-US" sz="1350" kern="0" dirty="0">
                <a:solidFill>
                  <a:srgbClr val="00979D"/>
                </a:solidFill>
                <a:latin typeface="Consolas"/>
                <a:ea typeface="Times New Roman"/>
                <a:cs typeface="Times New Roman"/>
              </a:rPr>
              <a:t>void</a:t>
            </a: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moveForward</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leftMotorEn</a:t>
            </a:r>
            <a:r>
              <a:rPr lang="en-US" sz="1350" kern="0" dirty="0">
                <a:solidFill>
                  <a:srgbClr val="4E5B61"/>
                </a:solidFill>
                <a:latin typeface="Consolas"/>
                <a:ea typeface="Times New Roman"/>
                <a:cs typeface="Times New Roman"/>
              </a:rPr>
              <a:t>, HIGH</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leftMotorIn1, HIGH</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leftMotorIn2, LOW</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rightMotorEn</a:t>
            </a:r>
            <a:r>
              <a:rPr lang="en-US" sz="1350" kern="0" dirty="0">
                <a:solidFill>
                  <a:srgbClr val="4E5B61"/>
                </a:solidFill>
                <a:latin typeface="Consolas"/>
                <a:ea typeface="Times New Roman"/>
                <a:cs typeface="Times New Roman"/>
              </a:rPr>
              <a:t>, HIGH</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rightMotorIn1, HIGH</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rightMotorIn2, LOW</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34F54"/>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endParaRPr lang="en-US" sz="1500" kern="100" dirty="0">
              <a:ea typeface="Calibri"/>
              <a:cs typeface="Arial"/>
            </a:endParaRPr>
          </a:p>
          <a:p>
            <a:pPr>
              <a:lnSpc>
                <a:spcPts val="1069"/>
              </a:lnSpc>
            </a:pPr>
            <a:r>
              <a:rPr lang="en-US" sz="1350" kern="0" dirty="0">
                <a:solidFill>
                  <a:srgbClr val="00979D"/>
                </a:solidFill>
                <a:latin typeface="Consolas"/>
                <a:ea typeface="Times New Roman"/>
                <a:cs typeface="Times New Roman"/>
              </a:rPr>
              <a:t>void</a:t>
            </a: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moveReverse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leftMotorEn</a:t>
            </a:r>
            <a:r>
              <a:rPr lang="en-US" sz="1350" kern="0" dirty="0">
                <a:solidFill>
                  <a:srgbClr val="4E5B61"/>
                </a:solidFill>
                <a:latin typeface="Consolas"/>
                <a:ea typeface="Times New Roman"/>
                <a:cs typeface="Times New Roman"/>
              </a:rPr>
              <a:t>, HIGH</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leftMotorIn1, LOW</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leftMotorIn2, HIGH</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rightMotorEn</a:t>
            </a:r>
            <a:r>
              <a:rPr lang="en-US" sz="1350" kern="0" dirty="0">
                <a:solidFill>
                  <a:srgbClr val="4E5B61"/>
                </a:solidFill>
                <a:latin typeface="Consolas"/>
                <a:ea typeface="Times New Roman"/>
                <a:cs typeface="Times New Roman"/>
              </a:rPr>
              <a:t>, HIGH</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rightMotorIn1, LOW</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rightMotorIn2, HIGH</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34F54"/>
                </a:solidFill>
                <a:latin typeface="Consolas"/>
                <a:ea typeface="Times New Roman"/>
                <a:cs typeface="Times New Roman"/>
              </a:rPr>
              <a:t>}</a:t>
            </a:r>
            <a:endParaRPr lang="en-US" sz="1500" kern="100" dirty="0">
              <a:ea typeface="Calibri"/>
              <a:cs typeface="Arial"/>
            </a:endParaRPr>
          </a:p>
        </p:txBody>
      </p:sp>
      <p:sp>
        <p:nvSpPr>
          <p:cNvPr id="4" name="Rectangle 3"/>
          <p:cNvSpPr/>
          <p:nvPr/>
        </p:nvSpPr>
        <p:spPr>
          <a:xfrm>
            <a:off x="5304399" y="1403686"/>
            <a:ext cx="3486150" cy="3911264"/>
          </a:xfrm>
          <a:prstGeom prst="rect">
            <a:avLst/>
          </a:prstGeom>
        </p:spPr>
        <p:txBody>
          <a:bodyPr wrap="square">
            <a:spAutoFit/>
          </a:bodyPr>
          <a:lstStyle/>
          <a:p>
            <a:pPr>
              <a:lnSpc>
                <a:spcPts val="1069"/>
              </a:lnSpc>
            </a:pPr>
            <a:r>
              <a:rPr lang="en-US" sz="1350" kern="0" dirty="0">
                <a:solidFill>
                  <a:srgbClr val="00979D"/>
                </a:solidFill>
                <a:latin typeface="Consolas"/>
                <a:ea typeface="Times New Roman"/>
                <a:cs typeface="Times New Roman"/>
              </a:rPr>
              <a:t>void</a:t>
            </a: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turnLeft</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leftMotorEn</a:t>
            </a:r>
            <a:r>
              <a:rPr lang="en-US" sz="1350" kern="0" dirty="0">
                <a:solidFill>
                  <a:srgbClr val="4E5B61"/>
                </a:solidFill>
                <a:latin typeface="Consolas"/>
                <a:ea typeface="Times New Roman"/>
                <a:cs typeface="Times New Roman"/>
              </a:rPr>
              <a:t>, HIGH</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leftMotorIn1, LOW</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leftMotorIn2, HIGH</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rightMotorEn</a:t>
            </a:r>
            <a:r>
              <a:rPr lang="en-US" sz="1350" kern="0" dirty="0">
                <a:solidFill>
                  <a:srgbClr val="4E5B61"/>
                </a:solidFill>
                <a:latin typeface="Consolas"/>
                <a:ea typeface="Times New Roman"/>
                <a:cs typeface="Times New Roman"/>
              </a:rPr>
              <a:t>, HIGH</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rightMotorIn1, HIGH</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rightMotorIn2, LOW</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34F54"/>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endParaRPr lang="en-US" sz="1500" kern="100" dirty="0">
              <a:ea typeface="Calibri"/>
              <a:cs typeface="Arial"/>
            </a:endParaRPr>
          </a:p>
          <a:p>
            <a:pPr>
              <a:lnSpc>
                <a:spcPts val="1069"/>
              </a:lnSpc>
            </a:pPr>
            <a:r>
              <a:rPr lang="en-US" sz="1350" kern="0" dirty="0">
                <a:solidFill>
                  <a:srgbClr val="00979D"/>
                </a:solidFill>
                <a:latin typeface="Consolas"/>
                <a:ea typeface="Times New Roman"/>
                <a:cs typeface="Times New Roman"/>
              </a:rPr>
              <a:t>void</a:t>
            </a: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turnRight</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leftMotorEn</a:t>
            </a:r>
            <a:r>
              <a:rPr lang="en-US" sz="1350" kern="0" dirty="0">
                <a:solidFill>
                  <a:srgbClr val="4E5B61"/>
                </a:solidFill>
                <a:latin typeface="Consolas"/>
                <a:ea typeface="Times New Roman"/>
                <a:cs typeface="Times New Roman"/>
              </a:rPr>
              <a:t>, HIGH</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leftMotorIn1, HIGH</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leftMotorIn2, LOW</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rightMotorEn</a:t>
            </a:r>
            <a:r>
              <a:rPr lang="en-US" sz="1350" kern="0" dirty="0">
                <a:solidFill>
                  <a:srgbClr val="4E5B61"/>
                </a:solidFill>
                <a:latin typeface="Consolas"/>
                <a:ea typeface="Times New Roman"/>
                <a:cs typeface="Times New Roman"/>
              </a:rPr>
              <a:t>, HIGH</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rightMotorIn1, LOW</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rightMotorIn2, HIGH</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34F54"/>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endParaRPr lang="en-US" sz="1500" kern="100" dirty="0">
              <a:ea typeface="Calibri"/>
              <a:cs typeface="Arial"/>
            </a:endParaRPr>
          </a:p>
          <a:p>
            <a:pPr>
              <a:lnSpc>
                <a:spcPts val="1069"/>
              </a:lnSpc>
            </a:pPr>
            <a:r>
              <a:rPr lang="en-US" sz="1350" kern="0" dirty="0">
                <a:solidFill>
                  <a:srgbClr val="00979D"/>
                </a:solidFill>
                <a:latin typeface="Consolas"/>
                <a:ea typeface="Times New Roman"/>
                <a:cs typeface="Times New Roman"/>
              </a:rPr>
              <a:t>void</a:t>
            </a: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stopMotors</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leftMotorEn</a:t>
            </a:r>
            <a:r>
              <a:rPr lang="en-US" sz="1350" kern="0" dirty="0">
                <a:solidFill>
                  <a:srgbClr val="4E5B61"/>
                </a:solidFill>
                <a:latin typeface="Consolas"/>
                <a:ea typeface="Times New Roman"/>
                <a:cs typeface="Times New Roman"/>
              </a:rPr>
              <a:t>, LOW</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digitalWrite</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rightMotorEn</a:t>
            </a:r>
            <a:r>
              <a:rPr lang="en-US" sz="1350" kern="0" dirty="0">
                <a:solidFill>
                  <a:srgbClr val="4E5B61"/>
                </a:solidFill>
                <a:latin typeface="Consolas"/>
                <a:ea typeface="Times New Roman"/>
                <a:cs typeface="Times New Roman"/>
              </a:rPr>
              <a:t>, LOW</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34F54"/>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endParaRPr lang="en-US" sz="1500" kern="100" dirty="0">
              <a:ea typeface="Calibri"/>
              <a:cs typeface="Arial"/>
            </a:endParaRPr>
          </a:p>
        </p:txBody>
      </p:sp>
    </p:spTree>
    <p:extLst>
      <p:ext uri="{BB962C8B-B14F-4D97-AF65-F5344CB8AC3E}">
        <p14:creationId xmlns:p14="http://schemas.microsoft.com/office/powerpoint/2010/main" val="38489307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306537" y="1306537"/>
            <a:ext cx="4572000" cy="2359557"/>
          </a:xfrm>
          <a:prstGeom prst="rect">
            <a:avLst/>
          </a:prstGeom>
        </p:spPr>
        <p:txBody>
          <a:bodyPr>
            <a:spAutoFit/>
          </a:bodyPr>
          <a:lstStyle/>
          <a:p>
            <a:pPr>
              <a:lnSpc>
                <a:spcPts val="1069"/>
              </a:lnSpc>
            </a:pPr>
            <a:r>
              <a:rPr lang="en-US" sz="1350" kern="0" dirty="0">
                <a:solidFill>
                  <a:srgbClr val="00979D"/>
                </a:solidFill>
                <a:latin typeface="Consolas"/>
                <a:ea typeface="Times New Roman"/>
                <a:cs typeface="Times New Roman"/>
              </a:rPr>
              <a:t>void</a:t>
            </a:r>
            <a:r>
              <a:rPr lang="en-US" sz="1350" kern="0" dirty="0">
                <a:solidFill>
                  <a:srgbClr val="4E5B61"/>
                </a:solidFill>
                <a:latin typeface="Consolas"/>
                <a:ea typeface="Times New Roman"/>
                <a:cs typeface="Times New Roman"/>
              </a:rPr>
              <a:t> </a:t>
            </a:r>
            <a:r>
              <a:rPr lang="en-US" sz="1350" kern="0" dirty="0">
                <a:solidFill>
                  <a:srgbClr val="D35400"/>
                </a:solidFill>
                <a:latin typeface="Consolas"/>
                <a:ea typeface="Times New Roman"/>
                <a:cs typeface="Times New Roman"/>
              </a:rPr>
              <a:t>loop</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95A5A6"/>
                </a:solidFill>
                <a:latin typeface="Consolas"/>
                <a:ea typeface="Times New Roman"/>
                <a:cs typeface="Times New Roman"/>
              </a:rPr>
              <a:t>  // Check the status of each button</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a:solidFill>
                  <a:srgbClr val="728E00"/>
                </a:solidFill>
                <a:latin typeface="Consolas"/>
                <a:ea typeface="Times New Roman"/>
                <a:cs typeface="Times New Roman"/>
              </a:rPr>
              <a:t>if</a:t>
            </a: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r>
              <a:rPr lang="en-US" sz="1350" kern="0" dirty="0" err="1">
                <a:solidFill>
                  <a:srgbClr val="D35400"/>
                </a:solidFill>
                <a:latin typeface="Consolas"/>
                <a:ea typeface="Times New Roman"/>
                <a:cs typeface="Times New Roman"/>
              </a:rPr>
              <a:t>digitalRead</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forwardButton</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 == LOW</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moveForward</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 </a:t>
            </a:r>
            <a:r>
              <a:rPr lang="en-US" sz="1350" kern="0" dirty="0">
                <a:solidFill>
                  <a:srgbClr val="728E00"/>
                </a:solidFill>
                <a:latin typeface="Consolas"/>
                <a:ea typeface="Times New Roman"/>
                <a:cs typeface="Times New Roman"/>
              </a:rPr>
              <a:t>else</a:t>
            </a:r>
            <a:r>
              <a:rPr lang="en-US" sz="1350" kern="0" dirty="0">
                <a:solidFill>
                  <a:srgbClr val="4E5B61"/>
                </a:solidFill>
                <a:latin typeface="Consolas"/>
                <a:ea typeface="Times New Roman"/>
                <a:cs typeface="Times New Roman"/>
              </a:rPr>
              <a:t> </a:t>
            </a:r>
            <a:r>
              <a:rPr lang="en-US" sz="1350" kern="0" dirty="0">
                <a:solidFill>
                  <a:srgbClr val="728E00"/>
                </a:solidFill>
                <a:latin typeface="Consolas"/>
                <a:ea typeface="Times New Roman"/>
                <a:cs typeface="Times New Roman"/>
              </a:rPr>
              <a:t>if</a:t>
            </a: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r>
              <a:rPr lang="en-US" sz="1350" kern="0" dirty="0" err="1">
                <a:solidFill>
                  <a:srgbClr val="D35400"/>
                </a:solidFill>
                <a:latin typeface="Consolas"/>
                <a:ea typeface="Times New Roman"/>
                <a:cs typeface="Times New Roman"/>
              </a:rPr>
              <a:t>digitalRead</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reverseButton</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 == LOW</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moveReverse</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 </a:t>
            </a:r>
            <a:r>
              <a:rPr lang="en-US" sz="1350" kern="0" dirty="0">
                <a:solidFill>
                  <a:srgbClr val="728E00"/>
                </a:solidFill>
                <a:latin typeface="Consolas"/>
                <a:ea typeface="Times New Roman"/>
                <a:cs typeface="Times New Roman"/>
              </a:rPr>
              <a:t>else</a:t>
            </a:r>
            <a:r>
              <a:rPr lang="en-US" sz="1350" kern="0" dirty="0">
                <a:solidFill>
                  <a:srgbClr val="4E5B61"/>
                </a:solidFill>
                <a:latin typeface="Consolas"/>
                <a:ea typeface="Times New Roman"/>
                <a:cs typeface="Times New Roman"/>
              </a:rPr>
              <a:t> </a:t>
            </a:r>
            <a:r>
              <a:rPr lang="en-US" sz="1350" kern="0" dirty="0">
                <a:solidFill>
                  <a:srgbClr val="728E00"/>
                </a:solidFill>
                <a:latin typeface="Consolas"/>
                <a:ea typeface="Times New Roman"/>
                <a:cs typeface="Times New Roman"/>
              </a:rPr>
              <a:t>if</a:t>
            </a: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r>
              <a:rPr lang="en-US" sz="1350" kern="0" dirty="0" err="1">
                <a:solidFill>
                  <a:srgbClr val="D35400"/>
                </a:solidFill>
                <a:latin typeface="Consolas"/>
                <a:ea typeface="Times New Roman"/>
                <a:cs typeface="Times New Roman"/>
              </a:rPr>
              <a:t>digitalRead</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leftButton</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 == LOW</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turnLeft</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 </a:t>
            </a:r>
            <a:r>
              <a:rPr lang="en-US" sz="1350" kern="0" dirty="0">
                <a:solidFill>
                  <a:srgbClr val="728E00"/>
                </a:solidFill>
                <a:latin typeface="Consolas"/>
                <a:ea typeface="Times New Roman"/>
                <a:cs typeface="Times New Roman"/>
              </a:rPr>
              <a:t>else</a:t>
            </a:r>
            <a:r>
              <a:rPr lang="en-US" sz="1350" kern="0" dirty="0">
                <a:solidFill>
                  <a:srgbClr val="4E5B61"/>
                </a:solidFill>
                <a:latin typeface="Consolas"/>
                <a:ea typeface="Times New Roman"/>
                <a:cs typeface="Times New Roman"/>
              </a:rPr>
              <a:t> </a:t>
            </a:r>
            <a:r>
              <a:rPr lang="en-US" sz="1350" kern="0" dirty="0">
                <a:solidFill>
                  <a:srgbClr val="728E00"/>
                </a:solidFill>
                <a:latin typeface="Consolas"/>
                <a:ea typeface="Times New Roman"/>
                <a:cs typeface="Times New Roman"/>
              </a:rPr>
              <a:t>if</a:t>
            </a: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r>
              <a:rPr lang="en-US" sz="1350" kern="0" dirty="0" err="1">
                <a:solidFill>
                  <a:srgbClr val="D35400"/>
                </a:solidFill>
                <a:latin typeface="Consolas"/>
                <a:ea typeface="Times New Roman"/>
                <a:cs typeface="Times New Roman"/>
              </a:rPr>
              <a:t>digitalRead</a:t>
            </a:r>
            <a:r>
              <a:rPr lang="en-US" sz="1350" kern="0" dirty="0">
                <a:solidFill>
                  <a:srgbClr val="434F54"/>
                </a:solidFill>
                <a:latin typeface="Consolas"/>
                <a:ea typeface="Times New Roman"/>
                <a:cs typeface="Times New Roman"/>
              </a:rPr>
              <a:t>(</a:t>
            </a:r>
            <a:r>
              <a:rPr lang="en-US" sz="1350" kern="0" dirty="0" err="1">
                <a:solidFill>
                  <a:srgbClr val="4E5B61"/>
                </a:solidFill>
                <a:latin typeface="Consolas"/>
                <a:ea typeface="Times New Roman"/>
                <a:cs typeface="Times New Roman"/>
              </a:rPr>
              <a:t>rightButton</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 == LOW</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turnRight</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 </a:t>
            </a:r>
            <a:r>
              <a:rPr lang="en-US" sz="1350" kern="0" dirty="0">
                <a:solidFill>
                  <a:srgbClr val="728E00"/>
                </a:solidFill>
                <a:latin typeface="Consolas"/>
                <a:ea typeface="Times New Roman"/>
                <a:cs typeface="Times New Roman"/>
              </a:rPr>
              <a:t>else</a:t>
            </a: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err="1">
                <a:solidFill>
                  <a:srgbClr val="D35400"/>
                </a:solidFill>
                <a:latin typeface="Consolas"/>
                <a:ea typeface="Times New Roman"/>
                <a:cs typeface="Times New Roman"/>
              </a:rPr>
              <a:t>stopMotors</a:t>
            </a:r>
            <a:r>
              <a:rPr lang="en-US" sz="1350" kern="0" dirty="0">
                <a:solidFill>
                  <a:srgbClr val="434F54"/>
                </a:solidFill>
                <a:latin typeface="Consolas"/>
                <a:ea typeface="Times New Roman"/>
                <a:cs typeface="Times New Roman"/>
              </a:rPr>
              <a:t>()</a:t>
            </a:r>
            <a:r>
              <a:rPr lang="en-US" sz="1350" kern="0" dirty="0">
                <a:solidFill>
                  <a:srgbClr val="4E5B61"/>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E5B61"/>
                </a:solidFill>
                <a:latin typeface="Consolas"/>
                <a:ea typeface="Times New Roman"/>
                <a:cs typeface="Times New Roman"/>
              </a:rPr>
              <a:t>  </a:t>
            </a:r>
            <a:r>
              <a:rPr lang="en-US" sz="1350" kern="0" dirty="0">
                <a:solidFill>
                  <a:srgbClr val="434F54"/>
                </a:solidFill>
                <a:latin typeface="Consolas"/>
                <a:ea typeface="Times New Roman"/>
                <a:cs typeface="Times New Roman"/>
              </a:rPr>
              <a:t>}</a:t>
            </a:r>
            <a:endParaRPr lang="en-US" sz="1500" kern="100" dirty="0">
              <a:ea typeface="Calibri"/>
              <a:cs typeface="Arial"/>
            </a:endParaRPr>
          </a:p>
          <a:p>
            <a:pPr>
              <a:lnSpc>
                <a:spcPts val="1069"/>
              </a:lnSpc>
            </a:pPr>
            <a:r>
              <a:rPr lang="en-US" sz="1350" kern="0" dirty="0">
                <a:solidFill>
                  <a:srgbClr val="434F54"/>
                </a:solidFill>
                <a:latin typeface="Consolas"/>
                <a:ea typeface="Times New Roman"/>
                <a:cs typeface="Times New Roman"/>
              </a:rPr>
              <a:t>}</a:t>
            </a:r>
            <a:endParaRPr lang="en-US" sz="1500" kern="100" dirty="0">
              <a:ea typeface="Calibri"/>
              <a:cs typeface="Arial"/>
            </a:endParaRPr>
          </a:p>
        </p:txBody>
      </p:sp>
    </p:spTree>
    <p:extLst>
      <p:ext uri="{BB962C8B-B14F-4D97-AF65-F5344CB8AC3E}">
        <p14:creationId xmlns:p14="http://schemas.microsoft.com/office/powerpoint/2010/main" val="1571813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0" y="857250"/>
            <a:ext cx="0" cy="176330"/>
          </a:xfrm>
          <a:prstGeom prst="rect">
            <a:avLst/>
          </a:prstGeom>
        </p:spPr>
        <p:txBody>
          <a:bodyPr vert="horz" wrap="square" lIns="0" tIns="0" rIns="0" bIns="0" rtlCol="0">
            <a:spAutoFit/>
          </a:bodyPr>
          <a:lstStyle/>
          <a:p>
            <a:pPr marL="28575">
              <a:lnSpc>
                <a:spcPts val="1211"/>
              </a:lnSpc>
            </a:pPr>
            <a:fld id="{81D60167-4931-47E6-BA6A-407CBD079E47}" type="slidenum">
              <a:rPr spc="-4" dirty="0"/>
              <a:pPr marL="28575">
                <a:lnSpc>
                  <a:spcPts val="1211"/>
                </a:lnSpc>
              </a:pPr>
              <a:t>4</a:t>
            </a:fld>
            <a:endParaRPr spc="-4" dirty="0"/>
          </a:p>
        </p:txBody>
      </p:sp>
      <p:sp>
        <p:nvSpPr>
          <p:cNvPr id="3" name="object 3"/>
          <p:cNvSpPr txBox="1"/>
          <p:nvPr/>
        </p:nvSpPr>
        <p:spPr>
          <a:xfrm>
            <a:off x="969057" y="1736993"/>
            <a:ext cx="8005763" cy="4095288"/>
          </a:xfrm>
          <a:prstGeom prst="rect">
            <a:avLst/>
          </a:prstGeom>
        </p:spPr>
        <p:txBody>
          <a:bodyPr vert="horz" wrap="square" lIns="0" tIns="40958" rIns="0" bIns="0" rtlCol="0">
            <a:spAutoFit/>
          </a:bodyPr>
          <a:lstStyle/>
          <a:p>
            <a:pPr marL="180975" marR="71438" indent="-171926" algn="just">
              <a:lnSpc>
                <a:spcPct val="90000"/>
              </a:lnSpc>
              <a:spcBef>
                <a:spcPts val="323"/>
              </a:spcBef>
              <a:buFont typeface="Arial MT"/>
              <a:buChar char="•"/>
              <a:tabLst>
                <a:tab pos="181451" algn="l"/>
              </a:tabLst>
            </a:pPr>
            <a:r>
              <a:rPr sz="2100" spc="60" dirty="0">
                <a:latin typeface="Times New Roman" panose="02020603050405020304" pitchFamily="18" charset="0"/>
                <a:cs typeface="Times New Roman" panose="02020603050405020304" pitchFamily="18" charset="0"/>
              </a:rPr>
              <a:t>Analog-to-Digital</a:t>
            </a:r>
            <a:r>
              <a:rPr sz="2100" spc="53" dirty="0">
                <a:latin typeface="Times New Roman" panose="02020603050405020304" pitchFamily="18" charset="0"/>
                <a:cs typeface="Times New Roman" panose="02020603050405020304" pitchFamily="18" charset="0"/>
              </a:rPr>
              <a:t> </a:t>
            </a:r>
            <a:r>
              <a:rPr sz="2100" spc="34" dirty="0">
                <a:latin typeface="Times New Roman" panose="02020603050405020304" pitchFamily="18" charset="0"/>
                <a:cs typeface="Times New Roman" panose="02020603050405020304" pitchFamily="18" charset="0"/>
              </a:rPr>
              <a:t>Converters</a:t>
            </a:r>
            <a:r>
              <a:rPr sz="2100" spc="60" dirty="0">
                <a:latin typeface="Times New Roman" panose="02020603050405020304" pitchFamily="18" charset="0"/>
                <a:cs typeface="Times New Roman" panose="02020603050405020304" pitchFamily="18" charset="0"/>
              </a:rPr>
              <a:t> </a:t>
            </a:r>
            <a:r>
              <a:rPr sz="2100" spc="-38" dirty="0">
                <a:latin typeface="Times New Roman" panose="02020603050405020304" pitchFamily="18" charset="0"/>
                <a:cs typeface="Times New Roman" panose="02020603050405020304" pitchFamily="18" charset="0"/>
              </a:rPr>
              <a:t>(</a:t>
            </a:r>
            <a:r>
              <a:rPr sz="2100" b="1" spc="-38" dirty="0">
                <a:latin typeface="Times New Roman" panose="02020603050405020304" pitchFamily="18" charset="0"/>
                <a:cs typeface="Times New Roman" panose="02020603050405020304" pitchFamily="18" charset="0"/>
              </a:rPr>
              <a:t>ADCs</a:t>
            </a:r>
            <a:r>
              <a:rPr sz="2100" spc="-38" dirty="0">
                <a:latin typeface="Times New Roman" panose="02020603050405020304" pitchFamily="18" charset="0"/>
                <a:cs typeface="Times New Roman" panose="02020603050405020304" pitchFamily="18" charset="0"/>
              </a:rPr>
              <a:t>)</a:t>
            </a:r>
            <a:r>
              <a:rPr sz="2100" spc="90" dirty="0">
                <a:latin typeface="Times New Roman" panose="02020603050405020304" pitchFamily="18" charset="0"/>
                <a:cs typeface="Times New Roman" panose="02020603050405020304" pitchFamily="18" charset="0"/>
              </a:rPr>
              <a:t> </a:t>
            </a:r>
            <a:r>
              <a:rPr sz="2100" spc="-15" dirty="0">
                <a:latin typeface="Times New Roman" panose="02020603050405020304" pitchFamily="18" charset="0"/>
                <a:cs typeface="Times New Roman" panose="02020603050405020304" pitchFamily="18" charset="0"/>
              </a:rPr>
              <a:t>are</a:t>
            </a:r>
            <a:r>
              <a:rPr sz="2100" spc="56" dirty="0">
                <a:latin typeface="Times New Roman" panose="02020603050405020304" pitchFamily="18" charset="0"/>
                <a:cs typeface="Times New Roman" panose="02020603050405020304" pitchFamily="18" charset="0"/>
              </a:rPr>
              <a:t> </a:t>
            </a:r>
            <a:r>
              <a:rPr sz="2100" spc="45" dirty="0">
                <a:latin typeface="Times New Roman" panose="02020603050405020304" pitchFamily="18" charset="0"/>
                <a:cs typeface="Times New Roman" panose="02020603050405020304" pitchFamily="18" charset="0"/>
              </a:rPr>
              <a:t>used</a:t>
            </a:r>
            <a:r>
              <a:rPr sz="2100" spc="64" dirty="0">
                <a:latin typeface="Times New Roman" panose="02020603050405020304" pitchFamily="18" charset="0"/>
                <a:cs typeface="Times New Roman" panose="02020603050405020304" pitchFamily="18" charset="0"/>
              </a:rPr>
              <a:t> </a:t>
            </a:r>
            <a:r>
              <a:rPr sz="2100" spc="-4" dirty="0">
                <a:latin typeface="Times New Roman" panose="02020603050405020304" pitchFamily="18" charset="0"/>
                <a:cs typeface="Times New Roman" panose="02020603050405020304" pitchFamily="18" charset="0"/>
              </a:rPr>
              <a:t>to</a:t>
            </a:r>
            <a:r>
              <a:rPr sz="2100" spc="60" dirty="0">
                <a:latin typeface="Times New Roman" panose="02020603050405020304" pitchFamily="18" charset="0"/>
                <a:cs typeface="Times New Roman" panose="02020603050405020304" pitchFamily="18" charset="0"/>
              </a:rPr>
              <a:t> </a:t>
            </a:r>
            <a:r>
              <a:rPr sz="2100" spc="15" dirty="0">
                <a:latin typeface="Times New Roman" panose="02020603050405020304" pitchFamily="18" charset="0"/>
                <a:cs typeface="Times New Roman" panose="02020603050405020304" pitchFamily="18" charset="0"/>
              </a:rPr>
              <a:t>convert</a:t>
            </a:r>
            <a:r>
              <a:rPr sz="2100" spc="60" dirty="0">
                <a:latin typeface="Times New Roman" panose="02020603050405020304" pitchFamily="18" charset="0"/>
                <a:cs typeface="Times New Roman" panose="02020603050405020304" pitchFamily="18" charset="0"/>
              </a:rPr>
              <a:t> </a:t>
            </a:r>
            <a:r>
              <a:rPr sz="2100" spc="45" dirty="0">
                <a:latin typeface="Times New Roman" panose="02020603050405020304" pitchFamily="18" charset="0"/>
                <a:cs typeface="Times New Roman" panose="02020603050405020304" pitchFamily="18" charset="0"/>
              </a:rPr>
              <a:t>analog </a:t>
            </a:r>
            <a:r>
              <a:rPr sz="2100" spc="49" dirty="0">
                <a:latin typeface="Times New Roman" panose="02020603050405020304" pitchFamily="18" charset="0"/>
                <a:cs typeface="Times New Roman" panose="02020603050405020304" pitchFamily="18" charset="0"/>
              </a:rPr>
              <a:t> </a:t>
            </a:r>
            <a:r>
              <a:rPr sz="2100" spc="34" dirty="0">
                <a:latin typeface="Times New Roman" panose="02020603050405020304" pitchFamily="18" charset="0"/>
                <a:cs typeface="Times New Roman" panose="02020603050405020304" pitchFamily="18" charset="0"/>
              </a:rPr>
              <a:t>signals</a:t>
            </a:r>
            <a:r>
              <a:rPr sz="2100" spc="64" dirty="0">
                <a:latin typeface="Times New Roman" panose="02020603050405020304" pitchFamily="18" charset="0"/>
                <a:cs typeface="Times New Roman" panose="02020603050405020304" pitchFamily="18" charset="0"/>
              </a:rPr>
              <a:t> </a:t>
            </a:r>
            <a:r>
              <a:rPr sz="2100" spc="15" dirty="0">
                <a:latin typeface="Times New Roman" panose="02020603050405020304" pitchFamily="18" charset="0"/>
                <a:cs typeface="Times New Roman" panose="02020603050405020304" pitchFamily="18" charset="0"/>
              </a:rPr>
              <a:t>into</a:t>
            </a:r>
            <a:r>
              <a:rPr sz="2100" spc="60" dirty="0">
                <a:latin typeface="Times New Roman" panose="02020603050405020304" pitchFamily="18" charset="0"/>
                <a:cs typeface="Times New Roman" panose="02020603050405020304" pitchFamily="18" charset="0"/>
              </a:rPr>
              <a:t> </a:t>
            </a:r>
            <a:r>
              <a:rPr sz="2100" spc="45" dirty="0">
                <a:latin typeface="Times New Roman" panose="02020603050405020304" pitchFamily="18" charset="0"/>
                <a:cs typeface="Times New Roman" panose="02020603050405020304" pitchFamily="18" charset="0"/>
              </a:rPr>
              <a:t>digital</a:t>
            </a:r>
            <a:r>
              <a:rPr sz="2100" spc="64" dirty="0">
                <a:latin typeface="Times New Roman" panose="02020603050405020304" pitchFamily="18" charset="0"/>
                <a:cs typeface="Times New Roman" panose="02020603050405020304" pitchFamily="18" charset="0"/>
              </a:rPr>
              <a:t> </a:t>
            </a:r>
            <a:r>
              <a:rPr sz="2100" dirty="0">
                <a:latin typeface="Times New Roman" panose="02020603050405020304" pitchFamily="18" charset="0"/>
                <a:cs typeface="Times New Roman" panose="02020603050405020304" pitchFamily="18" charset="0"/>
              </a:rPr>
              <a:t>representations</a:t>
            </a:r>
            <a:r>
              <a:rPr sz="2100" spc="49" dirty="0">
                <a:latin typeface="Times New Roman" panose="02020603050405020304" pitchFamily="18" charset="0"/>
                <a:cs typeface="Times New Roman" panose="02020603050405020304" pitchFamily="18" charset="0"/>
              </a:rPr>
              <a:t> </a:t>
            </a:r>
            <a:r>
              <a:rPr sz="2100" spc="4" dirty="0">
                <a:latin typeface="Times New Roman" panose="02020603050405020304" pitchFamily="18" charset="0"/>
                <a:cs typeface="Times New Roman" panose="02020603050405020304" pitchFamily="18" charset="0"/>
              </a:rPr>
              <a:t>that</a:t>
            </a:r>
            <a:r>
              <a:rPr sz="2100" spc="64" dirty="0">
                <a:latin typeface="Times New Roman" panose="02020603050405020304" pitchFamily="18" charset="0"/>
                <a:cs typeface="Times New Roman" panose="02020603050405020304" pitchFamily="18" charset="0"/>
              </a:rPr>
              <a:t> </a:t>
            </a:r>
            <a:r>
              <a:rPr sz="2100" spc="23" dirty="0">
                <a:latin typeface="Times New Roman" panose="02020603050405020304" pitchFamily="18" charset="0"/>
                <a:cs typeface="Times New Roman" panose="02020603050405020304" pitchFamily="18" charset="0"/>
              </a:rPr>
              <a:t>can</a:t>
            </a:r>
            <a:r>
              <a:rPr sz="2100" spc="68" dirty="0">
                <a:latin typeface="Times New Roman" panose="02020603050405020304" pitchFamily="18" charset="0"/>
                <a:cs typeface="Times New Roman" panose="02020603050405020304" pitchFamily="18" charset="0"/>
              </a:rPr>
              <a:t> </a:t>
            </a:r>
            <a:r>
              <a:rPr sz="2100" spc="-8" dirty="0">
                <a:latin typeface="Times New Roman" panose="02020603050405020304" pitchFamily="18" charset="0"/>
                <a:cs typeface="Times New Roman" panose="02020603050405020304" pitchFamily="18" charset="0"/>
              </a:rPr>
              <a:t>be</a:t>
            </a:r>
            <a:r>
              <a:rPr sz="2100" spc="68" dirty="0">
                <a:latin typeface="Times New Roman" panose="02020603050405020304" pitchFamily="18" charset="0"/>
                <a:cs typeface="Times New Roman" panose="02020603050405020304" pitchFamily="18" charset="0"/>
              </a:rPr>
              <a:t> </a:t>
            </a:r>
            <a:r>
              <a:rPr sz="2100" spc="41" dirty="0">
                <a:latin typeface="Times New Roman" panose="02020603050405020304" pitchFamily="18" charset="0"/>
                <a:cs typeface="Times New Roman" panose="02020603050405020304" pitchFamily="18" charset="0"/>
              </a:rPr>
              <a:t>communicated</a:t>
            </a:r>
            <a:r>
              <a:rPr sz="2100" spc="53" dirty="0">
                <a:latin typeface="Times New Roman" panose="02020603050405020304" pitchFamily="18" charset="0"/>
                <a:cs typeface="Times New Roman" panose="02020603050405020304" pitchFamily="18" charset="0"/>
              </a:rPr>
              <a:t> </a:t>
            </a:r>
            <a:r>
              <a:rPr sz="2100" spc="60" dirty="0">
                <a:latin typeface="Times New Roman" panose="02020603050405020304" pitchFamily="18" charset="0"/>
                <a:cs typeface="Times New Roman" panose="02020603050405020304" pitchFamily="18" charset="0"/>
              </a:rPr>
              <a:t>and </a:t>
            </a:r>
            <a:r>
              <a:rPr sz="2100" spc="-450" dirty="0">
                <a:latin typeface="Times New Roman" panose="02020603050405020304" pitchFamily="18" charset="0"/>
                <a:cs typeface="Times New Roman" panose="02020603050405020304" pitchFamily="18" charset="0"/>
              </a:rPr>
              <a:t> </a:t>
            </a:r>
            <a:r>
              <a:rPr sz="2100" spc="11" dirty="0">
                <a:latin typeface="Times New Roman" panose="02020603050405020304" pitchFamily="18" charset="0"/>
                <a:cs typeface="Times New Roman" panose="02020603050405020304" pitchFamily="18" charset="0"/>
              </a:rPr>
              <a:t>processed</a:t>
            </a:r>
            <a:r>
              <a:rPr sz="2100" spc="56" dirty="0">
                <a:latin typeface="Times New Roman" panose="02020603050405020304" pitchFamily="18" charset="0"/>
                <a:cs typeface="Times New Roman" panose="02020603050405020304" pitchFamily="18" charset="0"/>
              </a:rPr>
              <a:t> using</a:t>
            </a:r>
            <a:r>
              <a:rPr sz="2100" spc="60" dirty="0">
                <a:latin typeface="Times New Roman" panose="02020603050405020304" pitchFamily="18" charset="0"/>
                <a:cs typeface="Times New Roman" panose="02020603050405020304" pitchFamily="18" charset="0"/>
              </a:rPr>
              <a:t> </a:t>
            </a:r>
            <a:r>
              <a:rPr sz="2100" spc="45" dirty="0">
                <a:latin typeface="Times New Roman" panose="02020603050405020304" pitchFamily="18" charset="0"/>
                <a:cs typeface="Times New Roman" panose="02020603050405020304" pitchFamily="18" charset="0"/>
              </a:rPr>
              <a:t>digital</a:t>
            </a:r>
            <a:r>
              <a:rPr sz="2100" spc="71" dirty="0">
                <a:latin typeface="Times New Roman" panose="02020603050405020304" pitchFamily="18" charset="0"/>
                <a:cs typeface="Times New Roman" panose="02020603050405020304" pitchFamily="18" charset="0"/>
              </a:rPr>
              <a:t> </a:t>
            </a:r>
            <a:r>
              <a:rPr sz="2100" spc="53" dirty="0">
                <a:latin typeface="Times New Roman" panose="02020603050405020304" pitchFamily="18" charset="0"/>
                <a:cs typeface="Times New Roman" panose="02020603050405020304" pitchFamily="18" charset="0"/>
              </a:rPr>
              <a:t>logic.</a:t>
            </a:r>
            <a:endParaRPr lang="en-US" sz="2100" spc="53" dirty="0">
              <a:latin typeface="Times New Roman" panose="02020603050405020304" pitchFamily="18" charset="0"/>
              <a:cs typeface="Times New Roman" panose="02020603050405020304" pitchFamily="18" charset="0"/>
            </a:endParaRPr>
          </a:p>
          <a:p>
            <a:pPr marL="180975" marR="71438" indent="-171926" algn="just">
              <a:lnSpc>
                <a:spcPct val="90000"/>
              </a:lnSpc>
              <a:spcBef>
                <a:spcPts val="323"/>
              </a:spcBef>
              <a:buFont typeface="Arial MT"/>
              <a:buChar char="•"/>
              <a:tabLst>
                <a:tab pos="181451" algn="l"/>
              </a:tabLst>
            </a:pPr>
            <a:endParaRPr sz="2100" dirty="0">
              <a:latin typeface="Times New Roman" panose="02020603050405020304" pitchFamily="18" charset="0"/>
              <a:cs typeface="Times New Roman" panose="02020603050405020304" pitchFamily="18" charset="0"/>
            </a:endParaRPr>
          </a:p>
          <a:p>
            <a:pPr marL="180975" marR="651986" indent="-171926" algn="just">
              <a:lnSpc>
                <a:spcPts val="2265"/>
              </a:lnSpc>
              <a:spcBef>
                <a:spcPts val="784"/>
              </a:spcBef>
              <a:buFont typeface="Arial MT"/>
              <a:buChar char="•"/>
              <a:tabLst>
                <a:tab pos="181451" algn="l"/>
              </a:tabLst>
            </a:pPr>
            <a:r>
              <a:rPr sz="2100" spc="323" dirty="0">
                <a:latin typeface="Times New Roman" panose="02020603050405020304" pitchFamily="18" charset="0"/>
                <a:cs typeface="Times New Roman" panose="02020603050405020304" pitchFamily="18" charset="0"/>
              </a:rPr>
              <a:t>A</a:t>
            </a:r>
            <a:r>
              <a:rPr sz="2100" spc="60" dirty="0">
                <a:latin typeface="Times New Roman" panose="02020603050405020304" pitchFamily="18" charset="0"/>
                <a:cs typeface="Times New Roman" panose="02020603050405020304" pitchFamily="18" charset="0"/>
              </a:rPr>
              <a:t> </a:t>
            </a:r>
            <a:r>
              <a:rPr sz="2100" spc="41" dirty="0">
                <a:latin typeface="Times New Roman" panose="02020603050405020304" pitchFamily="18" charset="0"/>
                <a:cs typeface="Times New Roman" panose="02020603050405020304" pitchFamily="18" charset="0"/>
              </a:rPr>
              <a:t>physical</a:t>
            </a:r>
            <a:r>
              <a:rPr sz="2100" spc="56" dirty="0">
                <a:latin typeface="Times New Roman" panose="02020603050405020304" pitchFamily="18" charset="0"/>
                <a:cs typeface="Times New Roman" panose="02020603050405020304" pitchFamily="18" charset="0"/>
              </a:rPr>
              <a:t> </a:t>
            </a:r>
            <a:r>
              <a:rPr sz="2100" spc="30" dirty="0">
                <a:latin typeface="Times New Roman" panose="02020603050405020304" pitchFamily="18" charset="0"/>
                <a:cs typeface="Times New Roman" panose="02020603050405020304" pitchFamily="18" charset="0"/>
              </a:rPr>
              <a:t>quantity</a:t>
            </a:r>
            <a:r>
              <a:rPr sz="2100" spc="64" dirty="0">
                <a:latin typeface="Times New Roman" panose="02020603050405020304" pitchFamily="18" charset="0"/>
                <a:cs typeface="Times New Roman" panose="02020603050405020304" pitchFamily="18" charset="0"/>
              </a:rPr>
              <a:t> </a:t>
            </a:r>
            <a:r>
              <a:rPr sz="2100" spc="53" dirty="0">
                <a:latin typeface="Times New Roman" panose="02020603050405020304" pitchFamily="18" charset="0"/>
                <a:cs typeface="Times New Roman" panose="02020603050405020304" pitchFamily="18" charset="0"/>
              </a:rPr>
              <a:t>which </a:t>
            </a:r>
            <a:r>
              <a:rPr sz="2100" spc="4" dirty="0">
                <a:latin typeface="Times New Roman" panose="02020603050405020304" pitchFamily="18" charset="0"/>
                <a:cs typeface="Times New Roman" panose="02020603050405020304" pitchFamily="18" charset="0"/>
              </a:rPr>
              <a:t>is</a:t>
            </a:r>
            <a:r>
              <a:rPr sz="2100" spc="60" dirty="0">
                <a:latin typeface="Times New Roman" panose="02020603050405020304" pitchFamily="18" charset="0"/>
                <a:cs typeface="Times New Roman" panose="02020603050405020304" pitchFamily="18" charset="0"/>
              </a:rPr>
              <a:t> </a:t>
            </a:r>
            <a:r>
              <a:rPr sz="2100" spc="49" dirty="0">
                <a:latin typeface="Times New Roman" panose="02020603050405020304" pitchFamily="18" charset="0"/>
                <a:cs typeface="Times New Roman" panose="02020603050405020304" pitchFamily="18" charset="0"/>
              </a:rPr>
              <a:t>analog</a:t>
            </a:r>
            <a:r>
              <a:rPr sz="2100" spc="60" dirty="0">
                <a:latin typeface="Times New Roman" panose="02020603050405020304" pitchFamily="18" charset="0"/>
                <a:cs typeface="Times New Roman" panose="02020603050405020304" pitchFamily="18" charset="0"/>
              </a:rPr>
              <a:t> </a:t>
            </a:r>
            <a:r>
              <a:rPr sz="2100" spc="34" dirty="0">
                <a:latin typeface="Times New Roman" panose="02020603050405020304" pitchFamily="18" charset="0"/>
                <a:cs typeface="Times New Roman" panose="02020603050405020304" pitchFamily="18" charset="0"/>
              </a:rPr>
              <a:t>in</a:t>
            </a:r>
            <a:r>
              <a:rPr sz="2100" spc="60" dirty="0">
                <a:latin typeface="Times New Roman" panose="02020603050405020304" pitchFamily="18" charset="0"/>
                <a:cs typeface="Times New Roman" panose="02020603050405020304" pitchFamily="18" charset="0"/>
              </a:rPr>
              <a:t> </a:t>
            </a:r>
            <a:r>
              <a:rPr sz="2100" spc="15" dirty="0">
                <a:latin typeface="Times New Roman" panose="02020603050405020304" pitchFamily="18" charset="0"/>
                <a:cs typeface="Times New Roman" panose="02020603050405020304" pitchFamily="18" charset="0"/>
              </a:rPr>
              <a:t>nature</a:t>
            </a:r>
            <a:r>
              <a:rPr sz="2100" spc="45" dirty="0">
                <a:latin typeface="Times New Roman" panose="02020603050405020304" pitchFamily="18" charset="0"/>
                <a:cs typeface="Times New Roman" panose="02020603050405020304" pitchFamily="18" charset="0"/>
              </a:rPr>
              <a:t> </a:t>
            </a:r>
            <a:r>
              <a:rPr sz="2100" spc="4" dirty="0">
                <a:latin typeface="Times New Roman" panose="02020603050405020304" pitchFamily="18" charset="0"/>
                <a:cs typeface="Times New Roman" panose="02020603050405020304" pitchFamily="18" charset="0"/>
              </a:rPr>
              <a:t>is</a:t>
            </a:r>
            <a:r>
              <a:rPr sz="2100" spc="60" dirty="0">
                <a:latin typeface="Times New Roman" panose="02020603050405020304" pitchFamily="18" charset="0"/>
                <a:cs typeface="Times New Roman" panose="02020603050405020304" pitchFamily="18" charset="0"/>
              </a:rPr>
              <a:t> </a:t>
            </a:r>
            <a:r>
              <a:rPr sz="2100" spc="23" dirty="0">
                <a:latin typeface="Times New Roman" panose="02020603050405020304" pitchFamily="18" charset="0"/>
                <a:cs typeface="Times New Roman" panose="02020603050405020304" pitchFamily="18" charset="0"/>
              </a:rPr>
              <a:t>converted</a:t>
            </a:r>
            <a:r>
              <a:rPr sz="2100" spc="64" dirty="0">
                <a:latin typeface="Times New Roman" panose="02020603050405020304" pitchFamily="18" charset="0"/>
                <a:cs typeface="Times New Roman" panose="02020603050405020304" pitchFamily="18" charset="0"/>
              </a:rPr>
              <a:t> </a:t>
            </a:r>
            <a:r>
              <a:rPr sz="2100" spc="-4" dirty="0">
                <a:latin typeface="Times New Roman" panose="02020603050405020304" pitchFamily="18" charset="0"/>
                <a:cs typeface="Times New Roman" panose="02020603050405020304" pitchFamily="18" charset="0"/>
              </a:rPr>
              <a:t>to </a:t>
            </a:r>
            <a:r>
              <a:rPr sz="2100" spc="-450" dirty="0">
                <a:latin typeface="Times New Roman" panose="02020603050405020304" pitchFamily="18" charset="0"/>
                <a:cs typeface="Times New Roman" panose="02020603050405020304" pitchFamily="18" charset="0"/>
              </a:rPr>
              <a:t> </a:t>
            </a:r>
            <a:r>
              <a:rPr sz="2100" dirty="0">
                <a:latin typeface="Times New Roman" panose="02020603050405020304" pitchFamily="18" charset="0"/>
                <a:cs typeface="Times New Roman" panose="02020603050405020304" pitchFamily="18" charset="0"/>
              </a:rPr>
              <a:t>electrical</a:t>
            </a:r>
            <a:r>
              <a:rPr sz="2100" spc="45" dirty="0">
                <a:latin typeface="Times New Roman" panose="02020603050405020304" pitchFamily="18" charset="0"/>
                <a:cs typeface="Times New Roman" panose="02020603050405020304" pitchFamily="18" charset="0"/>
              </a:rPr>
              <a:t> </a:t>
            </a:r>
            <a:r>
              <a:rPr sz="2100" spc="34" dirty="0">
                <a:latin typeface="Times New Roman" panose="02020603050405020304" pitchFamily="18" charset="0"/>
                <a:cs typeface="Times New Roman" panose="02020603050405020304" pitchFamily="18" charset="0"/>
              </a:rPr>
              <a:t>signals</a:t>
            </a:r>
            <a:r>
              <a:rPr sz="2100" spc="53" dirty="0">
                <a:latin typeface="Times New Roman" panose="02020603050405020304" pitchFamily="18" charset="0"/>
                <a:cs typeface="Times New Roman" panose="02020603050405020304" pitchFamily="18" charset="0"/>
              </a:rPr>
              <a:t> </a:t>
            </a:r>
            <a:r>
              <a:rPr sz="2100" spc="56" dirty="0">
                <a:latin typeface="Times New Roman" panose="02020603050405020304" pitchFamily="18" charset="0"/>
                <a:cs typeface="Times New Roman" panose="02020603050405020304" pitchFamily="18" charset="0"/>
              </a:rPr>
              <a:t>using </a:t>
            </a:r>
            <a:r>
              <a:rPr sz="2100" spc="23" dirty="0">
                <a:latin typeface="Times New Roman" panose="02020603050405020304" pitchFamily="18" charset="0"/>
                <a:cs typeface="Times New Roman" panose="02020603050405020304" pitchFamily="18" charset="0"/>
              </a:rPr>
              <a:t>a</a:t>
            </a:r>
            <a:r>
              <a:rPr sz="2100" spc="60" dirty="0">
                <a:latin typeface="Times New Roman" panose="02020603050405020304" pitchFamily="18" charset="0"/>
                <a:cs typeface="Times New Roman" panose="02020603050405020304" pitchFamily="18" charset="0"/>
              </a:rPr>
              <a:t> </a:t>
            </a:r>
            <a:r>
              <a:rPr sz="2100" spc="38" dirty="0">
                <a:latin typeface="Times New Roman" panose="02020603050405020304" pitchFamily="18" charset="0"/>
                <a:cs typeface="Times New Roman" panose="02020603050405020304" pitchFamily="18" charset="0"/>
              </a:rPr>
              <a:t>device</a:t>
            </a:r>
            <a:r>
              <a:rPr sz="2100" spc="64" dirty="0">
                <a:latin typeface="Times New Roman" panose="02020603050405020304" pitchFamily="18" charset="0"/>
                <a:cs typeface="Times New Roman" panose="02020603050405020304" pitchFamily="18" charset="0"/>
              </a:rPr>
              <a:t> </a:t>
            </a:r>
            <a:r>
              <a:rPr sz="2100" spc="30" dirty="0">
                <a:latin typeface="Times New Roman" panose="02020603050405020304" pitchFamily="18" charset="0"/>
                <a:cs typeface="Times New Roman" panose="02020603050405020304" pitchFamily="18" charset="0"/>
              </a:rPr>
              <a:t>called</a:t>
            </a:r>
            <a:r>
              <a:rPr sz="2100" spc="71" dirty="0">
                <a:latin typeface="Times New Roman" panose="02020603050405020304" pitchFamily="18" charset="0"/>
                <a:cs typeface="Times New Roman" panose="02020603050405020304" pitchFamily="18" charset="0"/>
              </a:rPr>
              <a:t> </a:t>
            </a:r>
            <a:r>
              <a:rPr sz="2100" spc="19" dirty="0">
                <a:solidFill>
                  <a:srgbClr val="FF0000"/>
                </a:solidFill>
                <a:latin typeface="Times New Roman" panose="02020603050405020304" pitchFamily="18" charset="0"/>
                <a:cs typeface="Times New Roman" panose="02020603050405020304" pitchFamily="18" charset="0"/>
              </a:rPr>
              <a:t>transducers</a:t>
            </a:r>
            <a:r>
              <a:rPr sz="2100" spc="19" dirty="0">
                <a:latin typeface="Times New Roman" panose="02020603050405020304" pitchFamily="18" charset="0"/>
                <a:cs typeface="Times New Roman" panose="02020603050405020304" pitchFamily="18" charset="0"/>
              </a:rPr>
              <a:t>.</a:t>
            </a:r>
            <a:endParaRPr lang="en-US" sz="2100" spc="19" dirty="0">
              <a:latin typeface="Times New Roman" panose="02020603050405020304" pitchFamily="18" charset="0"/>
              <a:cs typeface="Times New Roman" panose="02020603050405020304" pitchFamily="18" charset="0"/>
            </a:endParaRPr>
          </a:p>
          <a:p>
            <a:pPr marL="180975" marR="651986" indent="-171926" algn="just">
              <a:lnSpc>
                <a:spcPts val="2265"/>
              </a:lnSpc>
              <a:spcBef>
                <a:spcPts val="784"/>
              </a:spcBef>
              <a:buFont typeface="Arial MT"/>
              <a:buChar char="•"/>
              <a:tabLst>
                <a:tab pos="181451" algn="l"/>
              </a:tabLst>
            </a:pPr>
            <a:endParaRPr sz="2100" dirty="0">
              <a:latin typeface="Times New Roman" panose="02020603050405020304" pitchFamily="18" charset="0"/>
              <a:cs typeface="Times New Roman" panose="02020603050405020304" pitchFamily="18" charset="0"/>
            </a:endParaRPr>
          </a:p>
          <a:p>
            <a:pPr marL="180975" indent="-171926" algn="just">
              <a:spcBef>
                <a:spcPts val="476"/>
              </a:spcBef>
              <a:buFont typeface="Arial MT"/>
              <a:buChar char="•"/>
              <a:tabLst>
                <a:tab pos="181451" algn="l"/>
              </a:tabLst>
            </a:pPr>
            <a:r>
              <a:rPr sz="2100" spc="19" dirty="0">
                <a:solidFill>
                  <a:srgbClr val="FF0000"/>
                </a:solidFill>
                <a:latin typeface="Times New Roman" panose="02020603050405020304" pitchFamily="18" charset="0"/>
                <a:cs typeface="Times New Roman" panose="02020603050405020304" pitchFamily="18" charset="0"/>
              </a:rPr>
              <a:t>Transducers</a:t>
            </a:r>
            <a:r>
              <a:rPr sz="2100" spc="41" dirty="0">
                <a:solidFill>
                  <a:srgbClr val="FF0000"/>
                </a:solidFill>
                <a:latin typeface="Times New Roman" panose="02020603050405020304" pitchFamily="18" charset="0"/>
                <a:cs typeface="Times New Roman" panose="02020603050405020304" pitchFamily="18" charset="0"/>
              </a:rPr>
              <a:t> </a:t>
            </a:r>
            <a:r>
              <a:rPr sz="2100" spc="-15" dirty="0">
                <a:latin typeface="Times New Roman" panose="02020603050405020304" pitchFamily="18" charset="0"/>
                <a:cs typeface="Times New Roman" panose="02020603050405020304" pitchFamily="18" charset="0"/>
              </a:rPr>
              <a:t>are</a:t>
            </a:r>
            <a:r>
              <a:rPr sz="2100" spc="53" dirty="0">
                <a:latin typeface="Times New Roman" panose="02020603050405020304" pitchFamily="18" charset="0"/>
                <a:cs typeface="Times New Roman" panose="02020603050405020304" pitchFamily="18" charset="0"/>
              </a:rPr>
              <a:t> </a:t>
            </a:r>
            <a:r>
              <a:rPr sz="2100" spc="19" dirty="0">
                <a:latin typeface="Times New Roman" panose="02020603050405020304" pitchFamily="18" charset="0"/>
                <a:cs typeface="Times New Roman" panose="02020603050405020304" pitchFamily="18" charset="0"/>
              </a:rPr>
              <a:t>also</a:t>
            </a:r>
            <a:r>
              <a:rPr sz="2100" spc="60" dirty="0">
                <a:latin typeface="Times New Roman" panose="02020603050405020304" pitchFamily="18" charset="0"/>
                <a:cs typeface="Times New Roman" panose="02020603050405020304" pitchFamily="18" charset="0"/>
              </a:rPr>
              <a:t> </a:t>
            </a:r>
            <a:r>
              <a:rPr sz="2100" spc="-4" dirty="0">
                <a:latin typeface="Times New Roman" panose="02020603050405020304" pitchFamily="18" charset="0"/>
                <a:cs typeface="Times New Roman" panose="02020603050405020304" pitchFamily="18" charset="0"/>
              </a:rPr>
              <a:t>referred</a:t>
            </a:r>
            <a:r>
              <a:rPr sz="2100" spc="53" dirty="0">
                <a:latin typeface="Times New Roman" panose="02020603050405020304" pitchFamily="18" charset="0"/>
                <a:cs typeface="Times New Roman" panose="02020603050405020304" pitchFamily="18" charset="0"/>
              </a:rPr>
              <a:t> </a:t>
            </a:r>
            <a:r>
              <a:rPr sz="2100" spc="-4" dirty="0">
                <a:latin typeface="Times New Roman" panose="02020603050405020304" pitchFamily="18" charset="0"/>
                <a:cs typeface="Times New Roman" panose="02020603050405020304" pitchFamily="18" charset="0"/>
              </a:rPr>
              <a:t>to</a:t>
            </a:r>
            <a:r>
              <a:rPr sz="2100" spc="60" dirty="0">
                <a:latin typeface="Times New Roman" panose="02020603050405020304" pitchFamily="18" charset="0"/>
                <a:cs typeface="Times New Roman" panose="02020603050405020304" pitchFamily="18" charset="0"/>
              </a:rPr>
              <a:t> </a:t>
            </a:r>
            <a:r>
              <a:rPr sz="2100" spc="4" dirty="0">
                <a:latin typeface="Times New Roman" panose="02020603050405020304" pitchFamily="18" charset="0"/>
                <a:cs typeface="Times New Roman" panose="02020603050405020304" pitchFamily="18" charset="0"/>
              </a:rPr>
              <a:t>as</a:t>
            </a:r>
            <a:r>
              <a:rPr sz="2100" spc="56" dirty="0">
                <a:latin typeface="Times New Roman" panose="02020603050405020304" pitchFamily="18" charset="0"/>
                <a:cs typeface="Times New Roman" panose="02020603050405020304" pitchFamily="18" charset="0"/>
              </a:rPr>
              <a:t> </a:t>
            </a:r>
            <a:r>
              <a:rPr sz="2100" spc="8" dirty="0">
                <a:latin typeface="Times New Roman" panose="02020603050405020304" pitchFamily="18" charset="0"/>
                <a:cs typeface="Times New Roman" panose="02020603050405020304" pitchFamily="18" charset="0"/>
              </a:rPr>
              <a:t>sensors.</a:t>
            </a:r>
            <a:endParaRPr lang="en-US" sz="2100" spc="8" dirty="0">
              <a:latin typeface="Times New Roman" panose="02020603050405020304" pitchFamily="18" charset="0"/>
              <a:cs typeface="Times New Roman" panose="02020603050405020304" pitchFamily="18" charset="0"/>
            </a:endParaRPr>
          </a:p>
          <a:p>
            <a:pPr marL="180975" indent="-171926" algn="just">
              <a:spcBef>
                <a:spcPts val="476"/>
              </a:spcBef>
              <a:buFont typeface="Arial MT"/>
              <a:buChar char="•"/>
              <a:tabLst>
                <a:tab pos="181451" algn="l"/>
              </a:tabLst>
            </a:pPr>
            <a:endParaRPr sz="2100" dirty="0">
              <a:latin typeface="Times New Roman" panose="02020603050405020304" pitchFamily="18" charset="0"/>
              <a:cs typeface="Times New Roman" panose="02020603050405020304" pitchFamily="18" charset="0"/>
            </a:endParaRPr>
          </a:p>
          <a:p>
            <a:pPr marL="180975" marR="3810" indent="-171926" algn="just">
              <a:lnSpc>
                <a:spcPts val="2265"/>
              </a:lnSpc>
              <a:spcBef>
                <a:spcPts val="780"/>
              </a:spcBef>
              <a:buFont typeface="Arial MT"/>
              <a:buChar char="•"/>
              <a:tabLst>
                <a:tab pos="181451" algn="l"/>
              </a:tabLst>
            </a:pPr>
            <a:r>
              <a:rPr sz="2100" spc="4" dirty="0">
                <a:solidFill>
                  <a:srgbClr val="FF0000"/>
                </a:solidFill>
                <a:latin typeface="Times New Roman" panose="02020603050405020304" pitchFamily="18" charset="0"/>
                <a:cs typeface="Times New Roman" panose="02020603050405020304" pitchFamily="18" charset="0"/>
              </a:rPr>
              <a:t>Sensors</a:t>
            </a:r>
            <a:r>
              <a:rPr sz="2100" spc="71" dirty="0">
                <a:solidFill>
                  <a:srgbClr val="FF0000"/>
                </a:solidFill>
                <a:latin typeface="Times New Roman" panose="02020603050405020304" pitchFamily="18" charset="0"/>
                <a:cs typeface="Times New Roman" panose="02020603050405020304" pitchFamily="18" charset="0"/>
              </a:rPr>
              <a:t> </a:t>
            </a:r>
            <a:r>
              <a:rPr sz="2100" spc="38" dirty="0">
                <a:latin typeface="Times New Roman" panose="02020603050405020304" pitchFamily="18" charset="0"/>
                <a:cs typeface="Times New Roman" panose="02020603050405020304" pitchFamily="18" charset="0"/>
              </a:rPr>
              <a:t>produce</a:t>
            </a:r>
            <a:r>
              <a:rPr sz="2100" spc="71" dirty="0">
                <a:latin typeface="Times New Roman" panose="02020603050405020304" pitchFamily="18" charset="0"/>
                <a:cs typeface="Times New Roman" panose="02020603050405020304" pitchFamily="18" charset="0"/>
              </a:rPr>
              <a:t> </a:t>
            </a:r>
            <a:r>
              <a:rPr sz="2100" spc="34" dirty="0">
                <a:latin typeface="Times New Roman" panose="02020603050405020304" pitchFamily="18" charset="0"/>
                <a:cs typeface="Times New Roman" panose="02020603050405020304" pitchFamily="18" charset="0"/>
              </a:rPr>
              <a:t>an</a:t>
            </a:r>
            <a:r>
              <a:rPr sz="2100" spc="71" dirty="0">
                <a:latin typeface="Times New Roman" panose="02020603050405020304" pitchFamily="18" charset="0"/>
                <a:cs typeface="Times New Roman" panose="02020603050405020304" pitchFamily="18" charset="0"/>
              </a:rPr>
              <a:t> </a:t>
            </a:r>
            <a:r>
              <a:rPr sz="2100" spc="45" dirty="0">
                <a:latin typeface="Times New Roman" panose="02020603050405020304" pitchFamily="18" charset="0"/>
                <a:cs typeface="Times New Roman" panose="02020603050405020304" pitchFamily="18" charset="0"/>
              </a:rPr>
              <a:t>output</a:t>
            </a:r>
            <a:r>
              <a:rPr sz="2100" spc="71" dirty="0">
                <a:latin typeface="Times New Roman" panose="02020603050405020304" pitchFamily="18" charset="0"/>
                <a:cs typeface="Times New Roman" panose="02020603050405020304" pitchFamily="18" charset="0"/>
              </a:rPr>
              <a:t> </a:t>
            </a:r>
            <a:r>
              <a:rPr sz="2100" spc="4" dirty="0">
                <a:latin typeface="Times New Roman" panose="02020603050405020304" pitchFamily="18" charset="0"/>
                <a:cs typeface="Times New Roman" panose="02020603050405020304" pitchFamily="18" charset="0"/>
              </a:rPr>
              <a:t>that</a:t>
            </a:r>
            <a:r>
              <a:rPr sz="2100" spc="71" dirty="0">
                <a:latin typeface="Times New Roman" panose="02020603050405020304" pitchFamily="18" charset="0"/>
                <a:cs typeface="Times New Roman" panose="02020603050405020304" pitchFamily="18" charset="0"/>
              </a:rPr>
              <a:t> </a:t>
            </a:r>
            <a:r>
              <a:rPr sz="2100" spc="4" dirty="0">
                <a:latin typeface="Times New Roman" panose="02020603050405020304" pitchFamily="18" charset="0"/>
                <a:cs typeface="Times New Roman" panose="02020603050405020304" pitchFamily="18" charset="0"/>
              </a:rPr>
              <a:t>is</a:t>
            </a:r>
            <a:r>
              <a:rPr sz="2100" spc="71" dirty="0">
                <a:latin typeface="Times New Roman" panose="02020603050405020304" pitchFamily="18" charset="0"/>
                <a:cs typeface="Times New Roman" panose="02020603050405020304" pitchFamily="18" charset="0"/>
              </a:rPr>
              <a:t> </a:t>
            </a:r>
            <a:r>
              <a:rPr sz="2100" spc="41" dirty="0">
                <a:latin typeface="Times New Roman" panose="02020603050405020304" pitchFamily="18" charset="0"/>
                <a:cs typeface="Times New Roman" panose="02020603050405020304" pitchFamily="18" charset="0"/>
              </a:rPr>
              <a:t>voltage</a:t>
            </a:r>
            <a:r>
              <a:rPr sz="2100" spc="75" dirty="0">
                <a:latin typeface="Times New Roman" panose="02020603050405020304" pitchFamily="18" charset="0"/>
                <a:cs typeface="Times New Roman" panose="02020603050405020304" pitchFamily="18" charset="0"/>
              </a:rPr>
              <a:t> </a:t>
            </a:r>
            <a:r>
              <a:rPr sz="2100" spc="-8" dirty="0">
                <a:latin typeface="Times New Roman" panose="02020603050405020304" pitchFamily="18" charset="0"/>
                <a:cs typeface="Times New Roman" panose="02020603050405020304" pitchFamily="18" charset="0"/>
              </a:rPr>
              <a:t>or</a:t>
            </a:r>
            <a:r>
              <a:rPr sz="2100" spc="64" dirty="0">
                <a:latin typeface="Times New Roman" panose="02020603050405020304" pitchFamily="18" charset="0"/>
                <a:cs typeface="Times New Roman" panose="02020603050405020304" pitchFamily="18" charset="0"/>
              </a:rPr>
              <a:t> </a:t>
            </a:r>
            <a:r>
              <a:rPr sz="2100" spc="15" dirty="0">
                <a:latin typeface="Times New Roman" panose="02020603050405020304" pitchFamily="18" charset="0"/>
                <a:cs typeface="Times New Roman" panose="02020603050405020304" pitchFamily="18" charset="0"/>
              </a:rPr>
              <a:t>current.</a:t>
            </a:r>
            <a:r>
              <a:rPr sz="2100" spc="64" dirty="0">
                <a:latin typeface="Times New Roman" panose="02020603050405020304" pitchFamily="18" charset="0"/>
                <a:cs typeface="Times New Roman" panose="02020603050405020304" pitchFamily="18" charset="0"/>
              </a:rPr>
              <a:t> </a:t>
            </a:r>
            <a:r>
              <a:rPr sz="2100" spc="11" dirty="0">
                <a:latin typeface="Times New Roman" panose="02020603050405020304" pitchFamily="18" charset="0"/>
                <a:cs typeface="Times New Roman" panose="02020603050405020304" pitchFamily="18" charset="0"/>
              </a:rPr>
              <a:t>Therefore, </a:t>
            </a:r>
            <a:r>
              <a:rPr sz="2100" spc="15" dirty="0">
                <a:latin typeface="Times New Roman" panose="02020603050405020304" pitchFamily="18" charset="0"/>
                <a:cs typeface="Times New Roman" panose="02020603050405020304" pitchFamily="18" charset="0"/>
              </a:rPr>
              <a:t> </a:t>
            </a:r>
            <a:r>
              <a:rPr sz="2100" spc="49" dirty="0">
                <a:latin typeface="Times New Roman" panose="02020603050405020304" pitchFamily="18" charset="0"/>
                <a:cs typeface="Times New Roman" panose="02020603050405020304" pitchFamily="18" charset="0"/>
              </a:rPr>
              <a:t>we</a:t>
            </a:r>
            <a:r>
              <a:rPr sz="2100" spc="68" dirty="0">
                <a:latin typeface="Times New Roman" panose="02020603050405020304" pitchFamily="18" charset="0"/>
                <a:cs typeface="Times New Roman" panose="02020603050405020304" pitchFamily="18" charset="0"/>
              </a:rPr>
              <a:t> </a:t>
            </a:r>
            <a:r>
              <a:rPr sz="2100" spc="30" dirty="0">
                <a:latin typeface="Times New Roman" panose="02020603050405020304" pitchFamily="18" charset="0"/>
                <a:cs typeface="Times New Roman" panose="02020603050405020304" pitchFamily="18" charset="0"/>
              </a:rPr>
              <a:t>need</a:t>
            </a:r>
            <a:r>
              <a:rPr sz="2100" spc="53" dirty="0">
                <a:latin typeface="Times New Roman" panose="02020603050405020304" pitchFamily="18" charset="0"/>
                <a:cs typeface="Times New Roman" panose="02020603050405020304" pitchFamily="18" charset="0"/>
              </a:rPr>
              <a:t> </a:t>
            </a:r>
            <a:r>
              <a:rPr sz="2100" spc="34" dirty="0">
                <a:latin typeface="Times New Roman" panose="02020603050405020304" pitchFamily="18" charset="0"/>
                <a:cs typeface="Times New Roman" panose="02020603050405020304" pitchFamily="18" charset="0"/>
              </a:rPr>
              <a:t>an</a:t>
            </a:r>
            <a:r>
              <a:rPr sz="2100" spc="60" dirty="0">
                <a:latin typeface="Times New Roman" panose="02020603050405020304" pitchFamily="18" charset="0"/>
                <a:cs typeface="Times New Roman" panose="02020603050405020304" pitchFamily="18" charset="0"/>
              </a:rPr>
              <a:t> </a:t>
            </a:r>
            <a:r>
              <a:rPr sz="2100" spc="285" dirty="0">
                <a:latin typeface="Times New Roman" panose="02020603050405020304" pitchFamily="18" charset="0"/>
                <a:cs typeface="Times New Roman" panose="02020603050405020304" pitchFamily="18" charset="0"/>
              </a:rPr>
              <a:t>ADC</a:t>
            </a:r>
            <a:r>
              <a:rPr sz="2100" spc="71" dirty="0">
                <a:latin typeface="Times New Roman" panose="02020603050405020304" pitchFamily="18" charset="0"/>
                <a:cs typeface="Times New Roman" panose="02020603050405020304" pitchFamily="18" charset="0"/>
              </a:rPr>
              <a:t> </a:t>
            </a:r>
            <a:r>
              <a:rPr sz="2100" spc="-4" dirty="0">
                <a:latin typeface="Times New Roman" panose="02020603050405020304" pitchFamily="18" charset="0"/>
                <a:cs typeface="Times New Roman" panose="02020603050405020304" pitchFamily="18" charset="0"/>
              </a:rPr>
              <a:t>to</a:t>
            </a:r>
            <a:r>
              <a:rPr sz="2100" spc="64" dirty="0">
                <a:latin typeface="Times New Roman" panose="02020603050405020304" pitchFamily="18" charset="0"/>
                <a:cs typeface="Times New Roman" panose="02020603050405020304" pitchFamily="18" charset="0"/>
              </a:rPr>
              <a:t> </a:t>
            </a:r>
            <a:r>
              <a:rPr sz="2100" spc="-4" dirty="0">
                <a:latin typeface="Times New Roman" panose="02020603050405020304" pitchFamily="18" charset="0"/>
                <a:cs typeface="Times New Roman" panose="02020603050405020304" pitchFamily="18" charset="0"/>
              </a:rPr>
              <a:t>translate</a:t>
            </a:r>
            <a:r>
              <a:rPr sz="2100" spc="45" dirty="0">
                <a:latin typeface="Times New Roman" panose="02020603050405020304" pitchFamily="18" charset="0"/>
                <a:cs typeface="Times New Roman" panose="02020603050405020304" pitchFamily="18" charset="0"/>
              </a:rPr>
              <a:t> </a:t>
            </a:r>
            <a:r>
              <a:rPr sz="2100" dirty="0">
                <a:latin typeface="Times New Roman" panose="02020603050405020304" pitchFamily="18" charset="0"/>
                <a:cs typeface="Times New Roman" panose="02020603050405020304" pitchFamily="18" charset="0"/>
              </a:rPr>
              <a:t>the</a:t>
            </a:r>
            <a:r>
              <a:rPr sz="2100" spc="60" dirty="0">
                <a:latin typeface="Times New Roman" panose="02020603050405020304" pitchFamily="18" charset="0"/>
                <a:cs typeface="Times New Roman" panose="02020603050405020304" pitchFamily="18" charset="0"/>
              </a:rPr>
              <a:t> </a:t>
            </a:r>
            <a:r>
              <a:rPr sz="2100" spc="49" dirty="0">
                <a:latin typeface="Times New Roman" panose="02020603050405020304" pitchFamily="18" charset="0"/>
                <a:cs typeface="Times New Roman" panose="02020603050405020304" pitchFamily="18" charset="0"/>
              </a:rPr>
              <a:t>analog</a:t>
            </a:r>
            <a:r>
              <a:rPr sz="2100" spc="71" dirty="0">
                <a:latin typeface="Times New Roman" panose="02020603050405020304" pitchFamily="18" charset="0"/>
                <a:cs typeface="Times New Roman" panose="02020603050405020304" pitchFamily="18" charset="0"/>
              </a:rPr>
              <a:t> </a:t>
            </a:r>
            <a:r>
              <a:rPr sz="2100" spc="34" dirty="0">
                <a:latin typeface="Times New Roman" panose="02020603050405020304" pitchFamily="18" charset="0"/>
                <a:cs typeface="Times New Roman" panose="02020603050405020304" pitchFamily="18" charset="0"/>
              </a:rPr>
              <a:t>signals</a:t>
            </a:r>
            <a:r>
              <a:rPr sz="2100" spc="60" dirty="0">
                <a:latin typeface="Times New Roman" panose="02020603050405020304" pitchFamily="18" charset="0"/>
                <a:cs typeface="Times New Roman" panose="02020603050405020304" pitchFamily="18" charset="0"/>
              </a:rPr>
              <a:t> </a:t>
            </a:r>
            <a:r>
              <a:rPr sz="2100" spc="-4" dirty="0">
                <a:latin typeface="Times New Roman" panose="02020603050405020304" pitchFamily="18" charset="0"/>
                <a:cs typeface="Times New Roman" panose="02020603050405020304" pitchFamily="18" charset="0"/>
              </a:rPr>
              <a:t>to</a:t>
            </a:r>
            <a:r>
              <a:rPr sz="2100" spc="64" dirty="0">
                <a:latin typeface="Times New Roman" panose="02020603050405020304" pitchFamily="18" charset="0"/>
                <a:cs typeface="Times New Roman" panose="02020603050405020304" pitchFamily="18" charset="0"/>
              </a:rPr>
              <a:t> </a:t>
            </a:r>
            <a:r>
              <a:rPr sz="2100" spc="45" dirty="0">
                <a:latin typeface="Times New Roman" panose="02020603050405020304" pitchFamily="18" charset="0"/>
                <a:cs typeface="Times New Roman" panose="02020603050405020304" pitchFamily="18" charset="0"/>
              </a:rPr>
              <a:t>digital</a:t>
            </a:r>
            <a:r>
              <a:rPr sz="2100" spc="64" dirty="0">
                <a:latin typeface="Times New Roman" panose="02020603050405020304" pitchFamily="18" charset="0"/>
                <a:cs typeface="Times New Roman" panose="02020603050405020304" pitchFamily="18" charset="0"/>
              </a:rPr>
              <a:t> </a:t>
            </a:r>
            <a:r>
              <a:rPr sz="2100" spc="23" dirty="0">
                <a:latin typeface="Times New Roman" panose="02020603050405020304" pitchFamily="18" charset="0"/>
                <a:cs typeface="Times New Roman" panose="02020603050405020304" pitchFamily="18" charset="0"/>
              </a:rPr>
              <a:t>numbers </a:t>
            </a:r>
            <a:r>
              <a:rPr sz="2100" spc="-450" dirty="0">
                <a:latin typeface="Times New Roman" panose="02020603050405020304" pitchFamily="18" charset="0"/>
                <a:cs typeface="Times New Roman" panose="02020603050405020304" pitchFamily="18" charset="0"/>
              </a:rPr>
              <a:t> </a:t>
            </a:r>
            <a:r>
              <a:rPr sz="2100" spc="8" dirty="0">
                <a:latin typeface="Times New Roman" panose="02020603050405020304" pitchFamily="18" charset="0"/>
                <a:cs typeface="Times New Roman" panose="02020603050405020304" pitchFamily="18" charset="0"/>
              </a:rPr>
              <a:t>so</a:t>
            </a:r>
            <a:r>
              <a:rPr sz="2100" spc="60" dirty="0">
                <a:latin typeface="Times New Roman" panose="02020603050405020304" pitchFamily="18" charset="0"/>
                <a:cs typeface="Times New Roman" panose="02020603050405020304" pitchFamily="18" charset="0"/>
              </a:rPr>
              <a:t> </a:t>
            </a:r>
            <a:r>
              <a:rPr sz="2100" spc="4" dirty="0">
                <a:latin typeface="Times New Roman" panose="02020603050405020304" pitchFamily="18" charset="0"/>
                <a:cs typeface="Times New Roman" panose="02020603050405020304" pitchFamily="18" charset="0"/>
              </a:rPr>
              <a:t>that</a:t>
            </a:r>
            <a:r>
              <a:rPr sz="2100" spc="60" dirty="0">
                <a:latin typeface="Times New Roman" panose="02020603050405020304" pitchFamily="18" charset="0"/>
                <a:cs typeface="Times New Roman" panose="02020603050405020304" pitchFamily="18" charset="0"/>
              </a:rPr>
              <a:t> </a:t>
            </a:r>
            <a:r>
              <a:rPr sz="2100" spc="8" dirty="0">
                <a:latin typeface="Times New Roman" panose="02020603050405020304" pitchFamily="18" charset="0"/>
                <a:cs typeface="Times New Roman" panose="02020603050405020304" pitchFamily="18" charset="0"/>
              </a:rPr>
              <a:t>micro-controller</a:t>
            </a:r>
            <a:r>
              <a:rPr sz="2100" spc="41" dirty="0">
                <a:latin typeface="Times New Roman" panose="02020603050405020304" pitchFamily="18" charset="0"/>
                <a:cs typeface="Times New Roman" panose="02020603050405020304" pitchFamily="18" charset="0"/>
              </a:rPr>
              <a:t> </a:t>
            </a:r>
            <a:r>
              <a:rPr sz="2100" spc="26" dirty="0">
                <a:latin typeface="Times New Roman" panose="02020603050405020304" pitchFamily="18" charset="0"/>
                <a:cs typeface="Times New Roman" panose="02020603050405020304" pitchFamily="18" charset="0"/>
              </a:rPr>
              <a:t>can</a:t>
            </a:r>
            <a:r>
              <a:rPr sz="2100" spc="64" dirty="0">
                <a:latin typeface="Times New Roman" panose="02020603050405020304" pitchFamily="18" charset="0"/>
                <a:cs typeface="Times New Roman" panose="02020603050405020304" pitchFamily="18" charset="0"/>
              </a:rPr>
              <a:t> </a:t>
            </a:r>
            <a:r>
              <a:rPr sz="2100" spc="15" dirty="0">
                <a:latin typeface="Times New Roman" panose="02020603050405020304" pitchFamily="18" charset="0"/>
                <a:cs typeface="Times New Roman" panose="02020603050405020304" pitchFamily="18" charset="0"/>
              </a:rPr>
              <a:t>read</a:t>
            </a:r>
            <a:r>
              <a:rPr sz="2100" spc="60" dirty="0">
                <a:latin typeface="Times New Roman" panose="02020603050405020304" pitchFamily="18" charset="0"/>
                <a:cs typeface="Times New Roman" panose="02020603050405020304" pitchFamily="18" charset="0"/>
              </a:rPr>
              <a:t> and </a:t>
            </a:r>
            <a:r>
              <a:rPr sz="2100" dirty="0">
                <a:latin typeface="Times New Roman" panose="02020603050405020304" pitchFamily="18" charset="0"/>
                <a:cs typeface="Times New Roman" panose="02020603050405020304" pitchFamily="18" charset="0"/>
              </a:rPr>
              <a:t>process</a:t>
            </a:r>
            <a:r>
              <a:rPr sz="2100" spc="60" dirty="0">
                <a:latin typeface="Times New Roman" panose="02020603050405020304" pitchFamily="18" charset="0"/>
                <a:cs typeface="Times New Roman" panose="02020603050405020304" pitchFamily="18" charset="0"/>
              </a:rPr>
              <a:t> </a:t>
            </a:r>
            <a:r>
              <a:rPr sz="2100" spc="41" dirty="0">
                <a:latin typeface="Times New Roman" panose="02020603050405020304" pitchFamily="18" charset="0"/>
                <a:cs typeface="Times New Roman" panose="02020603050405020304" pitchFamily="18" charset="0"/>
              </a:rPr>
              <a:t>them.</a:t>
            </a:r>
            <a:endParaRPr sz="2100" dirty="0">
              <a:latin typeface="Times New Roman" panose="02020603050405020304" pitchFamily="18" charset="0"/>
              <a:cs typeface="Times New Roman" panose="02020603050405020304" pitchFamily="18" charset="0"/>
            </a:endParaRPr>
          </a:p>
        </p:txBody>
      </p:sp>
      <p:sp>
        <p:nvSpPr>
          <p:cNvPr id="5" name="PlaceHolder 1">
            <a:extLst>
              <a:ext uri="{FF2B5EF4-FFF2-40B4-BE49-F238E27FC236}">
                <a16:creationId xmlns:a16="http://schemas.microsoft.com/office/drawing/2014/main" id="{E1CC8A65-A7F8-4282-AE72-933F459F224A}"/>
              </a:ext>
            </a:extLst>
          </p:cNvPr>
          <p:cNvSpPr txBox="1">
            <a:spLocks/>
          </p:cNvSpPr>
          <p:nvPr/>
        </p:nvSpPr>
        <p:spPr bwMode="auto">
          <a:xfrm>
            <a:off x="0" y="0"/>
            <a:ext cx="9144000" cy="882720"/>
          </a:xfrm>
          <a:prstGeom prst="rect">
            <a:avLst/>
          </a:prstGeom>
          <a:gradFill rotWithShape="0">
            <a:gsLst>
              <a:gs pos="0">
                <a:srgbClr val="009900"/>
              </a:gs>
              <a:gs pos="100000">
                <a:srgbClr val="004600"/>
              </a:gs>
            </a:gsLst>
            <a:lin ang="5400000"/>
          </a:gradFill>
          <a:ln w="0">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pc="90" dirty="0">
                <a:solidFill>
                  <a:srgbClr val="FFFF00"/>
                </a:solidFill>
              </a:rPr>
              <a:t>What</a:t>
            </a:r>
            <a:r>
              <a:rPr lang="en-US" b="1" spc="83" dirty="0">
                <a:solidFill>
                  <a:srgbClr val="FFFF00"/>
                </a:solidFill>
              </a:rPr>
              <a:t> </a:t>
            </a:r>
            <a:r>
              <a:rPr lang="en-US" b="1" spc="11" dirty="0">
                <a:solidFill>
                  <a:srgbClr val="FFFF00"/>
                </a:solidFill>
              </a:rPr>
              <a:t>is</a:t>
            </a:r>
            <a:r>
              <a:rPr lang="en-US" b="1" spc="94" dirty="0">
                <a:solidFill>
                  <a:srgbClr val="FFFF00"/>
                </a:solidFill>
              </a:rPr>
              <a:t> </a:t>
            </a:r>
            <a:r>
              <a:rPr lang="en-US" b="1" spc="60" dirty="0">
                <a:solidFill>
                  <a:srgbClr val="FFFF00"/>
                </a:solidFill>
              </a:rPr>
              <a:t>an</a:t>
            </a:r>
            <a:r>
              <a:rPr lang="en-US" b="1" spc="83" dirty="0">
                <a:solidFill>
                  <a:srgbClr val="FFFF00"/>
                </a:solidFill>
              </a:rPr>
              <a:t> </a:t>
            </a:r>
            <a:r>
              <a:rPr lang="en-US" b="1" spc="458" dirty="0">
                <a:solidFill>
                  <a:srgbClr val="FFFF00"/>
                </a:solidFill>
              </a:rPr>
              <a:t>ADC</a:t>
            </a:r>
            <a:r>
              <a:rPr lang="en-US" b="1" spc="86" dirty="0">
                <a:solidFill>
                  <a:srgbClr val="FFFF00"/>
                </a:solidFill>
              </a:rPr>
              <a:t> </a:t>
            </a:r>
            <a:r>
              <a:rPr lang="en-US" b="1" spc="41" dirty="0">
                <a:solidFill>
                  <a:srgbClr val="FFFF00"/>
                </a:solidFill>
              </a:rPr>
              <a:t>Interfacing?</a:t>
            </a:r>
            <a:endParaRPr lang="en-US" b="1" spc="-1" dirty="0">
              <a:solidFill>
                <a:srgbClr val="FFFF00"/>
              </a:solidFill>
              <a:latin typeface="Tahoma"/>
            </a:endParaRPr>
          </a:p>
        </p:txBody>
      </p:sp>
    </p:spTree>
    <p:extLst>
      <p:ext uri="{BB962C8B-B14F-4D97-AF65-F5344CB8AC3E}">
        <p14:creationId xmlns:p14="http://schemas.microsoft.com/office/powerpoint/2010/main" val="23776393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Slide Number Placeholder 5"/>
          <p:cNvSpPr/>
          <p:nvPr/>
        </p:nvSpPr>
        <p:spPr>
          <a:xfrm>
            <a:off x="7159680" y="6600960"/>
            <a:ext cx="1946160" cy="257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7EE747BA-5706-4AB4-8FE9-55707A2A7E6F}" type="slidenum">
              <a:rPr lang="fa-IR" sz="1400" b="0" strike="noStrike" spc="-1">
                <a:solidFill>
                  <a:srgbClr val="FFFB0B"/>
                </a:solidFill>
                <a:latin typeface="Tahoma"/>
              </a:rPr>
              <a:t>40</a:t>
            </a:fld>
            <a:endParaRPr lang="en-US" sz="1400" b="0" strike="noStrike" spc="-1">
              <a:solidFill>
                <a:srgbClr val="000000"/>
              </a:solidFill>
              <a:latin typeface="Arial"/>
            </a:endParaRPr>
          </a:p>
        </p:txBody>
      </p:sp>
      <p:sp>
        <p:nvSpPr>
          <p:cNvPr id="249" name="PlaceHolder 1"/>
          <p:cNvSpPr>
            <a:spLocks noGrp="1"/>
          </p:cNvSpPr>
          <p:nvPr>
            <p:ph type="title"/>
          </p:nvPr>
        </p:nvSpPr>
        <p:spPr>
          <a:xfrm>
            <a:off x="0" y="0"/>
            <a:ext cx="9144000" cy="882720"/>
          </a:xfrm>
          <a:prstGeom prst="rect">
            <a:avLst/>
          </a:prstGeom>
          <a:gradFill rotWithShape="0">
            <a:gsLst>
              <a:gs pos="0">
                <a:srgbClr val="009900"/>
              </a:gs>
              <a:gs pos="100000">
                <a:srgbClr val="004600"/>
              </a:gs>
            </a:gsLst>
            <a:lin ang="5400000"/>
          </a:gradFill>
          <a:ln w="0">
            <a:noFill/>
          </a:ln>
        </p:spPr>
        <p:txBody>
          <a:bodyPr anchor="b">
            <a:noAutofit/>
          </a:bodyPr>
          <a:lstStyle/>
          <a:p>
            <a:pPr indent="0" algn="ctr" rtl="1">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FFFF66"/>
                </a:solidFill>
                <a:latin typeface="Tahoma"/>
              </a:rPr>
              <a:t>Timer0 Review</a:t>
            </a:r>
          </a:p>
        </p:txBody>
      </p:sp>
      <p:sp>
        <p:nvSpPr>
          <p:cNvPr id="250" name="Rectangle 249"/>
          <p:cNvSpPr/>
          <p:nvPr/>
        </p:nvSpPr>
        <p:spPr>
          <a:xfrm>
            <a:off x="3697200" y="2050920"/>
            <a:ext cx="1630440" cy="457200"/>
          </a:xfrm>
          <a:prstGeom prst="rect">
            <a:avLst/>
          </a:prstGeom>
          <a:solidFill>
            <a:srgbClr val="FCFC4E"/>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TCNT0</a:t>
            </a:r>
            <a:endParaRPr lang="en-US" sz="1800" b="0" strike="noStrike" spc="-1">
              <a:solidFill>
                <a:srgbClr val="000000"/>
              </a:solidFill>
              <a:latin typeface="Arial"/>
            </a:endParaRPr>
          </a:p>
        </p:txBody>
      </p:sp>
      <p:sp>
        <p:nvSpPr>
          <p:cNvPr id="251" name="Rectangle 250"/>
          <p:cNvSpPr/>
          <p:nvPr/>
        </p:nvSpPr>
        <p:spPr>
          <a:xfrm>
            <a:off x="2870280" y="1295280"/>
            <a:ext cx="1676160" cy="457200"/>
          </a:xfrm>
          <a:prstGeom prst="rect">
            <a:avLst/>
          </a:prstGeom>
          <a:solidFill>
            <a:srgbClr val="2515FB"/>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FFCF01"/>
                </a:solidFill>
                <a:latin typeface="Arial"/>
              </a:rPr>
              <a:t>TCCR0A</a:t>
            </a:r>
            <a:endParaRPr lang="en-US" sz="1800" b="0" strike="noStrike" spc="-1">
              <a:solidFill>
                <a:srgbClr val="000000"/>
              </a:solidFill>
              <a:latin typeface="Arial"/>
            </a:endParaRPr>
          </a:p>
        </p:txBody>
      </p:sp>
      <p:sp>
        <p:nvSpPr>
          <p:cNvPr id="252" name="Rectangle 251"/>
          <p:cNvSpPr/>
          <p:nvPr/>
        </p:nvSpPr>
        <p:spPr>
          <a:xfrm>
            <a:off x="3498840" y="2673360"/>
            <a:ext cx="533520" cy="457200"/>
          </a:xfrm>
          <a:prstGeom prst="rect">
            <a:avLst/>
          </a:prstGeom>
          <a:solidFill>
            <a:srgbClr val="2CF222"/>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Arial"/>
              </a:rPr>
              <a:t>TOV0</a:t>
            </a:r>
            <a:endParaRPr lang="en-US" sz="1400" b="0" strike="noStrike" spc="-1">
              <a:solidFill>
                <a:srgbClr val="000000"/>
              </a:solidFill>
              <a:latin typeface="Arial"/>
            </a:endParaRPr>
          </a:p>
        </p:txBody>
      </p:sp>
      <p:sp>
        <p:nvSpPr>
          <p:cNvPr id="253" name="Straight Connector 252"/>
          <p:cNvSpPr/>
          <p:nvPr/>
        </p:nvSpPr>
        <p:spPr>
          <a:xfrm flipH="1">
            <a:off x="3766680" y="2502000"/>
            <a:ext cx="3240" cy="16992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254" name="Rectangle 253"/>
          <p:cNvSpPr/>
          <p:nvPr/>
        </p:nvSpPr>
        <p:spPr>
          <a:xfrm>
            <a:off x="5486400" y="2050920"/>
            <a:ext cx="1638360" cy="457200"/>
          </a:xfrm>
          <a:prstGeom prst="rect">
            <a:avLst/>
          </a:prstGeom>
          <a:solidFill>
            <a:srgbClr val="EAC360"/>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OCR0B</a:t>
            </a:r>
            <a:endParaRPr lang="en-US" sz="1800" b="0" strike="noStrike" spc="-1">
              <a:solidFill>
                <a:srgbClr val="000000"/>
              </a:solidFill>
              <a:latin typeface="Arial"/>
            </a:endParaRPr>
          </a:p>
        </p:txBody>
      </p:sp>
      <p:sp>
        <p:nvSpPr>
          <p:cNvPr id="255" name="Rectangle 254"/>
          <p:cNvSpPr/>
          <p:nvPr/>
        </p:nvSpPr>
        <p:spPr>
          <a:xfrm>
            <a:off x="5035680" y="3676680"/>
            <a:ext cx="1473120" cy="380880"/>
          </a:xfrm>
          <a:prstGeom prst="rect">
            <a:avLst/>
          </a:prstGeom>
          <a:solidFill>
            <a:srgbClr val="00E4A8"/>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a:t>
            </a:r>
            <a:endParaRPr lang="en-US" sz="1800" b="0" strike="noStrike" spc="-1">
              <a:solidFill>
                <a:srgbClr val="000000"/>
              </a:solidFill>
              <a:latin typeface="Arial"/>
            </a:endParaRPr>
          </a:p>
        </p:txBody>
      </p:sp>
      <p:sp>
        <p:nvSpPr>
          <p:cNvPr id="256" name="Straight Connector 255"/>
          <p:cNvSpPr/>
          <p:nvPr/>
        </p:nvSpPr>
        <p:spPr>
          <a:xfrm flipV="1">
            <a:off x="4546440" y="2517480"/>
            <a:ext cx="0" cy="777960"/>
          </a:xfrm>
          <a:prstGeom prst="line">
            <a:avLst/>
          </a:prstGeom>
          <a:ln w="5724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257" name="Straight Connector 256"/>
          <p:cNvSpPr/>
          <p:nvPr/>
        </p:nvSpPr>
        <p:spPr>
          <a:xfrm flipV="1">
            <a:off x="5762520" y="4066920"/>
            <a:ext cx="0" cy="285480"/>
          </a:xfrm>
          <a:prstGeom prst="line">
            <a:avLst/>
          </a:prstGeom>
          <a:ln w="9360">
            <a:solidFill>
              <a:srgbClr val="000000"/>
            </a:solidFill>
            <a:miter/>
            <a:head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258" name="Straight Connector 257"/>
          <p:cNvSpPr/>
          <p:nvPr/>
        </p:nvSpPr>
        <p:spPr>
          <a:xfrm>
            <a:off x="6299280" y="2521080"/>
            <a:ext cx="0" cy="1149120"/>
          </a:xfrm>
          <a:prstGeom prst="line">
            <a:avLst/>
          </a:prstGeom>
          <a:ln w="57240">
            <a:solidFill>
              <a:srgbClr val="000000"/>
            </a:solidFill>
            <a:miter/>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259" name="Rectangle 258"/>
          <p:cNvSpPr/>
          <p:nvPr/>
        </p:nvSpPr>
        <p:spPr>
          <a:xfrm>
            <a:off x="5445000" y="4352760"/>
            <a:ext cx="641520" cy="457200"/>
          </a:xfrm>
          <a:prstGeom prst="rect">
            <a:avLst/>
          </a:prstGeom>
          <a:solidFill>
            <a:srgbClr val="1AFAE5"/>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Arial"/>
              </a:rPr>
              <a:t>OCF0B</a:t>
            </a:r>
            <a:endParaRPr lang="en-US" sz="1400" b="0" strike="noStrike" spc="-1">
              <a:solidFill>
                <a:srgbClr val="000000"/>
              </a:solidFill>
              <a:latin typeface="Arial"/>
            </a:endParaRPr>
          </a:p>
        </p:txBody>
      </p:sp>
      <p:sp>
        <p:nvSpPr>
          <p:cNvPr id="260" name="Rectangle 259"/>
          <p:cNvSpPr/>
          <p:nvPr/>
        </p:nvSpPr>
        <p:spPr>
          <a:xfrm>
            <a:off x="4788000" y="1295280"/>
            <a:ext cx="1676160" cy="457200"/>
          </a:xfrm>
          <a:prstGeom prst="rect">
            <a:avLst/>
          </a:prstGeom>
          <a:solidFill>
            <a:srgbClr val="2515FB"/>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FFCF01"/>
                </a:solidFill>
                <a:latin typeface="Arial"/>
              </a:rPr>
              <a:t>TCCR0B</a:t>
            </a:r>
            <a:endParaRPr lang="en-US" sz="1800" b="0" strike="noStrike" spc="-1">
              <a:solidFill>
                <a:srgbClr val="000000"/>
              </a:solidFill>
              <a:latin typeface="Arial"/>
            </a:endParaRPr>
          </a:p>
        </p:txBody>
      </p:sp>
      <p:sp>
        <p:nvSpPr>
          <p:cNvPr id="261" name="Straight Connector 260"/>
          <p:cNvSpPr/>
          <p:nvPr/>
        </p:nvSpPr>
        <p:spPr>
          <a:xfrm flipV="1">
            <a:off x="5210280" y="3336480"/>
            <a:ext cx="0" cy="330120"/>
          </a:xfrm>
          <a:prstGeom prst="line">
            <a:avLst/>
          </a:prstGeom>
          <a:ln w="57240">
            <a:solidFill>
              <a:srgbClr val="000000"/>
            </a:solidFill>
            <a:miter/>
            <a:head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262" name="Straight Connector 261"/>
          <p:cNvSpPr/>
          <p:nvPr/>
        </p:nvSpPr>
        <p:spPr>
          <a:xfrm>
            <a:off x="4527720" y="3305160"/>
            <a:ext cx="711000" cy="3240"/>
          </a:xfrm>
          <a:prstGeom prst="line">
            <a:avLst/>
          </a:prstGeom>
          <a:ln w="57240">
            <a:solidFill>
              <a:srgbClr val="000000"/>
            </a:solidFill>
            <a:miter/>
          </a:ln>
        </p:spPr>
        <p:style>
          <a:lnRef idx="0">
            <a:scrgbClr r="0" g="0" b="0"/>
          </a:lnRef>
          <a:fillRef idx="0">
            <a:scrgbClr r="0" g="0" b="0"/>
          </a:fillRef>
          <a:effectRef idx="0">
            <a:scrgbClr r="0" g="0" b="0"/>
          </a:effectRef>
          <a:fontRef idx="minor"/>
        </p:style>
        <p:txBody>
          <a:bodyPr lIns="90000" tIns="-43560" rIns="90000" bIns="-43560" anchor="t">
            <a:noAutofit/>
          </a:bodyPr>
          <a:lstStyle/>
          <a:p>
            <a:endParaRPr lang="en-US" sz="1800" b="0" strike="noStrike" spc="-1">
              <a:solidFill>
                <a:srgbClr val="000000"/>
              </a:solidFill>
              <a:latin typeface="Arial"/>
            </a:endParaRPr>
          </a:p>
        </p:txBody>
      </p:sp>
      <p:sp>
        <p:nvSpPr>
          <p:cNvPr id="263" name="Rectangle 262"/>
          <p:cNvSpPr/>
          <p:nvPr/>
        </p:nvSpPr>
        <p:spPr>
          <a:xfrm>
            <a:off x="1676520" y="2050920"/>
            <a:ext cx="1638360" cy="457200"/>
          </a:xfrm>
          <a:prstGeom prst="rect">
            <a:avLst/>
          </a:prstGeom>
          <a:solidFill>
            <a:srgbClr val="EAC360"/>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OCR0A</a:t>
            </a:r>
            <a:endParaRPr lang="en-US" sz="1800" b="0" strike="noStrike" spc="-1">
              <a:solidFill>
                <a:srgbClr val="000000"/>
              </a:solidFill>
              <a:latin typeface="Arial"/>
            </a:endParaRPr>
          </a:p>
        </p:txBody>
      </p:sp>
      <p:sp>
        <p:nvSpPr>
          <p:cNvPr id="264" name="Rectangle 263"/>
          <p:cNvSpPr/>
          <p:nvPr/>
        </p:nvSpPr>
        <p:spPr>
          <a:xfrm>
            <a:off x="2127240" y="3676680"/>
            <a:ext cx="1473120" cy="380880"/>
          </a:xfrm>
          <a:prstGeom prst="rect">
            <a:avLst/>
          </a:prstGeom>
          <a:solidFill>
            <a:srgbClr val="00E4A8"/>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a:t>
            </a:r>
            <a:endParaRPr lang="en-US" sz="1800" b="0" strike="noStrike" spc="-1">
              <a:solidFill>
                <a:srgbClr val="000000"/>
              </a:solidFill>
              <a:latin typeface="Arial"/>
            </a:endParaRPr>
          </a:p>
        </p:txBody>
      </p:sp>
      <p:sp>
        <p:nvSpPr>
          <p:cNvPr id="265" name="Straight Connector 264"/>
          <p:cNvSpPr/>
          <p:nvPr/>
        </p:nvSpPr>
        <p:spPr>
          <a:xfrm flipV="1">
            <a:off x="2854440" y="4066920"/>
            <a:ext cx="0" cy="285480"/>
          </a:xfrm>
          <a:prstGeom prst="line">
            <a:avLst/>
          </a:prstGeom>
          <a:ln w="9360">
            <a:solidFill>
              <a:srgbClr val="000000"/>
            </a:solidFill>
            <a:miter/>
            <a:head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266" name="Straight Connector 265"/>
          <p:cNvSpPr/>
          <p:nvPr/>
        </p:nvSpPr>
        <p:spPr>
          <a:xfrm>
            <a:off x="2489040" y="2521080"/>
            <a:ext cx="0" cy="1149120"/>
          </a:xfrm>
          <a:prstGeom prst="line">
            <a:avLst/>
          </a:prstGeom>
          <a:ln w="57240">
            <a:solidFill>
              <a:srgbClr val="000000"/>
            </a:solidFill>
            <a:miter/>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267" name="Rectangle 266"/>
          <p:cNvSpPr/>
          <p:nvPr/>
        </p:nvSpPr>
        <p:spPr>
          <a:xfrm>
            <a:off x="2498760" y="4352760"/>
            <a:ext cx="698400" cy="457200"/>
          </a:xfrm>
          <a:prstGeom prst="rect">
            <a:avLst/>
          </a:prstGeom>
          <a:solidFill>
            <a:srgbClr val="1AFAE5"/>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Arial"/>
              </a:rPr>
              <a:t>OCF0A</a:t>
            </a:r>
            <a:endParaRPr lang="en-US" sz="1400" b="0" strike="noStrike" spc="-1">
              <a:solidFill>
                <a:srgbClr val="000000"/>
              </a:solidFill>
              <a:latin typeface="Arial"/>
            </a:endParaRPr>
          </a:p>
        </p:txBody>
      </p:sp>
      <p:sp>
        <p:nvSpPr>
          <p:cNvPr id="268" name="Straight Connector 267"/>
          <p:cNvSpPr/>
          <p:nvPr/>
        </p:nvSpPr>
        <p:spPr>
          <a:xfrm flipV="1">
            <a:off x="3267000" y="3336480"/>
            <a:ext cx="0" cy="330120"/>
          </a:xfrm>
          <a:prstGeom prst="line">
            <a:avLst/>
          </a:prstGeom>
          <a:ln w="57240">
            <a:solidFill>
              <a:srgbClr val="000000"/>
            </a:solidFill>
            <a:miter/>
            <a:head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269" name="Straight Connector 268"/>
          <p:cNvSpPr/>
          <p:nvPr/>
        </p:nvSpPr>
        <p:spPr>
          <a:xfrm flipV="1">
            <a:off x="3238560" y="3301560"/>
            <a:ext cx="1307880" cy="3240"/>
          </a:xfrm>
          <a:prstGeom prst="line">
            <a:avLst/>
          </a:prstGeom>
          <a:ln w="57240">
            <a:solidFill>
              <a:srgbClr val="000000"/>
            </a:solidFill>
            <a:miter/>
          </a:ln>
        </p:spPr>
        <p:style>
          <a:lnRef idx="0">
            <a:scrgbClr r="0" g="0" b="0"/>
          </a:lnRef>
          <a:fillRef idx="0">
            <a:scrgbClr r="0" g="0" b="0"/>
          </a:fillRef>
          <a:effectRef idx="0">
            <a:scrgbClr r="0" g="0" b="0"/>
          </a:effectRef>
          <a:fontRef idx="minor"/>
        </p:style>
        <p:txBody>
          <a:bodyPr lIns="90000" tIns="-43560" rIns="90000" bIns="-43560" anchor="t">
            <a:noAutofit/>
          </a:bodyPr>
          <a:lstStyle/>
          <a:p>
            <a:endParaRPr lang="en-US" sz="1800" b="0" strike="noStrike" spc="-1">
              <a:solidFill>
                <a:srgbClr val="000000"/>
              </a:solidFill>
              <a:latin typeface="Arial"/>
            </a:endParaRPr>
          </a:p>
        </p:txBody>
      </p:sp>
      <p:graphicFrame>
        <p:nvGraphicFramePr>
          <p:cNvPr id="270" name="Object 269"/>
          <p:cNvGraphicFramePr/>
          <p:nvPr/>
        </p:nvGraphicFramePr>
        <p:xfrm>
          <a:off x="690480" y="5921280"/>
          <a:ext cx="7620120" cy="479520"/>
        </p:xfrm>
        <a:graphic>
          <a:graphicData uri="http://schemas.openxmlformats.org/presentationml/2006/ole">
            <mc:AlternateContent xmlns:mc="http://schemas.openxmlformats.org/markup-compatibility/2006">
              <mc:Choice xmlns:v="urn:schemas-microsoft-com:vml" Requires="v">
                <p:oleObj spid="_x0000_s17416" r:id="rId3" imgW="0" imgH="0" progId="">
                  <p:embed/>
                </p:oleObj>
              </mc:Choice>
              <mc:Fallback>
                <p:oleObj r:id="rId3" imgW="0" imgH="0" progId="">
                  <p:embed/>
                  <p:pic>
                    <p:nvPicPr>
                      <p:cNvPr id="270" name="Object 269"/>
                      <p:cNvPicPr/>
                      <p:nvPr/>
                    </p:nvPicPr>
                    <p:blipFill>
                      <a:blip r:embed="rId4"/>
                      <a:stretch/>
                    </p:blipFill>
                    <p:spPr>
                      <a:xfrm>
                        <a:off x="690480" y="5921280"/>
                        <a:ext cx="7620120" cy="479520"/>
                      </a:xfrm>
                      <a:prstGeom prst="rect">
                        <a:avLst/>
                      </a:prstGeom>
                      <a:ln w="0">
                        <a:noFill/>
                      </a:ln>
                    </p:spPr>
                  </p:pic>
                </p:oleObj>
              </mc:Fallback>
            </mc:AlternateContent>
          </a:graphicData>
        </a:graphic>
      </p:graphicFrame>
      <p:graphicFrame>
        <p:nvGraphicFramePr>
          <p:cNvPr id="272" name="Object 271"/>
          <p:cNvGraphicFramePr/>
          <p:nvPr/>
        </p:nvGraphicFramePr>
        <p:xfrm>
          <a:off x="682560" y="5357880"/>
          <a:ext cx="7628040" cy="500040"/>
        </p:xfrm>
        <a:graphic>
          <a:graphicData uri="http://schemas.openxmlformats.org/presentationml/2006/ole">
            <mc:AlternateContent xmlns:mc="http://schemas.openxmlformats.org/markup-compatibility/2006">
              <mc:Choice xmlns:v="urn:schemas-microsoft-com:vml" Requires="v">
                <p:oleObj spid="_x0000_s17417" r:id="rId5" imgW="0" imgH="0" progId="">
                  <p:embed/>
                </p:oleObj>
              </mc:Choice>
              <mc:Fallback>
                <p:oleObj r:id="rId5" imgW="0" imgH="0" progId="">
                  <p:embed/>
                  <p:pic>
                    <p:nvPicPr>
                      <p:cNvPr id="272" name="Object 271"/>
                      <p:cNvPicPr/>
                      <p:nvPr/>
                    </p:nvPicPr>
                    <p:blipFill>
                      <a:blip r:embed="rId6"/>
                      <a:stretch/>
                    </p:blipFill>
                    <p:spPr>
                      <a:xfrm>
                        <a:off x="682560" y="5357880"/>
                        <a:ext cx="7628040" cy="500040"/>
                      </a:xfrm>
                      <a:prstGeom prst="rect">
                        <a:avLst/>
                      </a:prstGeom>
                      <a:ln w="0">
                        <a:noFill/>
                      </a:ln>
                    </p:spPr>
                  </p:pic>
                </p:oleObj>
              </mc:Fallback>
            </mc:AlternateContent>
          </a:graphicData>
        </a:graphic>
      </p:graphicFrame>
      <p:sp>
        <p:nvSpPr>
          <p:cNvPr id="3" name="PlaceHolder 2"/>
          <p:cNvSpPr>
            <a:spLocks noGrp="1"/>
          </p:cNvSpPr>
          <p:nvPr>
            <p:ph type="sldNum" idx="2"/>
          </p:nvPr>
        </p:nvSpPr>
        <p:spPr/>
        <p:txBody>
          <a:bodyPr/>
          <a:lstStyle/>
          <a:p>
            <a:fld id="{73DF93F4-E503-4F12-A9E8-702F6A5B696D}" type="slidenum">
              <a:t>40</a:t>
            </a:fld>
            <a:endParaRPr/>
          </a:p>
        </p:txBody>
      </p:sp>
    </p:spTree>
    <p:extLst>
      <p:ext uri="{BB962C8B-B14F-4D97-AF65-F5344CB8AC3E}">
        <p14:creationId xmlns:p14="http://schemas.microsoft.com/office/powerpoint/2010/main" val="837988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PlaceHolder 1"/>
          <p:cNvSpPr>
            <a:spLocks noGrp="1"/>
          </p:cNvSpPr>
          <p:nvPr>
            <p:ph type="title"/>
          </p:nvPr>
        </p:nvSpPr>
        <p:spPr>
          <a:xfrm>
            <a:off x="0" y="0"/>
            <a:ext cx="9144000" cy="882720"/>
          </a:xfrm>
          <a:prstGeom prst="rect">
            <a:avLst/>
          </a:prstGeom>
          <a:gradFill rotWithShape="0">
            <a:gsLst>
              <a:gs pos="0">
                <a:srgbClr val="009900"/>
              </a:gs>
              <a:gs pos="100000">
                <a:srgbClr val="004600"/>
              </a:gs>
            </a:gsLst>
            <a:lin ang="5400000"/>
          </a:gradFill>
          <a:ln w="0">
            <a:noFill/>
          </a:ln>
        </p:spPr>
        <p:txBody>
          <a:bodyPr lIns="90000" tIns="46800" rIns="90000" bIns="46800" anchor="b">
            <a:noAutofit/>
          </a:bodyPr>
          <a:lstStyle/>
          <a:p>
            <a:pPr indent="0" algn="ctr" rtl="1">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000" b="0" strike="noStrike" spc="-1">
              <a:solidFill>
                <a:srgbClr val="FFFF66"/>
              </a:solidFill>
              <a:latin typeface="Tahoma"/>
            </a:endParaRPr>
          </a:p>
        </p:txBody>
      </p:sp>
      <p:sp>
        <p:nvSpPr>
          <p:cNvPr id="275" name="Rectangle 274"/>
          <p:cNvSpPr/>
          <p:nvPr/>
        </p:nvSpPr>
        <p:spPr>
          <a:xfrm>
            <a:off x="493560" y="214200"/>
            <a:ext cx="8345520" cy="6270840"/>
          </a:xfrm>
          <a:prstGeom prst="rect">
            <a:avLst/>
          </a:prstGeom>
          <a:solidFill>
            <a:srgbClr val="FBFDB5"/>
          </a:solidFill>
          <a:ln w="9360">
            <a:solidFill>
              <a:srgbClr val="000000"/>
            </a:solidFill>
            <a:miter/>
          </a:ln>
          <a:effectLst>
            <a:outerShdw dist="107932" dir="2700000" rotWithShape="0">
              <a:srgbClr val="1C1C1C">
                <a:alpha val="50000"/>
              </a:srgbClr>
            </a:outerShdw>
          </a:effectLst>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en-US" sz="1800" b="0" strike="noStrike" spc="-1">
              <a:solidFill>
                <a:srgbClr val="000000"/>
              </a:solidFill>
              <a:latin typeface="Arial"/>
            </a:endParaRPr>
          </a:p>
        </p:txBody>
      </p:sp>
      <p:graphicFrame>
        <p:nvGraphicFramePr>
          <p:cNvPr id="276" name="Object 275"/>
          <p:cNvGraphicFramePr/>
          <p:nvPr/>
        </p:nvGraphicFramePr>
        <p:xfrm>
          <a:off x="765000" y="1014480"/>
          <a:ext cx="7620120" cy="479520"/>
        </p:xfrm>
        <a:graphic>
          <a:graphicData uri="http://schemas.openxmlformats.org/presentationml/2006/ole">
            <mc:AlternateContent xmlns:mc="http://schemas.openxmlformats.org/markup-compatibility/2006">
              <mc:Choice xmlns:v="urn:schemas-microsoft-com:vml" Requires="v">
                <p:oleObj spid="_x0000_s18440" r:id="rId3" imgW="0" imgH="0" progId="">
                  <p:embed/>
                </p:oleObj>
              </mc:Choice>
              <mc:Fallback>
                <p:oleObj r:id="rId3" imgW="0" imgH="0" progId="">
                  <p:embed/>
                  <p:pic>
                    <p:nvPicPr>
                      <p:cNvPr id="276" name="Object 275"/>
                      <p:cNvPicPr/>
                      <p:nvPr/>
                    </p:nvPicPr>
                    <p:blipFill>
                      <a:blip r:embed="rId4"/>
                      <a:stretch/>
                    </p:blipFill>
                    <p:spPr>
                      <a:xfrm>
                        <a:off x="765000" y="1014480"/>
                        <a:ext cx="7620120" cy="479520"/>
                      </a:xfrm>
                      <a:prstGeom prst="rect">
                        <a:avLst/>
                      </a:prstGeom>
                      <a:ln w="0">
                        <a:noFill/>
                      </a:ln>
                    </p:spPr>
                  </p:pic>
                </p:oleObj>
              </mc:Fallback>
            </mc:AlternateContent>
          </a:graphicData>
        </a:graphic>
      </p:graphicFrame>
      <p:graphicFrame>
        <p:nvGraphicFramePr>
          <p:cNvPr id="278" name="Object 277"/>
          <p:cNvGraphicFramePr/>
          <p:nvPr/>
        </p:nvGraphicFramePr>
        <p:xfrm>
          <a:off x="757080" y="450720"/>
          <a:ext cx="7628040" cy="500040"/>
        </p:xfrm>
        <a:graphic>
          <a:graphicData uri="http://schemas.openxmlformats.org/presentationml/2006/ole">
            <mc:AlternateContent xmlns:mc="http://schemas.openxmlformats.org/markup-compatibility/2006">
              <mc:Choice xmlns:v="urn:schemas-microsoft-com:vml" Requires="v">
                <p:oleObj spid="_x0000_s18441" r:id="rId5" imgW="0" imgH="0" progId="">
                  <p:embed/>
                </p:oleObj>
              </mc:Choice>
              <mc:Fallback>
                <p:oleObj r:id="rId5" imgW="0" imgH="0" progId="">
                  <p:embed/>
                  <p:pic>
                    <p:nvPicPr>
                      <p:cNvPr id="278" name="Object 277"/>
                      <p:cNvPicPr/>
                      <p:nvPr/>
                    </p:nvPicPr>
                    <p:blipFill>
                      <a:blip r:embed="rId6"/>
                      <a:stretch/>
                    </p:blipFill>
                    <p:spPr>
                      <a:xfrm>
                        <a:off x="757080" y="450720"/>
                        <a:ext cx="7628040" cy="500040"/>
                      </a:xfrm>
                      <a:prstGeom prst="rect">
                        <a:avLst/>
                      </a:prstGeom>
                      <a:ln w="0">
                        <a:noFill/>
                      </a:ln>
                    </p:spPr>
                  </p:pic>
                </p:oleObj>
              </mc:Fallback>
            </mc:AlternateContent>
          </a:graphicData>
        </a:graphic>
      </p:graphicFrame>
      <p:grpSp>
        <p:nvGrpSpPr>
          <p:cNvPr id="280" name="Group 279"/>
          <p:cNvGrpSpPr/>
          <p:nvPr/>
        </p:nvGrpSpPr>
        <p:grpSpPr>
          <a:xfrm>
            <a:off x="927000" y="922320"/>
            <a:ext cx="7651440" cy="4011480"/>
            <a:chOff x="927000" y="922320"/>
            <a:chExt cx="7651440" cy="4011480"/>
          </a:xfrm>
        </p:grpSpPr>
        <p:sp>
          <p:nvSpPr>
            <p:cNvPr id="281" name="Rectangle 280"/>
            <p:cNvSpPr/>
            <p:nvPr/>
          </p:nvSpPr>
          <p:spPr>
            <a:xfrm>
              <a:off x="927000" y="2038320"/>
              <a:ext cx="7651440" cy="2895480"/>
            </a:xfrm>
            <a:prstGeom prst="rect">
              <a:avLst/>
            </a:prstGeom>
            <a:solidFill>
              <a:srgbClr val="FEFCCA"/>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strike="noStrike" spc="-1">
                  <a:solidFill>
                    <a:srgbClr val="000000"/>
                  </a:solidFill>
                  <a:latin typeface="Arial"/>
                </a:rPr>
                <a:t>WGM02  WGM01  WGM00</a:t>
              </a:r>
              <a:r>
                <a:rPr lang="en-US" sz="1800" b="1" strike="noStrike" spc="-1">
                  <a:solidFill>
                    <a:srgbClr val="000000"/>
                  </a:solidFill>
                  <a:latin typeface="Arial"/>
                </a:rPr>
                <a:t>   Comment</a:t>
              </a:r>
              <a:endParaRPr lang="en-US" sz="1800" b="0" strike="noStrike" spc="-1">
                <a:solidFill>
                  <a:srgbClr val="000000"/>
                </a:solidFill>
                <a:latin typeface="Arial"/>
              </a:endParaRP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Arial"/>
                </a:rPr>
                <a:t>   0	  0  	  0   	Normal</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Arial"/>
                </a:rPr>
                <a:t>   0  	  0	  1   	Phase correct PWM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Arial"/>
                </a:rPr>
                <a:t>   0	  1  	  0   	CTC (Clear Timer on Compare Match)</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Arial"/>
                </a:rPr>
                <a:t>   0	  1  	  1   	Fast PWM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Arial"/>
                </a:rPr>
                <a:t>   1	  0  	  0   	Reserved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Arial"/>
                </a:rPr>
                <a:t>   1  	  0	  1   	Phase correct PWM</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Arial"/>
                </a:rPr>
                <a:t>   1	  1  	  0   	Reserved</a:t>
              </a:r>
            </a:p>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Arial"/>
                </a:rPr>
                <a:t>   1	  1  	  1   	Fast PWM</a:t>
              </a:r>
            </a:p>
          </p:txBody>
        </p:sp>
        <p:sp>
          <p:nvSpPr>
            <p:cNvPr id="282" name="Rectangle 281"/>
            <p:cNvSpPr/>
            <p:nvPr/>
          </p:nvSpPr>
          <p:spPr>
            <a:xfrm>
              <a:off x="4278240" y="1752480"/>
              <a:ext cx="2795400" cy="297000"/>
            </a:xfrm>
            <a:prstGeom prst="rect">
              <a:avLst/>
            </a:prstGeom>
            <a:solidFill>
              <a:srgbClr val="FEFCD2"/>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Timer Mode (WGM)</a:t>
              </a:r>
              <a:endParaRPr lang="en-US" sz="1800" b="0" strike="noStrike" spc="-1">
                <a:solidFill>
                  <a:srgbClr val="000000"/>
                </a:solidFill>
                <a:latin typeface="Arial"/>
              </a:endParaRPr>
            </a:p>
          </p:txBody>
        </p:sp>
        <p:sp>
          <p:nvSpPr>
            <p:cNvPr id="283" name="Arrow: Up 282"/>
            <p:cNvSpPr/>
            <p:nvPr/>
          </p:nvSpPr>
          <p:spPr>
            <a:xfrm>
              <a:off x="4221000" y="1473120"/>
              <a:ext cx="330120" cy="291960"/>
            </a:xfrm>
            <a:prstGeom prst="upArrow">
              <a:avLst>
                <a:gd name="adj1" fmla="val 50000"/>
                <a:gd name="adj2" fmla="val 25000"/>
              </a:avLst>
            </a:prstGeom>
            <a:solidFill>
              <a:srgbClr val="F39147"/>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en-US" sz="1800" b="0" strike="noStrike" spc="-1">
                <a:solidFill>
                  <a:srgbClr val="000000"/>
                </a:solidFill>
                <a:latin typeface="Arial"/>
              </a:endParaRPr>
            </a:p>
          </p:txBody>
        </p:sp>
        <p:sp>
          <p:nvSpPr>
            <p:cNvPr id="284" name="Straight Connector 283"/>
            <p:cNvSpPr/>
            <p:nvPr/>
          </p:nvSpPr>
          <p:spPr>
            <a:xfrm>
              <a:off x="3558960" y="2211120"/>
              <a:ext cx="0" cy="2508480"/>
            </a:xfrm>
            <a:prstGeom prst="line">
              <a:avLst/>
            </a:prstGeom>
            <a:ln w="2844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285" name="Straight Connector 284"/>
            <p:cNvSpPr/>
            <p:nvPr/>
          </p:nvSpPr>
          <p:spPr>
            <a:xfrm>
              <a:off x="927000" y="2528640"/>
              <a:ext cx="5587920" cy="0"/>
            </a:xfrm>
            <a:prstGeom prst="line">
              <a:avLst/>
            </a:prstGeom>
            <a:ln w="2844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286" name="Arrow: Up 285"/>
            <p:cNvSpPr/>
            <p:nvPr/>
          </p:nvSpPr>
          <p:spPr>
            <a:xfrm>
              <a:off x="5954400" y="922320"/>
              <a:ext cx="330120" cy="834840"/>
            </a:xfrm>
            <a:prstGeom prst="upArrow">
              <a:avLst>
                <a:gd name="adj1" fmla="val 50000"/>
                <a:gd name="adj2" fmla="val 63222"/>
              </a:avLst>
            </a:prstGeom>
            <a:solidFill>
              <a:srgbClr val="F39147"/>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en-US" sz="1800" b="0" strike="noStrike" spc="-1">
                <a:solidFill>
                  <a:srgbClr val="000000"/>
                </a:solidFill>
                <a:latin typeface="Arial"/>
              </a:endParaRPr>
            </a:p>
          </p:txBody>
        </p:sp>
        <p:sp>
          <p:nvSpPr>
            <p:cNvPr id="287" name="Arrow: Up 286"/>
            <p:cNvSpPr/>
            <p:nvPr/>
          </p:nvSpPr>
          <p:spPr>
            <a:xfrm>
              <a:off x="6708600" y="930240"/>
              <a:ext cx="330120" cy="834840"/>
            </a:xfrm>
            <a:prstGeom prst="upArrow">
              <a:avLst>
                <a:gd name="adj1" fmla="val 50000"/>
                <a:gd name="adj2" fmla="val 63222"/>
              </a:avLst>
            </a:prstGeom>
            <a:solidFill>
              <a:srgbClr val="F39147"/>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endParaRPr lang="en-US" sz="1800" b="0" strike="noStrike" spc="-1">
                <a:solidFill>
                  <a:srgbClr val="000000"/>
                </a:solidFill>
                <a:latin typeface="Arial"/>
              </a:endParaRPr>
            </a:p>
          </p:txBody>
        </p:sp>
      </p:grpSp>
      <p:sp>
        <p:nvSpPr>
          <p:cNvPr id="3" name="PlaceHolder 2"/>
          <p:cNvSpPr>
            <a:spLocks noGrp="1"/>
          </p:cNvSpPr>
          <p:nvPr>
            <p:ph type="sldNum" idx="2"/>
          </p:nvPr>
        </p:nvSpPr>
        <p:spPr/>
        <p:txBody>
          <a:bodyPr/>
          <a:lstStyle/>
          <a:p>
            <a:fld id="{9BD97418-A400-4049-8935-4EE8E31343BA}" type="slidenum">
              <a:t>41</a:t>
            </a:fld>
            <a:endParaRPr/>
          </a:p>
        </p:txBody>
      </p:sp>
    </p:spTree>
    <p:extLst>
      <p:ext uri="{BB962C8B-B14F-4D97-AF65-F5344CB8AC3E}">
        <p14:creationId xmlns:p14="http://schemas.microsoft.com/office/powerpoint/2010/main" val="2337699459"/>
      </p:ext>
    </p:extLst>
  </p:cSld>
  <p:clrMapOvr>
    <a:masterClrMapping/>
  </p:clrMapOvr>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presetID="1" presetClass="entr" fill="hold" nodeType="withEffect">
                                  <p:stCondLst>
                                    <p:cond delay="0"/>
                                  </p:stCondLst>
                                  <p:childTnLst>
                                    <p:set>
                                      <p:cBhvr>
                                        <p:cTn id="6" dur="1" fill="hold">
                                          <p:stCondLst>
                                            <p:cond delay="0"/>
                                          </p:stCondLst>
                                        </p:cTn>
                                        <p:tgtEl>
                                          <p:spTgt spid="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Slide Number Placeholder 4"/>
          <p:cNvSpPr/>
          <p:nvPr/>
        </p:nvSpPr>
        <p:spPr>
          <a:xfrm>
            <a:off x="7159680" y="6600960"/>
            <a:ext cx="1946160" cy="257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6221C776-A0AE-471E-98EA-3515911F9C5B}" type="slidenum">
              <a:rPr lang="fa-IR" sz="1400" b="0" strike="noStrike" spc="-1">
                <a:solidFill>
                  <a:srgbClr val="FFFB0B"/>
                </a:solidFill>
                <a:latin typeface="Tahoma"/>
              </a:rPr>
              <a:t>42</a:t>
            </a:fld>
            <a:endParaRPr lang="en-US" sz="1400" b="0" strike="noStrike" spc="-1">
              <a:solidFill>
                <a:srgbClr val="000000"/>
              </a:solidFill>
              <a:latin typeface="Arial"/>
            </a:endParaRPr>
          </a:p>
        </p:txBody>
      </p:sp>
      <p:sp>
        <p:nvSpPr>
          <p:cNvPr id="289" name="PlaceHolder 1"/>
          <p:cNvSpPr>
            <a:spLocks noGrp="1"/>
          </p:cNvSpPr>
          <p:nvPr>
            <p:ph type="title"/>
          </p:nvPr>
        </p:nvSpPr>
        <p:spPr>
          <a:xfrm>
            <a:off x="0" y="0"/>
            <a:ext cx="9144000" cy="882720"/>
          </a:xfrm>
          <a:prstGeom prst="rect">
            <a:avLst/>
          </a:prstGeom>
          <a:gradFill rotWithShape="0">
            <a:gsLst>
              <a:gs pos="0">
                <a:srgbClr val="009900"/>
              </a:gs>
              <a:gs pos="100000">
                <a:srgbClr val="004600"/>
              </a:gs>
            </a:gsLst>
            <a:lin ang="5400000"/>
          </a:gradFill>
          <a:ln w="0">
            <a:noFill/>
          </a:ln>
        </p:spPr>
        <p:txBody>
          <a:bodyPr anchor="b">
            <a:noAutofit/>
          </a:bodyPr>
          <a:lstStyle/>
          <a:p>
            <a:pPr indent="0" algn="ctr" rtl="1">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FFFF66"/>
                </a:solidFill>
                <a:latin typeface="Tahoma"/>
              </a:rPr>
              <a:t>Fast PWM mode</a:t>
            </a:r>
          </a:p>
        </p:txBody>
      </p:sp>
      <p:sp>
        <p:nvSpPr>
          <p:cNvPr id="290" name="PlaceHolder 2"/>
          <p:cNvSpPr>
            <a:spLocks noGrp="1"/>
          </p:cNvSpPr>
          <p:nvPr>
            <p:ph/>
          </p:nvPr>
        </p:nvSpPr>
        <p:spPr>
          <a:xfrm>
            <a:off x="463320" y="1023840"/>
            <a:ext cx="4010040" cy="1627200"/>
          </a:xfrm>
          <a:prstGeom prst="rect">
            <a:avLst/>
          </a:prstGeom>
          <a:noFill/>
          <a:ln w="0">
            <a:noFill/>
          </a:ln>
        </p:spPr>
        <p:txBody>
          <a:bodyPr anchor="t">
            <a:normAutofit/>
          </a:bodyPr>
          <a:lstStyle/>
          <a:p>
            <a:pPr marL="343080" indent="-343080">
              <a:lnSpc>
                <a:spcPct val="90000"/>
              </a:lnSpc>
              <a:spcBef>
                <a:spcPts val="700"/>
              </a:spcBef>
              <a:buClr>
                <a:srgbClr val="3333CC"/>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800" b="0" strike="noStrike" spc="-1">
                <a:solidFill>
                  <a:srgbClr val="000000"/>
                </a:solidFill>
                <a:latin typeface="Tahoma"/>
              </a:rPr>
              <a:t>Similar to Normal mode but OCR0x are buffered.</a:t>
            </a:r>
          </a:p>
        </p:txBody>
      </p:sp>
      <p:sp>
        <p:nvSpPr>
          <p:cNvPr id="291" name="Line 4"/>
          <p:cNvSpPr/>
          <p:nvPr/>
        </p:nvSpPr>
        <p:spPr>
          <a:xfrm>
            <a:off x="5764320" y="2890800"/>
            <a:ext cx="2465280" cy="0"/>
          </a:xfrm>
          <a:prstGeom prst="line">
            <a:avLst/>
          </a:prstGeom>
          <a:ln w="19080">
            <a:solidFill>
              <a:srgbClr val="000000"/>
            </a:solidFill>
            <a:miter/>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292" name="Line 5"/>
          <p:cNvSpPr/>
          <p:nvPr/>
        </p:nvSpPr>
        <p:spPr>
          <a:xfrm flipV="1">
            <a:off x="5764320" y="1747440"/>
            <a:ext cx="0" cy="1143000"/>
          </a:xfrm>
          <a:prstGeom prst="line">
            <a:avLst/>
          </a:prstGeom>
          <a:ln w="19080">
            <a:solidFill>
              <a:srgbClr val="000000"/>
            </a:solidFill>
            <a:miter/>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293" name="Line 6"/>
          <p:cNvSpPr/>
          <p:nvPr/>
        </p:nvSpPr>
        <p:spPr>
          <a:xfrm flipH="1">
            <a:off x="5764320" y="2281320"/>
            <a:ext cx="2324160" cy="0"/>
          </a:xfrm>
          <a:prstGeom prst="line">
            <a:avLst/>
          </a:prstGeom>
          <a:ln w="9360">
            <a:solidFill>
              <a:srgbClr val="000000"/>
            </a:solidFill>
            <a:prstDash val="dashDot"/>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294" name="Text Box 7"/>
          <p:cNvSpPr/>
          <p:nvPr/>
        </p:nvSpPr>
        <p:spPr>
          <a:xfrm>
            <a:off x="4876920" y="2093760"/>
            <a:ext cx="887400" cy="3373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gn="r">
              <a:lnSpc>
                <a:spcPct val="100000"/>
              </a:lnSpc>
              <a:spcBef>
                <a:spcPts val="1001"/>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0xFF</a:t>
            </a:r>
            <a:endParaRPr lang="en-US" sz="1600" b="0" strike="noStrike" spc="-1">
              <a:solidFill>
                <a:srgbClr val="000000"/>
              </a:solidFill>
              <a:latin typeface="Arial"/>
            </a:endParaRPr>
          </a:p>
        </p:txBody>
      </p:sp>
      <p:sp>
        <p:nvSpPr>
          <p:cNvPr id="295" name="Text Box 8"/>
          <p:cNvSpPr/>
          <p:nvPr/>
        </p:nvSpPr>
        <p:spPr>
          <a:xfrm>
            <a:off x="5268960" y="1442880"/>
            <a:ext cx="83808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nSpc>
                <a:spcPct val="100000"/>
              </a:lnSpc>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TCNT0</a:t>
            </a:r>
            <a:endParaRPr lang="en-US" sz="1400" b="0" strike="noStrike" spc="-1">
              <a:solidFill>
                <a:srgbClr val="000000"/>
              </a:solidFill>
              <a:latin typeface="Arial"/>
            </a:endParaRPr>
          </a:p>
        </p:txBody>
      </p:sp>
      <p:sp>
        <p:nvSpPr>
          <p:cNvPr id="296" name="Text Box 9"/>
          <p:cNvSpPr/>
          <p:nvPr/>
        </p:nvSpPr>
        <p:spPr>
          <a:xfrm>
            <a:off x="5383080" y="2662200"/>
            <a:ext cx="381240" cy="3373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gn="r">
              <a:lnSpc>
                <a:spcPct val="100000"/>
              </a:lnSpc>
              <a:spcBef>
                <a:spcPts val="1001"/>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0</a:t>
            </a:r>
            <a:endParaRPr lang="en-US" sz="1600" b="0" strike="noStrike" spc="-1">
              <a:solidFill>
                <a:srgbClr val="000000"/>
              </a:solidFill>
              <a:latin typeface="Arial"/>
            </a:endParaRPr>
          </a:p>
        </p:txBody>
      </p:sp>
      <p:grpSp>
        <p:nvGrpSpPr>
          <p:cNvPr id="297" name="Group 10"/>
          <p:cNvGrpSpPr/>
          <p:nvPr/>
        </p:nvGrpSpPr>
        <p:grpSpPr>
          <a:xfrm>
            <a:off x="6469200" y="2280960"/>
            <a:ext cx="1409040" cy="609480"/>
            <a:chOff x="6469200" y="2280960"/>
            <a:chExt cx="1409040" cy="609480"/>
          </a:xfrm>
        </p:grpSpPr>
        <p:sp>
          <p:nvSpPr>
            <p:cNvPr id="298" name="Line 11"/>
            <p:cNvSpPr/>
            <p:nvPr/>
          </p:nvSpPr>
          <p:spPr>
            <a:xfrm flipV="1">
              <a:off x="6469200" y="2280960"/>
              <a:ext cx="685440" cy="609480"/>
            </a:xfrm>
            <a:prstGeom prst="line">
              <a:avLst/>
            </a:prstGeom>
            <a:ln w="28440">
              <a:solidFill>
                <a:srgbClr val="33CC33"/>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299" name="Line 12"/>
            <p:cNvSpPr/>
            <p:nvPr/>
          </p:nvSpPr>
          <p:spPr>
            <a:xfrm flipV="1">
              <a:off x="7154640" y="2280960"/>
              <a:ext cx="0" cy="609480"/>
            </a:xfrm>
            <a:prstGeom prst="line">
              <a:avLst/>
            </a:prstGeom>
            <a:ln w="19080">
              <a:solidFill>
                <a:srgbClr val="33CC33"/>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00" name="Text Box 13"/>
            <p:cNvSpPr/>
            <p:nvPr/>
          </p:nvSpPr>
          <p:spPr>
            <a:xfrm>
              <a:off x="6811560" y="2460600"/>
              <a:ext cx="106668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nSpc>
                  <a:spcPct val="100000"/>
                </a:lnSpc>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Tahoma"/>
                </a:rPr>
                <a:t>TOV</a:t>
              </a:r>
              <a:endParaRPr lang="en-US" sz="1400" b="0" strike="noStrike" spc="-1">
                <a:solidFill>
                  <a:srgbClr val="000000"/>
                </a:solidFill>
                <a:latin typeface="Arial"/>
              </a:endParaRPr>
            </a:p>
          </p:txBody>
        </p:sp>
      </p:grpSp>
      <p:grpSp>
        <p:nvGrpSpPr>
          <p:cNvPr id="301" name="Group 14"/>
          <p:cNvGrpSpPr/>
          <p:nvPr/>
        </p:nvGrpSpPr>
        <p:grpSpPr>
          <a:xfrm>
            <a:off x="5764320" y="2280960"/>
            <a:ext cx="1409760" cy="609480"/>
            <a:chOff x="5764320" y="2280960"/>
            <a:chExt cx="1409760" cy="609480"/>
          </a:xfrm>
        </p:grpSpPr>
        <p:sp>
          <p:nvSpPr>
            <p:cNvPr id="302" name="Line 15"/>
            <p:cNvSpPr/>
            <p:nvPr/>
          </p:nvSpPr>
          <p:spPr>
            <a:xfrm flipV="1">
              <a:off x="5764320" y="2280960"/>
              <a:ext cx="685800" cy="609480"/>
            </a:xfrm>
            <a:prstGeom prst="line">
              <a:avLst/>
            </a:prstGeom>
            <a:ln w="28440">
              <a:solidFill>
                <a:srgbClr val="33CC33"/>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03" name="Line 16"/>
            <p:cNvSpPr/>
            <p:nvPr/>
          </p:nvSpPr>
          <p:spPr>
            <a:xfrm flipV="1">
              <a:off x="6450120" y="2280960"/>
              <a:ext cx="0" cy="609480"/>
            </a:xfrm>
            <a:prstGeom prst="line">
              <a:avLst/>
            </a:prstGeom>
            <a:ln w="19080">
              <a:solidFill>
                <a:srgbClr val="33CC33"/>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04" name="Text Box 17"/>
            <p:cNvSpPr/>
            <p:nvPr/>
          </p:nvSpPr>
          <p:spPr>
            <a:xfrm>
              <a:off x="6107040" y="2460600"/>
              <a:ext cx="106704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nSpc>
                  <a:spcPct val="100000"/>
                </a:lnSpc>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Tahoma"/>
                </a:rPr>
                <a:t>TOV</a:t>
              </a:r>
              <a:endParaRPr lang="en-US" sz="1400" b="0" strike="noStrike" spc="-1">
                <a:solidFill>
                  <a:srgbClr val="000000"/>
                </a:solidFill>
                <a:latin typeface="Arial"/>
              </a:endParaRPr>
            </a:p>
          </p:txBody>
        </p:sp>
      </p:grpSp>
      <p:grpSp>
        <p:nvGrpSpPr>
          <p:cNvPr id="305" name="Group 18"/>
          <p:cNvGrpSpPr/>
          <p:nvPr/>
        </p:nvGrpSpPr>
        <p:grpSpPr>
          <a:xfrm>
            <a:off x="7174080" y="2280960"/>
            <a:ext cx="1409040" cy="609480"/>
            <a:chOff x="7174080" y="2280960"/>
            <a:chExt cx="1409040" cy="609480"/>
          </a:xfrm>
        </p:grpSpPr>
        <p:sp>
          <p:nvSpPr>
            <p:cNvPr id="306" name="Line 19"/>
            <p:cNvSpPr/>
            <p:nvPr/>
          </p:nvSpPr>
          <p:spPr>
            <a:xfrm flipV="1">
              <a:off x="7174080" y="2280960"/>
              <a:ext cx="685440" cy="609480"/>
            </a:xfrm>
            <a:prstGeom prst="line">
              <a:avLst/>
            </a:prstGeom>
            <a:ln w="28440">
              <a:solidFill>
                <a:srgbClr val="33CC33"/>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07" name="Line 20"/>
            <p:cNvSpPr/>
            <p:nvPr/>
          </p:nvSpPr>
          <p:spPr>
            <a:xfrm flipV="1">
              <a:off x="7859520" y="2280960"/>
              <a:ext cx="0" cy="609480"/>
            </a:xfrm>
            <a:prstGeom prst="line">
              <a:avLst/>
            </a:prstGeom>
            <a:ln w="19080">
              <a:solidFill>
                <a:srgbClr val="33CC33"/>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08" name="Text Box 21"/>
            <p:cNvSpPr/>
            <p:nvPr/>
          </p:nvSpPr>
          <p:spPr>
            <a:xfrm>
              <a:off x="7516440" y="2460600"/>
              <a:ext cx="106668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nSpc>
                  <a:spcPct val="100000"/>
                </a:lnSpc>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Tahoma"/>
                </a:rPr>
                <a:t>TOV</a:t>
              </a:r>
              <a:endParaRPr lang="en-US" sz="1400" b="0" strike="noStrike" spc="-1">
                <a:solidFill>
                  <a:srgbClr val="000000"/>
                </a:solidFill>
                <a:latin typeface="Arial"/>
              </a:endParaRPr>
            </a:p>
          </p:txBody>
        </p:sp>
      </p:grpSp>
      <p:sp>
        <p:nvSpPr>
          <p:cNvPr id="309" name="Text Box 22"/>
          <p:cNvSpPr/>
          <p:nvPr/>
        </p:nvSpPr>
        <p:spPr>
          <a:xfrm>
            <a:off x="8164440" y="2612880"/>
            <a:ext cx="83844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nSpc>
                <a:spcPct val="100000"/>
              </a:lnSpc>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time</a:t>
            </a:r>
            <a:endParaRPr lang="en-US" sz="1400" b="0" strike="noStrike" spc="-1">
              <a:solidFill>
                <a:srgbClr val="000000"/>
              </a:solidFill>
              <a:latin typeface="Arial"/>
            </a:endParaRPr>
          </a:p>
        </p:txBody>
      </p:sp>
      <p:sp>
        <p:nvSpPr>
          <p:cNvPr id="310" name="Line 23"/>
          <p:cNvSpPr/>
          <p:nvPr/>
        </p:nvSpPr>
        <p:spPr>
          <a:xfrm flipV="1">
            <a:off x="5764320" y="2917800"/>
            <a:ext cx="0" cy="1154160"/>
          </a:xfrm>
          <a:prstGeom prst="line">
            <a:avLst/>
          </a:prstGeom>
          <a:ln w="9360">
            <a:solidFill>
              <a:srgbClr val="FF0000"/>
            </a:solidFill>
            <a:miter/>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11" name="Rectangle 24"/>
          <p:cNvSpPr/>
          <p:nvPr/>
        </p:nvSpPr>
        <p:spPr>
          <a:xfrm>
            <a:off x="7319880" y="1346040"/>
            <a:ext cx="533520" cy="457200"/>
          </a:xfrm>
          <a:prstGeom prst="rect">
            <a:avLst/>
          </a:prstGeom>
          <a:solidFill>
            <a:srgbClr val="2CF222"/>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strike="noStrike" spc="-1">
                <a:solidFill>
                  <a:srgbClr val="000000"/>
                </a:solidFill>
                <a:latin typeface="Arial"/>
              </a:rPr>
              <a:t>0</a:t>
            </a:r>
            <a:endParaRPr lang="en-US" sz="2000" b="0" strike="noStrike" spc="-1">
              <a:solidFill>
                <a:srgbClr val="000000"/>
              </a:solidFill>
              <a:latin typeface="Arial"/>
            </a:endParaRPr>
          </a:p>
        </p:txBody>
      </p:sp>
      <p:sp>
        <p:nvSpPr>
          <p:cNvPr id="312" name="Text Box 25"/>
          <p:cNvSpPr/>
          <p:nvPr/>
        </p:nvSpPr>
        <p:spPr>
          <a:xfrm>
            <a:off x="6310440" y="1436760"/>
            <a:ext cx="1009440" cy="3682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TOV0:</a:t>
            </a:r>
            <a:endParaRPr lang="en-US" sz="1800" b="0" strike="noStrike" spc="-1">
              <a:solidFill>
                <a:srgbClr val="000000"/>
              </a:solidFill>
              <a:latin typeface="Arial"/>
            </a:endParaRPr>
          </a:p>
        </p:txBody>
      </p:sp>
      <p:sp>
        <p:nvSpPr>
          <p:cNvPr id="313" name="Rectangle 26"/>
          <p:cNvSpPr/>
          <p:nvPr/>
        </p:nvSpPr>
        <p:spPr>
          <a:xfrm>
            <a:off x="7319880" y="1346040"/>
            <a:ext cx="533520" cy="457200"/>
          </a:xfrm>
          <a:prstGeom prst="rect">
            <a:avLst/>
          </a:prstGeom>
          <a:solidFill>
            <a:srgbClr val="2CF222"/>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strike="noStrike" spc="-1">
                <a:solidFill>
                  <a:srgbClr val="000000"/>
                </a:solidFill>
                <a:latin typeface="Arial"/>
              </a:rPr>
              <a:t>1</a:t>
            </a:r>
            <a:endParaRPr lang="en-US" sz="2000" b="0" strike="noStrike" spc="-1">
              <a:solidFill>
                <a:srgbClr val="000000"/>
              </a:solidFill>
              <a:latin typeface="Arial"/>
            </a:endParaRPr>
          </a:p>
        </p:txBody>
      </p:sp>
      <p:sp>
        <p:nvSpPr>
          <p:cNvPr id="314" name="Oval 27"/>
          <p:cNvSpPr/>
          <p:nvPr/>
        </p:nvSpPr>
        <p:spPr>
          <a:xfrm>
            <a:off x="5029200" y="5419800"/>
            <a:ext cx="914400" cy="609480"/>
          </a:xfrm>
          <a:prstGeom prst="ellipse">
            <a:avLst/>
          </a:prstGeom>
          <a:solidFill>
            <a:srgbClr val="91E8FD"/>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0</a:t>
            </a:r>
            <a:endParaRPr lang="en-US" sz="1800" b="0" strike="noStrike" spc="-1">
              <a:solidFill>
                <a:srgbClr val="000000"/>
              </a:solidFill>
              <a:latin typeface="Arial"/>
            </a:endParaRPr>
          </a:p>
        </p:txBody>
      </p:sp>
      <p:sp>
        <p:nvSpPr>
          <p:cNvPr id="315" name="Oval 28"/>
          <p:cNvSpPr/>
          <p:nvPr/>
        </p:nvSpPr>
        <p:spPr>
          <a:xfrm>
            <a:off x="5562720" y="5114880"/>
            <a:ext cx="914400" cy="609480"/>
          </a:xfrm>
          <a:prstGeom prst="ellipse">
            <a:avLst/>
          </a:prstGeom>
          <a:solidFill>
            <a:srgbClr val="91E8FD"/>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1</a:t>
            </a:r>
            <a:endParaRPr lang="en-US" sz="1800" b="0" strike="noStrike" spc="-1">
              <a:solidFill>
                <a:srgbClr val="000000"/>
              </a:solidFill>
              <a:latin typeface="Arial"/>
            </a:endParaRPr>
          </a:p>
        </p:txBody>
      </p:sp>
      <p:sp>
        <p:nvSpPr>
          <p:cNvPr id="316" name="Oval 29"/>
          <p:cNvSpPr/>
          <p:nvPr/>
        </p:nvSpPr>
        <p:spPr>
          <a:xfrm>
            <a:off x="6095880" y="4809960"/>
            <a:ext cx="914400" cy="609840"/>
          </a:xfrm>
          <a:prstGeom prst="ellipse">
            <a:avLst/>
          </a:prstGeom>
          <a:solidFill>
            <a:srgbClr val="91E8FD"/>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2</a:t>
            </a:r>
            <a:endParaRPr lang="en-US" sz="1800" b="0" strike="noStrike" spc="-1">
              <a:solidFill>
                <a:srgbClr val="000000"/>
              </a:solidFill>
              <a:latin typeface="Arial"/>
            </a:endParaRPr>
          </a:p>
        </p:txBody>
      </p:sp>
      <p:sp>
        <p:nvSpPr>
          <p:cNvPr id="317" name="Oval 30"/>
          <p:cNvSpPr/>
          <p:nvPr/>
        </p:nvSpPr>
        <p:spPr>
          <a:xfrm>
            <a:off x="7315200" y="4200480"/>
            <a:ext cx="914400" cy="609480"/>
          </a:xfrm>
          <a:prstGeom prst="ellipse">
            <a:avLst/>
          </a:prstGeom>
          <a:solidFill>
            <a:srgbClr val="91E8FD"/>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FE</a:t>
            </a:r>
            <a:endParaRPr lang="en-US" sz="1800" b="0" strike="noStrike" spc="-1">
              <a:solidFill>
                <a:srgbClr val="000000"/>
              </a:solidFill>
              <a:latin typeface="Arial"/>
            </a:endParaRPr>
          </a:p>
        </p:txBody>
      </p:sp>
      <p:sp>
        <p:nvSpPr>
          <p:cNvPr id="318" name="Oval 31"/>
          <p:cNvSpPr/>
          <p:nvPr/>
        </p:nvSpPr>
        <p:spPr>
          <a:xfrm>
            <a:off x="7924680" y="3895560"/>
            <a:ext cx="914400" cy="609840"/>
          </a:xfrm>
          <a:prstGeom prst="ellipse">
            <a:avLst/>
          </a:prstGeom>
          <a:solidFill>
            <a:srgbClr val="91E8FD"/>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FF</a:t>
            </a:r>
            <a:endParaRPr lang="en-US" sz="1800" b="0" strike="noStrike" spc="-1">
              <a:solidFill>
                <a:srgbClr val="000000"/>
              </a:solidFill>
              <a:latin typeface="Arial"/>
            </a:endParaRPr>
          </a:p>
        </p:txBody>
      </p:sp>
      <p:sp>
        <p:nvSpPr>
          <p:cNvPr id="319" name="Freeform 32"/>
          <p:cNvSpPr/>
          <p:nvPr/>
        </p:nvSpPr>
        <p:spPr>
          <a:xfrm>
            <a:off x="5664240" y="4530600"/>
            <a:ext cx="2819520" cy="1524240"/>
          </a:xfrm>
          <a:prstGeom prst="pie">
            <a:avLst/>
          </a:prstGeom>
          <a:noFill/>
          <a:ln w="19080">
            <a:solidFill>
              <a:srgbClr val="000000"/>
            </a:solidFill>
            <a:round/>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320" name="Line 33"/>
          <p:cNvSpPr/>
          <p:nvPr/>
        </p:nvSpPr>
        <p:spPr>
          <a:xfrm flipV="1">
            <a:off x="7010280" y="4657320"/>
            <a:ext cx="349200" cy="304920"/>
          </a:xfrm>
          <a:prstGeom prst="line">
            <a:avLst/>
          </a:prstGeom>
          <a:ln w="9360">
            <a:solidFill>
              <a:srgbClr val="000000"/>
            </a:solidFill>
            <a:prstDash val="dashDot"/>
            <a:miter/>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21" name="Text Box 34"/>
          <p:cNvSpPr/>
          <p:nvPr/>
        </p:nvSpPr>
        <p:spPr>
          <a:xfrm>
            <a:off x="6923160" y="5724360"/>
            <a:ext cx="1611360" cy="3682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TOV0 = 1</a:t>
            </a:r>
            <a:endParaRPr lang="en-US" sz="1800" b="0" strike="noStrike" spc="-1">
              <a:solidFill>
                <a:srgbClr val="000000"/>
              </a:solidFill>
              <a:latin typeface="Arial"/>
            </a:endParaRPr>
          </a:p>
        </p:txBody>
      </p:sp>
      <p:sp>
        <p:nvSpPr>
          <p:cNvPr id="322" name="Rectangle 35"/>
          <p:cNvSpPr/>
          <p:nvPr/>
        </p:nvSpPr>
        <p:spPr>
          <a:xfrm>
            <a:off x="1143000" y="3565440"/>
            <a:ext cx="2971800" cy="457200"/>
          </a:xfrm>
          <a:prstGeom prst="rect">
            <a:avLst/>
          </a:prstGeom>
          <a:solidFill>
            <a:srgbClr val="FCFC4E"/>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TCNT0</a:t>
            </a:r>
            <a:endParaRPr lang="en-US" sz="1800" b="0" strike="noStrike" spc="-1">
              <a:solidFill>
                <a:srgbClr val="000000"/>
              </a:solidFill>
              <a:latin typeface="Arial"/>
            </a:endParaRPr>
          </a:p>
        </p:txBody>
      </p:sp>
      <p:sp>
        <p:nvSpPr>
          <p:cNvPr id="323" name="Rectangle 36"/>
          <p:cNvSpPr/>
          <p:nvPr/>
        </p:nvSpPr>
        <p:spPr>
          <a:xfrm>
            <a:off x="1092240" y="4149720"/>
            <a:ext cx="533520" cy="457200"/>
          </a:xfrm>
          <a:prstGeom prst="rect">
            <a:avLst/>
          </a:prstGeom>
          <a:solidFill>
            <a:srgbClr val="2CF222"/>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Arial"/>
              </a:rPr>
              <a:t>TOV0</a:t>
            </a:r>
            <a:endParaRPr lang="en-US" sz="1400" b="0" strike="noStrike" spc="-1">
              <a:solidFill>
                <a:srgbClr val="000000"/>
              </a:solidFill>
              <a:latin typeface="Arial"/>
            </a:endParaRPr>
          </a:p>
        </p:txBody>
      </p:sp>
      <p:sp>
        <p:nvSpPr>
          <p:cNvPr id="324" name="Line 37"/>
          <p:cNvSpPr/>
          <p:nvPr/>
        </p:nvSpPr>
        <p:spPr>
          <a:xfrm>
            <a:off x="1371600" y="4022640"/>
            <a:ext cx="0" cy="12708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25" name="Rectangle 38"/>
          <p:cNvSpPr/>
          <p:nvPr/>
        </p:nvSpPr>
        <p:spPr>
          <a:xfrm>
            <a:off x="1181160" y="4898880"/>
            <a:ext cx="2971800" cy="457200"/>
          </a:xfrm>
          <a:prstGeom prst="rect">
            <a:avLst/>
          </a:prstGeom>
          <a:solidFill>
            <a:srgbClr val="EAC360"/>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OCR0x</a:t>
            </a:r>
            <a:endParaRPr lang="en-US" sz="1800" b="0" strike="noStrike" spc="-1">
              <a:solidFill>
                <a:srgbClr val="000000"/>
              </a:solidFill>
              <a:latin typeface="Arial"/>
            </a:endParaRPr>
          </a:p>
        </p:txBody>
      </p:sp>
      <p:sp>
        <p:nvSpPr>
          <p:cNvPr id="326" name="Rectangle 39"/>
          <p:cNvSpPr/>
          <p:nvPr/>
        </p:nvSpPr>
        <p:spPr>
          <a:xfrm>
            <a:off x="2362320" y="4264200"/>
            <a:ext cx="609480" cy="380880"/>
          </a:xfrm>
          <a:prstGeom prst="rect">
            <a:avLst/>
          </a:prstGeom>
          <a:solidFill>
            <a:srgbClr val="00E4A8"/>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a:t>
            </a:r>
            <a:endParaRPr lang="en-US" sz="1800" b="0" strike="noStrike" spc="-1">
              <a:solidFill>
                <a:srgbClr val="000000"/>
              </a:solidFill>
              <a:latin typeface="Arial"/>
            </a:endParaRPr>
          </a:p>
        </p:txBody>
      </p:sp>
      <p:sp>
        <p:nvSpPr>
          <p:cNvPr id="327" name="Line 40"/>
          <p:cNvSpPr/>
          <p:nvPr/>
        </p:nvSpPr>
        <p:spPr>
          <a:xfrm flipV="1">
            <a:off x="2666880" y="4022280"/>
            <a:ext cx="0" cy="24156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28" name="Line 41"/>
          <p:cNvSpPr/>
          <p:nvPr/>
        </p:nvSpPr>
        <p:spPr>
          <a:xfrm flipV="1">
            <a:off x="2666880" y="4645080"/>
            <a:ext cx="0" cy="24120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29" name="Line 42"/>
          <p:cNvSpPr/>
          <p:nvPr/>
        </p:nvSpPr>
        <p:spPr>
          <a:xfrm>
            <a:off x="2971800" y="4492800"/>
            <a:ext cx="68580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30" name="Rectangle 43"/>
          <p:cNvSpPr/>
          <p:nvPr/>
        </p:nvSpPr>
        <p:spPr>
          <a:xfrm>
            <a:off x="3657600" y="4264200"/>
            <a:ext cx="622440" cy="419040"/>
          </a:xfrm>
          <a:prstGeom prst="rect">
            <a:avLst/>
          </a:prstGeom>
          <a:solidFill>
            <a:srgbClr val="1AFAE5"/>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Arial"/>
              </a:rPr>
              <a:t>OCF0x</a:t>
            </a:r>
            <a:endParaRPr lang="en-US" sz="1400" b="0" strike="noStrike" spc="-1">
              <a:solidFill>
                <a:srgbClr val="000000"/>
              </a:solidFill>
              <a:latin typeface="Arial"/>
            </a:endParaRPr>
          </a:p>
        </p:txBody>
      </p:sp>
      <p:sp>
        <p:nvSpPr>
          <p:cNvPr id="331" name="Rectangle 44"/>
          <p:cNvSpPr/>
          <p:nvPr/>
        </p:nvSpPr>
        <p:spPr>
          <a:xfrm>
            <a:off x="1168560" y="6054840"/>
            <a:ext cx="2971800" cy="457200"/>
          </a:xfrm>
          <a:prstGeom prst="rect">
            <a:avLst/>
          </a:prstGeom>
          <a:solidFill>
            <a:srgbClr val="9F7815"/>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OCR0x-BUF</a:t>
            </a:r>
            <a:endParaRPr lang="en-US" sz="1800" b="0" strike="noStrike" spc="-1">
              <a:solidFill>
                <a:srgbClr val="000000"/>
              </a:solidFill>
              <a:latin typeface="Arial"/>
            </a:endParaRPr>
          </a:p>
        </p:txBody>
      </p:sp>
      <p:sp>
        <p:nvSpPr>
          <p:cNvPr id="332" name="AutoShape 45"/>
          <p:cNvSpPr/>
          <p:nvPr/>
        </p:nvSpPr>
        <p:spPr>
          <a:xfrm>
            <a:off x="2146320" y="5369040"/>
            <a:ext cx="1028520" cy="672840"/>
          </a:xfrm>
          <a:prstGeom prst="upArrow">
            <a:avLst>
              <a:gd name="adj1" fmla="val 50000"/>
              <a:gd name="adj2" fmla="val 25000"/>
            </a:avLst>
          </a:prstGeom>
          <a:solidFill>
            <a:srgbClr val="00E4A8"/>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Arial"/>
              </a:rPr>
              <a:t>TOV0</a:t>
            </a:r>
            <a:endParaRPr lang="en-US" sz="1400" b="0" strike="noStrike" spc="-1">
              <a:solidFill>
                <a:srgbClr val="000000"/>
              </a:solidFill>
              <a:latin typeface="Arial"/>
            </a:endParaRPr>
          </a:p>
        </p:txBody>
      </p:sp>
      <p:sp>
        <p:nvSpPr>
          <p:cNvPr id="333" name="AutoShape 46"/>
          <p:cNvSpPr/>
          <p:nvPr/>
        </p:nvSpPr>
        <p:spPr>
          <a:xfrm>
            <a:off x="0" y="6029280"/>
            <a:ext cx="457200" cy="469800"/>
          </a:xfrm>
          <a:prstGeom prst="smileyFace">
            <a:avLst>
              <a:gd name="adj" fmla="val 9282"/>
            </a:avLst>
          </a:prstGeom>
          <a:solidFill>
            <a:srgbClr val="FFDA3F"/>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334" name="AutoShape 47"/>
          <p:cNvSpPr/>
          <p:nvPr/>
        </p:nvSpPr>
        <p:spPr>
          <a:xfrm>
            <a:off x="520560" y="6143760"/>
            <a:ext cx="596880" cy="279360"/>
          </a:xfrm>
          <a:prstGeom prst="leftRightArrow">
            <a:avLst>
              <a:gd name="adj1" fmla="val 50000"/>
              <a:gd name="adj2" fmla="val 42534"/>
            </a:avLst>
          </a:prstGeom>
          <a:solidFill>
            <a:srgbClr val="333399"/>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4" name="PlaceHolder 3"/>
          <p:cNvSpPr>
            <a:spLocks noGrp="1"/>
          </p:cNvSpPr>
          <p:nvPr>
            <p:ph type="sldNum" idx="2"/>
          </p:nvPr>
        </p:nvSpPr>
        <p:spPr/>
        <p:txBody>
          <a:bodyPr/>
          <a:lstStyle/>
          <a:p>
            <a:fld id="{BAE6AFA8-815D-4678-AC06-A348AF631141}" type="slidenum">
              <a:t>42</a:t>
            </a:fld>
            <a:endParaRPr/>
          </a:p>
        </p:txBody>
      </p:sp>
    </p:spTree>
    <p:extLst>
      <p:ext uri="{BB962C8B-B14F-4D97-AF65-F5344CB8AC3E}">
        <p14:creationId xmlns:p14="http://schemas.microsoft.com/office/powerpoint/2010/main" val="2334395005"/>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fill="hold" nodeType="clickEffect">
                                  <p:stCondLst>
                                    <p:cond delay="0"/>
                                  </p:stCondLst>
                                  <p:childTnLst>
                                    <p:animMotion origin="layout" path="M -3.33333E-006 2.83237E-006 L 0.075 -0.08879 E">
                                      <p:cBhvr>
                                        <p:cTn id="10" dur="5000" fill="hold"/>
                                        <p:tgtEl>
                                          <p:spTgt spid="310"/>
                                        </p:tgtEl>
                                      </p:cBhvr>
                                    </p:animMotion>
                                  </p:childTnLst>
                                </p:cTn>
                              </p:par>
                            </p:childTnLst>
                          </p:cTn>
                        </p:par>
                        <p:par>
                          <p:cTn id="11" fill="hold">
                            <p:stCondLst>
                              <p:cond delay="5000"/>
                            </p:stCondLst>
                            <p:childTnLst>
                              <p:par>
                                <p:cTn id="12" presetID="42" presetClass="path" fill="hold" nodeType="afterEffect">
                                  <p:stCondLst>
                                    <p:cond delay="0"/>
                                  </p:stCondLst>
                                  <p:childTnLst>
                                    <p:animMotion origin="layout" path="M 0.075 -0.08879 L 0.075 -0.0111 E">
                                      <p:cBhvr>
                                        <p:cTn id="13" dur="500" fill="hold"/>
                                        <p:tgtEl>
                                          <p:spTgt spid="310"/>
                                        </p:tgtEl>
                                      </p:cBhvr>
                                    </p:animMotion>
                                  </p:childTnLst>
                                </p:cTn>
                              </p:par>
                            </p:childTnLst>
                          </p:cTn>
                        </p:par>
                        <p:par>
                          <p:cTn id="14" fill="hold">
                            <p:stCondLst>
                              <p:cond delay="5500"/>
                            </p:stCondLst>
                            <p:childTnLst>
                              <p:par>
                                <p:cTn id="15" presetID="1" presetClass="entr" fill="hold" nodeType="afterEffect">
                                  <p:stCondLst>
                                    <p:cond delay="0"/>
                                  </p:stCondLst>
                                  <p:childTnLst>
                                    <p:set>
                                      <p:cBhvr>
                                        <p:cTn id="16" dur="1" fill="hold">
                                          <p:stCondLst>
                                            <p:cond delay="0"/>
                                          </p:stCondLst>
                                        </p:cTn>
                                        <p:tgtEl>
                                          <p:spTgt spid="313"/>
                                        </p:tgtEl>
                                        <p:attrNameLst>
                                          <p:attrName>style.visibility</p:attrName>
                                        </p:attrNameLst>
                                      </p:cBhvr>
                                      <p:to>
                                        <p:strVal val="visible"/>
                                      </p:to>
                                    </p:set>
                                  </p:childTnLst>
                                </p:cTn>
                              </p:par>
                              <p:par>
                                <p:cTn id="17" presetID="0" presetClass="path" fill="hold" nodeType="withEffect">
                                  <p:stCondLst>
                                    <p:cond delay="0"/>
                                  </p:stCondLst>
                                  <p:childTnLst>
                                    <p:animMotion origin="layout" path="M 0.075 -0.0111 L 0.15295 -0.09826 E">
                                      <p:cBhvr>
                                        <p:cTn id="18" dur="5000" fill="hold"/>
                                        <p:tgtEl>
                                          <p:spTgt spid="310"/>
                                        </p:tgtEl>
                                      </p:cBhvr>
                                    </p:animMotion>
                                  </p:childTnLst>
                                </p:cTn>
                              </p:par>
                            </p:childTnLst>
                          </p:cTn>
                        </p:par>
                        <p:par>
                          <p:cTn id="19" fill="hold">
                            <p:stCondLst>
                              <p:cond delay="10500"/>
                            </p:stCondLst>
                            <p:childTnLst>
                              <p:par>
                                <p:cTn id="20" presetID="0" presetClass="path" fill="hold" nodeType="afterEffect">
                                  <p:stCondLst>
                                    <p:cond delay="0"/>
                                  </p:stCondLst>
                                  <p:childTnLst>
                                    <p:animMotion origin="layout" path="M 0.15295 -0.09826 L 0.15295 -0.0111 E">
                                      <p:cBhvr>
                                        <p:cTn id="21" dur="500" fill="hold"/>
                                        <p:tgtEl>
                                          <p:spTgt spid="310"/>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Slide Number Placeholder 4"/>
          <p:cNvSpPr/>
          <p:nvPr/>
        </p:nvSpPr>
        <p:spPr>
          <a:xfrm>
            <a:off x="7159680" y="6600960"/>
            <a:ext cx="1946160" cy="257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35AB2E26-5CEA-4DEA-8CAE-62697A9E030E}" type="slidenum">
              <a:rPr lang="fa-IR" sz="1400" b="0" strike="noStrike" spc="-1">
                <a:solidFill>
                  <a:srgbClr val="FFFB0B"/>
                </a:solidFill>
                <a:latin typeface="Tahoma"/>
              </a:rPr>
              <a:t>43</a:t>
            </a:fld>
            <a:endParaRPr lang="en-US" sz="1400" b="0" strike="noStrike" spc="-1">
              <a:solidFill>
                <a:srgbClr val="000000"/>
              </a:solidFill>
              <a:latin typeface="Arial"/>
            </a:endParaRPr>
          </a:p>
        </p:txBody>
      </p:sp>
      <p:sp>
        <p:nvSpPr>
          <p:cNvPr id="336" name="PlaceHolder 1"/>
          <p:cNvSpPr>
            <a:spLocks noGrp="1"/>
          </p:cNvSpPr>
          <p:nvPr>
            <p:ph type="title"/>
          </p:nvPr>
        </p:nvSpPr>
        <p:spPr>
          <a:xfrm>
            <a:off x="0" y="0"/>
            <a:ext cx="9144000" cy="882720"/>
          </a:xfrm>
          <a:prstGeom prst="rect">
            <a:avLst/>
          </a:prstGeom>
          <a:gradFill rotWithShape="0">
            <a:gsLst>
              <a:gs pos="0">
                <a:srgbClr val="009900"/>
              </a:gs>
              <a:gs pos="100000">
                <a:srgbClr val="004600"/>
              </a:gs>
            </a:gsLst>
            <a:lin ang="5400000"/>
          </a:gradFill>
          <a:ln w="0">
            <a:noFill/>
          </a:ln>
        </p:spPr>
        <p:txBody>
          <a:bodyPr anchor="b">
            <a:noAutofit/>
          </a:bodyPr>
          <a:lstStyle/>
          <a:p>
            <a:pPr indent="0" algn="ctr" rtl="1">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FFFF66"/>
                </a:solidFill>
                <a:latin typeface="Tahoma"/>
              </a:rPr>
              <a:t>Phase Correct PWM mode</a:t>
            </a:r>
          </a:p>
        </p:txBody>
      </p:sp>
      <p:sp>
        <p:nvSpPr>
          <p:cNvPr id="337" name="PlaceHolder 2"/>
          <p:cNvSpPr>
            <a:spLocks noGrp="1"/>
          </p:cNvSpPr>
          <p:nvPr>
            <p:ph/>
          </p:nvPr>
        </p:nvSpPr>
        <p:spPr>
          <a:xfrm>
            <a:off x="463320" y="1023480"/>
            <a:ext cx="4879800" cy="3119400"/>
          </a:xfrm>
          <a:prstGeom prst="rect">
            <a:avLst/>
          </a:prstGeom>
          <a:noFill/>
          <a:ln w="0">
            <a:noFill/>
          </a:ln>
        </p:spPr>
        <p:txBody>
          <a:bodyPr anchor="t">
            <a:normAutofit/>
          </a:bodyPr>
          <a:lstStyle/>
          <a:p>
            <a:pPr marL="343080" indent="-343080">
              <a:lnSpc>
                <a:spcPct val="90000"/>
              </a:lnSpc>
              <a:spcBef>
                <a:spcPts val="601"/>
              </a:spcBef>
              <a:buClr>
                <a:srgbClr val="3333CC"/>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000000"/>
                </a:solidFill>
                <a:latin typeface="Tahoma"/>
              </a:rPr>
              <a:t>Goes up and down like a yo-yo</a:t>
            </a:r>
          </a:p>
          <a:p>
            <a:pPr marL="343080" indent="-343080">
              <a:lnSpc>
                <a:spcPct val="90000"/>
              </a:lnSpc>
              <a:spcBef>
                <a:spcPts val="601"/>
              </a:spcBef>
              <a:buClr>
                <a:srgbClr val="3333CC"/>
              </a:buClr>
              <a:buSzPct val="60000"/>
              <a:buFont typeface="Wingdings" charset="2"/>
              <a:buChar char=""/>
              <a:tabLst>
                <a:tab pos="914400" algn="l"/>
                <a:tab pos="1828800" algn="l"/>
                <a:tab pos="2743200" algn="l"/>
                <a:tab pos="3657600" algn="l"/>
                <a:tab pos="4572000" algn="l"/>
                <a:tab pos="5486400" algn="l"/>
                <a:tab pos="6400800" algn="l"/>
                <a:tab pos="7315200" algn="l"/>
                <a:tab pos="8229600" algn="l"/>
                <a:tab pos="9144000" algn="l"/>
                <a:tab pos="10058400" algn="l"/>
              </a:tabLst>
            </a:pPr>
            <a:r>
              <a:rPr lang="en-US" sz="2400" b="0" strike="noStrike" spc="-1">
                <a:solidFill>
                  <a:srgbClr val="000000"/>
                </a:solidFill>
                <a:latin typeface="Tahoma"/>
              </a:rPr>
              <a:t>When TCNT becomes zero, the TOV0 flag sets.</a:t>
            </a:r>
          </a:p>
          <a:p>
            <a:pPr marL="343080" indent="0">
              <a:lnSpc>
                <a:spcPct val="90000"/>
              </a:lnSpc>
              <a:spcBef>
                <a:spcPts val="601"/>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2400" b="0" strike="noStrike" spc="-1">
              <a:solidFill>
                <a:srgbClr val="000000"/>
              </a:solidFill>
              <a:latin typeface="Tahoma"/>
            </a:endParaRPr>
          </a:p>
        </p:txBody>
      </p:sp>
      <p:sp>
        <p:nvSpPr>
          <p:cNvPr id="338" name="Line 4"/>
          <p:cNvSpPr/>
          <p:nvPr/>
        </p:nvSpPr>
        <p:spPr>
          <a:xfrm>
            <a:off x="5764320" y="2890800"/>
            <a:ext cx="2998800" cy="0"/>
          </a:xfrm>
          <a:prstGeom prst="line">
            <a:avLst/>
          </a:prstGeom>
          <a:ln w="19080">
            <a:solidFill>
              <a:srgbClr val="000000"/>
            </a:solidFill>
            <a:miter/>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39" name="Line 5"/>
          <p:cNvSpPr/>
          <p:nvPr/>
        </p:nvSpPr>
        <p:spPr>
          <a:xfrm flipV="1">
            <a:off x="5764320" y="1747440"/>
            <a:ext cx="0" cy="1143000"/>
          </a:xfrm>
          <a:prstGeom prst="line">
            <a:avLst/>
          </a:prstGeom>
          <a:ln w="19080">
            <a:solidFill>
              <a:srgbClr val="000000"/>
            </a:solidFill>
            <a:miter/>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40" name="Line 6"/>
          <p:cNvSpPr/>
          <p:nvPr/>
        </p:nvSpPr>
        <p:spPr>
          <a:xfrm flipH="1">
            <a:off x="5764320" y="2281320"/>
            <a:ext cx="2998800" cy="0"/>
          </a:xfrm>
          <a:prstGeom prst="line">
            <a:avLst/>
          </a:prstGeom>
          <a:ln w="9360">
            <a:solidFill>
              <a:srgbClr val="000000"/>
            </a:solidFill>
            <a:prstDash val="dashDot"/>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41" name="Text Box 7"/>
          <p:cNvSpPr/>
          <p:nvPr/>
        </p:nvSpPr>
        <p:spPr>
          <a:xfrm>
            <a:off x="4876920" y="2093760"/>
            <a:ext cx="887400" cy="3373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gn="r">
              <a:lnSpc>
                <a:spcPct val="100000"/>
              </a:lnSpc>
              <a:spcBef>
                <a:spcPts val="1001"/>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0xFF</a:t>
            </a:r>
            <a:endParaRPr lang="en-US" sz="1600" b="0" strike="noStrike" spc="-1">
              <a:solidFill>
                <a:srgbClr val="000000"/>
              </a:solidFill>
              <a:latin typeface="Arial"/>
            </a:endParaRPr>
          </a:p>
        </p:txBody>
      </p:sp>
      <p:sp>
        <p:nvSpPr>
          <p:cNvPr id="342" name="Text Box 8"/>
          <p:cNvSpPr/>
          <p:nvPr/>
        </p:nvSpPr>
        <p:spPr>
          <a:xfrm>
            <a:off x="5268960" y="1442880"/>
            <a:ext cx="83808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nSpc>
                <a:spcPct val="100000"/>
              </a:lnSpc>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TCNT0</a:t>
            </a:r>
            <a:endParaRPr lang="en-US" sz="1400" b="0" strike="noStrike" spc="-1">
              <a:solidFill>
                <a:srgbClr val="000000"/>
              </a:solidFill>
              <a:latin typeface="Arial"/>
            </a:endParaRPr>
          </a:p>
        </p:txBody>
      </p:sp>
      <p:sp>
        <p:nvSpPr>
          <p:cNvPr id="343" name="Text Box 9"/>
          <p:cNvSpPr/>
          <p:nvPr/>
        </p:nvSpPr>
        <p:spPr>
          <a:xfrm>
            <a:off x="5383080" y="2662200"/>
            <a:ext cx="381240" cy="3373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gn="r">
              <a:lnSpc>
                <a:spcPct val="100000"/>
              </a:lnSpc>
              <a:spcBef>
                <a:spcPts val="1001"/>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0</a:t>
            </a:r>
            <a:endParaRPr lang="en-US" sz="1600" b="0" strike="noStrike" spc="-1">
              <a:solidFill>
                <a:srgbClr val="000000"/>
              </a:solidFill>
              <a:latin typeface="Arial"/>
            </a:endParaRPr>
          </a:p>
        </p:txBody>
      </p:sp>
      <p:grpSp>
        <p:nvGrpSpPr>
          <p:cNvPr id="344" name="Group 10"/>
          <p:cNvGrpSpPr/>
          <p:nvPr/>
        </p:nvGrpSpPr>
        <p:grpSpPr>
          <a:xfrm>
            <a:off x="5764320" y="2280960"/>
            <a:ext cx="1352160" cy="609480"/>
            <a:chOff x="5764320" y="2280960"/>
            <a:chExt cx="1352160" cy="609480"/>
          </a:xfrm>
        </p:grpSpPr>
        <p:sp>
          <p:nvSpPr>
            <p:cNvPr id="345" name="Line 11"/>
            <p:cNvSpPr/>
            <p:nvPr/>
          </p:nvSpPr>
          <p:spPr>
            <a:xfrm flipV="1">
              <a:off x="5764320" y="2280960"/>
              <a:ext cx="685800" cy="609480"/>
            </a:xfrm>
            <a:prstGeom prst="line">
              <a:avLst/>
            </a:prstGeom>
            <a:ln w="28440">
              <a:solidFill>
                <a:srgbClr val="33CC33"/>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46" name="Line 12"/>
            <p:cNvSpPr/>
            <p:nvPr/>
          </p:nvSpPr>
          <p:spPr>
            <a:xfrm flipH="1" flipV="1">
              <a:off x="6430680" y="2280960"/>
              <a:ext cx="685800" cy="609480"/>
            </a:xfrm>
            <a:prstGeom prst="line">
              <a:avLst/>
            </a:prstGeom>
            <a:ln w="28440">
              <a:solidFill>
                <a:srgbClr val="33CC33"/>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grpSp>
      <p:sp>
        <p:nvSpPr>
          <p:cNvPr id="347" name="Text Box 13"/>
          <p:cNvSpPr/>
          <p:nvPr/>
        </p:nvSpPr>
        <p:spPr>
          <a:xfrm>
            <a:off x="8344080" y="2612880"/>
            <a:ext cx="83808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nSpc>
                <a:spcPct val="100000"/>
              </a:lnSpc>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time</a:t>
            </a:r>
            <a:endParaRPr lang="en-US" sz="1400" b="0" strike="noStrike" spc="-1">
              <a:solidFill>
                <a:srgbClr val="000000"/>
              </a:solidFill>
              <a:latin typeface="Arial"/>
            </a:endParaRPr>
          </a:p>
        </p:txBody>
      </p:sp>
      <p:sp>
        <p:nvSpPr>
          <p:cNvPr id="348" name="Line 14"/>
          <p:cNvSpPr/>
          <p:nvPr/>
        </p:nvSpPr>
        <p:spPr>
          <a:xfrm flipV="1">
            <a:off x="5764320" y="2917800"/>
            <a:ext cx="0" cy="1154160"/>
          </a:xfrm>
          <a:prstGeom prst="line">
            <a:avLst/>
          </a:prstGeom>
          <a:ln w="9360">
            <a:solidFill>
              <a:srgbClr val="FF0000"/>
            </a:solidFill>
            <a:miter/>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49" name="Rectangle 15"/>
          <p:cNvSpPr/>
          <p:nvPr/>
        </p:nvSpPr>
        <p:spPr>
          <a:xfrm>
            <a:off x="7319880" y="1346040"/>
            <a:ext cx="533520" cy="457200"/>
          </a:xfrm>
          <a:prstGeom prst="rect">
            <a:avLst/>
          </a:prstGeom>
          <a:solidFill>
            <a:srgbClr val="2CF222"/>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strike="noStrike" spc="-1">
                <a:solidFill>
                  <a:srgbClr val="000000"/>
                </a:solidFill>
                <a:latin typeface="Arial"/>
              </a:rPr>
              <a:t>0</a:t>
            </a:r>
            <a:endParaRPr lang="en-US" sz="2000" b="0" strike="noStrike" spc="-1">
              <a:solidFill>
                <a:srgbClr val="000000"/>
              </a:solidFill>
              <a:latin typeface="Arial"/>
            </a:endParaRPr>
          </a:p>
        </p:txBody>
      </p:sp>
      <p:sp>
        <p:nvSpPr>
          <p:cNvPr id="350" name="Text Box 16"/>
          <p:cNvSpPr/>
          <p:nvPr/>
        </p:nvSpPr>
        <p:spPr>
          <a:xfrm>
            <a:off x="6310440" y="1436760"/>
            <a:ext cx="1009440" cy="3682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TOV0:</a:t>
            </a:r>
            <a:endParaRPr lang="en-US" sz="1800" b="0" strike="noStrike" spc="-1">
              <a:solidFill>
                <a:srgbClr val="000000"/>
              </a:solidFill>
              <a:latin typeface="Arial"/>
            </a:endParaRPr>
          </a:p>
        </p:txBody>
      </p:sp>
      <p:sp>
        <p:nvSpPr>
          <p:cNvPr id="351" name="Rectangle 17"/>
          <p:cNvSpPr/>
          <p:nvPr/>
        </p:nvSpPr>
        <p:spPr>
          <a:xfrm>
            <a:off x="7319880" y="1346040"/>
            <a:ext cx="533520" cy="457200"/>
          </a:xfrm>
          <a:prstGeom prst="rect">
            <a:avLst/>
          </a:prstGeom>
          <a:solidFill>
            <a:srgbClr val="2CF222"/>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1" strike="noStrike" spc="-1">
                <a:solidFill>
                  <a:srgbClr val="000000"/>
                </a:solidFill>
                <a:latin typeface="Arial"/>
              </a:rPr>
              <a:t>1</a:t>
            </a:r>
            <a:endParaRPr lang="en-US" sz="2000" b="0" strike="noStrike" spc="-1">
              <a:solidFill>
                <a:srgbClr val="000000"/>
              </a:solidFill>
              <a:latin typeface="Arial"/>
            </a:endParaRPr>
          </a:p>
        </p:txBody>
      </p:sp>
      <p:grpSp>
        <p:nvGrpSpPr>
          <p:cNvPr id="352" name="Group 18"/>
          <p:cNvGrpSpPr/>
          <p:nvPr/>
        </p:nvGrpSpPr>
        <p:grpSpPr>
          <a:xfrm>
            <a:off x="1301760" y="4048200"/>
            <a:ext cx="2565000" cy="2361960"/>
            <a:chOff x="1301760" y="4048200"/>
            <a:chExt cx="2565000" cy="2361960"/>
          </a:xfrm>
        </p:grpSpPr>
        <p:sp>
          <p:nvSpPr>
            <p:cNvPr id="353" name="Rectangle 19"/>
            <p:cNvSpPr/>
            <p:nvPr/>
          </p:nvSpPr>
          <p:spPr>
            <a:xfrm>
              <a:off x="1343520" y="4048200"/>
              <a:ext cx="2459880" cy="366480"/>
            </a:xfrm>
            <a:prstGeom prst="rect">
              <a:avLst/>
            </a:prstGeom>
            <a:solidFill>
              <a:srgbClr val="FCFC4E"/>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TCNT0</a:t>
              </a:r>
              <a:endParaRPr lang="en-US" sz="1800" b="0" strike="noStrike" spc="-1">
                <a:solidFill>
                  <a:srgbClr val="000000"/>
                </a:solidFill>
                <a:latin typeface="Arial"/>
              </a:endParaRPr>
            </a:p>
          </p:txBody>
        </p:sp>
        <p:sp>
          <p:nvSpPr>
            <p:cNvPr id="354" name="Rectangle 20"/>
            <p:cNvSpPr/>
            <p:nvPr/>
          </p:nvSpPr>
          <p:spPr>
            <a:xfrm>
              <a:off x="1301760" y="4516560"/>
              <a:ext cx="441360" cy="366480"/>
            </a:xfrm>
            <a:prstGeom prst="rect">
              <a:avLst/>
            </a:prstGeom>
            <a:solidFill>
              <a:srgbClr val="2CF222"/>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strike="noStrike" spc="-1">
                  <a:solidFill>
                    <a:srgbClr val="000000"/>
                  </a:solidFill>
                  <a:latin typeface="Arial"/>
                </a:rPr>
                <a:t>TOV0</a:t>
              </a:r>
              <a:endParaRPr lang="en-US" sz="1200" b="0" strike="noStrike" spc="-1">
                <a:solidFill>
                  <a:srgbClr val="000000"/>
                </a:solidFill>
                <a:latin typeface="Arial"/>
              </a:endParaRPr>
            </a:p>
          </p:txBody>
        </p:sp>
        <p:sp>
          <p:nvSpPr>
            <p:cNvPr id="355" name="Line 21"/>
            <p:cNvSpPr/>
            <p:nvPr/>
          </p:nvSpPr>
          <p:spPr>
            <a:xfrm>
              <a:off x="1532880" y="4414680"/>
              <a:ext cx="0" cy="10188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56" name="Rectangle 22"/>
            <p:cNvSpPr/>
            <p:nvPr/>
          </p:nvSpPr>
          <p:spPr>
            <a:xfrm>
              <a:off x="1375200" y="5117040"/>
              <a:ext cx="2459880" cy="366480"/>
            </a:xfrm>
            <a:prstGeom prst="rect">
              <a:avLst/>
            </a:prstGeom>
            <a:solidFill>
              <a:srgbClr val="EAC360"/>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OCR0x</a:t>
              </a:r>
              <a:endParaRPr lang="en-US" sz="1800" b="0" strike="noStrike" spc="-1">
                <a:solidFill>
                  <a:srgbClr val="000000"/>
                </a:solidFill>
                <a:latin typeface="Arial"/>
              </a:endParaRPr>
            </a:p>
          </p:txBody>
        </p:sp>
        <p:sp>
          <p:nvSpPr>
            <p:cNvPr id="357" name="Rectangle 23"/>
            <p:cNvSpPr/>
            <p:nvPr/>
          </p:nvSpPr>
          <p:spPr>
            <a:xfrm>
              <a:off x="2352960" y="4608000"/>
              <a:ext cx="504360" cy="305280"/>
            </a:xfrm>
            <a:prstGeom prst="rect">
              <a:avLst/>
            </a:prstGeom>
            <a:solidFill>
              <a:srgbClr val="00E4A8"/>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a:t>
              </a:r>
              <a:endParaRPr lang="en-US" sz="1800" b="0" strike="noStrike" spc="-1">
                <a:solidFill>
                  <a:srgbClr val="000000"/>
                </a:solidFill>
                <a:latin typeface="Arial"/>
              </a:endParaRPr>
            </a:p>
          </p:txBody>
        </p:sp>
        <p:sp>
          <p:nvSpPr>
            <p:cNvPr id="358" name="Line 24"/>
            <p:cNvSpPr/>
            <p:nvPr/>
          </p:nvSpPr>
          <p:spPr>
            <a:xfrm flipV="1">
              <a:off x="2605320" y="4414320"/>
              <a:ext cx="0" cy="19332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59" name="Line 25"/>
            <p:cNvSpPr/>
            <p:nvPr/>
          </p:nvSpPr>
          <p:spPr>
            <a:xfrm flipV="1">
              <a:off x="2605320" y="4912920"/>
              <a:ext cx="0" cy="19332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60" name="Line 26"/>
            <p:cNvSpPr/>
            <p:nvPr/>
          </p:nvSpPr>
          <p:spPr>
            <a:xfrm>
              <a:off x="2857680" y="4791240"/>
              <a:ext cx="56772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61" name="Rectangle 27"/>
            <p:cNvSpPr/>
            <p:nvPr/>
          </p:nvSpPr>
          <p:spPr>
            <a:xfrm>
              <a:off x="3425400" y="4608000"/>
              <a:ext cx="441360" cy="366480"/>
            </a:xfrm>
            <a:prstGeom prst="rect">
              <a:avLst/>
            </a:prstGeom>
            <a:solidFill>
              <a:srgbClr val="1AFAE5"/>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strike="noStrike" spc="-1">
                  <a:solidFill>
                    <a:srgbClr val="000000"/>
                  </a:solidFill>
                  <a:latin typeface="Arial"/>
                </a:rPr>
                <a:t>OCF0x</a:t>
              </a:r>
              <a:endParaRPr lang="en-US" sz="1200" b="0" strike="noStrike" spc="-1">
                <a:solidFill>
                  <a:srgbClr val="000000"/>
                </a:solidFill>
                <a:latin typeface="Arial"/>
              </a:endParaRPr>
            </a:p>
          </p:txBody>
        </p:sp>
        <p:sp>
          <p:nvSpPr>
            <p:cNvPr id="362" name="Rectangle 28"/>
            <p:cNvSpPr/>
            <p:nvPr/>
          </p:nvSpPr>
          <p:spPr>
            <a:xfrm>
              <a:off x="1364760" y="6043680"/>
              <a:ext cx="2459880" cy="366480"/>
            </a:xfrm>
            <a:prstGeom prst="rect">
              <a:avLst/>
            </a:prstGeom>
            <a:solidFill>
              <a:srgbClr val="9F7815"/>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OCR0x-BUF</a:t>
              </a:r>
              <a:endParaRPr lang="en-US" sz="1800" b="0" strike="noStrike" spc="-1">
                <a:solidFill>
                  <a:srgbClr val="000000"/>
                </a:solidFill>
                <a:latin typeface="Arial"/>
              </a:endParaRPr>
            </a:p>
          </p:txBody>
        </p:sp>
        <p:sp>
          <p:nvSpPr>
            <p:cNvPr id="363" name="AutoShape 29"/>
            <p:cNvSpPr/>
            <p:nvPr/>
          </p:nvSpPr>
          <p:spPr>
            <a:xfrm>
              <a:off x="2174040" y="5493600"/>
              <a:ext cx="851760" cy="539640"/>
            </a:xfrm>
            <a:prstGeom prst="upArrow">
              <a:avLst>
                <a:gd name="adj1" fmla="val 50000"/>
                <a:gd name="adj2" fmla="val 25000"/>
              </a:avLst>
            </a:prstGeom>
            <a:solidFill>
              <a:srgbClr val="00E4A8"/>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strike="noStrike" spc="-1">
                  <a:solidFill>
                    <a:srgbClr val="000000"/>
                  </a:solidFill>
                  <a:latin typeface="Arial"/>
                </a:rPr>
                <a:t>TCNT0=0xFF</a:t>
              </a:r>
              <a:endParaRPr lang="en-US" sz="1200" b="0" strike="noStrike" spc="-1">
                <a:solidFill>
                  <a:srgbClr val="000000"/>
                </a:solidFill>
                <a:latin typeface="Arial"/>
              </a:endParaRPr>
            </a:p>
          </p:txBody>
        </p:sp>
      </p:grpSp>
      <p:sp>
        <p:nvSpPr>
          <p:cNvPr id="364" name="AutoShape 30"/>
          <p:cNvSpPr/>
          <p:nvPr/>
        </p:nvSpPr>
        <p:spPr>
          <a:xfrm>
            <a:off x="209520" y="5927760"/>
            <a:ext cx="457200" cy="469800"/>
          </a:xfrm>
          <a:prstGeom prst="smileyFace">
            <a:avLst>
              <a:gd name="adj" fmla="val 9282"/>
            </a:avLst>
          </a:prstGeom>
          <a:solidFill>
            <a:srgbClr val="FFDA3F"/>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365" name="AutoShape 31"/>
          <p:cNvSpPr/>
          <p:nvPr/>
        </p:nvSpPr>
        <p:spPr>
          <a:xfrm>
            <a:off x="730080" y="6041880"/>
            <a:ext cx="597240" cy="279720"/>
          </a:xfrm>
          <a:prstGeom prst="leftRightArrow">
            <a:avLst>
              <a:gd name="adj1" fmla="val 50000"/>
              <a:gd name="adj2" fmla="val 42505"/>
            </a:avLst>
          </a:prstGeom>
          <a:solidFill>
            <a:srgbClr val="333399"/>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366" name="Text Box 32"/>
          <p:cNvSpPr/>
          <p:nvPr/>
        </p:nvSpPr>
        <p:spPr>
          <a:xfrm>
            <a:off x="6799320" y="2695680"/>
            <a:ext cx="138276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nSpc>
                <a:spcPct val="100000"/>
              </a:lnSpc>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Tahoma"/>
              </a:rPr>
              <a:t>TOV</a:t>
            </a:r>
            <a:endParaRPr lang="en-US" sz="1400" b="0" strike="noStrike" spc="-1">
              <a:solidFill>
                <a:srgbClr val="000000"/>
              </a:solidFill>
              <a:latin typeface="Arial"/>
            </a:endParaRPr>
          </a:p>
        </p:txBody>
      </p:sp>
      <p:sp>
        <p:nvSpPr>
          <p:cNvPr id="367" name="Oval 33"/>
          <p:cNvSpPr/>
          <p:nvPr/>
        </p:nvSpPr>
        <p:spPr>
          <a:xfrm>
            <a:off x="5491080" y="5361120"/>
            <a:ext cx="509760" cy="419040"/>
          </a:xfrm>
          <a:prstGeom prst="ellipse">
            <a:avLst/>
          </a:prstGeom>
          <a:solidFill>
            <a:srgbClr val="91E8FD"/>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strike="noStrike" spc="-1">
                <a:solidFill>
                  <a:srgbClr val="000000"/>
                </a:solidFill>
                <a:latin typeface="Arial"/>
              </a:rPr>
              <a:t>1</a:t>
            </a:r>
            <a:endParaRPr lang="en-US" sz="1600" b="0" strike="noStrike" spc="-1">
              <a:solidFill>
                <a:srgbClr val="000000"/>
              </a:solidFill>
              <a:latin typeface="Arial"/>
            </a:endParaRPr>
          </a:p>
        </p:txBody>
      </p:sp>
      <p:sp>
        <p:nvSpPr>
          <p:cNvPr id="368" name="Oval 34"/>
          <p:cNvSpPr/>
          <p:nvPr/>
        </p:nvSpPr>
        <p:spPr>
          <a:xfrm>
            <a:off x="6183360" y="4940280"/>
            <a:ext cx="493560" cy="420840"/>
          </a:xfrm>
          <a:prstGeom prst="ellipse">
            <a:avLst/>
          </a:prstGeom>
          <a:solidFill>
            <a:srgbClr val="91E8FD"/>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strike="noStrike" spc="-1">
                <a:solidFill>
                  <a:srgbClr val="000000"/>
                </a:solidFill>
                <a:latin typeface="Arial"/>
              </a:rPr>
              <a:t>2</a:t>
            </a:r>
            <a:endParaRPr lang="en-US" sz="1600" b="0" strike="noStrike" spc="-1">
              <a:solidFill>
                <a:srgbClr val="000000"/>
              </a:solidFill>
              <a:latin typeface="Arial"/>
            </a:endParaRPr>
          </a:p>
        </p:txBody>
      </p:sp>
      <p:sp>
        <p:nvSpPr>
          <p:cNvPr id="369" name="Freeform 35"/>
          <p:cNvSpPr/>
          <p:nvPr/>
        </p:nvSpPr>
        <p:spPr>
          <a:xfrm>
            <a:off x="5300640" y="5780160"/>
            <a:ext cx="460440" cy="242640"/>
          </a:xfrm>
          <a:prstGeom prst="pie">
            <a:avLst/>
          </a:prstGeom>
          <a:noFill/>
          <a:ln w="19080">
            <a:solidFill>
              <a:srgbClr val="000000"/>
            </a:solidFill>
            <a:round/>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370" name="Text Box 36"/>
          <p:cNvSpPr/>
          <p:nvPr/>
        </p:nvSpPr>
        <p:spPr>
          <a:xfrm>
            <a:off x="5405400" y="5908680"/>
            <a:ext cx="2087640" cy="3682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TOV0 = 1</a:t>
            </a:r>
            <a:endParaRPr lang="en-US" sz="1800" b="0" strike="noStrike" spc="-1">
              <a:solidFill>
                <a:srgbClr val="000000"/>
              </a:solidFill>
              <a:latin typeface="Arial"/>
            </a:endParaRPr>
          </a:p>
        </p:txBody>
      </p:sp>
      <p:sp>
        <p:nvSpPr>
          <p:cNvPr id="371" name="Oval 37"/>
          <p:cNvSpPr/>
          <p:nvPr/>
        </p:nvSpPr>
        <p:spPr>
          <a:xfrm>
            <a:off x="4792680" y="5813280"/>
            <a:ext cx="507960" cy="419400"/>
          </a:xfrm>
          <a:prstGeom prst="ellipse">
            <a:avLst/>
          </a:prstGeom>
          <a:solidFill>
            <a:srgbClr val="91E8FD"/>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strike="noStrike" spc="-1">
                <a:solidFill>
                  <a:srgbClr val="000000"/>
                </a:solidFill>
                <a:latin typeface="Arial"/>
              </a:rPr>
              <a:t>0</a:t>
            </a:r>
            <a:endParaRPr lang="en-US" sz="1600" b="0" strike="noStrike" spc="-1">
              <a:solidFill>
                <a:srgbClr val="000000"/>
              </a:solidFill>
              <a:latin typeface="Arial"/>
            </a:endParaRPr>
          </a:p>
        </p:txBody>
      </p:sp>
      <p:sp>
        <p:nvSpPr>
          <p:cNvPr id="372" name="Oval 38"/>
          <p:cNvSpPr/>
          <p:nvPr/>
        </p:nvSpPr>
        <p:spPr>
          <a:xfrm>
            <a:off x="6665760" y="4255920"/>
            <a:ext cx="493920" cy="420840"/>
          </a:xfrm>
          <a:prstGeom prst="ellipse">
            <a:avLst/>
          </a:prstGeom>
          <a:solidFill>
            <a:srgbClr val="91E8FD"/>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strike="noStrike" spc="-1">
                <a:solidFill>
                  <a:srgbClr val="000000"/>
                </a:solidFill>
                <a:latin typeface="Arial"/>
              </a:rPr>
              <a:t>FE</a:t>
            </a:r>
            <a:endParaRPr lang="en-US" sz="1600" b="0" strike="noStrike" spc="-1">
              <a:solidFill>
                <a:srgbClr val="000000"/>
              </a:solidFill>
              <a:latin typeface="Arial"/>
            </a:endParaRPr>
          </a:p>
        </p:txBody>
      </p:sp>
      <p:sp>
        <p:nvSpPr>
          <p:cNvPr id="373" name="Oval 39"/>
          <p:cNvSpPr/>
          <p:nvPr/>
        </p:nvSpPr>
        <p:spPr>
          <a:xfrm>
            <a:off x="7261200" y="3836880"/>
            <a:ext cx="493560" cy="419040"/>
          </a:xfrm>
          <a:prstGeom prst="ellipse">
            <a:avLst/>
          </a:prstGeom>
          <a:solidFill>
            <a:srgbClr val="91E8FD"/>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strike="noStrike" spc="-1">
                <a:solidFill>
                  <a:srgbClr val="000000"/>
                </a:solidFill>
                <a:latin typeface="Arial"/>
              </a:rPr>
              <a:t>FF</a:t>
            </a:r>
            <a:endParaRPr lang="en-US" sz="1600" b="0" strike="noStrike" spc="-1">
              <a:solidFill>
                <a:srgbClr val="000000"/>
              </a:solidFill>
              <a:latin typeface="Arial"/>
            </a:endParaRPr>
          </a:p>
        </p:txBody>
      </p:sp>
      <p:sp>
        <p:nvSpPr>
          <p:cNvPr id="374" name="Freeform 40"/>
          <p:cNvSpPr/>
          <p:nvPr/>
        </p:nvSpPr>
        <p:spPr>
          <a:xfrm>
            <a:off x="5959440" y="5380200"/>
            <a:ext cx="460440" cy="242640"/>
          </a:xfrm>
          <a:prstGeom prst="pie">
            <a:avLst/>
          </a:prstGeom>
          <a:noFill/>
          <a:ln w="19080">
            <a:solidFill>
              <a:srgbClr val="000000"/>
            </a:solidFill>
            <a:round/>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375" name="Freeform 41"/>
          <p:cNvSpPr/>
          <p:nvPr/>
        </p:nvSpPr>
        <p:spPr>
          <a:xfrm>
            <a:off x="7159680" y="4255920"/>
            <a:ext cx="460440" cy="243000"/>
          </a:xfrm>
          <a:prstGeom prst="pie">
            <a:avLst/>
          </a:prstGeom>
          <a:noFill/>
          <a:ln w="19080">
            <a:solidFill>
              <a:srgbClr val="000000"/>
            </a:solidFill>
            <a:round/>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376" name="Freeform 42"/>
          <p:cNvSpPr/>
          <p:nvPr/>
        </p:nvSpPr>
        <p:spPr>
          <a:xfrm rot="10800000">
            <a:off x="5030280" y="5489280"/>
            <a:ext cx="460440" cy="290520"/>
          </a:xfrm>
          <a:prstGeom prst="pie">
            <a:avLst/>
          </a:prstGeom>
          <a:noFill/>
          <a:ln w="19080">
            <a:solidFill>
              <a:srgbClr val="000000"/>
            </a:solidFill>
            <a:round/>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377" name="Freeform 43"/>
          <p:cNvSpPr/>
          <p:nvPr/>
        </p:nvSpPr>
        <p:spPr>
          <a:xfrm rot="10800000">
            <a:off x="5722560" y="5059440"/>
            <a:ext cx="460440" cy="279360"/>
          </a:xfrm>
          <a:prstGeom prst="pie">
            <a:avLst/>
          </a:prstGeom>
          <a:noFill/>
          <a:ln w="19080">
            <a:solidFill>
              <a:srgbClr val="000000"/>
            </a:solidFill>
            <a:round/>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378" name="Freeform 44"/>
          <p:cNvSpPr/>
          <p:nvPr/>
        </p:nvSpPr>
        <p:spPr>
          <a:xfrm rot="10800000">
            <a:off x="6798960" y="3908160"/>
            <a:ext cx="461880" cy="347400"/>
          </a:xfrm>
          <a:prstGeom prst="pie">
            <a:avLst/>
          </a:prstGeom>
          <a:noFill/>
          <a:ln w="19080">
            <a:solidFill>
              <a:srgbClr val="000000"/>
            </a:solidFill>
            <a:round/>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379" name="Freeform 45"/>
          <p:cNvSpPr/>
          <p:nvPr/>
        </p:nvSpPr>
        <p:spPr>
          <a:xfrm rot="10800000">
            <a:off x="6238440" y="4537080"/>
            <a:ext cx="460440" cy="403200"/>
          </a:xfrm>
          <a:prstGeom prst="pie">
            <a:avLst/>
          </a:prstGeom>
          <a:noFill/>
          <a:ln w="19080">
            <a:solidFill>
              <a:srgbClr val="000000"/>
            </a:solidFill>
            <a:prstDash val="dashDot"/>
            <a:round/>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380" name="Freeform 46"/>
          <p:cNvSpPr/>
          <p:nvPr/>
        </p:nvSpPr>
        <p:spPr>
          <a:xfrm>
            <a:off x="6665760" y="4537080"/>
            <a:ext cx="460440" cy="544680"/>
          </a:xfrm>
          <a:prstGeom prst="pie">
            <a:avLst/>
          </a:prstGeom>
          <a:noFill/>
          <a:ln w="19080">
            <a:solidFill>
              <a:srgbClr val="000000"/>
            </a:solidFill>
            <a:prstDash val="dashDot"/>
            <a:round/>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grpSp>
        <p:nvGrpSpPr>
          <p:cNvPr id="381" name="Group 47"/>
          <p:cNvGrpSpPr/>
          <p:nvPr/>
        </p:nvGrpSpPr>
        <p:grpSpPr>
          <a:xfrm>
            <a:off x="7080120" y="2280960"/>
            <a:ext cx="1352160" cy="609480"/>
            <a:chOff x="7080120" y="2280960"/>
            <a:chExt cx="1352160" cy="609480"/>
          </a:xfrm>
        </p:grpSpPr>
        <p:sp>
          <p:nvSpPr>
            <p:cNvPr id="382" name="Line 48"/>
            <p:cNvSpPr/>
            <p:nvPr/>
          </p:nvSpPr>
          <p:spPr>
            <a:xfrm flipV="1">
              <a:off x="7080120" y="2280960"/>
              <a:ext cx="685800" cy="609480"/>
            </a:xfrm>
            <a:prstGeom prst="line">
              <a:avLst/>
            </a:prstGeom>
            <a:ln w="28440">
              <a:solidFill>
                <a:srgbClr val="33CC33"/>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83" name="Line 49"/>
            <p:cNvSpPr/>
            <p:nvPr/>
          </p:nvSpPr>
          <p:spPr>
            <a:xfrm flipH="1" flipV="1">
              <a:off x="7746480" y="2280960"/>
              <a:ext cx="685800" cy="609480"/>
            </a:xfrm>
            <a:prstGeom prst="line">
              <a:avLst/>
            </a:prstGeom>
            <a:ln w="28440">
              <a:solidFill>
                <a:srgbClr val="33CC33"/>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grpSp>
      <p:sp>
        <p:nvSpPr>
          <p:cNvPr id="4" name="PlaceHolder 3"/>
          <p:cNvSpPr>
            <a:spLocks noGrp="1"/>
          </p:cNvSpPr>
          <p:nvPr>
            <p:ph type="sldNum" idx="2"/>
          </p:nvPr>
        </p:nvSpPr>
        <p:spPr/>
        <p:txBody>
          <a:bodyPr/>
          <a:lstStyle/>
          <a:p>
            <a:fld id="{AD4EE84C-14A3-4A95-8178-5F5F81E41F21}" type="slidenum">
              <a:t>43</a:t>
            </a:fld>
            <a:endParaRPr/>
          </a:p>
        </p:txBody>
      </p:sp>
    </p:spTree>
    <p:extLst>
      <p:ext uri="{BB962C8B-B14F-4D97-AF65-F5344CB8AC3E}">
        <p14:creationId xmlns:p14="http://schemas.microsoft.com/office/powerpoint/2010/main" val="3476374918"/>
      </p:ext>
    </p:extLst>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fill="hold" nodeType="clickEffect">
                                  <p:stCondLst>
                                    <p:cond delay="0"/>
                                  </p:stCondLst>
                                  <p:childTnLst>
                                    <p:animMotion origin="layout" path="M -3.33333E-006 2.83237E-006 L 0.075 -0.08879 E">
                                      <p:cBhvr>
                                        <p:cTn id="10" dur="5000" fill="hold"/>
                                        <p:tgtEl>
                                          <p:spTgt spid="348"/>
                                        </p:tgtEl>
                                      </p:cBhvr>
                                    </p:animMotion>
                                  </p:childTnLst>
                                </p:cTn>
                              </p:par>
                            </p:childTnLst>
                          </p:cTn>
                        </p:par>
                        <p:par>
                          <p:cTn id="11" fill="hold">
                            <p:stCondLst>
                              <p:cond delay="5000"/>
                            </p:stCondLst>
                            <p:childTnLst>
                              <p:par>
                                <p:cTn id="12" presetID="0" presetClass="path" fill="hold" nodeType="afterEffect">
                                  <p:stCondLst>
                                    <p:cond delay="0"/>
                                  </p:stCondLst>
                                  <p:childTnLst>
                                    <p:animMotion origin="layout" path="M 0.075 -0.08888 L 0.14445 -0.0074 E">
                                      <p:cBhvr>
                                        <p:cTn id="13" dur="3000" fill="hold"/>
                                        <p:tgtEl>
                                          <p:spTgt spid="348"/>
                                        </p:tgtEl>
                                      </p:cBhvr>
                                    </p:animMotion>
                                  </p:childTnLst>
                                </p:cTn>
                              </p:par>
                            </p:childTnLst>
                          </p:cTn>
                        </p:par>
                        <p:par>
                          <p:cTn id="14" fill="hold">
                            <p:stCondLst>
                              <p:cond delay="8000"/>
                            </p:stCondLst>
                            <p:childTnLst>
                              <p:par>
                                <p:cTn id="15" presetID="1" presetClass="entr" fill="hold" nodeType="afterEffect">
                                  <p:stCondLst>
                                    <p:cond delay="0"/>
                                  </p:stCondLst>
                                  <p:childTnLst>
                                    <p:set>
                                      <p:cBhvr>
                                        <p:cTn id="16" dur="1" fill="hold">
                                          <p:stCondLst>
                                            <p:cond delay="0"/>
                                          </p:stCondLst>
                                        </p:cTn>
                                        <p:tgtEl>
                                          <p:spTgt spid="351"/>
                                        </p:tgtEl>
                                        <p:attrNameLst>
                                          <p:attrName>style.visibility</p:attrName>
                                        </p:attrNameLst>
                                      </p:cBhvr>
                                      <p:to>
                                        <p:strVal val="visible"/>
                                      </p:to>
                                    </p:set>
                                  </p:childTnLst>
                                </p:cTn>
                              </p:par>
                            </p:childTnLst>
                          </p:cTn>
                        </p:par>
                        <p:par>
                          <p:cTn id="17" fill="hold">
                            <p:stCondLst>
                              <p:cond delay="8000"/>
                            </p:stCondLst>
                            <p:childTnLst>
                              <p:par>
                                <p:cTn id="18" presetID="0" presetClass="path" fill="hold" nodeType="afterEffect">
                                  <p:stCondLst>
                                    <p:cond delay="0"/>
                                  </p:stCondLst>
                                  <p:childTnLst>
                                    <p:animMotion origin="layout" path="M 0.14444 -0.00741 L 0.2224 -0.09468 E">
                                      <p:cBhvr>
                                        <p:cTn id="19" dur="5000" fill="hold"/>
                                        <p:tgtEl>
                                          <p:spTgt spid="348"/>
                                        </p:tgtEl>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Slide Number Placeholder 4"/>
          <p:cNvSpPr/>
          <p:nvPr/>
        </p:nvSpPr>
        <p:spPr>
          <a:xfrm>
            <a:off x="7159680" y="6486480"/>
            <a:ext cx="1946160" cy="2574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1D89FF79-2D67-448F-808B-EEFD9FEA69CB}" type="slidenum">
              <a:rPr lang="fa-IR" sz="1400" b="0" strike="noStrike" spc="-1">
                <a:solidFill>
                  <a:srgbClr val="FFFB0B"/>
                </a:solidFill>
                <a:latin typeface="Tahoma"/>
              </a:rPr>
              <a:t>44</a:t>
            </a:fld>
            <a:endParaRPr lang="en-US" sz="1400" b="0" strike="noStrike" spc="-1">
              <a:solidFill>
                <a:srgbClr val="000000"/>
              </a:solidFill>
              <a:latin typeface="Arial"/>
            </a:endParaRPr>
          </a:p>
        </p:txBody>
      </p:sp>
      <p:sp>
        <p:nvSpPr>
          <p:cNvPr id="385" name="PlaceHolder 1"/>
          <p:cNvSpPr>
            <a:spLocks noGrp="1"/>
          </p:cNvSpPr>
          <p:nvPr>
            <p:ph type="title"/>
          </p:nvPr>
        </p:nvSpPr>
        <p:spPr>
          <a:xfrm>
            <a:off x="0" y="19080"/>
            <a:ext cx="9144000" cy="882720"/>
          </a:xfrm>
          <a:prstGeom prst="rect">
            <a:avLst/>
          </a:prstGeom>
          <a:gradFill rotWithShape="0">
            <a:gsLst>
              <a:gs pos="0">
                <a:srgbClr val="009900"/>
              </a:gs>
              <a:gs pos="100000">
                <a:srgbClr val="004600"/>
              </a:gs>
            </a:gsLst>
            <a:lin ang="5400000"/>
          </a:gradFill>
          <a:ln w="0">
            <a:noFill/>
          </a:ln>
        </p:spPr>
        <p:txBody>
          <a:bodyPr lIns="90000" tIns="46800" rIns="90000" bIns="46800" anchor="b">
            <a:noAutofit/>
          </a:bodyPr>
          <a:lstStyle/>
          <a:p>
            <a:pPr indent="0" algn="ctr" rtl="1">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4000" b="0" strike="noStrike" spc="-1">
              <a:solidFill>
                <a:srgbClr val="FFFF66"/>
              </a:solidFill>
              <a:latin typeface="Tahoma"/>
            </a:endParaRPr>
          </a:p>
        </p:txBody>
      </p:sp>
      <p:sp>
        <p:nvSpPr>
          <p:cNvPr id="386" name="Rectangle 4"/>
          <p:cNvSpPr/>
          <p:nvPr/>
        </p:nvSpPr>
        <p:spPr>
          <a:xfrm>
            <a:off x="268200" y="87480"/>
            <a:ext cx="8605800" cy="6543720"/>
          </a:xfrm>
          <a:prstGeom prst="rect">
            <a:avLst/>
          </a:prstGeom>
          <a:solidFill>
            <a:srgbClr val="FBFDB5"/>
          </a:solidFill>
          <a:ln w="9360">
            <a:solidFill>
              <a:srgbClr val="000000"/>
            </a:solidFill>
            <a:miter/>
          </a:ln>
          <a:effectLst>
            <a:outerShdw dist="107932" dir="2700000" rotWithShape="0">
              <a:srgbClr val="1C1C1C">
                <a:alpha val="50000"/>
              </a:srgbClr>
            </a:outerShdw>
          </a:effectLst>
        </p:spPr>
        <p:style>
          <a:lnRef idx="0">
            <a:scrgbClr r="0" g="0" b="0"/>
          </a:lnRef>
          <a:fillRef idx="0">
            <a:scrgbClr r="0" g="0" b="0"/>
          </a:fillRef>
          <a:effectRef idx="0">
            <a:scrgbClr r="0" g="0" b="0"/>
          </a:effectRef>
          <a:fontRef idx="minor"/>
        </p:style>
        <p:txBody>
          <a:bodyPr wrap="none"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387" name="Rectangle 6"/>
          <p:cNvSpPr/>
          <p:nvPr/>
        </p:nvSpPr>
        <p:spPr>
          <a:xfrm>
            <a:off x="426960" y="1484280"/>
            <a:ext cx="7985160" cy="4921200"/>
          </a:xfrm>
          <a:prstGeom prst="rect">
            <a:avLst/>
          </a:prstGeom>
          <a:solidFill>
            <a:srgbClr val="FEFCCA"/>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388" name="Rectangle 7"/>
          <p:cNvSpPr/>
          <p:nvPr/>
        </p:nvSpPr>
        <p:spPr>
          <a:xfrm>
            <a:off x="4648320" y="1173240"/>
            <a:ext cx="3384360" cy="296640"/>
          </a:xfrm>
          <a:prstGeom prst="rect">
            <a:avLst/>
          </a:prstGeom>
          <a:solidFill>
            <a:srgbClr val="FEFCD2"/>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Compare Output Mode (COM)</a:t>
            </a:r>
            <a:endParaRPr lang="en-US" sz="1800" b="0" strike="noStrike" spc="-1">
              <a:solidFill>
                <a:srgbClr val="000000"/>
              </a:solidFill>
              <a:latin typeface="Arial"/>
            </a:endParaRPr>
          </a:p>
        </p:txBody>
      </p:sp>
      <p:sp>
        <p:nvSpPr>
          <p:cNvPr id="389" name="Line 10"/>
          <p:cNvSpPr/>
          <p:nvPr/>
        </p:nvSpPr>
        <p:spPr>
          <a:xfrm>
            <a:off x="2260440" y="1473120"/>
            <a:ext cx="0" cy="4826160"/>
          </a:xfrm>
          <a:prstGeom prst="line">
            <a:avLst/>
          </a:prstGeom>
          <a:ln w="2844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390" name="Text Box 16"/>
          <p:cNvSpPr/>
          <p:nvPr/>
        </p:nvSpPr>
        <p:spPr>
          <a:xfrm>
            <a:off x="455760" y="2009880"/>
            <a:ext cx="1804680" cy="6426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gn="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Arial"/>
              </a:rPr>
              <a:t>CTC or Normal (Non PWM)</a:t>
            </a:r>
          </a:p>
        </p:txBody>
      </p:sp>
      <p:sp>
        <p:nvSpPr>
          <p:cNvPr id="391" name="Text Box 17"/>
          <p:cNvSpPr/>
          <p:nvPr/>
        </p:nvSpPr>
        <p:spPr>
          <a:xfrm>
            <a:off x="455760" y="3554280"/>
            <a:ext cx="1804680" cy="3682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gn="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Arial"/>
              </a:rPr>
              <a:t>Fast PWM</a:t>
            </a:r>
          </a:p>
        </p:txBody>
      </p:sp>
      <p:sp>
        <p:nvSpPr>
          <p:cNvPr id="392" name="Text Box 18"/>
          <p:cNvSpPr/>
          <p:nvPr/>
        </p:nvSpPr>
        <p:spPr>
          <a:xfrm>
            <a:off x="455760" y="5086440"/>
            <a:ext cx="1804680" cy="64260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gn="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Arial"/>
              </a:rPr>
              <a:t>Phase Correct PWM</a:t>
            </a:r>
          </a:p>
        </p:txBody>
      </p:sp>
      <p:graphicFrame>
        <p:nvGraphicFramePr>
          <p:cNvPr id="393" name="Object 392"/>
          <p:cNvGraphicFramePr/>
          <p:nvPr/>
        </p:nvGraphicFramePr>
        <p:xfrm>
          <a:off x="765000" y="87480"/>
          <a:ext cx="7620120" cy="479160"/>
        </p:xfrm>
        <a:graphic>
          <a:graphicData uri="http://schemas.openxmlformats.org/presentationml/2006/ole">
            <mc:AlternateContent xmlns:mc="http://schemas.openxmlformats.org/markup-compatibility/2006">
              <mc:Choice xmlns:v="urn:schemas-microsoft-com:vml" Requires="v">
                <p:oleObj spid="_x0000_s19464" r:id="rId3" imgW="0" imgH="0" progId="">
                  <p:embed/>
                </p:oleObj>
              </mc:Choice>
              <mc:Fallback>
                <p:oleObj r:id="rId3" imgW="0" imgH="0" progId="">
                  <p:embed/>
                  <p:pic>
                    <p:nvPicPr>
                      <p:cNvPr id="393" name="Object 392"/>
                      <p:cNvPicPr/>
                      <p:nvPr/>
                    </p:nvPicPr>
                    <p:blipFill>
                      <a:blip r:embed="rId4"/>
                      <a:stretch/>
                    </p:blipFill>
                    <p:spPr>
                      <a:xfrm>
                        <a:off x="765000" y="87480"/>
                        <a:ext cx="7620120" cy="479160"/>
                      </a:xfrm>
                      <a:prstGeom prst="rect">
                        <a:avLst/>
                      </a:prstGeom>
                      <a:ln w="0">
                        <a:noFill/>
                      </a:ln>
                    </p:spPr>
                  </p:pic>
                </p:oleObj>
              </mc:Fallback>
            </mc:AlternateContent>
          </a:graphicData>
        </a:graphic>
      </p:graphicFrame>
      <p:graphicFrame>
        <p:nvGraphicFramePr>
          <p:cNvPr id="395" name="Object 394"/>
          <p:cNvGraphicFramePr/>
          <p:nvPr/>
        </p:nvGraphicFramePr>
        <p:xfrm>
          <a:off x="757080" y="609480"/>
          <a:ext cx="7628040" cy="500040"/>
        </p:xfrm>
        <a:graphic>
          <a:graphicData uri="http://schemas.openxmlformats.org/presentationml/2006/ole">
            <mc:AlternateContent xmlns:mc="http://schemas.openxmlformats.org/markup-compatibility/2006">
              <mc:Choice xmlns:v="urn:schemas-microsoft-com:vml" Requires="v">
                <p:oleObj spid="_x0000_s19465" r:id="rId5" imgW="0" imgH="0" progId="">
                  <p:embed/>
                </p:oleObj>
              </mc:Choice>
              <mc:Fallback>
                <p:oleObj r:id="rId5" imgW="0" imgH="0" progId="">
                  <p:embed/>
                  <p:pic>
                    <p:nvPicPr>
                      <p:cNvPr id="395" name="Object 394"/>
                      <p:cNvPicPr/>
                      <p:nvPr/>
                    </p:nvPicPr>
                    <p:blipFill>
                      <a:blip r:embed="rId6"/>
                      <a:stretch/>
                    </p:blipFill>
                    <p:spPr>
                      <a:xfrm>
                        <a:off x="757080" y="609480"/>
                        <a:ext cx="7628040" cy="500040"/>
                      </a:xfrm>
                      <a:prstGeom prst="rect">
                        <a:avLst/>
                      </a:prstGeom>
                      <a:ln w="0">
                        <a:noFill/>
                      </a:ln>
                    </p:spPr>
                  </p:pic>
                </p:oleObj>
              </mc:Fallback>
            </mc:AlternateContent>
          </a:graphicData>
        </a:graphic>
      </p:graphicFrame>
      <p:graphicFrame>
        <p:nvGraphicFramePr>
          <p:cNvPr id="397" name="Table 396"/>
          <p:cNvGraphicFramePr/>
          <p:nvPr/>
        </p:nvGraphicFramePr>
        <p:xfrm>
          <a:off x="2487600" y="1535040"/>
          <a:ext cx="5600880" cy="1382400"/>
        </p:xfrm>
        <a:graphic>
          <a:graphicData uri="http://schemas.openxmlformats.org/drawingml/2006/table">
            <a:tbl>
              <a:tblPr/>
              <a:tblGrid>
                <a:gridCol w="973080">
                  <a:extLst>
                    <a:ext uri="{9D8B030D-6E8A-4147-A177-3AD203B41FA5}">
                      <a16:colId xmlns:a16="http://schemas.microsoft.com/office/drawing/2014/main" val="20000"/>
                    </a:ext>
                  </a:extLst>
                </a:gridCol>
                <a:gridCol w="870120">
                  <a:extLst>
                    <a:ext uri="{9D8B030D-6E8A-4147-A177-3AD203B41FA5}">
                      <a16:colId xmlns:a16="http://schemas.microsoft.com/office/drawing/2014/main" val="20001"/>
                    </a:ext>
                  </a:extLst>
                </a:gridCol>
                <a:gridCol w="3757680">
                  <a:extLst>
                    <a:ext uri="{9D8B030D-6E8A-4147-A177-3AD203B41FA5}">
                      <a16:colId xmlns:a16="http://schemas.microsoft.com/office/drawing/2014/main" val="20002"/>
                    </a:ext>
                  </a:extLst>
                </a:gridCol>
              </a:tblGrid>
              <a:tr h="276480">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strike="noStrike" spc="-1">
                          <a:solidFill>
                            <a:srgbClr val="FFFFFF"/>
                          </a:solidFill>
                          <a:latin typeface="Tahoma"/>
                        </a:rPr>
                        <a:t>COM0x1</a:t>
                      </a:r>
                      <a:endParaRPr lang="en-US" sz="1200" b="0" strike="noStrike" spc="-1">
                        <a:solidFill>
                          <a:srgbClr val="000000"/>
                        </a:solidFill>
                        <a:latin typeface="Arial"/>
                      </a:endParaRPr>
                    </a:p>
                  </a:txBody>
                  <a:tcPr marL="90000" marR="90000">
                    <a:lnL w="13680">
                      <a:solidFill>
                        <a:srgbClr val="000000"/>
                      </a:solidFill>
                    </a:lnL>
                    <a:lnR w="5760">
                      <a:solidFill>
                        <a:srgbClr val="000000"/>
                      </a:solidFill>
                    </a:lnR>
                    <a:lnT w="13680">
                      <a:solidFill>
                        <a:srgbClr val="000000"/>
                      </a:solidFill>
                    </a:lnT>
                    <a:lnB w="5760">
                      <a:solidFill>
                        <a:srgbClr val="000000"/>
                      </a:solidFill>
                    </a:lnB>
                    <a:solidFill>
                      <a:srgbClr val="009900"/>
                    </a:solidFill>
                  </a:tcPr>
                </a:tc>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strike="noStrike" spc="-1">
                          <a:solidFill>
                            <a:srgbClr val="FFFFFF"/>
                          </a:solidFill>
                          <a:latin typeface="Tahoma"/>
                        </a:rPr>
                        <a:t>COM0x0</a:t>
                      </a:r>
                      <a:endParaRPr lang="en-US" sz="1200" b="0" strike="noStrike" spc="-1">
                        <a:solidFill>
                          <a:srgbClr val="000000"/>
                        </a:solidFill>
                        <a:latin typeface="Arial"/>
                      </a:endParaRPr>
                    </a:p>
                  </a:txBody>
                  <a:tcPr marL="90000" marR="90000">
                    <a:lnL w="5760">
                      <a:solidFill>
                        <a:srgbClr val="000000"/>
                      </a:solidFill>
                    </a:lnL>
                    <a:lnR w="5760">
                      <a:solidFill>
                        <a:srgbClr val="000000"/>
                      </a:solidFill>
                    </a:lnR>
                    <a:lnT w="13680">
                      <a:solidFill>
                        <a:srgbClr val="000000"/>
                      </a:solidFill>
                    </a:lnT>
                    <a:lnB w="5760">
                      <a:solidFill>
                        <a:srgbClr val="000000"/>
                      </a:solidFill>
                    </a:lnB>
                    <a:solidFill>
                      <a:srgbClr val="009900"/>
                    </a:solidFill>
                  </a:tcPr>
                </a:tc>
                <a:tc>
                  <a:txBody>
                    <a:bodyPr/>
                    <a:lstStyle/>
                    <a:p>
                      <a:pP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strike="noStrike" spc="-1">
                          <a:solidFill>
                            <a:srgbClr val="FFFFFF"/>
                          </a:solidFill>
                          <a:latin typeface="Tahoma"/>
                        </a:rPr>
                        <a:t>Description</a:t>
                      </a:r>
                      <a:endParaRPr lang="en-US" sz="1200" b="0" strike="noStrike" spc="-1">
                        <a:solidFill>
                          <a:srgbClr val="000000"/>
                        </a:solidFill>
                        <a:latin typeface="Arial"/>
                      </a:endParaRPr>
                    </a:p>
                  </a:txBody>
                  <a:tcPr marL="90000" marR="90000">
                    <a:lnL w="5760">
                      <a:solidFill>
                        <a:srgbClr val="000000"/>
                      </a:solidFill>
                    </a:lnL>
                    <a:lnR w="13680">
                      <a:solidFill>
                        <a:srgbClr val="000000"/>
                      </a:solidFill>
                    </a:lnR>
                    <a:lnT w="13680">
                      <a:solidFill>
                        <a:srgbClr val="000000"/>
                      </a:solidFill>
                    </a:lnT>
                    <a:lnB w="5760">
                      <a:solidFill>
                        <a:srgbClr val="000000"/>
                      </a:solidFill>
                    </a:lnB>
                    <a:solidFill>
                      <a:srgbClr val="009900"/>
                    </a:solidFill>
                  </a:tcPr>
                </a:tc>
                <a:extLst>
                  <a:ext uri="{0D108BD9-81ED-4DB2-BD59-A6C34878D82A}">
                    <a16:rowId xmlns:a16="http://schemas.microsoft.com/office/drawing/2014/main" val="10000"/>
                  </a:ext>
                </a:extLst>
              </a:tr>
              <a:tr h="276480">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0</a:t>
                      </a:r>
                      <a:endParaRPr lang="en-US" sz="1200" b="0" strike="noStrike" spc="-1">
                        <a:solidFill>
                          <a:srgbClr val="000000"/>
                        </a:solid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0</a:t>
                      </a:r>
                      <a:endParaRPr lang="en-US" sz="12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Normal port operation, OC0 disconnected</a:t>
                      </a:r>
                      <a:endParaRPr lang="en-US" sz="1200" b="0" strike="noStrike" spc="-1">
                        <a:solidFill>
                          <a:srgbClr val="000000"/>
                        </a:solidFill>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1"/>
                  </a:ext>
                </a:extLst>
              </a:tr>
              <a:tr h="276480">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0</a:t>
                      </a:r>
                      <a:endParaRPr lang="en-US" sz="1200" b="0" strike="noStrike" spc="-1">
                        <a:solidFill>
                          <a:srgbClr val="000000"/>
                        </a:solid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1</a:t>
                      </a:r>
                      <a:endParaRPr lang="en-US" sz="12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Toggle OC0 on compare match</a:t>
                      </a:r>
                      <a:endParaRPr lang="en-US" sz="1200" b="0" strike="noStrike" spc="-1">
                        <a:solidFill>
                          <a:srgbClr val="000000"/>
                        </a:solidFill>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2"/>
                  </a:ext>
                </a:extLst>
              </a:tr>
              <a:tr h="276480">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1</a:t>
                      </a:r>
                      <a:endParaRPr lang="en-US" sz="1200" b="0" strike="noStrike" spc="-1">
                        <a:solidFill>
                          <a:srgbClr val="000000"/>
                        </a:solid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0</a:t>
                      </a:r>
                      <a:endParaRPr lang="en-US" sz="12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Clear OC0 on compare match</a:t>
                      </a:r>
                      <a:endParaRPr lang="en-US" sz="1200" b="0" strike="noStrike" spc="-1">
                        <a:solidFill>
                          <a:srgbClr val="000000"/>
                        </a:solidFill>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3"/>
                  </a:ext>
                </a:extLst>
              </a:tr>
              <a:tr h="276480">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1</a:t>
                      </a:r>
                      <a:endParaRPr lang="en-US" sz="1200" b="0" strike="noStrike" spc="-1">
                        <a:solidFill>
                          <a:srgbClr val="000000"/>
                        </a:solidFill>
                        <a:latin typeface="Arial"/>
                      </a:endParaRPr>
                    </a:p>
                  </a:txBody>
                  <a:tcPr marL="90000" marR="90000">
                    <a:lnL w="13680">
                      <a:solidFill>
                        <a:srgbClr val="000000"/>
                      </a:solidFill>
                    </a:lnL>
                    <a:lnR w="5760">
                      <a:solidFill>
                        <a:srgbClr val="000000"/>
                      </a:solidFill>
                    </a:lnR>
                    <a:lnT w="5760">
                      <a:solidFill>
                        <a:srgbClr val="000000"/>
                      </a:solidFill>
                    </a:lnT>
                    <a:lnB w="13680">
                      <a:solidFill>
                        <a:srgbClr val="000000"/>
                      </a:solidFill>
                    </a:lnB>
                    <a:noFill/>
                  </a:tcPr>
                </a:tc>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1</a:t>
                      </a:r>
                      <a:endParaRPr lang="en-US" sz="12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13680">
                      <a:solidFill>
                        <a:srgbClr val="000000"/>
                      </a:solidFill>
                    </a:lnB>
                    <a:noFill/>
                  </a:tcPr>
                </a:tc>
                <a:tc>
                  <a:txBody>
                    <a:bodyPr/>
                    <a:lstStyle/>
                    <a:p>
                      <a:pP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Set OC0 on compare match</a:t>
                      </a:r>
                      <a:endParaRPr lang="en-US" sz="1200" b="0" strike="noStrike" spc="-1">
                        <a:solidFill>
                          <a:srgbClr val="000000"/>
                        </a:solidFill>
                        <a:latin typeface="Arial"/>
                      </a:endParaRPr>
                    </a:p>
                  </a:txBody>
                  <a:tcPr marL="90000" marR="90000">
                    <a:lnL w="5760">
                      <a:solidFill>
                        <a:srgbClr val="000000"/>
                      </a:solidFill>
                    </a:lnL>
                    <a:lnR w="13680">
                      <a:solidFill>
                        <a:srgbClr val="000000"/>
                      </a:solidFill>
                    </a:lnR>
                    <a:lnT w="5760">
                      <a:solidFill>
                        <a:srgbClr val="000000"/>
                      </a:solidFill>
                    </a:lnT>
                    <a:lnB w="13680">
                      <a:solidFill>
                        <a:srgbClr val="000000"/>
                      </a:solidFill>
                    </a:lnB>
                    <a:noFill/>
                  </a:tcPr>
                </a:tc>
                <a:extLst>
                  <a:ext uri="{0D108BD9-81ED-4DB2-BD59-A6C34878D82A}">
                    <a16:rowId xmlns:a16="http://schemas.microsoft.com/office/drawing/2014/main" val="10004"/>
                  </a:ext>
                </a:extLst>
              </a:tr>
            </a:tbl>
          </a:graphicData>
        </a:graphic>
      </p:graphicFrame>
      <p:graphicFrame>
        <p:nvGraphicFramePr>
          <p:cNvPr id="398" name="Table 397"/>
          <p:cNvGraphicFramePr/>
          <p:nvPr/>
        </p:nvGraphicFramePr>
        <p:xfrm>
          <a:off x="2482920" y="3067200"/>
          <a:ext cx="5600520" cy="1382400"/>
        </p:xfrm>
        <a:graphic>
          <a:graphicData uri="http://schemas.openxmlformats.org/drawingml/2006/table">
            <a:tbl>
              <a:tblPr/>
              <a:tblGrid>
                <a:gridCol w="973080">
                  <a:extLst>
                    <a:ext uri="{9D8B030D-6E8A-4147-A177-3AD203B41FA5}">
                      <a16:colId xmlns:a16="http://schemas.microsoft.com/office/drawing/2014/main" val="20000"/>
                    </a:ext>
                  </a:extLst>
                </a:gridCol>
                <a:gridCol w="893880">
                  <a:extLst>
                    <a:ext uri="{9D8B030D-6E8A-4147-A177-3AD203B41FA5}">
                      <a16:colId xmlns:a16="http://schemas.microsoft.com/office/drawing/2014/main" val="20001"/>
                    </a:ext>
                  </a:extLst>
                </a:gridCol>
                <a:gridCol w="3733560">
                  <a:extLst>
                    <a:ext uri="{9D8B030D-6E8A-4147-A177-3AD203B41FA5}">
                      <a16:colId xmlns:a16="http://schemas.microsoft.com/office/drawing/2014/main" val="20002"/>
                    </a:ext>
                  </a:extLst>
                </a:gridCol>
              </a:tblGrid>
              <a:tr h="276480">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strike="noStrike" spc="-1">
                          <a:solidFill>
                            <a:srgbClr val="FFFFFF"/>
                          </a:solidFill>
                          <a:latin typeface="Tahoma"/>
                        </a:rPr>
                        <a:t>COM0x1</a:t>
                      </a:r>
                      <a:endParaRPr lang="en-US" sz="1200" b="0" strike="noStrike" spc="-1">
                        <a:solidFill>
                          <a:srgbClr val="000000"/>
                        </a:solidFill>
                        <a:latin typeface="Arial"/>
                      </a:endParaRPr>
                    </a:p>
                  </a:txBody>
                  <a:tcPr marL="90000" marR="90000">
                    <a:lnL w="13680">
                      <a:solidFill>
                        <a:srgbClr val="000000"/>
                      </a:solidFill>
                    </a:lnL>
                    <a:lnR w="5760">
                      <a:solidFill>
                        <a:srgbClr val="000000"/>
                      </a:solidFill>
                    </a:lnR>
                    <a:lnT w="13680">
                      <a:solidFill>
                        <a:srgbClr val="000000"/>
                      </a:solidFill>
                    </a:lnT>
                    <a:lnB w="5760">
                      <a:solidFill>
                        <a:srgbClr val="000000"/>
                      </a:solidFill>
                    </a:lnB>
                    <a:solidFill>
                      <a:srgbClr val="009900"/>
                    </a:solidFill>
                  </a:tcPr>
                </a:tc>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strike="noStrike" spc="-1">
                          <a:solidFill>
                            <a:srgbClr val="FFFFFF"/>
                          </a:solidFill>
                          <a:latin typeface="Tahoma"/>
                        </a:rPr>
                        <a:t>COM0x0</a:t>
                      </a:r>
                      <a:endParaRPr lang="en-US" sz="1200" b="0" strike="noStrike" spc="-1">
                        <a:solidFill>
                          <a:srgbClr val="000000"/>
                        </a:solidFill>
                        <a:latin typeface="Arial"/>
                      </a:endParaRPr>
                    </a:p>
                  </a:txBody>
                  <a:tcPr marL="90000" marR="90000">
                    <a:lnL w="5760">
                      <a:solidFill>
                        <a:srgbClr val="000000"/>
                      </a:solidFill>
                    </a:lnL>
                    <a:lnR w="5760">
                      <a:solidFill>
                        <a:srgbClr val="000000"/>
                      </a:solidFill>
                    </a:lnR>
                    <a:lnT w="13680">
                      <a:solidFill>
                        <a:srgbClr val="000000"/>
                      </a:solidFill>
                    </a:lnT>
                    <a:lnB w="5760">
                      <a:solidFill>
                        <a:srgbClr val="000000"/>
                      </a:solidFill>
                    </a:lnB>
                    <a:solidFill>
                      <a:srgbClr val="009900"/>
                    </a:solidFill>
                  </a:tcPr>
                </a:tc>
                <a:tc>
                  <a:txBody>
                    <a:bodyPr/>
                    <a:lstStyle/>
                    <a:p>
                      <a:pP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strike="noStrike" spc="-1">
                          <a:solidFill>
                            <a:srgbClr val="FFFFFF"/>
                          </a:solidFill>
                          <a:latin typeface="Tahoma"/>
                        </a:rPr>
                        <a:t>Description</a:t>
                      </a:r>
                      <a:endParaRPr lang="en-US" sz="1200" b="0" strike="noStrike" spc="-1">
                        <a:solidFill>
                          <a:srgbClr val="000000"/>
                        </a:solidFill>
                        <a:latin typeface="Arial"/>
                      </a:endParaRPr>
                    </a:p>
                  </a:txBody>
                  <a:tcPr marL="90000" marR="90000">
                    <a:lnL w="5760">
                      <a:solidFill>
                        <a:srgbClr val="000000"/>
                      </a:solidFill>
                    </a:lnL>
                    <a:lnR w="13680">
                      <a:solidFill>
                        <a:srgbClr val="000000"/>
                      </a:solidFill>
                    </a:lnR>
                    <a:lnT w="13680">
                      <a:solidFill>
                        <a:srgbClr val="000000"/>
                      </a:solidFill>
                    </a:lnT>
                    <a:lnB w="5760">
                      <a:solidFill>
                        <a:srgbClr val="000000"/>
                      </a:solidFill>
                    </a:lnB>
                    <a:solidFill>
                      <a:srgbClr val="009900"/>
                    </a:solidFill>
                  </a:tcPr>
                </a:tc>
                <a:extLst>
                  <a:ext uri="{0D108BD9-81ED-4DB2-BD59-A6C34878D82A}">
                    <a16:rowId xmlns:a16="http://schemas.microsoft.com/office/drawing/2014/main" val="10000"/>
                  </a:ext>
                </a:extLst>
              </a:tr>
              <a:tr h="276480">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0</a:t>
                      </a:r>
                      <a:endParaRPr lang="en-US" sz="1200" b="0" strike="noStrike" spc="-1">
                        <a:solidFill>
                          <a:srgbClr val="000000"/>
                        </a:solid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0</a:t>
                      </a:r>
                      <a:endParaRPr lang="en-US" sz="12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Normal port operation, OC0 disconnected</a:t>
                      </a:r>
                      <a:endParaRPr lang="en-US" sz="1200" b="0" strike="noStrike" spc="-1">
                        <a:solidFill>
                          <a:srgbClr val="000000"/>
                        </a:solidFill>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1"/>
                  </a:ext>
                </a:extLst>
              </a:tr>
              <a:tr h="276480">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0</a:t>
                      </a:r>
                      <a:endParaRPr lang="en-US" sz="1200" b="0" strike="noStrike" spc="-1">
                        <a:solidFill>
                          <a:srgbClr val="000000"/>
                        </a:solid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1</a:t>
                      </a:r>
                      <a:endParaRPr lang="en-US" sz="12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Reserved</a:t>
                      </a:r>
                      <a:endParaRPr lang="en-US" sz="1200" b="0" strike="noStrike" spc="-1">
                        <a:solidFill>
                          <a:srgbClr val="000000"/>
                        </a:solidFill>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2"/>
                  </a:ext>
                </a:extLst>
              </a:tr>
              <a:tr h="276480">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1</a:t>
                      </a:r>
                      <a:endParaRPr lang="en-US" sz="1200" b="0" strike="noStrike" spc="-1">
                        <a:solidFill>
                          <a:srgbClr val="000000"/>
                        </a:solid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0</a:t>
                      </a:r>
                      <a:endParaRPr lang="en-US" sz="12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Clear OC0 on compare match, set OC0 at TOP.</a:t>
                      </a:r>
                      <a:endParaRPr lang="en-US" sz="1200" b="0" strike="noStrike" spc="-1">
                        <a:solidFill>
                          <a:srgbClr val="000000"/>
                        </a:solidFill>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3"/>
                  </a:ext>
                </a:extLst>
              </a:tr>
              <a:tr h="276480">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1</a:t>
                      </a:r>
                      <a:endParaRPr lang="en-US" sz="1200" b="0" strike="noStrike" spc="-1">
                        <a:solidFill>
                          <a:srgbClr val="000000"/>
                        </a:solidFill>
                        <a:latin typeface="Arial"/>
                      </a:endParaRPr>
                    </a:p>
                  </a:txBody>
                  <a:tcPr marL="90000" marR="90000">
                    <a:lnL w="13680">
                      <a:solidFill>
                        <a:srgbClr val="000000"/>
                      </a:solidFill>
                    </a:lnL>
                    <a:lnR w="5760">
                      <a:solidFill>
                        <a:srgbClr val="000000"/>
                      </a:solidFill>
                    </a:lnR>
                    <a:lnT w="5760">
                      <a:solidFill>
                        <a:srgbClr val="000000"/>
                      </a:solidFill>
                    </a:lnT>
                    <a:lnB w="13680">
                      <a:solidFill>
                        <a:srgbClr val="000000"/>
                      </a:solidFill>
                    </a:lnB>
                    <a:noFill/>
                  </a:tcPr>
                </a:tc>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1</a:t>
                      </a:r>
                      <a:endParaRPr lang="en-US" sz="12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13680">
                      <a:solidFill>
                        <a:srgbClr val="000000"/>
                      </a:solidFill>
                    </a:lnB>
                    <a:noFill/>
                  </a:tcPr>
                </a:tc>
                <a:tc>
                  <a:txBody>
                    <a:bodyPr/>
                    <a:lstStyle/>
                    <a:p>
                      <a:pP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Set OC0 on compare match, clear OC0 at TOP.</a:t>
                      </a:r>
                      <a:endParaRPr lang="en-US" sz="1200" b="0" strike="noStrike" spc="-1">
                        <a:solidFill>
                          <a:srgbClr val="000000"/>
                        </a:solidFill>
                        <a:latin typeface="Arial"/>
                      </a:endParaRPr>
                    </a:p>
                  </a:txBody>
                  <a:tcPr marL="90000" marR="90000">
                    <a:lnL w="5760">
                      <a:solidFill>
                        <a:srgbClr val="000000"/>
                      </a:solidFill>
                    </a:lnL>
                    <a:lnR w="13680">
                      <a:solidFill>
                        <a:srgbClr val="000000"/>
                      </a:solidFill>
                    </a:lnR>
                    <a:lnT w="5760">
                      <a:solidFill>
                        <a:srgbClr val="000000"/>
                      </a:solidFill>
                    </a:lnT>
                    <a:lnB w="13680">
                      <a:solidFill>
                        <a:srgbClr val="000000"/>
                      </a:solidFill>
                    </a:lnB>
                    <a:noFill/>
                  </a:tcPr>
                </a:tc>
                <a:extLst>
                  <a:ext uri="{0D108BD9-81ED-4DB2-BD59-A6C34878D82A}">
                    <a16:rowId xmlns:a16="http://schemas.microsoft.com/office/drawing/2014/main" val="10004"/>
                  </a:ext>
                </a:extLst>
              </a:tr>
            </a:tbl>
          </a:graphicData>
        </a:graphic>
      </p:graphicFrame>
      <p:graphicFrame>
        <p:nvGraphicFramePr>
          <p:cNvPr id="399" name="Table 398"/>
          <p:cNvGraphicFramePr/>
          <p:nvPr/>
        </p:nvGraphicFramePr>
        <p:xfrm>
          <a:off x="2489040" y="4600440"/>
          <a:ext cx="5600880" cy="2112480"/>
        </p:xfrm>
        <a:graphic>
          <a:graphicData uri="http://schemas.openxmlformats.org/drawingml/2006/table">
            <a:tbl>
              <a:tblPr/>
              <a:tblGrid>
                <a:gridCol w="973440">
                  <a:extLst>
                    <a:ext uri="{9D8B030D-6E8A-4147-A177-3AD203B41FA5}">
                      <a16:colId xmlns:a16="http://schemas.microsoft.com/office/drawing/2014/main" val="20000"/>
                    </a:ext>
                  </a:extLst>
                </a:gridCol>
                <a:gridCol w="893520">
                  <a:extLst>
                    <a:ext uri="{9D8B030D-6E8A-4147-A177-3AD203B41FA5}">
                      <a16:colId xmlns:a16="http://schemas.microsoft.com/office/drawing/2014/main" val="20001"/>
                    </a:ext>
                  </a:extLst>
                </a:gridCol>
                <a:gridCol w="3733920">
                  <a:extLst>
                    <a:ext uri="{9D8B030D-6E8A-4147-A177-3AD203B41FA5}">
                      <a16:colId xmlns:a16="http://schemas.microsoft.com/office/drawing/2014/main" val="20002"/>
                    </a:ext>
                  </a:extLst>
                </a:gridCol>
              </a:tblGrid>
              <a:tr h="276480">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strike="noStrike" spc="-1">
                          <a:solidFill>
                            <a:srgbClr val="FFFFFF"/>
                          </a:solidFill>
                          <a:latin typeface="Tahoma"/>
                        </a:rPr>
                        <a:t>COM0x1</a:t>
                      </a:r>
                      <a:endParaRPr lang="en-US" sz="1200" b="0" strike="noStrike" spc="-1">
                        <a:solidFill>
                          <a:srgbClr val="000000"/>
                        </a:solidFill>
                        <a:latin typeface="Arial"/>
                      </a:endParaRPr>
                    </a:p>
                  </a:txBody>
                  <a:tcPr marL="90000" marR="90000">
                    <a:lnL w="13680">
                      <a:solidFill>
                        <a:srgbClr val="000000"/>
                      </a:solidFill>
                    </a:lnL>
                    <a:lnR w="5760">
                      <a:solidFill>
                        <a:srgbClr val="000000"/>
                      </a:solidFill>
                    </a:lnR>
                    <a:lnT w="13680">
                      <a:solidFill>
                        <a:srgbClr val="000000"/>
                      </a:solidFill>
                    </a:lnT>
                    <a:lnB w="5760">
                      <a:solidFill>
                        <a:srgbClr val="000000"/>
                      </a:solidFill>
                    </a:lnB>
                    <a:solidFill>
                      <a:srgbClr val="009900"/>
                    </a:solidFill>
                  </a:tcPr>
                </a:tc>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strike="noStrike" spc="-1">
                          <a:solidFill>
                            <a:srgbClr val="FFFFFF"/>
                          </a:solidFill>
                          <a:latin typeface="Tahoma"/>
                        </a:rPr>
                        <a:t>COM0x0</a:t>
                      </a:r>
                      <a:endParaRPr lang="en-US" sz="1200" b="0" strike="noStrike" spc="-1">
                        <a:solidFill>
                          <a:srgbClr val="000000"/>
                        </a:solidFill>
                        <a:latin typeface="Arial"/>
                      </a:endParaRPr>
                    </a:p>
                  </a:txBody>
                  <a:tcPr marL="90000" marR="90000">
                    <a:lnL w="5760">
                      <a:solidFill>
                        <a:srgbClr val="000000"/>
                      </a:solidFill>
                    </a:lnL>
                    <a:lnR w="5760">
                      <a:solidFill>
                        <a:srgbClr val="000000"/>
                      </a:solidFill>
                    </a:lnR>
                    <a:lnT w="13680">
                      <a:solidFill>
                        <a:srgbClr val="000000"/>
                      </a:solidFill>
                    </a:lnT>
                    <a:lnB w="5760">
                      <a:solidFill>
                        <a:srgbClr val="000000"/>
                      </a:solidFill>
                    </a:lnB>
                    <a:solidFill>
                      <a:srgbClr val="009900"/>
                    </a:solidFill>
                  </a:tcPr>
                </a:tc>
                <a:tc>
                  <a:txBody>
                    <a:bodyPr/>
                    <a:lstStyle/>
                    <a:p>
                      <a:pP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strike="noStrike" spc="-1">
                          <a:solidFill>
                            <a:srgbClr val="FFFFFF"/>
                          </a:solidFill>
                          <a:latin typeface="Tahoma"/>
                        </a:rPr>
                        <a:t>Description</a:t>
                      </a:r>
                      <a:endParaRPr lang="en-US" sz="1200" b="0" strike="noStrike" spc="-1">
                        <a:solidFill>
                          <a:srgbClr val="000000"/>
                        </a:solidFill>
                        <a:latin typeface="Arial"/>
                      </a:endParaRPr>
                    </a:p>
                  </a:txBody>
                  <a:tcPr marL="90000" marR="90000">
                    <a:lnL w="5760">
                      <a:solidFill>
                        <a:srgbClr val="000000"/>
                      </a:solidFill>
                    </a:lnL>
                    <a:lnR w="13680">
                      <a:solidFill>
                        <a:srgbClr val="000000"/>
                      </a:solidFill>
                    </a:lnR>
                    <a:lnT w="13680">
                      <a:solidFill>
                        <a:srgbClr val="000000"/>
                      </a:solidFill>
                    </a:lnT>
                    <a:lnB w="5760">
                      <a:solidFill>
                        <a:srgbClr val="000000"/>
                      </a:solidFill>
                    </a:lnB>
                    <a:solidFill>
                      <a:srgbClr val="009900"/>
                    </a:solidFill>
                  </a:tcPr>
                </a:tc>
                <a:extLst>
                  <a:ext uri="{0D108BD9-81ED-4DB2-BD59-A6C34878D82A}">
                    <a16:rowId xmlns:a16="http://schemas.microsoft.com/office/drawing/2014/main" val="10000"/>
                  </a:ext>
                </a:extLst>
              </a:tr>
              <a:tr h="276480">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0</a:t>
                      </a:r>
                      <a:endParaRPr lang="en-US" sz="1200" b="0" strike="noStrike" spc="-1">
                        <a:solidFill>
                          <a:srgbClr val="000000"/>
                        </a:solid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0</a:t>
                      </a:r>
                      <a:endParaRPr lang="en-US" sz="12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Normal port operation, OC0 disconnected</a:t>
                      </a:r>
                      <a:endParaRPr lang="en-US" sz="1200" b="0" strike="noStrike" spc="-1">
                        <a:solidFill>
                          <a:srgbClr val="000000"/>
                        </a:solidFill>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1"/>
                  </a:ext>
                </a:extLst>
              </a:tr>
              <a:tr h="276480">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0</a:t>
                      </a:r>
                      <a:endParaRPr lang="en-US" sz="1200" b="0" strike="noStrike" spc="-1">
                        <a:solidFill>
                          <a:srgbClr val="000000"/>
                        </a:solid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1</a:t>
                      </a:r>
                      <a:endParaRPr lang="en-US" sz="12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Reserved</a:t>
                      </a:r>
                      <a:endParaRPr lang="en-US" sz="1200" b="0" strike="noStrike" spc="-1">
                        <a:solidFill>
                          <a:srgbClr val="000000"/>
                        </a:solidFill>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2"/>
                  </a:ext>
                </a:extLst>
              </a:tr>
              <a:tr h="641520">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1</a:t>
                      </a:r>
                      <a:endParaRPr lang="en-US" sz="1200" b="0" strike="noStrike" spc="-1">
                        <a:solidFill>
                          <a:srgbClr val="000000"/>
                        </a:solidFill>
                        <a:latin typeface="Arial"/>
                      </a:endParaRPr>
                    </a:p>
                  </a:txBody>
                  <a:tcPr marL="90000" marR="90000">
                    <a:lnL w="13680">
                      <a:solidFill>
                        <a:srgbClr val="000000"/>
                      </a:solidFill>
                    </a:lnL>
                    <a:lnR w="5760">
                      <a:solidFill>
                        <a:srgbClr val="000000"/>
                      </a:solidFill>
                    </a:lnR>
                    <a:lnT w="5760">
                      <a:solidFill>
                        <a:srgbClr val="000000"/>
                      </a:solidFill>
                    </a:lnT>
                    <a:lnB w="5760">
                      <a:solidFill>
                        <a:srgbClr val="000000"/>
                      </a:solidFill>
                    </a:lnB>
                    <a:noFill/>
                  </a:tcPr>
                </a:tc>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0</a:t>
                      </a:r>
                      <a:endParaRPr lang="en-US" sz="12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5760">
                      <a:solidFill>
                        <a:srgbClr val="000000"/>
                      </a:solidFill>
                    </a:lnB>
                    <a:noFill/>
                  </a:tcPr>
                </a:tc>
                <a:tc>
                  <a:txBody>
                    <a:bodyPr/>
                    <a:lstStyle/>
                    <a:p>
                      <a:pP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Clear OC0 on compare match when up-counting. Set OC0 on compare match when down-counting.</a:t>
                      </a:r>
                      <a:endParaRPr lang="en-US" sz="1200" b="0" strike="noStrike" spc="-1">
                        <a:solidFill>
                          <a:srgbClr val="000000"/>
                        </a:solidFill>
                        <a:latin typeface="Arial"/>
                      </a:endParaRPr>
                    </a:p>
                  </a:txBody>
                  <a:tcPr marL="90000" marR="90000">
                    <a:lnL w="5760">
                      <a:solidFill>
                        <a:srgbClr val="000000"/>
                      </a:solidFill>
                    </a:lnL>
                    <a:lnR w="13680">
                      <a:solidFill>
                        <a:srgbClr val="000000"/>
                      </a:solidFill>
                    </a:lnR>
                    <a:lnT w="5760">
                      <a:solidFill>
                        <a:srgbClr val="000000"/>
                      </a:solidFill>
                    </a:lnT>
                    <a:lnB w="5760">
                      <a:solidFill>
                        <a:srgbClr val="000000"/>
                      </a:solidFill>
                    </a:lnB>
                    <a:noFill/>
                  </a:tcPr>
                </a:tc>
                <a:extLst>
                  <a:ext uri="{0D108BD9-81ED-4DB2-BD59-A6C34878D82A}">
                    <a16:rowId xmlns:a16="http://schemas.microsoft.com/office/drawing/2014/main" val="10003"/>
                  </a:ext>
                </a:extLst>
              </a:tr>
              <a:tr h="641520">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1</a:t>
                      </a:r>
                      <a:endParaRPr lang="en-US" sz="1200" b="0" strike="noStrike" spc="-1">
                        <a:solidFill>
                          <a:srgbClr val="000000"/>
                        </a:solidFill>
                        <a:latin typeface="Arial"/>
                      </a:endParaRPr>
                    </a:p>
                  </a:txBody>
                  <a:tcPr marL="90000" marR="90000">
                    <a:lnL w="13680">
                      <a:solidFill>
                        <a:srgbClr val="000000"/>
                      </a:solidFill>
                    </a:lnL>
                    <a:lnR w="5760">
                      <a:solidFill>
                        <a:srgbClr val="000000"/>
                      </a:solidFill>
                    </a:lnR>
                    <a:lnT w="5760">
                      <a:solidFill>
                        <a:srgbClr val="000000"/>
                      </a:solidFill>
                    </a:lnT>
                    <a:lnB w="13680">
                      <a:solidFill>
                        <a:srgbClr val="000000"/>
                      </a:solidFill>
                    </a:lnB>
                    <a:noFill/>
                  </a:tcPr>
                </a:tc>
                <a:tc>
                  <a:txBody>
                    <a:bodyPr/>
                    <a:lstStyle/>
                    <a:p>
                      <a:pPr algn="ct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1</a:t>
                      </a:r>
                      <a:endParaRPr lang="en-US" sz="1200" b="0" strike="noStrike" spc="-1">
                        <a:solidFill>
                          <a:srgbClr val="000000"/>
                        </a:solidFill>
                        <a:latin typeface="Arial"/>
                      </a:endParaRPr>
                    </a:p>
                  </a:txBody>
                  <a:tcPr marL="90000" marR="90000">
                    <a:lnL w="5760">
                      <a:solidFill>
                        <a:srgbClr val="000000"/>
                      </a:solidFill>
                    </a:lnL>
                    <a:lnR w="5760">
                      <a:solidFill>
                        <a:srgbClr val="000000"/>
                      </a:solidFill>
                    </a:lnR>
                    <a:lnT w="5760">
                      <a:solidFill>
                        <a:srgbClr val="000000"/>
                      </a:solidFill>
                    </a:lnT>
                    <a:lnB w="13680">
                      <a:solidFill>
                        <a:srgbClr val="000000"/>
                      </a:solidFill>
                    </a:lnB>
                    <a:noFill/>
                  </a:tcPr>
                </a:tc>
                <a:tc>
                  <a:txBody>
                    <a:bodyPr/>
                    <a:lstStyle/>
                    <a:p>
                      <a:pPr>
                        <a:lnSpc>
                          <a:spcPct val="100000"/>
                        </a:lnSpc>
                        <a:spcBef>
                          <a:spcPts val="3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0" strike="noStrike" spc="-1">
                          <a:solidFill>
                            <a:srgbClr val="000000"/>
                          </a:solidFill>
                          <a:latin typeface="Tahoma"/>
                        </a:rPr>
                        <a:t>Set OC0 on compare match when up-counting. Clear OC0 on compare match when down-counting.</a:t>
                      </a:r>
                      <a:endParaRPr lang="en-US" sz="1200" b="0" strike="noStrike" spc="-1">
                        <a:solidFill>
                          <a:srgbClr val="000000"/>
                        </a:solidFill>
                        <a:latin typeface="Arial"/>
                      </a:endParaRPr>
                    </a:p>
                  </a:txBody>
                  <a:tcPr marL="90000" marR="90000">
                    <a:lnL w="5760">
                      <a:solidFill>
                        <a:srgbClr val="000000"/>
                      </a:solidFill>
                    </a:lnL>
                    <a:lnR w="13680">
                      <a:solidFill>
                        <a:srgbClr val="000000"/>
                      </a:solidFill>
                    </a:lnR>
                    <a:lnT w="5760">
                      <a:solidFill>
                        <a:srgbClr val="000000"/>
                      </a:solidFill>
                    </a:lnT>
                    <a:lnB w="13680">
                      <a:solidFill>
                        <a:srgbClr val="000000"/>
                      </a:solidFill>
                    </a:lnB>
                    <a:noFill/>
                  </a:tcPr>
                </a:tc>
                <a:extLst>
                  <a:ext uri="{0D108BD9-81ED-4DB2-BD59-A6C34878D82A}">
                    <a16:rowId xmlns:a16="http://schemas.microsoft.com/office/drawing/2014/main" val="10004"/>
                  </a:ext>
                </a:extLst>
              </a:tr>
            </a:tbl>
          </a:graphicData>
        </a:graphic>
      </p:graphicFrame>
      <p:grpSp>
        <p:nvGrpSpPr>
          <p:cNvPr id="400" name="Group 399"/>
          <p:cNvGrpSpPr/>
          <p:nvPr/>
        </p:nvGrpSpPr>
        <p:grpSpPr>
          <a:xfrm>
            <a:off x="428760" y="2982960"/>
            <a:ext cx="7981560" cy="1536480"/>
            <a:chOff x="428760" y="2982960"/>
            <a:chExt cx="7981560" cy="1536480"/>
          </a:xfrm>
        </p:grpSpPr>
        <p:sp>
          <p:nvSpPr>
            <p:cNvPr id="401" name="Line 14"/>
            <p:cNvSpPr/>
            <p:nvPr/>
          </p:nvSpPr>
          <p:spPr>
            <a:xfrm>
              <a:off x="428760" y="2982960"/>
              <a:ext cx="7981560" cy="0"/>
            </a:xfrm>
            <a:prstGeom prst="line">
              <a:avLst/>
            </a:prstGeom>
            <a:ln w="2844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02" name="Line 13"/>
            <p:cNvSpPr/>
            <p:nvPr/>
          </p:nvSpPr>
          <p:spPr>
            <a:xfrm>
              <a:off x="428760" y="4519440"/>
              <a:ext cx="7981560" cy="0"/>
            </a:xfrm>
            <a:prstGeom prst="line">
              <a:avLst/>
            </a:prstGeom>
            <a:ln w="2844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grpSp>
      <p:sp>
        <p:nvSpPr>
          <p:cNvPr id="3" name="PlaceHolder 2"/>
          <p:cNvSpPr>
            <a:spLocks noGrp="1"/>
          </p:cNvSpPr>
          <p:nvPr>
            <p:ph type="sldNum" idx="2"/>
          </p:nvPr>
        </p:nvSpPr>
        <p:spPr/>
        <p:txBody>
          <a:bodyPr/>
          <a:lstStyle/>
          <a:p>
            <a:fld id="{1E7736E6-C7E6-4629-8467-278D0F4BF7CD}" type="slidenum">
              <a:t>44</a:t>
            </a:fld>
            <a:endParaRPr/>
          </a:p>
        </p:txBody>
      </p:sp>
    </p:spTree>
    <p:extLst>
      <p:ext uri="{BB962C8B-B14F-4D97-AF65-F5344CB8AC3E}">
        <p14:creationId xmlns:p14="http://schemas.microsoft.com/office/powerpoint/2010/main" val="40047957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Slide Number Placeholder 4"/>
          <p:cNvSpPr/>
          <p:nvPr/>
        </p:nvSpPr>
        <p:spPr>
          <a:xfrm>
            <a:off x="7159680" y="6600960"/>
            <a:ext cx="1946160" cy="257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033CFFD-1C71-4233-9CE3-469710A917D2}" type="slidenum">
              <a:rPr lang="fa-IR" sz="1400" b="0" strike="noStrike" spc="-1">
                <a:solidFill>
                  <a:srgbClr val="FFFB0B"/>
                </a:solidFill>
                <a:latin typeface="Tahoma"/>
              </a:rPr>
              <a:t>45</a:t>
            </a:fld>
            <a:endParaRPr lang="en-US" sz="1400" b="0" strike="noStrike" spc="-1">
              <a:solidFill>
                <a:srgbClr val="000000"/>
              </a:solidFill>
              <a:latin typeface="Arial"/>
            </a:endParaRPr>
          </a:p>
        </p:txBody>
      </p:sp>
      <p:sp>
        <p:nvSpPr>
          <p:cNvPr id="404" name="PlaceHolder 1"/>
          <p:cNvSpPr>
            <a:spLocks noGrp="1"/>
          </p:cNvSpPr>
          <p:nvPr>
            <p:ph type="title"/>
          </p:nvPr>
        </p:nvSpPr>
        <p:spPr>
          <a:xfrm>
            <a:off x="0" y="0"/>
            <a:ext cx="9144000" cy="882720"/>
          </a:xfrm>
          <a:prstGeom prst="rect">
            <a:avLst/>
          </a:prstGeom>
          <a:gradFill rotWithShape="0">
            <a:gsLst>
              <a:gs pos="0">
                <a:srgbClr val="009900"/>
              </a:gs>
              <a:gs pos="100000">
                <a:srgbClr val="004600"/>
              </a:gs>
            </a:gsLst>
            <a:lin ang="5400000"/>
          </a:gradFill>
          <a:ln w="0">
            <a:noFill/>
          </a:ln>
        </p:spPr>
        <p:txBody>
          <a:bodyPr anchor="b">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FFFF66"/>
                </a:solidFill>
                <a:latin typeface="Tahoma"/>
              </a:rPr>
              <a:t>Fast PWM Calculations</a:t>
            </a:r>
          </a:p>
        </p:txBody>
      </p:sp>
      <p:sp>
        <p:nvSpPr>
          <p:cNvPr id="405" name="Rectangle 91"/>
          <p:cNvSpPr/>
          <p:nvPr/>
        </p:nvSpPr>
        <p:spPr>
          <a:xfrm>
            <a:off x="214200" y="974880"/>
            <a:ext cx="8778960" cy="5491080"/>
          </a:xfrm>
          <a:prstGeom prst="rect">
            <a:avLst/>
          </a:prstGeom>
          <a:solidFill>
            <a:srgbClr val="CBE3FD"/>
          </a:solidFill>
          <a:ln w="9360">
            <a:solidFill>
              <a:srgbClr val="000000"/>
            </a:solidFill>
            <a:miter/>
          </a:ln>
          <a:effectLst>
            <a:outerShdw dist="107932" dir="2700000" rotWithShape="0">
              <a:srgbClr val="1C1C1C">
                <a:alpha val="50000"/>
              </a:srgbClr>
            </a:outerShdw>
          </a:effectLst>
        </p:spPr>
        <p:style>
          <a:lnRef idx="0">
            <a:scrgbClr r="0" g="0" b="0"/>
          </a:lnRef>
          <a:fillRef idx="0">
            <a:scrgbClr r="0" g="0" b="0"/>
          </a:fillRef>
          <a:effectRef idx="0">
            <a:scrgbClr r="0" g="0" b="0"/>
          </a:effectRef>
          <a:fontRef idx="minor"/>
        </p:style>
        <p:txBody>
          <a:bodyPr wrap="none"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406" name="Rectangle 92"/>
          <p:cNvSpPr/>
          <p:nvPr/>
        </p:nvSpPr>
        <p:spPr>
          <a:xfrm>
            <a:off x="2039760" y="1127160"/>
            <a:ext cx="4905720" cy="996840"/>
          </a:xfrm>
          <a:prstGeom prst="rect">
            <a:avLst/>
          </a:prstGeom>
          <a:solidFill>
            <a:srgbClr val="BFDDFD"/>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strike="noStrike" spc="-1">
                <a:solidFill>
                  <a:srgbClr val="000000"/>
                </a:solidFill>
                <a:latin typeface="Arial"/>
              </a:rPr>
              <a:t>Fast PWM</a:t>
            </a:r>
            <a:endParaRPr lang="en-US" sz="1600" b="0" strike="noStrike" spc="-1">
              <a:solidFill>
                <a:srgbClr val="000000"/>
              </a:solidFill>
              <a:latin typeface="Arial"/>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strike="noStrike" spc="-1">
                <a:solidFill>
                  <a:srgbClr val="000000"/>
                </a:solidFill>
                <a:latin typeface="Arial"/>
              </a:rPr>
              <a:t>Duty cycle = changeable (0% to 100%)</a:t>
            </a:r>
            <a:endParaRPr lang="en-US" sz="1600" b="0" strike="noStrike" spc="-1">
              <a:solidFill>
                <a:srgbClr val="000000"/>
              </a:solidFill>
              <a:latin typeface="Arial"/>
            </a:endParaRPr>
          </a:p>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1" strike="noStrike" spc="-1">
                <a:solidFill>
                  <a:srgbClr val="000000"/>
                </a:solidFill>
                <a:latin typeface="Arial"/>
              </a:rPr>
              <a:t>Frequency = selectable between limited choices</a:t>
            </a:r>
            <a:endParaRPr lang="en-US" sz="1600" b="0" strike="noStrike" spc="-1">
              <a:solidFill>
                <a:srgbClr val="000000"/>
              </a:solidFill>
              <a:latin typeface="Arial"/>
            </a:endParaRPr>
          </a:p>
        </p:txBody>
      </p:sp>
      <p:sp>
        <p:nvSpPr>
          <p:cNvPr id="407" name="Line 94"/>
          <p:cNvSpPr/>
          <p:nvPr/>
        </p:nvSpPr>
        <p:spPr>
          <a:xfrm>
            <a:off x="3916440" y="3611520"/>
            <a:ext cx="1946160" cy="0"/>
          </a:xfrm>
          <a:prstGeom prst="line">
            <a:avLst/>
          </a:prstGeom>
          <a:ln w="19080">
            <a:solidFill>
              <a:srgbClr val="000000"/>
            </a:solidFill>
            <a:miter/>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08" name="Line 95"/>
          <p:cNvSpPr/>
          <p:nvPr/>
        </p:nvSpPr>
        <p:spPr>
          <a:xfrm flipV="1">
            <a:off x="3916440" y="2614320"/>
            <a:ext cx="0" cy="996840"/>
          </a:xfrm>
          <a:prstGeom prst="line">
            <a:avLst/>
          </a:prstGeom>
          <a:ln w="19080">
            <a:solidFill>
              <a:srgbClr val="000000"/>
            </a:solidFill>
            <a:miter/>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09" name="Line 96"/>
          <p:cNvSpPr/>
          <p:nvPr/>
        </p:nvSpPr>
        <p:spPr>
          <a:xfrm flipH="1">
            <a:off x="3916080" y="3227400"/>
            <a:ext cx="1834920" cy="0"/>
          </a:xfrm>
          <a:prstGeom prst="line">
            <a:avLst/>
          </a:prstGeom>
          <a:ln w="9360">
            <a:solidFill>
              <a:srgbClr val="000000"/>
            </a:solidFill>
            <a:prstDash val="dashDot"/>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10" name="Text Box 97"/>
          <p:cNvSpPr/>
          <p:nvPr/>
        </p:nvSpPr>
        <p:spPr>
          <a:xfrm>
            <a:off x="3386160" y="2347920"/>
            <a:ext cx="80172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nSpc>
                <a:spcPct val="100000"/>
              </a:lnSpc>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TCNT0</a:t>
            </a:r>
            <a:endParaRPr lang="en-US" sz="1400" b="0" strike="noStrike" spc="-1">
              <a:solidFill>
                <a:srgbClr val="000000"/>
              </a:solidFill>
              <a:latin typeface="Arial"/>
            </a:endParaRPr>
          </a:p>
        </p:txBody>
      </p:sp>
      <p:sp>
        <p:nvSpPr>
          <p:cNvPr id="411" name="Text Box 98"/>
          <p:cNvSpPr/>
          <p:nvPr/>
        </p:nvSpPr>
        <p:spPr>
          <a:xfrm>
            <a:off x="3614760" y="3413160"/>
            <a:ext cx="299880" cy="3373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gn="r">
              <a:lnSpc>
                <a:spcPct val="100000"/>
              </a:lnSpc>
              <a:spcBef>
                <a:spcPts val="1001"/>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0</a:t>
            </a:r>
            <a:endParaRPr lang="en-US" sz="1600" b="0" strike="noStrike" spc="-1">
              <a:solidFill>
                <a:srgbClr val="000000"/>
              </a:solidFill>
              <a:latin typeface="Arial"/>
            </a:endParaRPr>
          </a:p>
        </p:txBody>
      </p:sp>
      <p:grpSp>
        <p:nvGrpSpPr>
          <p:cNvPr id="412" name="Group 99"/>
          <p:cNvGrpSpPr/>
          <p:nvPr/>
        </p:nvGrpSpPr>
        <p:grpSpPr>
          <a:xfrm>
            <a:off x="3916440" y="2895480"/>
            <a:ext cx="1383840" cy="715680"/>
            <a:chOff x="3916440" y="2895480"/>
            <a:chExt cx="1383840" cy="715680"/>
          </a:xfrm>
        </p:grpSpPr>
        <p:sp>
          <p:nvSpPr>
            <p:cNvPr id="413" name="Line 100"/>
            <p:cNvSpPr/>
            <p:nvPr/>
          </p:nvSpPr>
          <p:spPr>
            <a:xfrm flipV="1">
              <a:off x="3916440" y="2895480"/>
              <a:ext cx="673200" cy="715680"/>
            </a:xfrm>
            <a:prstGeom prst="line">
              <a:avLst/>
            </a:prstGeom>
            <a:ln w="28440">
              <a:solidFill>
                <a:srgbClr val="33CC33"/>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14" name="Line 101"/>
            <p:cNvSpPr/>
            <p:nvPr/>
          </p:nvSpPr>
          <p:spPr>
            <a:xfrm flipV="1">
              <a:off x="4589640" y="2895480"/>
              <a:ext cx="0" cy="715680"/>
            </a:xfrm>
            <a:prstGeom prst="line">
              <a:avLst/>
            </a:prstGeom>
            <a:ln w="19080">
              <a:solidFill>
                <a:srgbClr val="33CC33"/>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15" name="Text Box 102"/>
            <p:cNvSpPr/>
            <p:nvPr/>
          </p:nvSpPr>
          <p:spPr>
            <a:xfrm>
              <a:off x="4254480" y="3106080"/>
              <a:ext cx="1045800" cy="305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nSpc>
                  <a:spcPct val="100000"/>
                </a:lnSpc>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grpSp>
      <p:sp>
        <p:nvSpPr>
          <p:cNvPr id="416" name="Line 103"/>
          <p:cNvSpPr/>
          <p:nvPr/>
        </p:nvSpPr>
        <p:spPr>
          <a:xfrm flipH="1">
            <a:off x="3909960" y="2895480"/>
            <a:ext cx="1835280" cy="0"/>
          </a:xfrm>
          <a:prstGeom prst="line">
            <a:avLst/>
          </a:prstGeom>
          <a:ln w="9360">
            <a:solidFill>
              <a:srgbClr val="000000"/>
            </a:solidFill>
            <a:prstDash val="dashDot"/>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17" name="Line 104"/>
          <p:cNvSpPr/>
          <p:nvPr/>
        </p:nvSpPr>
        <p:spPr>
          <a:xfrm>
            <a:off x="3914640" y="4006800"/>
            <a:ext cx="0" cy="405000"/>
          </a:xfrm>
          <a:prstGeom prst="line">
            <a:avLst/>
          </a:prstGeom>
          <a:ln w="9360">
            <a:solidFill>
              <a:srgbClr val="000000"/>
            </a:solidFill>
            <a:miter/>
            <a:head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18" name="Line 105"/>
          <p:cNvSpPr/>
          <p:nvPr/>
        </p:nvSpPr>
        <p:spPr>
          <a:xfrm>
            <a:off x="3909960" y="4421160"/>
            <a:ext cx="1952640" cy="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19" name="Line 106"/>
          <p:cNvSpPr/>
          <p:nvPr/>
        </p:nvSpPr>
        <p:spPr>
          <a:xfrm>
            <a:off x="3916440" y="4203720"/>
            <a:ext cx="363600" cy="0"/>
          </a:xfrm>
          <a:prstGeom prst="line">
            <a:avLst/>
          </a:prstGeom>
          <a:ln w="28440">
            <a:solidFill>
              <a:srgbClr val="FA6D04"/>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20" name="Line 107"/>
          <p:cNvSpPr/>
          <p:nvPr/>
        </p:nvSpPr>
        <p:spPr>
          <a:xfrm>
            <a:off x="4589640" y="4202280"/>
            <a:ext cx="357120" cy="0"/>
          </a:xfrm>
          <a:prstGeom prst="line">
            <a:avLst/>
          </a:prstGeom>
          <a:ln w="28440">
            <a:solidFill>
              <a:srgbClr val="FA6D04"/>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21" name="Line 108"/>
          <p:cNvSpPr/>
          <p:nvPr/>
        </p:nvSpPr>
        <p:spPr>
          <a:xfrm>
            <a:off x="4275000" y="4421160"/>
            <a:ext cx="306360" cy="0"/>
          </a:xfrm>
          <a:prstGeom prst="line">
            <a:avLst/>
          </a:prstGeom>
          <a:ln w="28440">
            <a:solidFill>
              <a:srgbClr val="FA6D04"/>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22" name="Line 109"/>
          <p:cNvSpPr/>
          <p:nvPr/>
        </p:nvSpPr>
        <p:spPr>
          <a:xfrm>
            <a:off x="4275000" y="4210200"/>
            <a:ext cx="0" cy="210960"/>
          </a:xfrm>
          <a:prstGeom prst="line">
            <a:avLst/>
          </a:prstGeom>
          <a:ln w="28440">
            <a:solidFill>
              <a:srgbClr val="FA6D04"/>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23" name="Line 110"/>
          <p:cNvSpPr/>
          <p:nvPr/>
        </p:nvSpPr>
        <p:spPr>
          <a:xfrm>
            <a:off x="4583160" y="4203720"/>
            <a:ext cx="0" cy="210960"/>
          </a:xfrm>
          <a:prstGeom prst="line">
            <a:avLst/>
          </a:prstGeom>
          <a:ln w="28440">
            <a:solidFill>
              <a:srgbClr val="FA6D04"/>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24" name="Rectangle 111"/>
          <p:cNvSpPr/>
          <p:nvPr/>
        </p:nvSpPr>
        <p:spPr>
          <a:xfrm>
            <a:off x="3290760" y="3079800"/>
            <a:ext cx="596880" cy="247680"/>
          </a:xfrm>
          <a:prstGeom prst="rect">
            <a:avLst/>
          </a:prstGeom>
          <a:solidFill>
            <a:srgbClr val="EAC360"/>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Arial"/>
              </a:rPr>
              <a:t>OCR0x</a:t>
            </a:r>
            <a:endParaRPr lang="en-US" sz="1400" b="0" strike="noStrike" spc="-1">
              <a:solidFill>
                <a:srgbClr val="000000"/>
              </a:solidFill>
              <a:latin typeface="Arial"/>
            </a:endParaRPr>
          </a:p>
        </p:txBody>
      </p:sp>
      <p:sp>
        <p:nvSpPr>
          <p:cNvPr id="425" name="Text Box 112"/>
          <p:cNvSpPr/>
          <p:nvPr/>
        </p:nvSpPr>
        <p:spPr>
          <a:xfrm>
            <a:off x="3209760" y="2687760"/>
            <a:ext cx="74304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gn="r">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Arial"/>
              </a:rPr>
              <a:t>0xFF</a:t>
            </a:r>
          </a:p>
        </p:txBody>
      </p:sp>
      <p:sp>
        <p:nvSpPr>
          <p:cNvPr id="426" name="Text Box 113"/>
          <p:cNvSpPr/>
          <p:nvPr/>
        </p:nvSpPr>
        <p:spPr>
          <a:xfrm>
            <a:off x="3314880" y="3857760"/>
            <a:ext cx="70632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Arial"/>
              </a:rPr>
              <a:t>OC0x</a:t>
            </a:r>
            <a:endParaRPr lang="en-US" sz="1400" b="0" strike="noStrike" spc="-1">
              <a:solidFill>
                <a:srgbClr val="000000"/>
              </a:solidFill>
              <a:latin typeface="Arial"/>
            </a:endParaRPr>
          </a:p>
        </p:txBody>
      </p:sp>
      <p:grpSp>
        <p:nvGrpSpPr>
          <p:cNvPr id="427" name="Group 114"/>
          <p:cNvGrpSpPr/>
          <p:nvPr/>
        </p:nvGrpSpPr>
        <p:grpSpPr>
          <a:xfrm>
            <a:off x="4600440" y="2887560"/>
            <a:ext cx="1384200" cy="715680"/>
            <a:chOff x="4600440" y="2887560"/>
            <a:chExt cx="1384200" cy="715680"/>
          </a:xfrm>
        </p:grpSpPr>
        <p:sp>
          <p:nvSpPr>
            <p:cNvPr id="428" name="Line 115"/>
            <p:cNvSpPr/>
            <p:nvPr/>
          </p:nvSpPr>
          <p:spPr>
            <a:xfrm flipV="1">
              <a:off x="4600440" y="2887560"/>
              <a:ext cx="673200" cy="715680"/>
            </a:xfrm>
            <a:prstGeom prst="line">
              <a:avLst/>
            </a:prstGeom>
            <a:ln w="28440">
              <a:solidFill>
                <a:srgbClr val="33CC33"/>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29" name="Line 116"/>
            <p:cNvSpPr/>
            <p:nvPr/>
          </p:nvSpPr>
          <p:spPr>
            <a:xfrm flipV="1">
              <a:off x="5273640" y="2887560"/>
              <a:ext cx="0" cy="715680"/>
            </a:xfrm>
            <a:prstGeom prst="line">
              <a:avLst/>
            </a:prstGeom>
            <a:ln w="19080">
              <a:solidFill>
                <a:srgbClr val="33CC33"/>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30" name="Text Box 117"/>
            <p:cNvSpPr/>
            <p:nvPr/>
          </p:nvSpPr>
          <p:spPr>
            <a:xfrm>
              <a:off x="4938480" y="3098160"/>
              <a:ext cx="1046160" cy="305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nSpc>
                  <a:spcPct val="100000"/>
                </a:lnSpc>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grpSp>
      <p:sp>
        <p:nvSpPr>
          <p:cNvPr id="431" name="Line 118"/>
          <p:cNvSpPr/>
          <p:nvPr/>
        </p:nvSpPr>
        <p:spPr>
          <a:xfrm>
            <a:off x="4581360" y="2943360"/>
            <a:ext cx="0" cy="2276280"/>
          </a:xfrm>
          <a:prstGeom prst="line">
            <a:avLst/>
          </a:prstGeom>
          <a:ln w="9360">
            <a:solidFill>
              <a:srgbClr val="000000"/>
            </a:solidFill>
            <a:prstDash val="dashDot"/>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32" name="Line 119"/>
          <p:cNvSpPr/>
          <p:nvPr/>
        </p:nvSpPr>
        <p:spPr>
          <a:xfrm>
            <a:off x="4948200" y="3227400"/>
            <a:ext cx="0" cy="1781280"/>
          </a:xfrm>
          <a:prstGeom prst="line">
            <a:avLst/>
          </a:prstGeom>
          <a:ln w="9360">
            <a:solidFill>
              <a:srgbClr val="000000"/>
            </a:solidFill>
            <a:prstDash val="dashDot"/>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33" name="Line 120"/>
          <p:cNvSpPr/>
          <p:nvPr/>
        </p:nvSpPr>
        <p:spPr>
          <a:xfrm flipH="1">
            <a:off x="4275000" y="3227400"/>
            <a:ext cx="5040" cy="1982880"/>
          </a:xfrm>
          <a:prstGeom prst="line">
            <a:avLst/>
          </a:prstGeom>
          <a:ln w="9360">
            <a:solidFill>
              <a:srgbClr val="000000"/>
            </a:solidFill>
            <a:prstDash val="dashDot"/>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34" name="Line 121"/>
          <p:cNvSpPr/>
          <p:nvPr/>
        </p:nvSpPr>
        <p:spPr>
          <a:xfrm flipH="1">
            <a:off x="5273280" y="2911320"/>
            <a:ext cx="1800" cy="2097360"/>
          </a:xfrm>
          <a:prstGeom prst="line">
            <a:avLst/>
          </a:prstGeom>
          <a:ln w="9360">
            <a:solidFill>
              <a:srgbClr val="000000"/>
            </a:solidFill>
            <a:prstDash val="dashDot"/>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35" name="Line 122"/>
          <p:cNvSpPr/>
          <p:nvPr/>
        </p:nvSpPr>
        <p:spPr>
          <a:xfrm>
            <a:off x="4948200" y="4403880"/>
            <a:ext cx="331920" cy="0"/>
          </a:xfrm>
          <a:prstGeom prst="line">
            <a:avLst/>
          </a:prstGeom>
          <a:ln w="28440">
            <a:solidFill>
              <a:srgbClr val="FA6D04"/>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36" name="Line 123"/>
          <p:cNvSpPr/>
          <p:nvPr/>
        </p:nvSpPr>
        <p:spPr>
          <a:xfrm>
            <a:off x="4946760" y="4202280"/>
            <a:ext cx="0" cy="210960"/>
          </a:xfrm>
          <a:prstGeom prst="line">
            <a:avLst/>
          </a:prstGeom>
          <a:ln w="28440">
            <a:solidFill>
              <a:srgbClr val="FA6D04"/>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37" name="Line 124"/>
          <p:cNvSpPr/>
          <p:nvPr/>
        </p:nvSpPr>
        <p:spPr>
          <a:xfrm>
            <a:off x="3921120" y="4805280"/>
            <a:ext cx="0" cy="405000"/>
          </a:xfrm>
          <a:prstGeom prst="line">
            <a:avLst/>
          </a:prstGeom>
          <a:ln w="9360">
            <a:solidFill>
              <a:srgbClr val="000000"/>
            </a:solidFill>
            <a:miter/>
            <a:head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38" name="Line 125"/>
          <p:cNvSpPr/>
          <p:nvPr/>
        </p:nvSpPr>
        <p:spPr>
          <a:xfrm>
            <a:off x="3916440" y="5219640"/>
            <a:ext cx="1952640" cy="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39" name="Line 126"/>
          <p:cNvSpPr/>
          <p:nvPr/>
        </p:nvSpPr>
        <p:spPr>
          <a:xfrm>
            <a:off x="3922560" y="5213520"/>
            <a:ext cx="363600" cy="0"/>
          </a:xfrm>
          <a:prstGeom prst="line">
            <a:avLst/>
          </a:prstGeom>
          <a:ln w="28440">
            <a:solidFill>
              <a:srgbClr val="85C33B"/>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40" name="Line 127"/>
          <p:cNvSpPr/>
          <p:nvPr/>
        </p:nvSpPr>
        <p:spPr>
          <a:xfrm>
            <a:off x="4589640" y="5202360"/>
            <a:ext cx="357120" cy="0"/>
          </a:xfrm>
          <a:prstGeom prst="line">
            <a:avLst/>
          </a:prstGeom>
          <a:ln w="28440">
            <a:solidFill>
              <a:srgbClr val="85C33B"/>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41" name="Line 128"/>
          <p:cNvSpPr/>
          <p:nvPr/>
        </p:nvSpPr>
        <p:spPr>
          <a:xfrm>
            <a:off x="4281480" y="5002200"/>
            <a:ext cx="306360" cy="0"/>
          </a:xfrm>
          <a:prstGeom prst="line">
            <a:avLst/>
          </a:prstGeom>
          <a:ln w="28440">
            <a:solidFill>
              <a:srgbClr val="85C33B"/>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42" name="Line 129"/>
          <p:cNvSpPr/>
          <p:nvPr/>
        </p:nvSpPr>
        <p:spPr>
          <a:xfrm>
            <a:off x="4281480" y="5008680"/>
            <a:ext cx="0" cy="210960"/>
          </a:xfrm>
          <a:prstGeom prst="line">
            <a:avLst/>
          </a:prstGeom>
          <a:ln w="28440">
            <a:solidFill>
              <a:srgbClr val="85C33B"/>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43" name="Line 130"/>
          <p:cNvSpPr/>
          <p:nvPr/>
        </p:nvSpPr>
        <p:spPr>
          <a:xfrm>
            <a:off x="4589640" y="5002200"/>
            <a:ext cx="0" cy="211320"/>
          </a:xfrm>
          <a:prstGeom prst="line">
            <a:avLst/>
          </a:prstGeom>
          <a:ln w="28440">
            <a:solidFill>
              <a:srgbClr val="85C33B"/>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44" name="Text Box 131"/>
          <p:cNvSpPr/>
          <p:nvPr/>
        </p:nvSpPr>
        <p:spPr>
          <a:xfrm>
            <a:off x="3308400" y="4656240"/>
            <a:ext cx="68112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Arial"/>
              </a:rPr>
              <a:t>OC0x</a:t>
            </a:r>
            <a:endParaRPr lang="en-US" sz="1400" b="0" strike="noStrike" spc="-1">
              <a:solidFill>
                <a:srgbClr val="000000"/>
              </a:solidFill>
              <a:latin typeface="Arial"/>
            </a:endParaRPr>
          </a:p>
        </p:txBody>
      </p:sp>
      <p:sp>
        <p:nvSpPr>
          <p:cNvPr id="445" name="Line 132"/>
          <p:cNvSpPr/>
          <p:nvPr/>
        </p:nvSpPr>
        <p:spPr>
          <a:xfrm>
            <a:off x="4941720" y="4998960"/>
            <a:ext cx="331920" cy="0"/>
          </a:xfrm>
          <a:prstGeom prst="line">
            <a:avLst/>
          </a:prstGeom>
          <a:ln w="28440">
            <a:solidFill>
              <a:srgbClr val="85C33B"/>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46" name="Line 133"/>
          <p:cNvSpPr/>
          <p:nvPr/>
        </p:nvSpPr>
        <p:spPr>
          <a:xfrm>
            <a:off x="4952880" y="5000760"/>
            <a:ext cx="0" cy="210960"/>
          </a:xfrm>
          <a:prstGeom prst="line">
            <a:avLst/>
          </a:prstGeom>
          <a:ln w="28440">
            <a:solidFill>
              <a:srgbClr val="85C33B"/>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47" name="Line 134"/>
          <p:cNvSpPr/>
          <p:nvPr/>
        </p:nvSpPr>
        <p:spPr>
          <a:xfrm>
            <a:off x="5273640" y="4991040"/>
            <a:ext cx="0" cy="228600"/>
          </a:xfrm>
          <a:prstGeom prst="line">
            <a:avLst/>
          </a:prstGeom>
          <a:ln w="28440">
            <a:solidFill>
              <a:srgbClr val="85C33B"/>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48" name="Text Box 135"/>
          <p:cNvSpPr/>
          <p:nvPr/>
        </p:nvSpPr>
        <p:spPr>
          <a:xfrm>
            <a:off x="306360" y="2687760"/>
            <a:ext cx="74304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gn="r">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Arial"/>
              </a:rPr>
              <a:t>0xFF</a:t>
            </a:r>
          </a:p>
        </p:txBody>
      </p:sp>
      <p:sp>
        <p:nvSpPr>
          <p:cNvPr id="449" name="Line 136"/>
          <p:cNvSpPr/>
          <p:nvPr/>
        </p:nvSpPr>
        <p:spPr>
          <a:xfrm>
            <a:off x="1012680" y="3611520"/>
            <a:ext cx="1946520" cy="0"/>
          </a:xfrm>
          <a:prstGeom prst="line">
            <a:avLst/>
          </a:prstGeom>
          <a:ln w="19080">
            <a:solidFill>
              <a:srgbClr val="000000"/>
            </a:solidFill>
            <a:miter/>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50" name="Line 137"/>
          <p:cNvSpPr/>
          <p:nvPr/>
        </p:nvSpPr>
        <p:spPr>
          <a:xfrm flipV="1">
            <a:off x="1012680" y="2614320"/>
            <a:ext cx="0" cy="996840"/>
          </a:xfrm>
          <a:prstGeom prst="line">
            <a:avLst/>
          </a:prstGeom>
          <a:ln w="19080">
            <a:solidFill>
              <a:srgbClr val="000000"/>
            </a:solidFill>
            <a:miter/>
            <a:tail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51" name="Line 138"/>
          <p:cNvSpPr/>
          <p:nvPr/>
        </p:nvSpPr>
        <p:spPr>
          <a:xfrm flipH="1">
            <a:off x="1006200" y="3413160"/>
            <a:ext cx="1834920" cy="0"/>
          </a:xfrm>
          <a:prstGeom prst="line">
            <a:avLst/>
          </a:prstGeom>
          <a:ln w="9360">
            <a:solidFill>
              <a:srgbClr val="000000"/>
            </a:solidFill>
            <a:prstDash val="dashDot"/>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52" name="Text Box 139"/>
          <p:cNvSpPr/>
          <p:nvPr/>
        </p:nvSpPr>
        <p:spPr>
          <a:xfrm>
            <a:off x="482760" y="2347920"/>
            <a:ext cx="80136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nSpc>
                <a:spcPct val="100000"/>
              </a:lnSpc>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0" strike="noStrike" spc="-1">
                <a:solidFill>
                  <a:srgbClr val="000000"/>
                </a:solidFill>
                <a:latin typeface="Tahoma"/>
              </a:rPr>
              <a:t>TCNT0</a:t>
            </a:r>
            <a:endParaRPr lang="en-US" sz="1400" b="0" strike="noStrike" spc="-1">
              <a:solidFill>
                <a:srgbClr val="000000"/>
              </a:solidFill>
              <a:latin typeface="Arial"/>
            </a:endParaRPr>
          </a:p>
        </p:txBody>
      </p:sp>
      <p:sp>
        <p:nvSpPr>
          <p:cNvPr id="453" name="Text Box 140"/>
          <p:cNvSpPr/>
          <p:nvPr/>
        </p:nvSpPr>
        <p:spPr>
          <a:xfrm>
            <a:off x="711360" y="3413160"/>
            <a:ext cx="299880" cy="3373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gn="r">
              <a:lnSpc>
                <a:spcPct val="100000"/>
              </a:lnSpc>
              <a:spcBef>
                <a:spcPts val="1001"/>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Tahoma"/>
              </a:rPr>
              <a:t>0</a:t>
            </a:r>
            <a:endParaRPr lang="en-US" sz="1600" b="0" strike="noStrike" spc="-1">
              <a:solidFill>
                <a:srgbClr val="000000"/>
              </a:solidFill>
              <a:latin typeface="Arial"/>
            </a:endParaRPr>
          </a:p>
        </p:txBody>
      </p:sp>
      <p:grpSp>
        <p:nvGrpSpPr>
          <p:cNvPr id="454" name="Group 141"/>
          <p:cNvGrpSpPr/>
          <p:nvPr/>
        </p:nvGrpSpPr>
        <p:grpSpPr>
          <a:xfrm>
            <a:off x="1012680" y="2895480"/>
            <a:ext cx="1384200" cy="715680"/>
            <a:chOff x="1012680" y="2895480"/>
            <a:chExt cx="1384200" cy="715680"/>
          </a:xfrm>
        </p:grpSpPr>
        <p:sp>
          <p:nvSpPr>
            <p:cNvPr id="455" name="Line 142"/>
            <p:cNvSpPr/>
            <p:nvPr/>
          </p:nvSpPr>
          <p:spPr>
            <a:xfrm flipV="1">
              <a:off x="1012680" y="2895480"/>
              <a:ext cx="673200" cy="715680"/>
            </a:xfrm>
            <a:prstGeom prst="line">
              <a:avLst/>
            </a:prstGeom>
            <a:ln w="28440">
              <a:solidFill>
                <a:srgbClr val="33CC33"/>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56" name="Line 143"/>
            <p:cNvSpPr/>
            <p:nvPr/>
          </p:nvSpPr>
          <p:spPr>
            <a:xfrm flipV="1">
              <a:off x="1685880" y="2895480"/>
              <a:ext cx="0" cy="715680"/>
            </a:xfrm>
            <a:prstGeom prst="line">
              <a:avLst/>
            </a:prstGeom>
            <a:ln w="19080">
              <a:solidFill>
                <a:srgbClr val="33CC33"/>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57" name="Text Box 144"/>
            <p:cNvSpPr/>
            <p:nvPr/>
          </p:nvSpPr>
          <p:spPr>
            <a:xfrm>
              <a:off x="1350720" y="3106080"/>
              <a:ext cx="1046160" cy="305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nSpc>
                  <a:spcPct val="100000"/>
                </a:lnSpc>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grpSp>
      <p:sp>
        <p:nvSpPr>
          <p:cNvPr id="458" name="Line 145"/>
          <p:cNvSpPr/>
          <p:nvPr/>
        </p:nvSpPr>
        <p:spPr>
          <a:xfrm flipH="1">
            <a:off x="1006200" y="2895480"/>
            <a:ext cx="1834920" cy="0"/>
          </a:xfrm>
          <a:prstGeom prst="line">
            <a:avLst/>
          </a:prstGeom>
          <a:ln w="9360">
            <a:solidFill>
              <a:srgbClr val="000000"/>
            </a:solidFill>
            <a:prstDash val="dashDot"/>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59" name="Line 146"/>
          <p:cNvSpPr/>
          <p:nvPr/>
        </p:nvSpPr>
        <p:spPr>
          <a:xfrm>
            <a:off x="1049400" y="4006800"/>
            <a:ext cx="0" cy="405000"/>
          </a:xfrm>
          <a:prstGeom prst="line">
            <a:avLst/>
          </a:prstGeom>
          <a:ln w="9360">
            <a:solidFill>
              <a:srgbClr val="000000"/>
            </a:solidFill>
            <a:miter/>
            <a:head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60" name="Line 147"/>
          <p:cNvSpPr/>
          <p:nvPr/>
        </p:nvSpPr>
        <p:spPr>
          <a:xfrm>
            <a:off x="1004760" y="4421160"/>
            <a:ext cx="1952640" cy="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61" name="Line 148"/>
          <p:cNvSpPr/>
          <p:nvPr/>
        </p:nvSpPr>
        <p:spPr>
          <a:xfrm flipV="1">
            <a:off x="1012680" y="4202280"/>
            <a:ext cx="171720" cy="1440"/>
          </a:xfrm>
          <a:prstGeom prst="line">
            <a:avLst/>
          </a:prstGeom>
          <a:ln w="28440">
            <a:solidFill>
              <a:srgbClr val="FA6D04"/>
            </a:solidFill>
            <a:miter/>
          </a:ln>
        </p:spPr>
        <p:style>
          <a:lnRef idx="0">
            <a:scrgbClr r="0" g="0" b="0"/>
          </a:lnRef>
          <a:fillRef idx="0">
            <a:scrgbClr r="0" g="0" b="0"/>
          </a:fillRef>
          <a:effectRef idx="0">
            <a:scrgbClr r="0" g="0" b="0"/>
          </a:effectRef>
          <a:fontRef idx="minor"/>
        </p:style>
        <p:txBody>
          <a:bodyPr lIns="90000" tIns="-45360" rIns="90000" bIns="-45360" anchor="t">
            <a:noAutofit/>
          </a:bodyPr>
          <a:lstStyle/>
          <a:p>
            <a:endParaRPr lang="en-US" sz="1800" b="0" strike="noStrike" spc="-1">
              <a:solidFill>
                <a:srgbClr val="000000"/>
              </a:solidFill>
              <a:latin typeface="Arial"/>
            </a:endParaRPr>
          </a:p>
        </p:txBody>
      </p:sp>
      <p:sp>
        <p:nvSpPr>
          <p:cNvPr id="462" name="Line 149"/>
          <p:cNvSpPr/>
          <p:nvPr/>
        </p:nvSpPr>
        <p:spPr>
          <a:xfrm>
            <a:off x="1685880" y="4202280"/>
            <a:ext cx="179280" cy="0"/>
          </a:xfrm>
          <a:prstGeom prst="line">
            <a:avLst/>
          </a:prstGeom>
          <a:ln w="28440">
            <a:solidFill>
              <a:srgbClr val="FA6D04"/>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63" name="Line 150"/>
          <p:cNvSpPr/>
          <p:nvPr/>
        </p:nvSpPr>
        <p:spPr>
          <a:xfrm flipV="1">
            <a:off x="1177920" y="4409640"/>
            <a:ext cx="485640" cy="4680"/>
          </a:xfrm>
          <a:prstGeom prst="line">
            <a:avLst/>
          </a:prstGeom>
          <a:ln w="28440">
            <a:solidFill>
              <a:srgbClr val="FA6D04"/>
            </a:solidFill>
            <a:miter/>
          </a:ln>
        </p:spPr>
        <p:style>
          <a:lnRef idx="0">
            <a:scrgbClr r="0" g="0" b="0"/>
          </a:lnRef>
          <a:fillRef idx="0">
            <a:scrgbClr r="0" g="0" b="0"/>
          </a:fillRef>
          <a:effectRef idx="0">
            <a:scrgbClr r="0" g="0" b="0"/>
          </a:effectRef>
          <a:fontRef idx="minor"/>
        </p:style>
        <p:txBody>
          <a:bodyPr lIns="90000" tIns="-42120" rIns="90000" bIns="-42120" anchor="t">
            <a:noAutofit/>
          </a:bodyPr>
          <a:lstStyle/>
          <a:p>
            <a:endParaRPr lang="en-US" sz="1800" b="0" strike="noStrike" spc="-1">
              <a:solidFill>
                <a:srgbClr val="000000"/>
              </a:solidFill>
              <a:latin typeface="Arial"/>
            </a:endParaRPr>
          </a:p>
        </p:txBody>
      </p:sp>
      <p:sp>
        <p:nvSpPr>
          <p:cNvPr id="464" name="Line 151"/>
          <p:cNvSpPr/>
          <p:nvPr/>
        </p:nvSpPr>
        <p:spPr>
          <a:xfrm>
            <a:off x="1192320" y="4210200"/>
            <a:ext cx="0" cy="210960"/>
          </a:xfrm>
          <a:prstGeom prst="line">
            <a:avLst/>
          </a:prstGeom>
          <a:ln w="28440">
            <a:solidFill>
              <a:srgbClr val="FA6D04"/>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65" name="Line 152"/>
          <p:cNvSpPr/>
          <p:nvPr/>
        </p:nvSpPr>
        <p:spPr>
          <a:xfrm>
            <a:off x="1679400" y="4203720"/>
            <a:ext cx="0" cy="210960"/>
          </a:xfrm>
          <a:prstGeom prst="line">
            <a:avLst/>
          </a:prstGeom>
          <a:ln w="28440">
            <a:solidFill>
              <a:srgbClr val="FA6D04"/>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66" name="Rectangle 153"/>
          <p:cNvSpPr/>
          <p:nvPr/>
        </p:nvSpPr>
        <p:spPr>
          <a:xfrm>
            <a:off x="349200" y="3227400"/>
            <a:ext cx="635040" cy="247680"/>
          </a:xfrm>
          <a:prstGeom prst="rect">
            <a:avLst/>
          </a:prstGeom>
          <a:solidFill>
            <a:srgbClr val="EAC360"/>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Arial"/>
              </a:rPr>
              <a:t>OCR0x</a:t>
            </a:r>
            <a:endParaRPr lang="en-US" sz="1400" b="0" strike="noStrike" spc="-1">
              <a:solidFill>
                <a:srgbClr val="000000"/>
              </a:solidFill>
              <a:latin typeface="Arial"/>
            </a:endParaRPr>
          </a:p>
        </p:txBody>
      </p:sp>
      <p:sp>
        <p:nvSpPr>
          <p:cNvPr id="467" name="Text Box 154"/>
          <p:cNvSpPr/>
          <p:nvPr/>
        </p:nvSpPr>
        <p:spPr>
          <a:xfrm>
            <a:off x="533520" y="3841920"/>
            <a:ext cx="731880" cy="2764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751"/>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strike="noStrike" spc="-1">
                <a:solidFill>
                  <a:srgbClr val="000000"/>
                </a:solidFill>
                <a:latin typeface="Arial"/>
              </a:rPr>
              <a:t>OC0x</a:t>
            </a:r>
            <a:endParaRPr lang="en-US" sz="1200" b="0" strike="noStrike" spc="-1">
              <a:solidFill>
                <a:srgbClr val="000000"/>
              </a:solidFill>
              <a:latin typeface="Arial"/>
            </a:endParaRPr>
          </a:p>
        </p:txBody>
      </p:sp>
      <p:grpSp>
        <p:nvGrpSpPr>
          <p:cNvPr id="468" name="Group 155"/>
          <p:cNvGrpSpPr/>
          <p:nvPr/>
        </p:nvGrpSpPr>
        <p:grpSpPr>
          <a:xfrm>
            <a:off x="1697040" y="2887560"/>
            <a:ext cx="1383840" cy="715680"/>
            <a:chOff x="1697040" y="2887560"/>
            <a:chExt cx="1383840" cy="715680"/>
          </a:xfrm>
        </p:grpSpPr>
        <p:sp>
          <p:nvSpPr>
            <p:cNvPr id="469" name="Line 156"/>
            <p:cNvSpPr/>
            <p:nvPr/>
          </p:nvSpPr>
          <p:spPr>
            <a:xfrm flipV="1">
              <a:off x="1697040" y="2887560"/>
              <a:ext cx="673200" cy="715680"/>
            </a:xfrm>
            <a:prstGeom prst="line">
              <a:avLst/>
            </a:prstGeom>
            <a:ln w="28440">
              <a:solidFill>
                <a:srgbClr val="33CC33"/>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70" name="Line 157"/>
            <p:cNvSpPr/>
            <p:nvPr/>
          </p:nvSpPr>
          <p:spPr>
            <a:xfrm flipV="1">
              <a:off x="2370240" y="2887560"/>
              <a:ext cx="0" cy="715680"/>
            </a:xfrm>
            <a:prstGeom prst="line">
              <a:avLst/>
            </a:prstGeom>
            <a:ln w="19080">
              <a:solidFill>
                <a:srgbClr val="33CC33"/>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71" name="Text Box 158"/>
            <p:cNvSpPr/>
            <p:nvPr/>
          </p:nvSpPr>
          <p:spPr>
            <a:xfrm>
              <a:off x="2035080" y="3098160"/>
              <a:ext cx="1045800" cy="3056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nSpc>
                  <a:spcPct val="100000"/>
                </a:lnSpc>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grpSp>
      <p:sp>
        <p:nvSpPr>
          <p:cNvPr id="472" name="Line 159"/>
          <p:cNvSpPr/>
          <p:nvPr/>
        </p:nvSpPr>
        <p:spPr>
          <a:xfrm>
            <a:off x="1677960" y="2943360"/>
            <a:ext cx="0" cy="2276280"/>
          </a:xfrm>
          <a:prstGeom prst="line">
            <a:avLst/>
          </a:prstGeom>
          <a:ln w="9360">
            <a:solidFill>
              <a:srgbClr val="000000"/>
            </a:solidFill>
            <a:prstDash val="dashDot"/>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73" name="Line 160"/>
          <p:cNvSpPr/>
          <p:nvPr/>
        </p:nvSpPr>
        <p:spPr>
          <a:xfrm>
            <a:off x="1865160" y="3438360"/>
            <a:ext cx="0" cy="1781280"/>
          </a:xfrm>
          <a:prstGeom prst="line">
            <a:avLst/>
          </a:prstGeom>
          <a:ln w="9360">
            <a:solidFill>
              <a:srgbClr val="000000"/>
            </a:solidFill>
            <a:prstDash val="dashDot"/>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74" name="Line 161"/>
          <p:cNvSpPr/>
          <p:nvPr/>
        </p:nvSpPr>
        <p:spPr>
          <a:xfrm flipH="1">
            <a:off x="1179360" y="3403440"/>
            <a:ext cx="5040" cy="1816200"/>
          </a:xfrm>
          <a:prstGeom prst="line">
            <a:avLst/>
          </a:prstGeom>
          <a:ln w="9360">
            <a:solidFill>
              <a:srgbClr val="000000"/>
            </a:solidFill>
            <a:prstDash val="dashDot"/>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75" name="Line 162"/>
          <p:cNvSpPr/>
          <p:nvPr/>
        </p:nvSpPr>
        <p:spPr>
          <a:xfrm flipH="1">
            <a:off x="2370240" y="2911320"/>
            <a:ext cx="1440" cy="2097360"/>
          </a:xfrm>
          <a:prstGeom prst="line">
            <a:avLst/>
          </a:prstGeom>
          <a:ln w="9360">
            <a:solidFill>
              <a:srgbClr val="000000"/>
            </a:solidFill>
            <a:prstDash val="dashDot"/>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76" name="Line 163"/>
          <p:cNvSpPr/>
          <p:nvPr/>
        </p:nvSpPr>
        <p:spPr>
          <a:xfrm>
            <a:off x="1871640" y="4403880"/>
            <a:ext cx="504720" cy="0"/>
          </a:xfrm>
          <a:prstGeom prst="line">
            <a:avLst/>
          </a:prstGeom>
          <a:ln w="28440">
            <a:solidFill>
              <a:srgbClr val="FA6D04"/>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77" name="Line 164"/>
          <p:cNvSpPr/>
          <p:nvPr/>
        </p:nvSpPr>
        <p:spPr>
          <a:xfrm>
            <a:off x="1871640" y="4210200"/>
            <a:ext cx="0" cy="210960"/>
          </a:xfrm>
          <a:prstGeom prst="line">
            <a:avLst/>
          </a:prstGeom>
          <a:ln w="28440">
            <a:solidFill>
              <a:srgbClr val="FA6D04"/>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78" name="Line 165"/>
          <p:cNvSpPr/>
          <p:nvPr/>
        </p:nvSpPr>
        <p:spPr>
          <a:xfrm>
            <a:off x="1017720" y="4805280"/>
            <a:ext cx="0" cy="405000"/>
          </a:xfrm>
          <a:prstGeom prst="line">
            <a:avLst/>
          </a:prstGeom>
          <a:ln w="9360">
            <a:solidFill>
              <a:srgbClr val="000000"/>
            </a:solidFill>
            <a:miter/>
            <a:head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79" name="Line 166"/>
          <p:cNvSpPr/>
          <p:nvPr/>
        </p:nvSpPr>
        <p:spPr>
          <a:xfrm>
            <a:off x="1012680" y="5219640"/>
            <a:ext cx="1952640" cy="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80" name="Line 167"/>
          <p:cNvSpPr/>
          <p:nvPr/>
        </p:nvSpPr>
        <p:spPr>
          <a:xfrm flipV="1">
            <a:off x="1019160" y="5209920"/>
            <a:ext cx="165240" cy="3240"/>
          </a:xfrm>
          <a:prstGeom prst="line">
            <a:avLst/>
          </a:prstGeom>
          <a:ln w="28440">
            <a:solidFill>
              <a:srgbClr val="85C33B"/>
            </a:solidFill>
            <a:miter/>
          </a:ln>
        </p:spPr>
        <p:style>
          <a:lnRef idx="0">
            <a:scrgbClr r="0" g="0" b="0"/>
          </a:lnRef>
          <a:fillRef idx="0">
            <a:scrgbClr r="0" g="0" b="0"/>
          </a:fillRef>
          <a:effectRef idx="0">
            <a:scrgbClr r="0" g="0" b="0"/>
          </a:effectRef>
          <a:fontRef idx="minor"/>
        </p:style>
        <p:txBody>
          <a:bodyPr lIns="90000" tIns="-43560" rIns="90000" bIns="-43560" anchor="t">
            <a:noAutofit/>
          </a:bodyPr>
          <a:lstStyle/>
          <a:p>
            <a:endParaRPr lang="en-US" sz="1800" b="0" strike="noStrike" spc="-1">
              <a:solidFill>
                <a:srgbClr val="000000"/>
              </a:solidFill>
              <a:latin typeface="Arial"/>
            </a:endParaRPr>
          </a:p>
        </p:txBody>
      </p:sp>
      <p:sp>
        <p:nvSpPr>
          <p:cNvPr id="481" name="Line 168"/>
          <p:cNvSpPr/>
          <p:nvPr/>
        </p:nvSpPr>
        <p:spPr>
          <a:xfrm>
            <a:off x="1685880" y="5202360"/>
            <a:ext cx="179280" cy="0"/>
          </a:xfrm>
          <a:prstGeom prst="line">
            <a:avLst/>
          </a:prstGeom>
          <a:ln w="28440">
            <a:solidFill>
              <a:srgbClr val="85C33B"/>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82" name="Line 169"/>
          <p:cNvSpPr/>
          <p:nvPr/>
        </p:nvSpPr>
        <p:spPr>
          <a:xfrm>
            <a:off x="1177920" y="5002200"/>
            <a:ext cx="500040" cy="0"/>
          </a:xfrm>
          <a:prstGeom prst="line">
            <a:avLst/>
          </a:prstGeom>
          <a:ln w="28440">
            <a:solidFill>
              <a:srgbClr val="85C33B"/>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83" name="Line 170"/>
          <p:cNvSpPr/>
          <p:nvPr/>
        </p:nvSpPr>
        <p:spPr>
          <a:xfrm>
            <a:off x="1184400" y="5002200"/>
            <a:ext cx="0" cy="211320"/>
          </a:xfrm>
          <a:prstGeom prst="line">
            <a:avLst/>
          </a:prstGeom>
          <a:ln w="28440">
            <a:solidFill>
              <a:srgbClr val="85C33B"/>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84" name="Line 171"/>
          <p:cNvSpPr/>
          <p:nvPr/>
        </p:nvSpPr>
        <p:spPr>
          <a:xfrm>
            <a:off x="1685880" y="5002200"/>
            <a:ext cx="0" cy="211320"/>
          </a:xfrm>
          <a:prstGeom prst="line">
            <a:avLst/>
          </a:prstGeom>
          <a:ln w="28440">
            <a:solidFill>
              <a:srgbClr val="85C33B"/>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85" name="Text Box 172"/>
          <p:cNvSpPr/>
          <p:nvPr/>
        </p:nvSpPr>
        <p:spPr>
          <a:xfrm>
            <a:off x="500040" y="4632480"/>
            <a:ext cx="739800" cy="2764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751"/>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200" b="1" strike="noStrike" spc="-1">
                <a:solidFill>
                  <a:srgbClr val="000000"/>
                </a:solidFill>
                <a:latin typeface="Arial"/>
              </a:rPr>
              <a:t>OC0x</a:t>
            </a:r>
            <a:endParaRPr lang="en-US" sz="1200" b="0" strike="noStrike" spc="-1">
              <a:solidFill>
                <a:srgbClr val="000000"/>
              </a:solidFill>
              <a:latin typeface="Arial"/>
            </a:endParaRPr>
          </a:p>
        </p:txBody>
      </p:sp>
      <p:sp>
        <p:nvSpPr>
          <p:cNvPr id="486" name="Line 173"/>
          <p:cNvSpPr/>
          <p:nvPr/>
        </p:nvSpPr>
        <p:spPr>
          <a:xfrm>
            <a:off x="1865160" y="4998960"/>
            <a:ext cx="505080" cy="0"/>
          </a:xfrm>
          <a:prstGeom prst="line">
            <a:avLst/>
          </a:prstGeom>
          <a:ln w="28440">
            <a:solidFill>
              <a:srgbClr val="85C33B"/>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87" name="Line 174"/>
          <p:cNvSpPr/>
          <p:nvPr/>
        </p:nvSpPr>
        <p:spPr>
          <a:xfrm>
            <a:off x="1865160" y="5008680"/>
            <a:ext cx="0" cy="210960"/>
          </a:xfrm>
          <a:prstGeom prst="line">
            <a:avLst/>
          </a:prstGeom>
          <a:ln w="28440">
            <a:solidFill>
              <a:srgbClr val="85C33B"/>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88" name="Line 175"/>
          <p:cNvSpPr/>
          <p:nvPr/>
        </p:nvSpPr>
        <p:spPr>
          <a:xfrm>
            <a:off x="2370240" y="4991040"/>
            <a:ext cx="0" cy="228600"/>
          </a:xfrm>
          <a:prstGeom prst="line">
            <a:avLst/>
          </a:prstGeom>
          <a:ln w="28440">
            <a:solidFill>
              <a:srgbClr val="85C33B"/>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89" name="Line 176"/>
          <p:cNvSpPr/>
          <p:nvPr/>
        </p:nvSpPr>
        <p:spPr>
          <a:xfrm>
            <a:off x="2365200" y="4210200"/>
            <a:ext cx="0" cy="210960"/>
          </a:xfrm>
          <a:prstGeom prst="line">
            <a:avLst/>
          </a:prstGeom>
          <a:ln w="28440">
            <a:solidFill>
              <a:srgbClr val="FA6D04"/>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90" name="Text Box 177"/>
          <p:cNvSpPr/>
          <p:nvPr/>
        </p:nvSpPr>
        <p:spPr>
          <a:xfrm>
            <a:off x="3125880" y="4202280"/>
            <a:ext cx="97776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Arial"/>
              </a:rPr>
              <a:t>COM=2</a:t>
            </a:r>
            <a:endParaRPr lang="en-US" sz="1400" b="0" strike="noStrike" spc="-1">
              <a:solidFill>
                <a:srgbClr val="000000"/>
              </a:solidFill>
              <a:latin typeface="Arial"/>
            </a:endParaRPr>
          </a:p>
        </p:txBody>
      </p:sp>
      <p:sp>
        <p:nvSpPr>
          <p:cNvPr id="491" name="Rectangle 178"/>
          <p:cNvSpPr/>
          <p:nvPr/>
        </p:nvSpPr>
        <p:spPr>
          <a:xfrm>
            <a:off x="2079720" y="5546880"/>
            <a:ext cx="2012760" cy="733320"/>
          </a:xfrm>
          <a:prstGeom prst="rect">
            <a:avLst/>
          </a:prstGeom>
          <a:solidFill>
            <a:srgbClr val="00F6B6"/>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492" name="Text Box 179"/>
          <p:cNvSpPr/>
          <p:nvPr/>
        </p:nvSpPr>
        <p:spPr>
          <a:xfrm>
            <a:off x="3125880" y="5008680"/>
            <a:ext cx="97776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Arial"/>
              </a:rPr>
              <a:t>COM=3</a:t>
            </a:r>
            <a:endParaRPr lang="en-US" sz="1400" b="0" strike="noStrike" spc="-1">
              <a:solidFill>
                <a:srgbClr val="000000"/>
              </a:solidFill>
              <a:latin typeface="Arial"/>
            </a:endParaRPr>
          </a:p>
        </p:txBody>
      </p:sp>
      <p:grpSp>
        <p:nvGrpSpPr>
          <p:cNvPr id="493" name="Group 180"/>
          <p:cNvGrpSpPr/>
          <p:nvPr/>
        </p:nvGrpSpPr>
        <p:grpSpPr>
          <a:xfrm>
            <a:off x="2130480" y="5546880"/>
            <a:ext cx="1756800" cy="734760"/>
            <a:chOff x="2130480" y="5546880"/>
            <a:chExt cx="1756800" cy="734760"/>
          </a:xfrm>
        </p:grpSpPr>
        <p:sp>
          <p:nvSpPr>
            <p:cNvPr id="494" name="Text Box 181"/>
            <p:cNvSpPr/>
            <p:nvPr/>
          </p:nvSpPr>
          <p:spPr>
            <a:xfrm>
              <a:off x="2866680" y="5913360"/>
              <a:ext cx="1020600" cy="3682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i="1" strike="noStrike" spc="-1">
                  <a:solidFill>
                    <a:srgbClr val="000000"/>
                  </a:solidFill>
                  <a:latin typeface="Arial"/>
                </a:rPr>
                <a:t>N(256)</a:t>
              </a:r>
              <a:endParaRPr lang="en-US" sz="1800" b="0" strike="noStrike" spc="-1">
                <a:solidFill>
                  <a:srgbClr val="000000"/>
                </a:solidFill>
                <a:latin typeface="Arial"/>
              </a:endParaRPr>
            </a:p>
          </p:txBody>
        </p:sp>
        <p:grpSp>
          <p:nvGrpSpPr>
            <p:cNvPr id="495" name="Group 182"/>
            <p:cNvGrpSpPr/>
            <p:nvPr/>
          </p:nvGrpSpPr>
          <p:grpSpPr>
            <a:xfrm>
              <a:off x="2130480" y="5546880"/>
              <a:ext cx="1756440" cy="623160"/>
              <a:chOff x="2130480" y="5546880"/>
              <a:chExt cx="1756440" cy="623160"/>
            </a:xfrm>
          </p:grpSpPr>
          <p:sp>
            <p:nvSpPr>
              <p:cNvPr id="496" name="Text Box 183"/>
              <p:cNvSpPr/>
              <p:nvPr/>
            </p:nvSpPr>
            <p:spPr>
              <a:xfrm>
                <a:off x="2866680" y="5546880"/>
                <a:ext cx="609480" cy="4057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i="1" strike="noStrike" spc="-1">
                    <a:solidFill>
                      <a:srgbClr val="000000"/>
                    </a:solidFill>
                    <a:latin typeface="Arial"/>
                  </a:rPr>
                  <a:t>f</a:t>
                </a:r>
                <a:r>
                  <a:rPr lang="en-US" sz="1800" b="1" i="1" strike="noStrike" spc="-1" baseline="-25000">
                    <a:solidFill>
                      <a:srgbClr val="000000"/>
                    </a:solidFill>
                    <a:latin typeface="Arial"/>
                  </a:rPr>
                  <a:t>clk</a:t>
                </a:r>
                <a:endParaRPr lang="en-US" sz="1800" b="0" strike="noStrike" spc="-1">
                  <a:solidFill>
                    <a:srgbClr val="000000"/>
                  </a:solidFill>
                  <a:latin typeface="Arial"/>
                </a:endParaRPr>
              </a:p>
            </p:txBody>
          </p:sp>
          <p:sp>
            <p:nvSpPr>
              <p:cNvPr id="497" name="Line 184"/>
              <p:cNvSpPr/>
              <p:nvPr/>
            </p:nvSpPr>
            <p:spPr>
              <a:xfrm flipH="1">
                <a:off x="2866320" y="5938920"/>
                <a:ext cx="1020600" cy="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498" name="Text Box 185"/>
              <p:cNvSpPr/>
              <p:nvPr/>
            </p:nvSpPr>
            <p:spPr>
              <a:xfrm>
                <a:off x="2130480" y="5764320"/>
                <a:ext cx="877680" cy="4057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i="1" strike="noStrike" spc="-1">
                    <a:solidFill>
                      <a:srgbClr val="000000"/>
                    </a:solidFill>
                    <a:latin typeface="Arial"/>
                  </a:rPr>
                  <a:t>F</a:t>
                </a:r>
                <a:r>
                  <a:rPr lang="en-US" sz="1800" b="1" i="1" strike="noStrike" spc="-1" baseline="-25000">
                    <a:solidFill>
                      <a:srgbClr val="000000"/>
                    </a:solidFill>
                    <a:latin typeface="Arial"/>
                  </a:rPr>
                  <a:t>OC0</a:t>
                </a:r>
                <a:r>
                  <a:rPr lang="en-US" sz="1800" b="1" i="1" strike="noStrike" spc="-1">
                    <a:solidFill>
                      <a:srgbClr val="000000"/>
                    </a:solidFill>
                    <a:latin typeface="Arial"/>
                  </a:rPr>
                  <a:t>=</a:t>
                </a:r>
                <a:endParaRPr lang="en-US" sz="1800" b="0" strike="noStrike" spc="-1">
                  <a:solidFill>
                    <a:srgbClr val="000000"/>
                  </a:solidFill>
                  <a:latin typeface="Arial"/>
                </a:endParaRPr>
              </a:p>
            </p:txBody>
          </p:sp>
        </p:grpSp>
      </p:grpSp>
      <p:sp>
        <p:nvSpPr>
          <p:cNvPr id="499" name="Rectangle 334"/>
          <p:cNvSpPr/>
          <p:nvPr/>
        </p:nvSpPr>
        <p:spPr>
          <a:xfrm>
            <a:off x="6064200" y="3868560"/>
            <a:ext cx="2754360" cy="587520"/>
          </a:xfrm>
          <a:prstGeom prst="rect">
            <a:avLst/>
          </a:prstGeom>
          <a:solidFill>
            <a:srgbClr val="00F6B6"/>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graphicFrame>
        <p:nvGraphicFramePr>
          <p:cNvPr id="500" name="Object 331"/>
          <p:cNvGraphicFramePr/>
          <p:nvPr/>
        </p:nvGraphicFramePr>
        <p:xfrm>
          <a:off x="6097680" y="3868560"/>
          <a:ext cx="2638440" cy="573120"/>
        </p:xfrm>
        <a:graphic>
          <a:graphicData uri="http://schemas.openxmlformats.org/presentationml/2006/ole">
            <mc:AlternateContent xmlns:mc="http://schemas.openxmlformats.org/markup-compatibility/2006">
              <mc:Choice xmlns:v="urn:schemas-microsoft-com:vml" Requires="v">
                <p:oleObj spid="_x0000_s20488" r:id="rId3" imgW="0" imgH="0" progId="">
                  <p:embed/>
                </p:oleObj>
              </mc:Choice>
              <mc:Fallback>
                <p:oleObj r:id="rId3" imgW="0" imgH="0" progId="">
                  <p:embed/>
                  <p:pic>
                    <p:nvPicPr>
                      <p:cNvPr id="500" name="Object 331"/>
                      <p:cNvPicPr/>
                      <p:nvPr/>
                    </p:nvPicPr>
                    <p:blipFill>
                      <a:blip r:embed="rId4"/>
                      <a:stretch/>
                    </p:blipFill>
                    <p:spPr>
                      <a:xfrm>
                        <a:off x="6097680" y="3868560"/>
                        <a:ext cx="2638440" cy="573120"/>
                      </a:xfrm>
                      <a:prstGeom prst="rect">
                        <a:avLst/>
                      </a:prstGeom>
                      <a:ln w="0">
                        <a:noFill/>
                      </a:ln>
                    </p:spPr>
                  </p:pic>
                </p:oleObj>
              </mc:Fallback>
            </mc:AlternateContent>
          </a:graphicData>
        </a:graphic>
      </p:graphicFrame>
      <p:sp>
        <p:nvSpPr>
          <p:cNvPr id="502" name="Rectangle 335"/>
          <p:cNvSpPr/>
          <p:nvPr/>
        </p:nvSpPr>
        <p:spPr>
          <a:xfrm>
            <a:off x="6019920" y="4829040"/>
            <a:ext cx="2808000" cy="588960"/>
          </a:xfrm>
          <a:prstGeom prst="rect">
            <a:avLst/>
          </a:prstGeom>
          <a:solidFill>
            <a:srgbClr val="00E4A8"/>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graphicFrame>
        <p:nvGraphicFramePr>
          <p:cNvPr id="503" name="Object 342"/>
          <p:cNvGraphicFramePr/>
          <p:nvPr/>
        </p:nvGraphicFramePr>
        <p:xfrm>
          <a:off x="6031080" y="4849920"/>
          <a:ext cx="2759040" cy="568080"/>
        </p:xfrm>
        <a:graphic>
          <a:graphicData uri="http://schemas.openxmlformats.org/presentationml/2006/ole">
            <mc:AlternateContent xmlns:mc="http://schemas.openxmlformats.org/markup-compatibility/2006">
              <mc:Choice xmlns:v="urn:schemas-microsoft-com:vml" Requires="v">
                <p:oleObj spid="_x0000_s20489" r:id="rId5" imgW="0" imgH="0" progId="">
                  <p:embed/>
                </p:oleObj>
              </mc:Choice>
              <mc:Fallback>
                <p:oleObj r:id="rId5" imgW="0" imgH="0" progId="">
                  <p:embed/>
                  <p:pic>
                    <p:nvPicPr>
                      <p:cNvPr id="503" name="Object 342"/>
                      <p:cNvPicPr/>
                      <p:nvPr/>
                    </p:nvPicPr>
                    <p:blipFill>
                      <a:blip r:embed="rId6"/>
                      <a:stretch/>
                    </p:blipFill>
                    <p:spPr>
                      <a:xfrm>
                        <a:off x="6031080" y="4849920"/>
                        <a:ext cx="2759040" cy="568080"/>
                      </a:xfrm>
                      <a:prstGeom prst="rect">
                        <a:avLst/>
                      </a:prstGeom>
                      <a:ln w="0">
                        <a:noFill/>
                      </a:ln>
                    </p:spPr>
                  </p:pic>
                </p:oleObj>
              </mc:Fallback>
            </mc:AlternateContent>
          </a:graphicData>
        </a:graphic>
      </p:graphicFrame>
      <p:sp>
        <p:nvSpPr>
          <p:cNvPr id="505" name="Line 146"/>
          <p:cNvSpPr/>
          <p:nvPr/>
        </p:nvSpPr>
        <p:spPr>
          <a:xfrm>
            <a:off x="1049400" y="4006800"/>
            <a:ext cx="0" cy="405000"/>
          </a:xfrm>
          <a:prstGeom prst="line">
            <a:avLst/>
          </a:prstGeom>
          <a:ln w="9360">
            <a:solidFill>
              <a:srgbClr val="000000"/>
            </a:solidFill>
            <a:miter/>
            <a:headEnd type="triangle" w="med" len="med"/>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506" name="Text Box 177"/>
          <p:cNvSpPr/>
          <p:nvPr/>
        </p:nvSpPr>
        <p:spPr>
          <a:xfrm>
            <a:off x="3125880" y="4202280"/>
            <a:ext cx="97776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Arial"/>
              </a:rPr>
              <a:t>COM=2</a:t>
            </a:r>
            <a:endParaRPr lang="en-US" sz="1400" b="0" strike="noStrike" spc="-1">
              <a:solidFill>
                <a:srgbClr val="000000"/>
              </a:solidFill>
              <a:latin typeface="Arial"/>
            </a:endParaRPr>
          </a:p>
        </p:txBody>
      </p:sp>
      <p:sp>
        <p:nvSpPr>
          <p:cNvPr id="507" name="Text Box 179"/>
          <p:cNvSpPr/>
          <p:nvPr/>
        </p:nvSpPr>
        <p:spPr>
          <a:xfrm>
            <a:off x="3125880" y="5008680"/>
            <a:ext cx="97776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Arial"/>
              </a:rPr>
              <a:t>COM=3</a:t>
            </a:r>
            <a:endParaRPr lang="en-US" sz="1400" b="0" strike="noStrike" spc="-1">
              <a:solidFill>
                <a:srgbClr val="000000"/>
              </a:solidFill>
              <a:latin typeface="Arial"/>
            </a:endParaRPr>
          </a:p>
        </p:txBody>
      </p:sp>
      <p:sp>
        <p:nvSpPr>
          <p:cNvPr id="508" name="Text Box 177"/>
          <p:cNvSpPr/>
          <p:nvPr/>
        </p:nvSpPr>
        <p:spPr>
          <a:xfrm>
            <a:off x="263520" y="4214880"/>
            <a:ext cx="97776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Arial"/>
              </a:rPr>
              <a:t>COM=2</a:t>
            </a:r>
            <a:endParaRPr lang="en-US" sz="1400" b="0" strike="noStrike" spc="-1">
              <a:solidFill>
                <a:srgbClr val="000000"/>
              </a:solidFill>
              <a:latin typeface="Arial"/>
            </a:endParaRPr>
          </a:p>
        </p:txBody>
      </p:sp>
      <p:sp>
        <p:nvSpPr>
          <p:cNvPr id="509" name="Text Box 179"/>
          <p:cNvSpPr/>
          <p:nvPr/>
        </p:nvSpPr>
        <p:spPr>
          <a:xfrm>
            <a:off x="263520" y="5021280"/>
            <a:ext cx="97776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Arial"/>
              </a:rPr>
              <a:t>COM=3</a:t>
            </a:r>
            <a:endParaRPr lang="en-US" sz="1400" b="0" strike="noStrike" spc="-1">
              <a:solidFill>
                <a:srgbClr val="000000"/>
              </a:solidFill>
              <a:latin typeface="Arial"/>
            </a:endParaRPr>
          </a:p>
        </p:txBody>
      </p:sp>
      <p:sp>
        <p:nvSpPr>
          <p:cNvPr id="3" name="PlaceHolder 2"/>
          <p:cNvSpPr>
            <a:spLocks noGrp="1"/>
          </p:cNvSpPr>
          <p:nvPr>
            <p:ph type="sldNum" idx="2"/>
          </p:nvPr>
        </p:nvSpPr>
        <p:spPr/>
        <p:txBody>
          <a:bodyPr/>
          <a:lstStyle/>
          <a:p>
            <a:fld id="{4464E2B3-3856-48B1-9BE3-0C746EEA345E}" type="slidenum">
              <a:t>45</a:t>
            </a:fld>
            <a:endParaRPr/>
          </a:p>
        </p:txBody>
      </p:sp>
    </p:spTree>
    <p:extLst>
      <p:ext uri="{BB962C8B-B14F-4D97-AF65-F5344CB8AC3E}">
        <p14:creationId xmlns:p14="http://schemas.microsoft.com/office/powerpoint/2010/main" val="36628953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Slide Number Placeholder 4"/>
          <p:cNvSpPr/>
          <p:nvPr/>
        </p:nvSpPr>
        <p:spPr>
          <a:xfrm>
            <a:off x="7159680" y="6600960"/>
            <a:ext cx="1946160" cy="25704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b">
            <a:noAutofit/>
          </a:bodyPr>
          <a:lstStyle/>
          <a:p>
            <a:pPr algn="r">
              <a:lnSpc>
                <a:spcPct val="10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72D846B-F446-4C82-B3A9-DF281C289561}" type="slidenum">
              <a:rPr lang="fa-IR" sz="1400" b="0" strike="noStrike" spc="-1">
                <a:solidFill>
                  <a:srgbClr val="FFFB0B"/>
                </a:solidFill>
                <a:latin typeface="Tahoma"/>
              </a:rPr>
              <a:t>46</a:t>
            </a:fld>
            <a:endParaRPr lang="en-US" sz="1400" b="0" strike="noStrike" spc="-1">
              <a:solidFill>
                <a:srgbClr val="000000"/>
              </a:solidFill>
              <a:latin typeface="Arial"/>
            </a:endParaRPr>
          </a:p>
        </p:txBody>
      </p:sp>
      <p:sp>
        <p:nvSpPr>
          <p:cNvPr id="511" name="PlaceHolder 1"/>
          <p:cNvSpPr>
            <a:spLocks noGrp="1"/>
          </p:cNvSpPr>
          <p:nvPr>
            <p:ph type="title"/>
          </p:nvPr>
        </p:nvSpPr>
        <p:spPr>
          <a:xfrm>
            <a:off x="0" y="0"/>
            <a:ext cx="9144000" cy="882720"/>
          </a:xfrm>
          <a:prstGeom prst="rect">
            <a:avLst/>
          </a:prstGeom>
          <a:gradFill rotWithShape="0">
            <a:gsLst>
              <a:gs pos="0">
                <a:srgbClr val="009900"/>
              </a:gs>
              <a:gs pos="100000">
                <a:srgbClr val="004600"/>
              </a:gs>
            </a:gsLst>
            <a:lin ang="5400000"/>
          </a:gradFill>
          <a:ln w="0">
            <a:noFill/>
          </a:ln>
        </p:spPr>
        <p:txBody>
          <a:bodyPr anchor="b">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2000" b="0" strike="noStrike" spc="-1">
                <a:solidFill>
                  <a:srgbClr val="FFFF66"/>
                </a:solidFill>
                <a:latin typeface="Tahoma"/>
              </a:rPr>
              <a:t>Assuming XTAL = 16 MHz, make the following pulse </a:t>
            </a:r>
            <a:br>
              <a:rPr sz="2000"/>
            </a:br>
            <a:r>
              <a:rPr lang="en-US" sz="2000" b="0" strike="noStrike" spc="-1">
                <a:solidFill>
                  <a:srgbClr val="FFFF66"/>
                </a:solidFill>
                <a:latin typeface="Tahoma"/>
              </a:rPr>
              <a:t>duty cycle = 75% and frequency = 62.500KHz </a:t>
            </a:r>
          </a:p>
        </p:txBody>
      </p:sp>
      <p:sp>
        <p:nvSpPr>
          <p:cNvPr id="512" name="PlaceHolder 2"/>
          <p:cNvSpPr>
            <a:spLocks noGrp="1"/>
          </p:cNvSpPr>
          <p:nvPr>
            <p:ph/>
          </p:nvPr>
        </p:nvSpPr>
        <p:spPr>
          <a:xfrm>
            <a:off x="1717420" y="3034907"/>
            <a:ext cx="5521320" cy="1332000"/>
          </a:xfrm>
          <a:prstGeom prst="rect">
            <a:avLst/>
          </a:prstGeom>
          <a:noFill/>
          <a:ln w="9360">
            <a:solidFill>
              <a:srgbClr val="FA6D04"/>
            </a:solidFill>
            <a:miter/>
          </a:ln>
        </p:spPr>
        <p:txBody>
          <a:bodyPr anchor="t">
            <a:normAutofit fontScale="92500" lnSpcReduction="10000"/>
          </a:bodyPr>
          <a:lstStyle/>
          <a:p>
            <a:pPr marL="343080" indent="0">
              <a:lnSpc>
                <a:spcPct val="100000"/>
              </a:lnSpc>
              <a:spcBef>
                <a:spcPts val="4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Courier New"/>
                <a:ea typeface="Courier New"/>
              </a:rPr>
              <a:t>DDRD |= (1&lt;&lt;6); //PD6 as output</a:t>
            </a:r>
            <a:endParaRPr lang="en-US" sz="1600" b="0" strike="noStrike" spc="-1">
              <a:solidFill>
                <a:srgbClr val="000000"/>
              </a:solidFill>
              <a:latin typeface="Tahoma"/>
            </a:endParaRPr>
          </a:p>
          <a:p>
            <a:pPr marL="343080" indent="0">
              <a:lnSpc>
                <a:spcPct val="100000"/>
              </a:lnSpc>
              <a:spcBef>
                <a:spcPts val="4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Courier New"/>
                <a:ea typeface="Courier New"/>
              </a:rPr>
              <a:t>OCR0A = 191;</a:t>
            </a:r>
            <a:endParaRPr lang="en-US" sz="1600" b="0" strike="noStrike" spc="-1">
              <a:solidFill>
                <a:srgbClr val="000000"/>
              </a:solidFill>
              <a:latin typeface="Tahoma"/>
            </a:endParaRPr>
          </a:p>
          <a:p>
            <a:pPr marL="343080" indent="0">
              <a:lnSpc>
                <a:spcPct val="100000"/>
              </a:lnSpc>
              <a:spcBef>
                <a:spcPts val="4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Courier New"/>
                <a:ea typeface="Courier New"/>
              </a:rPr>
              <a:t>TCCR0A = (1&lt;&lt;COM0A1)|(1&lt;&lt;WGM01)|(1&lt;&lt;WGM00);</a:t>
            </a:r>
            <a:endParaRPr lang="en-US" sz="1600" b="0" strike="noStrike" spc="-1">
              <a:solidFill>
                <a:srgbClr val="000000"/>
              </a:solidFill>
              <a:latin typeface="Tahoma"/>
            </a:endParaRPr>
          </a:p>
          <a:p>
            <a:pPr marL="343080" indent="0">
              <a:lnSpc>
                <a:spcPct val="100000"/>
              </a:lnSpc>
              <a:spcBef>
                <a:spcPts val="400"/>
              </a:spcBef>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Courier New"/>
                <a:ea typeface="Courier New"/>
              </a:rPr>
              <a:t>TCCR0B = 0x01; //N = 1 (no prescaler)</a:t>
            </a:r>
            <a:endParaRPr lang="en-US" sz="1600" b="0" strike="noStrike" spc="-1">
              <a:solidFill>
                <a:srgbClr val="000000"/>
              </a:solidFill>
              <a:latin typeface="Tahoma"/>
            </a:endParaRPr>
          </a:p>
        </p:txBody>
      </p:sp>
      <p:grpSp>
        <p:nvGrpSpPr>
          <p:cNvPr id="513" name="Group 512"/>
          <p:cNvGrpSpPr/>
          <p:nvPr/>
        </p:nvGrpSpPr>
        <p:grpSpPr>
          <a:xfrm>
            <a:off x="950760" y="1585040"/>
            <a:ext cx="1726920" cy="735120"/>
            <a:chOff x="950760" y="2147760"/>
            <a:chExt cx="1726920" cy="735120"/>
          </a:xfrm>
        </p:grpSpPr>
        <p:sp>
          <p:nvSpPr>
            <p:cNvPr id="514" name="Text Box 5"/>
            <p:cNvSpPr/>
            <p:nvPr/>
          </p:nvSpPr>
          <p:spPr>
            <a:xfrm>
              <a:off x="1687320" y="2147760"/>
              <a:ext cx="609480" cy="4057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Arial"/>
                </a:rPr>
                <a:t>f</a:t>
              </a:r>
              <a:r>
                <a:rPr lang="en-US" sz="1800" b="0" strike="noStrike" spc="-1" baseline="-25000">
                  <a:solidFill>
                    <a:srgbClr val="000000"/>
                  </a:solidFill>
                  <a:latin typeface="Arial"/>
                </a:rPr>
                <a:t>clk</a:t>
              </a:r>
              <a:endParaRPr lang="en-US" sz="1800" b="0" strike="noStrike" spc="-1">
                <a:solidFill>
                  <a:srgbClr val="000000"/>
                </a:solidFill>
                <a:latin typeface="Arial"/>
              </a:endParaRPr>
            </a:p>
          </p:txBody>
        </p:sp>
        <p:sp>
          <p:nvSpPr>
            <p:cNvPr id="515" name="Text Box 6"/>
            <p:cNvSpPr/>
            <p:nvPr/>
          </p:nvSpPr>
          <p:spPr>
            <a:xfrm>
              <a:off x="1687320" y="2514600"/>
              <a:ext cx="990360" cy="3682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Arial"/>
                </a:rPr>
                <a:t>N(256)</a:t>
              </a:r>
            </a:p>
          </p:txBody>
        </p:sp>
        <p:sp>
          <p:nvSpPr>
            <p:cNvPr id="516" name="Line 7"/>
            <p:cNvSpPr/>
            <p:nvPr/>
          </p:nvSpPr>
          <p:spPr>
            <a:xfrm flipH="1">
              <a:off x="1687320" y="2540160"/>
              <a:ext cx="876240" cy="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517" name="Text Box 8"/>
            <p:cNvSpPr/>
            <p:nvPr/>
          </p:nvSpPr>
          <p:spPr>
            <a:xfrm>
              <a:off x="950760" y="2365200"/>
              <a:ext cx="877680" cy="4057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Arial"/>
                </a:rPr>
                <a:t>F</a:t>
              </a:r>
              <a:r>
                <a:rPr lang="en-US" sz="1800" b="0" strike="noStrike" spc="-1" baseline="-25000">
                  <a:solidFill>
                    <a:srgbClr val="000000"/>
                  </a:solidFill>
                  <a:latin typeface="Arial"/>
                </a:rPr>
                <a:t>OC0</a:t>
              </a:r>
              <a:r>
                <a:rPr lang="en-US" sz="1800" b="0" strike="noStrike" spc="-1">
                  <a:solidFill>
                    <a:srgbClr val="000000"/>
                  </a:solidFill>
                  <a:latin typeface="Arial"/>
                </a:rPr>
                <a:t>=</a:t>
              </a:r>
            </a:p>
          </p:txBody>
        </p:sp>
      </p:grpSp>
      <p:sp>
        <p:nvSpPr>
          <p:cNvPr id="518" name="AutoShape 9"/>
          <p:cNvSpPr/>
          <p:nvPr/>
        </p:nvSpPr>
        <p:spPr>
          <a:xfrm>
            <a:off x="2755800" y="1802480"/>
            <a:ext cx="457200" cy="366840"/>
          </a:xfrm>
          <a:prstGeom prst="rightArrow">
            <a:avLst>
              <a:gd name="adj1" fmla="val 50000"/>
              <a:gd name="adj2" fmla="val 31158"/>
            </a:avLst>
          </a:prstGeom>
          <a:solidFill>
            <a:srgbClr val="F39147"/>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519" name="Text Box 10"/>
          <p:cNvSpPr/>
          <p:nvPr/>
        </p:nvSpPr>
        <p:spPr>
          <a:xfrm>
            <a:off x="4735440" y="1588280"/>
            <a:ext cx="1092240" cy="3682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Arial"/>
              </a:rPr>
              <a:t>16MHz</a:t>
            </a:r>
          </a:p>
        </p:txBody>
      </p:sp>
      <p:sp>
        <p:nvSpPr>
          <p:cNvPr id="520" name="Text Box 11"/>
          <p:cNvSpPr/>
          <p:nvPr/>
        </p:nvSpPr>
        <p:spPr>
          <a:xfrm>
            <a:off x="4735440" y="1955120"/>
            <a:ext cx="1600200" cy="3682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Arial"/>
              </a:rPr>
              <a:t>N(256)</a:t>
            </a:r>
          </a:p>
        </p:txBody>
      </p:sp>
      <p:sp>
        <p:nvSpPr>
          <p:cNvPr id="521" name="Line 12"/>
          <p:cNvSpPr/>
          <p:nvPr/>
        </p:nvSpPr>
        <p:spPr>
          <a:xfrm flipH="1">
            <a:off x="4735440" y="1977440"/>
            <a:ext cx="1092240" cy="288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lIns="90000" tIns="-43920" rIns="90000" bIns="-43920" anchor="t">
            <a:noAutofit/>
          </a:bodyPr>
          <a:lstStyle/>
          <a:p>
            <a:endParaRPr lang="en-US" sz="1800" b="0" strike="noStrike" spc="-1">
              <a:solidFill>
                <a:srgbClr val="000000"/>
              </a:solidFill>
              <a:latin typeface="Arial"/>
            </a:endParaRPr>
          </a:p>
        </p:txBody>
      </p:sp>
      <p:sp>
        <p:nvSpPr>
          <p:cNvPr id="522" name="Text Box 13"/>
          <p:cNvSpPr/>
          <p:nvPr/>
        </p:nvSpPr>
        <p:spPr>
          <a:xfrm>
            <a:off x="3276720" y="1805720"/>
            <a:ext cx="1458720" cy="3682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a:solidFill>
                  <a:srgbClr val="000000"/>
                </a:solidFill>
                <a:latin typeface="Arial"/>
              </a:rPr>
              <a:t>62.500KHz=</a:t>
            </a:r>
          </a:p>
        </p:txBody>
      </p:sp>
      <p:sp>
        <p:nvSpPr>
          <p:cNvPr id="523" name="AutoShape 14"/>
          <p:cNvSpPr/>
          <p:nvPr/>
        </p:nvSpPr>
        <p:spPr>
          <a:xfrm>
            <a:off x="6006960" y="1805720"/>
            <a:ext cx="457200" cy="366840"/>
          </a:xfrm>
          <a:prstGeom prst="rightArrow">
            <a:avLst>
              <a:gd name="adj1" fmla="val 50000"/>
              <a:gd name="adj2" fmla="val 31158"/>
            </a:avLst>
          </a:prstGeom>
          <a:solidFill>
            <a:srgbClr val="F39147"/>
          </a:solidFill>
          <a:ln w="936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524" name="Text Box 15"/>
          <p:cNvSpPr/>
          <p:nvPr/>
        </p:nvSpPr>
        <p:spPr>
          <a:xfrm>
            <a:off x="6527880" y="1805720"/>
            <a:ext cx="1701720" cy="3682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Arial"/>
              </a:rPr>
              <a:t>N =</a:t>
            </a:r>
          </a:p>
        </p:txBody>
      </p:sp>
      <p:sp>
        <p:nvSpPr>
          <p:cNvPr id="525" name="Text Box 16"/>
          <p:cNvSpPr/>
          <p:nvPr/>
        </p:nvSpPr>
        <p:spPr>
          <a:xfrm>
            <a:off x="6988320" y="1610600"/>
            <a:ext cx="1091880" cy="3682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Arial"/>
              </a:rPr>
              <a:t>16MHz</a:t>
            </a:r>
          </a:p>
        </p:txBody>
      </p:sp>
      <p:sp>
        <p:nvSpPr>
          <p:cNvPr id="526" name="Text Box 17"/>
          <p:cNvSpPr/>
          <p:nvPr/>
        </p:nvSpPr>
        <p:spPr>
          <a:xfrm>
            <a:off x="6988320" y="1977440"/>
            <a:ext cx="2155680" cy="3682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a:solidFill>
                  <a:srgbClr val="000000"/>
                </a:solidFill>
                <a:latin typeface="Arial"/>
              </a:rPr>
              <a:t>62.500K*256</a:t>
            </a:r>
          </a:p>
        </p:txBody>
      </p:sp>
      <p:sp>
        <p:nvSpPr>
          <p:cNvPr id="527" name="Line 18"/>
          <p:cNvSpPr/>
          <p:nvPr/>
        </p:nvSpPr>
        <p:spPr>
          <a:xfrm flipH="1">
            <a:off x="7016760" y="2013800"/>
            <a:ext cx="1517760" cy="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endParaRPr lang="en-US" sz="1800" b="0" strike="noStrike" spc="-1">
              <a:solidFill>
                <a:srgbClr val="000000"/>
              </a:solidFill>
              <a:latin typeface="Arial"/>
            </a:endParaRPr>
          </a:p>
        </p:txBody>
      </p:sp>
      <p:sp>
        <p:nvSpPr>
          <p:cNvPr id="528" name="Rectangle 19"/>
          <p:cNvSpPr/>
          <p:nvPr/>
        </p:nvSpPr>
        <p:spPr>
          <a:xfrm>
            <a:off x="1687320" y="4571752"/>
            <a:ext cx="5521319" cy="2171880"/>
          </a:xfrm>
          <a:prstGeom prst="rect">
            <a:avLst/>
          </a:prstGeom>
          <a:noFill/>
          <a:ln w="9360">
            <a:solidFill>
              <a:srgbClr val="85C33B"/>
            </a:solidFill>
            <a:miter/>
          </a:ln>
        </p:spPr>
        <p:style>
          <a:lnRef idx="0">
            <a:scrgbClr r="0" g="0" b="0"/>
          </a:lnRef>
          <a:fillRef idx="0">
            <a:scrgbClr r="0" g="0" b="0"/>
          </a:fillRef>
          <a:effectRef idx="0">
            <a:scrgbClr r="0" g="0" b="0"/>
          </a:effectRef>
          <a:fontRef idx="minor"/>
        </p:style>
        <p:txBody>
          <a:bodyPr lIns="90000" tIns="46800" rIns="90000" bIns="46800" anchor="t">
            <a:noAutofit/>
          </a:bodyPr>
          <a:lstStyle/>
          <a:p>
            <a:pPr marL="343080" indent="-343080">
              <a:lnSpc>
                <a:spcPct val="100000"/>
              </a:lnSpc>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Courier New"/>
                <a:ea typeface="Courier New"/>
              </a:rPr>
              <a:t>SBI DDRD, 6</a:t>
            </a:r>
            <a:endParaRPr lang="en-US" sz="1600" b="0" strike="noStrike" spc="-1">
              <a:solidFill>
                <a:srgbClr val="000000"/>
              </a:solidFill>
              <a:latin typeface="Arial"/>
            </a:endParaRPr>
          </a:p>
          <a:p>
            <a:pPr marL="343080" indent="-343080">
              <a:lnSpc>
                <a:spcPct val="100000"/>
              </a:lnSpc>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Courier New"/>
                <a:ea typeface="Courier New"/>
              </a:rPr>
              <a:t>LDI R20,191</a:t>
            </a:r>
            <a:endParaRPr lang="en-US" sz="1600" b="0" strike="noStrike" spc="-1">
              <a:solidFill>
                <a:srgbClr val="000000"/>
              </a:solidFill>
              <a:latin typeface="Arial"/>
            </a:endParaRPr>
          </a:p>
          <a:p>
            <a:pPr marL="343080" indent="-343080">
              <a:lnSpc>
                <a:spcPct val="100000"/>
              </a:lnSpc>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Courier New"/>
                <a:ea typeface="Courier New"/>
              </a:rPr>
              <a:t>OUT OCR0A,R20</a:t>
            </a:r>
            <a:endParaRPr lang="en-US" sz="1600" b="0" strike="noStrike" spc="-1">
              <a:solidFill>
                <a:srgbClr val="000000"/>
              </a:solidFill>
              <a:latin typeface="Arial"/>
            </a:endParaRPr>
          </a:p>
          <a:p>
            <a:pPr marL="343080" indent="-343080">
              <a:lnSpc>
                <a:spcPct val="100000"/>
              </a:lnSpc>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Courier New"/>
                <a:ea typeface="Courier New"/>
              </a:rPr>
              <a:t>LDI R20, (1&lt;&lt;COM0A1)|(1&lt;&lt;WGM01)|(1&lt;&lt;WGM00) </a:t>
            </a:r>
            <a:endParaRPr lang="en-US" sz="1600" b="0" strike="noStrike" spc="-1">
              <a:solidFill>
                <a:srgbClr val="000000"/>
              </a:solidFill>
              <a:latin typeface="Arial"/>
            </a:endParaRPr>
          </a:p>
          <a:p>
            <a:pPr marL="343080" indent="-343080">
              <a:lnSpc>
                <a:spcPct val="100000"/>
              </a:lnSpc>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Courier New"/>
                <a:ea typeface="Courier New"/>
              </a:rPr>
              <a:t>OUT TCCR0A,R20</a:t>
            </a:r>
            <a:endParaRPr lang="en-US" sz="1600" b="0" strike="noStrike" spc="-1">
              <a:solidFill>
                <a:srgbClr val="000000"/>
              </a:solidFill>
              <a:latin typeface="Arial"/>
            </a:endParaRPr>
          </a:p>
          <a:p>
            <a:pPr marL="343080" indent="-343080">
              <a:lnSpc>
                <a:spcPct val="100000"/>
              </a:lnSpc>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Courier New"/>
                <a:ea typeface="Courier New"/>
              </a:rPr>
              <a:t>LDI R20,0x01</a:t>
            </a:r>
            <a:endParaRPr lang="en-US" sz="1600" b="0" strike="noStrike" spc="-1">
              <a:solidFill>
                <a:srgbClr val="000000"/>
              </a:solidFill>
              <a:latin typeface="Arial"/>
            </a:endParaRPr>
          </a:p>
          <a:p>
            <a:pPr marL="343080" indent="-343080">
              <a:lnSpc>
                <a:spcPct val="100000"/>
              </a:lnSpc>
              <a:spcBef>
                <a:spcPts val="4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600" b="0" strike="noStrike" spc="-1">
                <a:solidFill>
                  <a:srgbClr val="000000"/>
                </a:solidFill>
                <a:latin typeface="Courier New"/>
                <a:ea typeface="Courier New"/>
              </a:rPr>
              <a:t>OUT TCCR0B,R20</a:t>
            </a:r>
            <a:endParaRPr lang="en-US" sz="1600" b="0" strike="noStrike" spc="-1">
              <a:solidFill>
                <a:srgbClr val="000000"/>
              </a:solidFill>
              <a:latin typeface="Arial"/>
            </a:endParaRPr>
          </a:p>
        </p:txBody>
      </p:sp>
      <p:sp>
        <p:nvSpPr>
          <p:cNvPr id="529" name="Text Box 20"/>
          <p:cNvSpPr/>
          <p:nvPr/>
        </p:nvSpPr>
        <p:spPr>
          <a:xfrm>
            <a:off x="8604360" y="1732191"/>
            <a:ext cx="682560" cy="3682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a:solidFill>
                  <a:srgbClr val="000000"/>
                </a:solidFill>
                <a:latin typeface="Arial"/>
              </a:rPr>
              <a:t>=1</a:t>
            </a:r>
          </a:p>
        </p:txBody>
      </p:sp>
      <p:sp>
        <p:nvSpPr>
          <p:cNvPr id="530" name="Text Box 21"/>
          <p:cNvSpPr/>
          <p:nvPr/>
        </p:nvSpPr>
        <p:spPr>
          <a:xfrm>
            <a:off x="690840" y="2470280"/>
            <a:ext cx="8184960" cy="3682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0" strike="noStrike" spc="-1" dirty="0">
                <a:solidFill>
                  <a:srgbClr val="000000"/>
                </a:solidFill>
                <a:latin typeface="Arial"/>
              </a:rPr>
              <a:t>75/100 = (OCR0x+1)/256 </a:t>
            </a:r>
            <a:r>
              <a:rPr lang="en-US" sz="1800" b="0" strike="noStrike" spc="-1" dirty="0">
                <a:solidFill>
                  <a:srgbClr val="000000"/>
                </a:solidFill>
                <a:latin typeface="Wingdings"/>
                <a:ea typeface="Wingdings"/>
              </a:rPr>
              <a:t></a:t>
            </a:r>
            <a:r>
              <a:rPr lang="en-US" sz="1800" b="0" strike="noStrike" spc="-1" dirty="0">
                <a:solidFill>
                  <a:srgbClr val="000000"/>
                </a:solidFill>
                <a:latin typeface="Arial"/>
              </a:rPr>
              <a:t> OCR0x+1 = 192 </a:t>
            </a:r>
            <a:r>
              <a:rPr lang="en-US" sz="1800" b="0" strike="noStrike" spc="-1" dirty="0">
                <a:solidFill>
                  <a:srgbClr val="000000"/>
                </a:solidFill>
                <a:latin typeface="Wingdings"/>
                <a:ea typeface="Wingdings"/>
              </a:rPr>
              <a:t></a:t>
            </a:r>
            <a:r>
              <a:rPr lang="en-US" sz="1800" b="0" strike="noStrike" spc="-1" dirty="0">
                <a:solidFill>
                  <a:srgbClr val="000000"/>
                </a:solidFill>
                <a:latin typeface="Arial"/>
              </a:rPr>
              <a:t> OCR0x = 191</a:t>
            </a:r>
          </a:p>
        </p:txBody>
      </p:sp>
      <p:sp>
        <p:nvSpPr>
          <p:cNvPr id="4" name="PlaceHolder 3"/>
          <p:cNvSpPr>
            <a:spLocks noGrp="1"/>
          </p:cNvSpPr>
          <p:nvPr>
            <p:ph type="sldNum" idx="2"/>
          </p:nvPr>
        </p:nvSpPr>
        <p:spPr/>
        <p:txBody>
          <a:bodyPr/>
          <a:lstStyle/>
          <a:p>
            <a:fld id="{F78DD3F8-3D99-4283-AE86-99CE5D67319D}" type="slidenum">
              <a:t>46</a:t>
            </a:fld>
            <a:endParaRPr/>
          </a:p>
        </p:txBody>
      </p:sp>
    </p:spTree>
    <p:extLst>
      <p:ext uri="{BB962C8B-B14F-4D97-AF65-F5344CB8AC3E}">
        <p14:creationId xmlns:p14="http://schemas.microsoft.com/office/powerpoint/2010/main" val="3217700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0" y="857250"/>
            <a:ext cx="0" cy="176330"/>
          </a:xfrm>
          <a:prstGeom prst="rect">
            <a:avLst/>
          </a:prstGeom>
        </p:spPr>
        <p:txBody>
          <a:bodyPr vert="horz" wrap="square" lIns="0" tIns="0" rIns="0" bIns="0" rtlCol="0">
            <a:spAutoFit/>
          </a:bodyPr>
          <a:lstStyle/>
          <a:p>
            <a:pPr marL="28575">
              <a:lnSpc>
                <a:spcPts val="1211"/>
              </a:lnSpc>
            </a:pPr>
            <a:fld id="{81D60167-4931-47E6-BA6A-407CBD079E47}" type="slidenum">
              <a:rPr spc="-4" dirty="0"/>
              <a:pPr marL="28575">
                <a:lnSpc>
                  <a:spcPts val="1211"/>
                </a:lnSpc>
              </a:pPr>
              <a:t>5</a:t>
            </a:fld>
            <a:endParaRPr spc="-4" dirty="0"/>
          </a:p>
        </p:txBody>
      </p:sp>
      <p:sp>
        <p:nvSpPr>
          <p:cNvPr id="3" name="object 3"/>
          <p:cNvSpPr txBox="1"/>
          <p:nvPr/>
        </p:nvSpPr>
        <p:spPr>
          <a:xfrm>
            <a:off x="954991" y="1680722"/>
            <a:ext cx="7997666" cy="3852145"/>
          </a:xfrm>
          <a:prstGeom prst="rect">
            <a:avLst/>
          </a:prstGeom>
        </p:spPr>
        <p:txBody>
          <a:bodyPr vert="horz" wrap="square" lIns="0" tIns="40958" rIns="0" bIns="0" rtlCol="0">
            <a:spAutoFit/>
          </a:bodyPr>
          <a:lstStyle/>
          <a:p>
            <a:pPr marL="180975" marR="15240" indent="-171926" algn="just">
              <a:lnSpc>
                <a:spcPct val="90000"/>
              </a:lnSpc>
              <a:spcBef>
                <a:spcPts val="323"/>
              </a:spcBef>
              <a:buFont typeface="Arial MT"/>
              <a:buChar char="•"/>
              <a:tabLst>
                <a:tab pos="181451" algn="l"/>
              </a:tabLst>
            </a:pPr>
            <a:r>
              <a:rPr sz="2100" spc="56" dirty="0">
                <a:latin typeface="Times New Roman" panose="02020603050405020304" pitchFamily="18" charset="0"/>
                <a:cs typeface="Times New Roman" panose="02020603050405020304" pitchFamily="18" charset="0"/>
              </a:rPr>
              <a:t>Such</a:t>
            </a:r>
            <a:r>
              <a:rPr sz="2100" spc="60" dirty="0">
                <a:latin typeface="Times New Roman" panose="02020603050405020304" pitchFamily="18" charset="0"/>
                <a:cs typeface="Times New Roman" panose="02020603050405020304" pitchFamily="18" charset="0"/>
              </a:rPr>
              <a:t> </a:t>
            </a:r>
            <a:r>
              <a:rPr sz="2100" spc="19" dirty="0">
                <a:latin typeface="Times New Roman" panose="02020603050405020304" pitchFamily="18" charset="0"/>
                <a:cs typeface="Times New Roman" panose="02020603050405020304" pitchFamily="18" charset="0"/>
              </a:rPr>
              <a:t>conversions</a:t>
            </a:r>
            <a:r>
              <a:rPr sz="2100" spc="56" dirty="0">
                <a:latin typeface="Times New Roman" panose="02020603050405020304" pitchFamily="18" charset="0"/>
                <a:cs typeface="Times New Roman" panose="02020603050405020304" pitchFamily="18" charset="0"/>
              </a:rPr>
              <a:t> </a:t>
            </a:r>
            <a:r>
              <a:rPr sz="2100" spc="-15" dirty="0">
                <a:latin typeface="Times New Roman" panose="02020603050405020304" pitchFamily="18" charset="0"/>
                <a:cs typeface="Times New Roman" panose="02020603050405020304" pitchFamily="18" charset="0"/>
              </a:rPr>
              <a:t>are</a:t>
            </a:r>
            <a:r>
              <a:rPr sz="2100" spc="56" dirty="0">
                <a:latin typeface="Times New Roman" panose="02020603050405020304" pitchFamily="18" charset="0"/>
                <a:cs typeface="Times New Roman" panose="02020603050405020304" pitchFamily="18" charset="0"/>
              </a:rPr>
              <a:t> </a:t>
            </a:r>
            <a:r>
              <a:rPr sz="2100" spc="8" dirty="0">
                <a:latin typeface="Times New Roman" panose="02020603050405020304" pitchFamily="18" charset="0"/>
                <a:cs typeface="Times New Roman" panose="02020603050405020304" pitchFamily="18" charset="0"/>
              </a:rPr>
              <a:t>necessary</a:t>
            </a:r>
            <a:r>
              <a:rPr sz="2100" spc="45" dirty="0">
                <a:latin typeface="Times New Roman" panose="02020603050405020304" pitchFamily="18" charset="0"/>
                <a:cs typeface="Times New Roman" panose="02020603050405020304" pitchFamily="18" charset="0"/>
              </a:rPr>
              <a:t> </a:t>
            </a:r>
            <a:r>
              <a:rPr sz="2100" spc="19" dirty="0">
                <a:latin typeface="Times New Roman" panose="02020603050405020304" pitchFamily="18" charset="0"/>
                <a:cs typeface="Times New Roman" panose="02020603050405020304" pitchFamily="18" charset="0"/>
              </a:rPr>
              <a:t>because,</a:t>
            </a:r>
            <a:r>
              <a:rPr sz="2100" spc="56" dirty="0">
                <a:latin typeface="Times New Roman" panose="02020603050405020304" pitchFamily="18" charset="0"/>
                <a:cs typeface="Times New Roman" panose="02020603050405020304" pitchFamily="18" charset="0"/>
              </a:rPr>
              <a:t> </a:t>
            </a:r>
            <a:r>
              <a:rPr sz="2100" spc="45" dirty="0">
                <a:latin typeface="Times New Roman" panose="02020603050405020304" pitchFamily="18" charset="0"/>
                <a:cs typeface="Times New Roman" panose="02020603050405020304" pitchFamily="18" charset="0"/>
              </a:rPr>
              <a:t>while</a:t>
            </a:r>
            <a:r>
              <a:rPr sz="2100" spc="68" dirty="0">
                <a:latin typeface="Times New Roman" panose="02020603050405020304" pitchFamily="18" charset="0"/>
                <a:cs typeface="Times New Roman" panose="02020603050405020304" pitchFamily="18" charset="0"/>
              </a:rPr>
              <a:t> </a:t>
            </a:r>
            <a:r>
              <a:rPr sz="2100" spc="49" dirty="0">
                <a:latin typeface="Times New Roman" panose="02020603050405020304" pitchFamily="18" charset="0"/>
                <a:cs typeface="Times New Roman" panose="02020603050405020304" pitchFamily="18" charset="0"/>
              </a:rPr>
              <a:t>embedded</a:t>
            </a:r>
            <a:r>
              <a:rPr sz="2100" spc="68" dirty="0">
                <a:latin typeface="Times New Roman" panose="02020603050405020304" pitchFamily="18" charset="0"/>
                <a:cs typeface="Times New Roman" panose="02020603050405020304" pitchFamily="18" charset="0"/>
              </a:rPr>
              <a:t> </a:t>
            </a:r>
            <a:r>
              <a:rPr sz="2100" spc="15" dirty="0">
                <a:latin typeface="Times New Roman" panose="02020603050405020304" pitchFamily="18" charset="0"/>
                <a:cs typeface="Times New Roman" panose="02020603050405020304" pitchFamily="18" charset="0"/>
              </a:rPr>
              <a:t>systems </a:t>
            </a:r>
            <a:r>
              <a:rPr sz="2100" spc="-450" dirty="0">
                <a:latin typeface="Times New Roman" panose="02020603050405020304" pitchFamily="18" charset="0"/>
                <a:cs typeface="Times New Roman" panose="02020603050405020304" pitchFamily="18" charset="0"/>
              </a:rPr>
              <a:t> </a:t>
            </a:r>
            <a:r>
              <a:rPr sz="2100" spc="38" dirty="0">
                <a:latin typeface="Times New Roman" panose="02020603050405020304" pitchFamily="18" charset="0"/>
                <a:cs typeface="Times New Roman" panose="02020603050405020304" pitchFamily="18" charset="0"/>
              </a:rPr>
              <a:t>deal</a:t>
            </a:r>
            <a:r>
              <a:rPr sz="2100" spc="60" dirty="0">
                <a:latin typeface="Times New Roman" panose="02020603050405020304" pitchFamily="18" charset="0"/>
                <a:cs typeface="Times New Roman" panose="02020603050405020304" pitchFamily="18" charset="0"/>
              </a:rPr>
              <a:t> </a:t>
            </a:r>
            <a:r>
              <a:rPr sz="2100" spc="45" dirty="0">
                <a:latin typeface="Times New Roman" panose="02020603050405020304" pitchFamily="18" charset="0"/>
                <a:cs typeface="Times New Roman" panose="02020603050405020304" pitchFamily="18" charset="0"/>
              </a:rPr>
              <a:t>with</a:t>
            </a:r>
            <a:r>
              <a:rPr sz="2100" spc="53" dirty="0">
                <a:latin typeface="Times New Roman" panose="02020603050405020304" pitchFamily="18" charset="0"/>
                <a:cs typeface="Times New Roman" panose="02020603050405020304" pitchFamily="18" charset="0"/>
              </a:rPr>
              <a:t> </a:t>
            </a:r>
            <a:r>
              <a:rPr sz="2100" spc="45" dirty="0">
                <a:latin typeface="Times New Roman" panose="02020603050405020304" pitchFamily="18" charset="0"/>
                <a:cs typeface="Times New Roman" panose="02020603050405020304" pitchFamily="18" charset="0"/>
              </a:rPr>
              <a:t>digital</a:t>
            </a:r>
            <a:r>
              <a:rPr sz="2100" spc="64" dirty="0">
                <a:latin typeface="Times New Roman" panose="02020603050405020304" pitchFamily="18" charset="0"/>
                <a:cs typeface="Times New Roman" panose="02020603050405020304" pitchFamily="18" charset="0"/>
              </a:rPr>
              <a:t> </a:t>
            </a:r>
            <a:r>
              <a:rPr sz="2100" spc="53" dirty="0">
                <a:latin typeface="Times New Roman" panose="02020603050405020304" pitchFamily="18" charset="0"/>
                <a:cs typeface="Times New Roman" panose="02020603050405020304" pitchFamily="18" charset="0"/>
              </a:rPr>
              <a:t>values,</a:t>
            </a:r>
            <a:r>
              <a:rPr sz="2100" spc="60" dirty="0">
                <a:latin typeface="Times New Roman" panose="02020603050405020304" pitchFamily="18" charset="0"/>
                <a:cs typeface="Times New Roman" panose="02020603050405020304" pitchFamily="18" charset="0"/>
              </a:rPr>
              <a:t> </a:t>
            </a:r>
            <a:r>
              <a:rPr sz="2100" spc="34" dirty="0">
                <a:latin typeface="Times New Roman" panose="02020603050405020304" pitchFamily="18" charset="0"/>
                <a:cs typeface="Times New Roman" panose="02020603050405020304" pitchFamily="18" charset="0"/>
              </a:rPr>
              <a:t>an</a:t>
            </a:r>
            <a:r>
              <a:rPr sz="2100" spc="49" dirty="0">
                <a:latin typeface="Times New Roman" panose="02020603050405020304" pitchFamily="18" charset="0"/>
                <a:cs typeface="Times New Roman" panose="02020603050405020304" pitchFamily="18" charset="0"/>
              </a:rPr>
              <a:t> embedded</a:t>
            </a:r>
            <a:r>
              <a:rPr sz="2100" spc="64" dirty="0">
                <a:latin typeface="Times New Roman" panose="02020603050405020304" pitchFamily="18" charset="0"/>
                <a:cs typeface="Times New Roman" panose="02020603050405020304" pitchFamily="18" charset="0"/>
              </a:rPr>
              <a:t> </a:t>
            </a:r>
            <a:r>
              <a:rPr sz="2100" spc="30" dirty="0">
                <a:latin typeface="Times New Roman" panose="02020603050405020304" pitchFamily="18" charset="0"/>
                <a:cs typeface="Times New Roman" panose="02020603050405020304" pitchFamily="18" charset="0"/>
              </a:rPr>
              <a:t>system’s</a:t>
            </a:r>
            <a:r>
              <a:rPr sz="2100" spc="64" dirty="0">
                <a:latin typeface="Times New Roman" panose="02020603050405020304" pitchFamily="18" charset="0"/>
                <a:cs typeface="Times New Roman" panose="02020603050405020304" pitchFamily="18" charset="0"/>
              </a:rPr>
              <a:t> </a:t>
            </a:r>
            <a:r>
              <a:rPr sz="2100" spc="41" dirty="0">
                <a:latin typeface="Times New Roman" panose="02020603050405020304" pitchFamily="18" charset="0"/>
                <a:cs typeface="Times New Roman" panose="02020603050405020304" pitchFamily="18" charset="0"/>
              </a:rPr>
              <a:t>surroundings </a:t>
            </a:r>
            <a:r>
              <a:rPr sz="2100" spc="45" dirty="0">
                <a:latin typeface="Times New Roman" panose="02020603050405020304" pitchFamily="18" charset="0"/>
                <a:cs typeface="Times New Roman" panose="02020603050405020304" pitchFamily="18" charset="0"/>
              </a:rPr>
              <a:t> </a:t>
            </a:r>
            <a:r>
              <a:rPr sz="2100" spc="41" dirty="0">
                <a:latin typeface="Times New Roman" panose="02020603050405020304" pitchFamily="18" charset="0"/>
                <a:cs typeface="Times New Roman" panose="02020603050405020304" pitchFamily="18" charset="0"/>
              </a:rPr>
              <a:t>typically</a:t>
            </a:r>
            <a:r>
              <a:rPr sz="2100" spc="68" dirty="0">
                <a:latin typeface="Times New Roman" panose="02020603050405020304" pitchFamily="18" charset="0"/>
                <a:cs typeface="Times New Roman" panose="02020603050405020304" pitchFamily="18" charset="0"/>
              </a:rPr>
              <a:t> </a:t>
            </a:r>
            <a:r>
              <a:rPr sz="2100" spc="53" dirty="0">
                <a:latin typeface="Times New Roman" panose="02020603050405020304" pitchFamily="18" charset="0"/>
                <a:cs typeface="Times New Roman" panose="02020603050405020304" pitchFamily="18" charset="0"/>
              </a:rPr>
              <a:t>involve</a:t>
            </a:r>
            <a:r>
              <a:rPr sz="2100" spc="60" dirty="0">
                <a:latin typeface="Times New Roman" panose="02020603050405020304" pitchFamily="18" charset="0"/>
                <a:cs typeface="Times New Roman" panose="02020603050405020304" pitchFamily="18" charset="0"/>
              </a:rPr>
              <a:t> </a:t>
            </a:r>
            <a:r>
              <a:rPr sz="2100" spc="68" dirty="0">
                <a:latin typeface="Times New Roman" panose="02020603050405020304" pitchFamily="18" charset="0"/>
                <a:cs typeface="Times New Roman" panose="02020603050405020304" pitchFamily="18" charset="0"/>
              </a:rPr>
              <a:t>many </a:t>
            </a:r>
            <a:r>
              <a:rPr sz="2100" spc="49" dirty="0">
                <a:latin typeface="Times New Roman" panose="02020603050405020304" pitchFamily="18" charset="0"/>
                <a:cs typeface="Times New Roman" panose="02020603050405020304" pitchFamily="18" charset="0"/>
              </a:rPr>
              <a:t>analog</a:t>
            </a:r>
            <a:r>
              <a:rPr sz="2100" spc="68" dirty="0">
                <a:latin typeface="Times New Roman" panose="02020603050405020304" pitchFamily="18" charset="0"/>
                <a:cs typeface="Times New Roman" panose="02020603050405020304" pitchFamily="18" charset="0"/>
              </a:rPr>
              <a:t> </a:t>
            </a:r>
            <a:r>
              <a:rPr sz="2100" spc="38" dirty="0">
                <a:latin typeface="Times New Roman" panose="02020603050405020304" pitchFamily="18" charset="0"/>
                <a:cs typeface="Times New Roman" panose="02020603050405020304" pitchFamily="18" charset="0"/>
              </a:rPr>
              <a:t>signals.</a:t>
            </a:r>
            <a:endParaRPr lang="en-US" sz="2100" spc="38" dirty="0">
              <a:latin typeface="Times New Roman" panose="02020603050405020304" pitchFamily="18" charset="0"/>
              <a:cs typeface="Times New Roman" panose="02020603050405020304" pitchFamily="18" charset="0"/>
            </a:endParaRPr>
          </a:p>
          <a:p>
            <a:pPr marL="180975" marR="15240" indent="-171926" algn="just">
              <a:lnSpc>
                <a:spcPct val="90000"/>
              </a:lnSpc>
              <a:spcBef>
                <a:spcPts val="323"/>
              </a:spcBef>
              <a:buFont typeface="Arial MT"/>
              <a:buChar char="•"/>
              <a:tabLst>
                <a:tab pos="181451" algn="l"/>
              </a:tabLst>
            </a:pPr>
            <a:endParaRPr sz="2100" dirty="0">
              <a:latin typeface="Times New Roman" panose="02020603050405020304" pitchFamily="18" charset="0"/>
              <a:cs typeface="Times New Roman" panose="02020603050405020304" pitchFamily="18" charset="0"/>
            </a:endParaRPr>
          </a:p>
          <a:p>
            <a:pPr marL="180975" marR="3810" indent="-171926" algn="just">
              <a:lnSpc>
                <a:spcPct val="90000"/>
              </a:lnSpc>
              <a:spcBef>
                <a:spcPts val="746"/>
              </a:spcBef>
              <a:buFont typeface="Arial MT"/>
              <a:buChar char="•"/>
              <a:tabLst>
                <a:tab pos="181451" algn="l"/>
              </a:tabLst>
            </a:pPr>
            <a:r>
              <a:rPr sz="2100" spc="98" dirty="0">
                <a:latin typeface="Times New Roman" panose="02020603050405020304" pitchFamily="18" charset="0"/>
                <a:cs typeface="Times New Roman" panose="02020603050405020304" pitchFamily="18" charset="0"/>
              </a:rPr>
              <a:t>Analog</a:t>
            </a:r>
            <a:r>
              <a:rPr sz="2100" spc="68" dirty="0">
                <a:latin typeface="Times New Roman" panose="02020603050405020304" pitchFamily="18" charset="0"/>
                <a:cs typeface="Times New Roman" panose="02020603050405020304" pitchFamily="18" charset="0"/>
              </a:rPr>
              <a:t> </a:t>
            </a:r>
            <a:r>
              <a:rPr sz="2100" spc="-15" dirty="0">
                <a:latin typeface="Times New Roman" panose="02020603050405020304" pitchFamily="18" charset="0"/>
                <a:cs typeface="Times New Roman" panose="02020603050405020304" pitchFamily="18" charset="0"/>
              </a:rPr>
              <a:t>refers</a:t>
            </a:r>
            <a:r>
              <a:rPr sz="2100" spc="53" dirty="0">
                <a:latin typeface="Times New Roman" panose="02020603050405020304" pitchFamily="18" charset="0"/>
                <a:cs typeface="Times New Roman" panose="02020603050405020304" pitchFamily="18" charset="0"/>
              </a:rPr>
              <a:t> </a:t>
            </a:r>
            <a:r>
              <a:rPr sz="2100" spc="-4" dirty="0">
                <a:latin typeface="Times New Roman" panose="02020603050405020304" pitchFamily="18" charset="0"/>
                <a:cs typeface="Times New Roman" panose="02020603050405020304" pitchFamily="18" charset="0"/>
              </a:rPr>
              <a:t>to</a:t>
            </a:r>
            <a:r>
              <a:rPr sz="2100" spc="79" dirty="0">
                <a:latin typeface="Times New Roman" panose="02020603050405020304" pitchFamily="18" charset="0"/>
                <a:cs typeface="Times New Roman" panose="02020603050405020304" pitchFamily="18" charset="0"/>
              </a:rPr>
              <a:t> </a:t>
            </a:r>
            <a:r>
              <a:rPr sz="2100" spc="45" dirty="0">
                <a:solidFill>
                  <a:srgbClr val="FF0000"/>
                </a:solidFill>
                <a:latin typeface="Times New Roman" panose="02020603050405020304" pitchFamily="18" charset="0"/>
                <a:cs typeface="Times New Roman" panose="02020603050405020304" pitchFamily="18" charset="0"/>
              </a:rPr>
              <a:t>continuously-valued</a:t>
            </a:r>
            <a:r>
              <a:rPr sz="2100" spc="49" dirty="0">
                <a:solidFill>
                  <a:srgbClr val="FF0000"/>
                </a:solidFill>
                <a:latin typeface="Times New Roman" panose="02020603050405020304" pitchFamily="18" charset="0"/>
                <a:cs typeface="Times New Roman" panose="02020603050405020304" pitchFamily="18" charset="0"/>
              </a:rPr>
              <a:t> </a:t>
            </a:r>
            <a:r>
              <a:rPr sz="2100" spc="49" dirty="0">
                <a:latin typeface="Times New Roman" panose="02020603050405020304" pitchFamily="18" charset="0"/>
                <a:cs typeface="Times New Roman" panose="02020603050405020304" pitchFamily="18" charset="0"/>
              </a:rPr>
              <a:t>signal,</a:t>
            </a:r>
            <a:r>
              <a:rPr sz="2100" spc="56" dirty="0">
                <a:latin typeface="Times New Roman" panose="02020603050405020304" pitchFamily="18" charset="0"/>
                <a:cs typeface="Times New Roman" panose="02020603050405020304" pitchFamily="18" charset="0"/>
              </a:rPr>
              <a:t> </a:t>
            </a:r>
            <a:r>
              <a:rPr sz="2100" spc="38" dirty="0">
                <a:latin typeface="Times New Roman" panose="02020603050405020304" pitchFamily="18" charset="0"/>
                <a:cs typeface="Times New Roman" panose="02020603050405020304" pitchFamily="18" charset="0"/>
              </a:rPr>
              <a:t>such</a:t>
            </a:r>
            <a:r>
              <a:rPr sz="2100" spc="68" dirty="0">
                <a:latin typeface="Times New Roman" panose="02020603050405020304" pitchFamily="18" charset="0"/>
                <a:cs typeface="Times New Roman" panose="02020603050405020304" pitchFamily="18" charset="0"/>
              </a:rPr>
              <a:t> </a:t>
            </a:r>
            <a:r>
              <a:rPr sz="2100" spc="4" dirty="0">
                <a:latin typeface="Times New Roman" panose="02020603050405020304" pitchFamily="18" charset="0"/>
                <a:cs typeface="Times New Roman" panose="02020603050405020304" pitchFamily="18" charset="0"/>
              </a:rPr>
              <a:t>as</a:t>
            </a:r>
            <a:r>
              <a:rPr sz="2100" spc="64" dirty="0">
                <a:latin typeface="Times New Roman" panose="02020603050405020304" pitchFamily="18" charset="0"/>
                <a:cs typeface="Times New Roman" panose="02020603050405020304" pitchFamily="18" charset="0"/>
              </a:rPr>
              <a:t> </a:t>
            </a:r>
            <a:r>
              <a:rPr sz="2100" spc="8" dirty="0">
                <a:latin typeface="Times New Roman" panose="02020603050405020304" pitchFamily="18" charset="0"/>
                <a:cs typeface="Times New Roman" panose="02020603050405020304" pitchFamily="18" charset="0"/>
              </a:rPr>
              <a:t>temperature </a:t>
            </a:r>
            <a:r>
              <a:rPr sz="2100" spc="11" dirty="0">
                <a:latin typeface="Times New Roman" panose="02020603050405020304" pitchFamily="18" charset="0"/>
                <a:cs typeface="Times New Roman" panose="02020603050405020304" pitchFamily="18" charset="0"/>
              </a:rPr>
              <a:t> </a:t>
            </a:r>
            <a:r>
              <a:rPr sz="2100" spc="-8" dirty="0">
                <a:latin typeface="Times New Roman" panose="02020603050405020304" pitchFamily="18" charset="0"/>
                <a:cs typeface="Times New Roman" panose="02020603050405020304" pitchFamily="18" charset="0"/>
              </a:rPr>
              <a:t>or</a:t>
            </a:r>
            <a:r>
              <a:rPr sz="2100" spc="60" dirty="0">
                <a:latin typeface="Times New Roman" panose="02020603050405020304" pitchFamily="18" charset="0"/>
                <a:cs typeface="Times New Roman" panose="02020603050405020304" pitchFamily="18" charset="0"/>
              </a:rPr>
              <a:t> </a:t>
            </a:r>
            <a:r>
              <a:rPr sz="2100" spc="30" dirty="0">
                <a:latin typeface="Times New Roman" panose="02020603050405020304" pitchFamily="18" charset="0"/>
                <a:cs typeface="Times New Roman" panose="02020603050405020304" pitchFamily="18" charset="0"/>
              </a:rPr>
              <a:t>speed</a:t>
            </a:r>
            <a:r>
              <a:rPr sz="2100" spc="71" dirty="0">
                <a:latin typeface="Times New Roman" panose="02020603050405020304" pitchFamily="18" charset="0"/>
                <a:cs typeface="Times New Roman" panose="02020603050405020304" pitchFamily="18" charset="0"/>
              </a:rPr>
              <a:t> </a:t>
            </a:r>
            <a:r>
              <a:rPr sz="2100" dirty="0">
                <a:latin typeface="Times New Roman" panose="02020603050405020304" pitchFamily="18" charset="0"/>
                <a:cs typeface="Times New Roman" panose="02020603050405020304" pitchFamily="18" charset="0"/>
              </a:rPr>
              <a:t>represented</a:t>
            </a:r>
            <a:r>
              <a:rPr sz="2100" spc="45" dirty="0">
                <a:latin typeface="Times New Roman" panose="02020603050405020304" pitchFamily="18" charset="0"/>
                <a:cs typeface="Times New Roman" panose="02020603050405020304" pitchFamily="18" charset="0"/>
              </a:rPr>
              <a:t> </a:t>
            </a:r>
            <a:r>
              <a:rPr sz="2100" spc="56" dirty="0">
                <a:latin typeface="Times New Roman" panose="02020603050405020304" pitchFamily="18" charset="0"/>
                <a:cs typeface="Times New Roman" panose="02020603050405020304" pitchFamily="18" charset="0"/>
              </a:rPr>
              <a:t>by</a:t>
            </a:r>
            <a:r>
              <a:rPr sz="2100" spc="75" dirty="0">
                <a:latin typeface="Times New Roman" panose="02020603050405020304" pitchFamily="18" charset="0"/>
                <a:cs typeface="Times New Roman" panose="02020603050405020304" pitchFamily="18" charset="0"/>
              </a:rPr>
              <a:t> </a:t>
            </a:r>
            <a:r>
              <a:rPr sz="2100" spc="23" dirty="0">
                <a:latin typeface="Times New Roman" panose="02020603050405020304" pitchFamily="18" charset="0"/>
                <a:cs typeface="Times New Roman" panose="02020603050405020304" pitchFamily="18" charset="0"/>
              </a:rPr>
              <a:t>a</a:t>
            </a:r>
            <a:r>
              <a:rPr sz="2100" spc="64" dirty="0">
                <a:latin typeface="Times New Roman" panose="02020603050405020304" pitchFamily="18" charset="0"/>
                <a:cs typeface="Times New Roman" panose="02020603050405020304" pitchFamily="18" charset="0"/>
              </a:rPr>
              <a:t> </a:t>
            </a:r>
            <a:r>
              <a:rPr sz="2100" spc="41" dirty="0">
                <a:latin typeface="Times New Roman" panose="02020603050405020304" pitchFamily="18" charset="0"/>
                <a:cs typeface="Times New Roman" panose="02020603050405020304" pitchFamily="18" charset="0"/>
              </a:rPr>
              <a:t>voltage</a:t>
            </a:r>
            <a:r>
              <a:rPr sz="2100" spc="60" dirty="0">
                <a:latin typeface="Times New Roman" panose="02020603050405020304" pitchFamily="18" charset="0"/>
                <a:cs typeface="Times New Roman" panose="02020603050405020304" pitchFamily="18" charset="0"/>
              </a:rPr>
              <a:t> </a:t>
            </a:r>
            <a:r>
              <a:rPr sz="2100" spc="11" dirty="0">
                <a:latin typeface="Times New Roman" panose="02020603050405020304" pitchFamily="18" charset="0"/>
                <a:cs typeface="Times New Roman" panose="02020603050405020304" pitchFamily="18" charset="0"/>
              </a:rPr>
              <a:t>between</a:t>
            </a:r>
            <a:r>
              <a:rPr sz="2100" spc="68" dirty="0">
                <a:latin typeface="Times New Roman" panose="02020603050405020304" pitchFamily="18" charset="0"/>
                <a:cs typeface="Times New Roman" panose="02020603050405020304" pitchFamily="18" charset="0"/>
              </a:rPr>
              <a:t> </a:t>
            </a:r>
            <a:r>
              <a:rPr sz="2100" spc="-116" dirty="0">
                <a:latin typeface="Times New Roman" panose="02020603050405020304" pitchFamily="18" charset="0"/>
                <a:cs typeface="Times New Roman" panose="02020603050405020304" pitchFamily="18" charset="0"/>
              </a:rPr>
              <a:t>0</a:t>
            </a:r>
            <a:r>
              <a:rPr sz="2100" spc="60" dirty="0">
                <a:latin typeface="Times New Roman" panose="02020603050405020304" pitchFamily="18" charset="0"/>
                <a:cs typeface="Times New Roman" panose="02020603050405020304" pitchFamily="18" charset="0"/>
              </a:rPr>
              <a:t> </a:t>
            </a:r>
            <a:r>
              <a:rPr sz="2100" spc="64" dirty="0">
                <a:latin typeface="Times New Roman" panose="02020603050405020304" pitchFamily="18" charset="0"/>
                <a:cs typeface="Times New Roman" panose="02020603050405020304" pitchFamily="18" charset="0"/>
              </a:rPr>
              <a:t>and </a:t>
            </a:r>
            <a:r>
              <a:rPr sz="2100" spc="-64" dirty="0">
                <a:latin typeface="Times New Roman" panose="02020603050405020304" pitchFamily="18" charset="0"/>
                <a:cs typeface="Times New Roman" panose="02020603050405020304" pitchFamily="18" charset="0"/>
              </a:rPr>
              <a:t>100,</a:t>
            </a:r>
            <a:r>
              <a:rPr sz="2100" spc="49" dirty="0">
                <a:latin typeface="Times New Roman" panose="02020603050405020304" pitchFamily="18" charset="0"/>
                <a:cs typeface="Times New Roman" panose="02020603050405020304" pitchFamily="18" charset="0"/>
              </a:rPr>
              <a:t> </a:t>
            </a:r>
            <a:r>
              <a:rPr sz="2100" spc="45" dirty="0">
                <a:latin typeface="Times New Roman" panose="02020603050405020304" pitchFamily="18" charset="0"/>
                <a:cs typeface="Times New Roman" panose="02020603050405020304" pitchFamily="18" charset="0"/>
              </a:rPr>
              <a:t>with</a:t>
            </a:r>
            <a:r>
              <a:rPr sz="2100" spc="71" dirty="0">
                <a:latin typeface="Times New Roman" panose="02020603050405020304" pitchFamily="18" charset="0"/>
                <a:cs typeface="Times New Roman" panose="02020603050405020304" pitchFamily="18" charset="0"/>
              </a:rPr>
              <a:t> </a:t>
            </a:r>
            <a:r>
              <a:rPr sz="2100" spc="23" dirty="0">
                <a:latin typeface="Times New Roman" panose="02020603050405020304" pitchFamily="18" charset="0"/>
                <a:cs typeface="Times New Roman" panose="02020603050405020304" pitchFamily="18" charset="0"/>
              </a:rPr>
              <a:t>infinite </a:t>
            </a:r>
            <a:r>
              <a:rPr sz="2100" spc="-450" dirty="0">
                <a:latin typeface="Times New Roman" panose="02020603050405020304" pitchFamily="18" charset="0"/>
                <a:cs typeface="Times New Roman" panose="02020603050405020304" pitchFamily="18" charset="0"/>
              </a:rPr>
              <a:t> </a:t>
            </a:r>
            <a:r>
              <a:rPr sz="2100" spc="15" dirty="0">
                <a:latin typeface="Times New Roman" panose="02020603050405020304" pitchFamily="18" charset="0"/>
                <a:cs typeface="Times New Roman" panose="02020603050405020304" pitchFamily="18" charset="0"/>
              </a:rPr>
              <a:t>possible</a:t>
            </a:r>
            <a:r>
              <a:rPr sz="2100" spc="56" dirty="0">
                <a:latin typeface="Times New Roman" panose="02020603050405020304" pitchFamily="18" charset="0"/>
                <a:cs typeface="Times New Roman" panose="02020603050405020304" pitchFamily="18" charset="0"/>
              </a:rPr>
              <a:t> </a:t>
            </a:r>
            <a:r>
              <a:rPr sz="2100" spc="45" dirty="0">
                <a:latin typeface="Times New Roman" panose="02020603050405020304" pitchFamily="18" charset="0"/>
                <a:cs typeface="Times New Roman" panose="02020603050405020304" pitchFamily="18" charset="0"/>
              </a:rPr>
              <a:t>values</a:t>
            </a:r>
            <a:r>
              <a:rPr sz="2100" spc="53" dirty="0">
                <a:latin typeface="Times New Roman" panose="02020603050405020304" pitchFamily="18" charset="0"/>
                <a:cs typeface="Times New Roman" panose="02020603050405020304" pitchFamily="18" charset="0"/>
              </a:rPr>
              <a:t> </a:t>
            </a:r>
            <a:r>
              <a:rPr sz="2100" spc="34" dirty="0">
                <a:latin typeface="Times New Roman" panose="02020603050405020304" pitchFamily="18" charset="0"/>
                <a:cs typeface="Times New Roman" panose="02020603050405020304" pitchFamily="18" charset="0"/>
              </a:rPr>
              <a:t>in</a:t>
            </a:r>
            <a:r>
              <a:rPr sz="2100" spc="60" dirty="0">
                <a:latin typeface="Times New Roman" panose="02020603050405020304" pitchFamily="18" charset="0"/>
                <a:cs typeface="Times New Roman" panose="02020603050405020304" pitchFamily="18" charset="0"/>
              </a:rPr>
              <a:t> </a:t>
            </a:r>
            <a:r>
              <a:rPr sz="2100" spc="19" dirty="0">
                <a:latin typeface="Times New Roman" panose="02020603050405020304" pitchFamily="18" charset="0"/>
                <a:cs typeface="Times New Roman" panose="02020603050405020304" pitchFamily="18" charset="0"/>
              </a:rPr>
              <a:t>between.</a:t>
            </a:r>
            <a:endParaRPr lang="en-US" sz="2100" spc="19" dirty="0">
              <a:latin typeface="Times New Roman" panose="02020603050405020304" pitchFamily="18" charset="0"/>
              <a:cs typeface="Times New Roman" panose="02020603050405020304" pitchFamily="18" charset="0"/>
            </a:endParaRPr>
          </a:p>
          <a:p>
            <a:pPr marL="180975" marR="3810" indent="-171926" algn="just">
              <a:lnSpc>
                <a:spcPct val="90000"/>
              </a:lnSpc>
              <a:spcBef>
                <a:spcPts val="746"/>
              </a:spcBef>
              <a:buFont typeface="Arial MT"/>
              <a:buChar char="•"/>
              <a:tabLst>
                <a:tab pos="181451" algn="l"/>
              </a:tabLst>
            </a:pPr>
            <a:endParaRPr sz="2100" dirty="0">
              <a:latin typeface="Times New Roman" panose="02020603050405020304" pitchFamily="18" charset="0"/>
              <a:cs typeface="Times New Roman" panose="02020603050405020304" pitchFamily="18" charset="0"/>
            </a:endParaRPr>
          </a:p>
          <a:p>
            <a:pPr marL="180975" marR="89535" indent="-171926" algn="just">
              <a:lnSpc>
                <a:spcPct val="90000"/>
              </a:lnSpc>
              <a:spcBef>
                <a:spcPts val="758"/>
              </a:spcBef>
              <a:buFont typeface="Arial MT"/>
              <a:buChar char="•"/>
              <a:tabLst>
                <a:tab pos="181451" algn="l"/>
              </a:tabLst>
            </a:pPr>
            <a:r>
              <a:rPr sz="2100" spc="64" dirty="0">
                <a:latin typeface="Times New Roman" panose="02020603050405020304" pitchFamily="18" charset="0"/>
                <a:cs typeface="Times New Roman" panose="02020603050405020304" pitchFamily="18" charset="0"/>
              </a:rPr>
              <a:t>Digital</a:t>
            </a:r>
            <a:r>
              <a:rPr sz="2100" spc="56" dirty="0">
                <a:latin typeface="Times New Roman" panose="02020603050405020304" pitchFamily="18" charset="0"/>
                <a:cs typeface="Times New Roman" panose="02020603050405020304" pitchFamily="18" charset="0"/>
              </a:rPr>
              <a:t> </a:t>
            </a:r>
            <a:r>
              <a:rPr sz="2100" spc="-15" dirty="0">
                <a:latin typeface="Times New Roman" panose="02020603050405020304" pitchFamily="18" charset="0"/>
                <a:cs typeface="Times New Roman" panose="02020603050405020304" pitchFamily="18" charset="0"/>
              </a:rPr>
              <a:t>refers</a:t>
            </a:r>
            <a:r>
              <a:rPr sz="2100" spc="49" dirty="0">
                <a:latin typeface="Times New Roman" panose="02020603050405020304" pitchFamily="18" charset="0"/>
                <a:cs typeface="Times New Roman" panose="02020603050405020304" pitchFamily="18" charset="0"/>
              </a:rPr>
              <a:t> </a:t>
            </a:r>
            <a:r>
              <a:rPr sz="2100" spc="-4" dirty="0">
                <a:latin typeface="Times New Roman" panose="02020603050405020304" pitchFamily="18" charset="0"/>
                <a:cs typeface="Times New Roman" panose="02020603050405020304" pitchFamily="18" charset="0"/>
              </a:rPr>
              <a:t>to</a:t>
            </a:r>
            <a:r>
              <a:rPr sz="2100" spc="64" dirty="0">
                <a:latin typeface="Times New Roman" panose="02020603050405020304" pitchFamily="18" charset="0"/>
                <a:cs typeface="Times New Roman" panose="02020603050405020304" pitchFamily="18" charset="0"/>
              </a:rPr>
              <a:t> </a:t>
            </a:r>
            <a:r>
              <a:rPr sz="2100" spc="34" dirty="0">
                <a:solidFill>
                  <a:srgbClr val="FF0000"/>
                </a:solidFill>
                <a:latin typeface="Times New Roman" panose="02020603050405020304" pitchFamily="18" charset="0"/>
                <a:cs typeface="Times New Roman" panose="02020603050405020304" pitchFamily="18" charset="0"/>
              </a:rPr>
              <a:t>discretely-valued</a:t>
            </a:r>
            <a:r>
              <a:rPr sz="2100" spc="49" dirty="0">
                <a:solidFill>
                  <a:srgbClr val="FF0000"/>
                </a:solidFill>
                <a:latin typeface="Times New Roman" panose="02020603050405020304" pitchFamily="18" charset="0"/>
                <a:cs typeface="Times New Roman" panose="02020603050405020304" pitchFamily="18" charset="0"/>
              </a:rPr>
              <a:t> </a:t>
            </a:r>
            <a:r>
              <a:rPr sz="2100" spc="41" dirty="0">
                <a:latin typeface="Times New Roman" panose="02020603050405020304" pitchFamily="18" charset="0"/>
                <a:cs typeface="Times New Roman" panose="02020603050405020304" pitchFamily="18" charset="0"/>
              </a:rPr>
              <a:t>signals,</a:t>
            </a:r>
            <a:r>
              <a:rPr sz="2100" spc="45" dirty="0">
                <a:latin typeface="Times New Roman" panose="02020603050405020304" pitchFamily="18" charset="0"/>
                <a:cs typeface="Times New Roman" panose="02020603050405020304" pitchFamily="18" charset="0"/>
              </a:rPr>
              <a:t> </a:t>
            </a:r>
            <a:r>
              <a:rPr sz="2100" spc="38" dirty="0">
                <a:latin typeface="Times New Roman" panose="02020603050405020304" pitchFamily="18" charset="0"/>
                <a:cs typeface="Times New Roman" panose="02020603050405020304" pitchFamily="18" charset="0"/>
              </a:rPr>
              <a:t>such</a:t>
            </a:r>
            <a:r>
              <a:rPr sz="2100" spc="49" dirty="0">
                <a:latin typeface="Times New Roman" panose="02020603050405020304" pitchFamily="18" charset="0"/>
                <a:cs typeface="Times New Roman" panose="02020603050405020304" pitchFamily="18" charset="0"/>
              </a:rPr>
              <a:t> </a:t>
            </a:r>
            <a:r>
              <a:rPr sz="2100" spc="4" dirty="0">
                <a:latin typeface="Times New Roman" panose="02020603050405020304" pitchFamily="18" charset="0"/>
                <a:cs typeface="Times New Roman" panose="02020603050405020304" pitchFamily="18" charset="0"/>
              </a:rPr>
              <a:t>as</a:t>
            </a:r>
            <a:r>
              <a:rPr sz="2100" spc="60" dirty="0">
                <a:latin typeface="Times New Roman" panose="02020603050405020304" pitchFamily="18" charset="0"/>
                <a:cs typeface="Times New Roman" panose="02020603050405020304" pitchFamily="18" charset="0"/>
              </a:rPr>
              <a:t> </a:t>
            </a:r>
            <a:r>
              <a:rPr sz="2100" spc="19" dirty="0">
                <a:latin typeface="Times New Roman" panose="02020603050405020304" pitchFamily="18" charset="0"/>
                <a:cs typeface="Times New Roman" panose="02020603050405020304" pitchFamily="18" charset="0"/>
              </a:rPr>
              <a:t>integers,</a:t>
            </a:r>
            <a:r>
              <a:rPr sz="2100" spc="49" dirty="0">
                <a:latin typeface="Times New Roman" panose="02020603050405020304" pitchFamily="18" charset="0"/>
                <a:cs typeface="Times New Roman" panose="02020603050405020304" pitchFamily="18" charset="0"/>
              </a:rPr>
              <a:t> </a:t>
            </a:r>
            <a:r>
              <a:rPr sz="2100" spc="64" dirty="0">
                <a:latin typeface="Times New Roman" panose="02020603050405020304" pitchFamily="18" charset="0"/>
                <a:cs typeface="Times New Roman" panose="02020603050405020304" pitchFamily="18" charset="0"/>
              </a:rPr>
              <a:t>and</a:t>
            </a:r>
            <a:r>
              <a:rPr sz="2100" spc="60" dirty="0">
                <a:latin typeface="Times New Roman" panose="02020603050405020304" pitchFamily="18" charset="0"/>
                <a:cs typeface="Times New Roman" panose="02020603050405020304" pitchFamily="18" charset="0"/>
              </a:rPr>
              <a:t> </a:t>
            </a:r>
            <a:r>
              <a:rPr sz="2100" spc="34" dirty="0">
                <a:latin typeface="Times New Roman" panose="02020603050405020304" pitchFamily="18" charset="0"/>
                <a:cs typeface="Times New Roman" panose="02020603050405020304" pitchFamily="18" charset="0"/>
              </a:rPr>
              <a:t>in </a:t>
            </a:r>
            <a:r>
              <a:rPr sz="2100" spc="-454" dirty="0">
                <a:latin typeface="Times New Roman" panose="02020603050405020304" pitchFamily="18" charset="0"/>
                <a:cs typeface="Times New Roman" panose="02020603050405020304" pitchFamily="18" charset="0"/>
              </a:rPr>
              <a:t> </a:t>
            </a:r>
            <a:r>
              <a:rPr sz="2100" spc="56" dirty="0">
                <a:latin typeface="Times New Roman" panose="02020603050405020304" pitchFamily="18" charset="0"/>
                <a:cs typeface="Times New Roman" panose="02020603050405020304" pitchFamily="18" charset="0"/>
              </a:rPr>
              <a:t>computing</a:t>
            </a:r>
            <a:r>
              <a:rPr sz="2100" spc="68" dirty="0">
                <a:latin typeface="Times New Roman" panose="02020603050405020304" pitchFamily="18" charset="0"/>
                <a:cs typeface="Times New Roman" panose="02020603050405020304" pitchFamily="18" charset="0"/>
              </a:rPr>
              <a:t> </a:t>
            </a:r>
            <a:r>
              <a:rPr sz="2100" spc="26" dirty="0">
                <a:latin typeface="Times New Roman" panose="02020603050405020304" pitchFamily="18" charset="0"/>
                <a:cs typeface="Times New Roman" panose="02020603050405020304" pitchFamily="18" charset="0"/>
              </a:rPr>
              <a:t>systems,</a:t>
            </a:r>
            <a:r>
              <a:rPr sz="2100" spc="68" dirty="0">
                <a:latin typeface="Times New Roman" panose="02020603050405020304" pitchFamily="18" charset="0"/>
                <a:cs typeface="Times New Roman" panose="02020603050405020304" pitchFamily="18" charset="0"/>
              </a:rPr>
              <a:t> </a:t>
            </a:r>
            <a:r>
              <a:rPr sz="2100" spc="-8" dirty="0">
                <a:latin typeface="Times New Roman" panose="02020603050405020304" pitchFamily="18" charset="0"/>
                <a:cs typeface="Times New Roman" panose="02020603050405020304" pitchFamily="18" charset="0"/>
              </a:rPr>
              <a:t>these</a:t>
            </a:r>
            <a:r>
              <a:rPr sz="2100" spc="60" dirty="0">
                <a:latin typeface="Times New Roman" panose="02020603050405020304" pitchFamily="18" charset="0"/>
                <a:cs typeface="Times New Roman" panose="02020603050405020304" pitchFamily="18" charset="0"/>
              </a:rPr>
              <a:t> </a:t>
            </a:r>
            <a:r>
              <a:rPr sz="2100" spc="34" dirty="0">
                <a:latin typeface="Times New Roman" panose="02020603050405020304" pitchFamily="18" charset="0"/>
                <a:cs typeface="Times New Roman" panose="02020603050405020304" pitchFamily="18" charset="0"/>
              </a:rPr>
              <a:t>signals</a:t>
            </a:r>
            <a:r>
              <a:rPr sz="2100" spc="56" dirty="0">
                <a:latin typeface="Times New Roman" panose="02020603050405020304" pitchFamily="18" charset="0"/>
                <a:cs typeface="Times New Roman" panose="02020603050405020304" pitchFamily="18" charset="0"/>
              </a:rPr>
              <a:t> </a:t>
            </a:r>
            <a:r>
              <a:rPr sz="2100" spc="-15" dirty="0">
                <a:latin typeface="Times New Roman" panose="02020603050405020304" pitchFamily="18" charset="0"/>
                <a:cs typeface="Times New Roman" panose="02020603050405020304" pitchFamily="18" charset="0"/>
              </a:rPr>
              <a:t>are</a:t>
            </a:r>
            <a:r>
              <a:rPr sz="2100" spc="56" dirty="0">
                <a:latin typeface="Times New Roman" panose="02020603050405020304" pitchFamily="18" charset="0"/>
                <a:cs typeface="Times New Roman" panose="02020603050405020304" pitchFamily="18" charset="0"/>
              </a:rPr>
              <a:t> </a:t>
            </a:r>
            <a:r>
              <a:rPr sz="2100" spc="38" dirty="0">
                <a:latin typeface="Times New Roman" panose="02020603050405020304" pitchFamily="18" charset="0"/>
                <a:cs typeface="Times New Roman" panose="02020603050405020304" pitchFamily="18" charset="0"/>
              </a:rPr>
              <a:t>encoded</a:t>
            </a:r>
            <a:r>
              <a:rPr sz="2100" spc="68" dirty="0">
                <a:latin typeface="Times New Roman" panose="02020603050405020304" pitchFamily="18" charset="0"/>
                <a:cs typeface="Times New Roman" panose="02020603050405020304" pitchFamily="18" charset="0"/>
              </a:rPr>
              <a:t> </a:t>
            </a:r>
            <a:r>
              <a:rPr sz="2100" spc="34" dirty="0">
                <a:latin typeface="Times New Roman" panose="02020603050405020304" pitchFamily="18" charset="0"/>
                <a:cs typeface="Times New Roman" panose="02020603050405020304" pitchFamily="18" charset="0"/>
              </a:rPr>
              <a:t>in</a:t>
            </a:r>
            <a:r>
              <a:rPr sz="2100" spc="60" dirty="0">
                <a:latin typeface="Times New Roman" panose="02020603050405020304" pitchFamily="18" charset="0"/>
                <a:cs typeface="Times New Roman" panose="02020603050405020304" pitchFamily="18" charset="0"/>
              </a:rPr>
              <a:t> </a:t>
            </a:r>
            <a:r>
              <a:rPr sz="2100" spc="34" dirty="0">
                <a:latin typeface="Times New Roman" panose="02020603050405020304" pitchFamily="18" charset="0"/>
                <a:cs typeface="Times New Roman" panose="02020603050405020304" pitchFamily="18" charset="0"/>
              </a:rPr>
              <a:t>binary.</a:t>
            </a:r>
            <a:r>
              <a:rPr sz="2100" spc="60" dirty="0">
                <a:latin typeface="Times New Roman" panose="02020603050405020304" pitchFamily="18" charset="0"/>
                <a:cs typeface="Times New Roman" panose="02020603050405020304" pitchFamily="18" charset="0"/>
              </a:rPr>
              <a:t> </a:t>
            </a:r>
            <a:r>
              <a:rPr sz="2100" spc="45" dirty="0">
                <a:latin typeface="Times New Roman" panose="02020603050405020304" pitchFamily="18" charset="0"/>
                <a:cs typeface="Times New Roman" panose="02020603050405020304" pitchFamily="18" charset="0"/>
              </a:rPr>
              <a:t>By </a:t>
            </a:r>
            <a:r>
              <a:rPr sz="2100" spc="49" dirty="0">
                <a:latin typeface="Times New Roman" panose="02020603050405020304" pitchFamily="18" charset="0"/>
                <a:cs typeface="Times New Roman" panose="02020603050405020304" pitchFamily="18" charset="0"/>
              </a:rPr>
              <a:t> </a:t>
            </a:r>
            <a:r>
              <a:rPr sz="2100" spc="30" dirty="0">
                <a:latin typeface="Times New Roman" panose="02020603050405020304" pitchFamily="18" charset="0"/>
                <a:cs typeface="Times New Roman" panose="02020603050405020304" pitchFamily="18" charset="0"/>
              </a:rPr>
              <a:t>converting</a:t>
            </a:r>
            <a:r>
              <a:rPr sz="2100" spc="60" dirty="0">
                <a:latin typeface="Times New Roman" panose="02020603050405020304" pitchFamily="18" charset="0"/>
                <a:cs typeface="Times New Roman" panose="02020603050405020304" pitchFamily="18" charset="0"/>
              </a:rPr>
              <a:t> </a:t>
            </a:r>
            <a:r>
              <a:rPr sz="2100" spc="11" dirty="0">
                <a:latin typeface="Times New Roman" panose="02020603050405020304" pitchFamily="18" charset="0"/>
                <a:cs typeface="Times New Roman" panose="02020603050405020304" pitchFamily="18" charset="0"/>
              </a:rPr>
              <a:t>between</a:t>
            </a:r>
            <a:r>
              <a:rPr sz="2100" spc="56" dirty="0">
                <a:latin typeface="Times New Roman" panose="02020603050405020304" pitchFamily="18" charset="0"/>
                <a:cs typeface="Times New Roman" panose="02020603050405020304" pitchFamily="18" charset="0"/>
              </a:rPr>
              <a:t> </a:t>
            </a:r>
            <a:r>
              <a:rPr sz="2100" spc="49" dirty="0">
                <a:latin typeface="Times New Roman" panose="02020603050405020304" pitchFamily="18" charset="0"/>
                <a:cs typeface="Times New Roman" panose="02020603050405020304" pitchFamily="18" charset="0"/>
              </a:rPr>
              <a:t>analog </a:t>
            </a:r>
            <a:r>
              <a:rPr sz="2100" spc="60" dirty="0">
                <a:latin typeface="Times New Roman" panose="02020603050405020304" pitchFamily="18" charset="0"/>
                <a:cs typeface="Times New Roman" panose="02020603050405020304" pitchFamily="18" charset="0"/>
              </a:rPr>
              <a:t>and</a:t>
            </a:r>
            <a:r>
              <a:rPr sz="2100" spc="64" dirty="0">
                <a:latin typeface="Times New Roman" panose="02020603050405020304" pitchFamily="18" charset="0"/>
                <a:cs typeface="Times New Roman" panose="02020603050405020304" pitchFamily="18" charset="0"/>
              </a:rPr>
              <a:t> </a:t>
            </a:r>
            <a:r>
              <a:rPr sz="2100" spc="45" dirty="0">
                <a:latin typeface="Times New Roman" panose="02020603050405020304" pitchFamily="18" charset="0"/>
                <a:cs typeface="Times New Roman" panose="02020603050405020304" pitchFamily="18" charset="0"/>
              </a:rPr>
              <a:t>digital</a:t>
            </a:r>
            <a:r>
              <a:rPr sz="2100" spc="60" dirty="0">
                <a:latin typeface="Times New Roman" panose="02020603050405020304" pitchFamily="18" charset="0"/>
                <a:cs typeface="Times New Roman" panose="02020603050405020304" pitchFamily="18" charset="0"/>
              </a:rPr>
              <a:t> </a:t>
            </a:r>
            <a:r>
              <a:rPr sz="2100" spc="41" dirty="0">
                <a:latin typeface="Times New Roman" panose="02020603050405020304" pitchFamily="18" charset="0"/>
                <a:cs typeface="Times New Roman" panose="02020603050405020304" pitchFamily="18" charset="0"/>
              </a:rPr>
              <a:t>signals,</a:t>
            </a:r>
            <a:r>
              <a:rPr sz="2100" spc="53" dirty="0">
                <a:latin typeface="Times New Roman" panose="02020603050405020304" pitchFamily="18" charset="0"/>
                <a:cs typeface="Times New Roman" panose="02020603050405020304" pitchFamily="18" charset="0"/>
              </a:rPr>
              <a:t> we</a:t>
            </a:r>
            <a:r>
              <a:rPr sz="2100" spc="60" dirty="0">
                <a:latin typeface="Times New Roman" panose="02020603050405020304" pitchFamily="18" charset="0"/>
                <a:cs typeface="Times New Roman" panose="02020603050405020304" pitchFamily="18" charset="0"/>
              </a:rPr>
              <a:t> </a:t>
            </a:r>
            <a:r>
              <a:rPr sz="2100" spc="26" dirty="0">
                <a:latin typeface="Times New Roman" panose="02020603050405020304" pitchFamily="18" charset="0"/>
                <a:cs typeface="Times New Roman" panose="02020603050405020304" pitchFamily="18" charset="0"/>
              </a:rPr>
              <a:t>can</a:t>
            </a:r>
            <a:r>
              <a:rPr sz="2100" spc="64" dirty="0">
                <a:latin typeface="Times New Roman" panose="02020603050405020304" pitchFamily="18" charset="0"/>
                <a:cs typeface="Times New Roman" panose="02020603050405020304" pitchFamily="18" charset="0"/>
              </a:rPr>
              <a:t> </a:t>
            </a:r>
            <a:r>
              <a:rPr sz="2100" spc="23" dirty="0">
                <a:latin typeface="Times New Roman" panose="02020603050405020304" pitchFamily="18" charset="0"/>
                <a:cs typeface="Times New Roman" panose="02020603050405020304" pitchFamily="18" charset="0"/>
              </a:rPr>
              <a:t>use</a:t>
            </a:r>
            <a:r>
              <a:rPr sz="2100" spc="60" dirty="0">
                <a:latin typeface="Times New Roman" panose="02020603050405020304" pitchFamily="18" charset="0"/>
                <a:cs typeface="Times New Roman" panose="02020603050405020304" pitchFamily="18" charset="0"/>
              </a:rPr>
              <a:t> </a:t>
            </a:r>
            <a:r>
              <a:rPr sz="2100" spc="45" dirty="0">
                <a:latin typeface="Times New Roman" panose="02020603050405020304" pitchFamily="18" charset="0"/>
                <a:cs typeface="Times New Roman" panose="02020603050405020304" pitchFamily="18" charset="0"/>
              </a:rPr>
              <a:t>digital </a:t>
            </a:r>
            <a:r>
              <a:rPr sz="2100" spc="-450" dirty="0">
                <a:latin typeface="Times New Roman" panose="02020603050405020304" pitchFamily="18" charset="0"/>
                <a:cs typeface="Times New Roman" panose="02020603050405020304" pitchFamily="18" charset="0"/>
              </a:rPr>
              <a:t> </a:t>
            </a:r>
            <a:r>
              <a:rPr sz="2100" dirty="0">
                <a:latin typeface="Times New Roman" panose="02020603050405020304" pitchFamily="18" charset="0"/>
                <a:cs typeface="Times New Roman" panose="02020603050405020304" pitchFamily="18" charset="0"/>
              </a:rPr>
              <a:t>processors</a:t>
            </a:r>
            <a:r>
              <a:rPr sz="2100" spc="56" dirty="0">
                <a:latin typeface="Times New Roman" panose="02020603050405020304" pitchFamily="18" charset="0"/>
                <a:cs typeface="Times New Roman" panose="02020603050405020304" pitchFamily="18" charset="0"/>
              </a:rPr>
              <a:t> </a:t>
            </a:r>
            <a:r>
              <a:rPr sz="2100" spc="34" dirty="0">
                <a:latin typeface="Times New Roman" panose="02020603050405020304" pitchFamily="18" charset="0"/>
                <a:cs typeface="Times New Roman" panose="02020603050405020304" pitchFamily="18" charset="0"/>
              </a:rPr>
              <a:t>in</a:t>
            </a:r>
            <a:r>
              <a:rPr sz="2100" spc="60" dirty="0">
                <a:latin typeface="Times New Roman" panose="02020603050405020304" pitchFamily="18" charset="0"/>
                <a:cs typeface="Times New Roman" panose="02020603050405020304" pitchFamily="18" charset="0"/>
              </a:rPr>
              <a:t> </a:t>
            </a:r>
            <a:r>
              <a:rPr sz="2100" spc="34" dirty="0">
                <a:latin typeface="Times New Roman" panose="02020603050405020304" pitchFamily="18" charset="0"/>
                <a:cs typeface="Times New Roman" panose="02020603050405020304" pitchFamily="18" charset="0"/>
              </a:rPr>
              <a:t>an</a:t>
            </a:r>
            <a:r>
              <a:rPr sz="2100" spc="60" dirty="0">
                <a:latin typeface="Times New Roman" panose="02020603050405020304" pitchFamily="18" charset="0"/>
                <a:cs typeface="Times New Roman" panose="02020603050405020304" pitchFamily="18" charset="0"/>
              </a:rPr>
              <a:t> </a:t>
            </a:r>
            <a:r>
              <a:rPr sz="2100" spc="49" dirty="0">
                <a:latin typeface="Times New Roman" panose="02020603050405020304" pitchFamily="18" charset="0"/>
                <a:cs typeface="Times New Roman" panose="02020603050405020304" pitchFamily="18" charset="0"/>
              </a:rPr>
              <a:t>analog</a:t>
            </a:r>
            <a:r>
              <a:rPr sz="2100" spc="56" dirty="0">
                <a:latin typeface="Times New Roman" panose="02020603050405020304" pitchFamily="18" charset="0"/>
                <a:cs typeface="Times New Roman" panose="02020603050405020304" pitchFamily="18" charset="0"/>
              </a:rPr>
              <a:t> </a:t>
            </a:r>
            <a:r>
              <a:rPr sz="2100" spc="34" dirty="0">
                <a:latin typeface="Times New Roman" panose="02020603050405020304" pitchFamily="18" charset="0"/>
                <a:cs typeface="Times New Roman" panose="02020603050405020304" pitchFamily="18" charset="0"/>
              </a:rPr>
              <a:t>environment.</a:t>
            </a:r>
            <a:endParaRPr sz="2100" dirty="0">
              <a:latin typeface="Times New Roman" panose="02020603050405020304" pitchFamily="18" charset="0"/>
              <a:cs typeface="Times New Roman" panose="02020603050405020304" pitchFamily="18" charset="0"/>
            </a:endParaRPr>
          </a:p>
        </p:txBody>
      </p:sp>
      <p:sp>
        <p:nvSpPr>
          <p:cNvPr id="5" name="PlaceHolder 1">
            <a:extLst>
              <a:ext uri="{FF2B5EF4-FFF2-40B4-BE49-F238E27FC236}">
                <a16:creationId xmlns:a16="http://schemas.microsoft.com/office/drawing/2014/main" id="{C7F8D92C-4625-41A2-A624-0F2B01DB41EB}"/>
              </a:ext>
            </a:extLst>
          </p:cNvPr>
          <p:cNvSpPr txBox="1">
            <a:spLocks/>
          </p:cNvSpPr>
          <p:nvPr/>
        </p:nvSpPr>
        <p:spPr bwMode="auto">
          <a:xfrm>
            <a:off x="0" y="0"/>
            <a:ext cx="9144000" cy="882720"/>
          </a:xfrm>
          <a:prstGeom prst="rect">
            <a:avLst/>
          </a:prstGeom>
          <a:gradFill rotWithShape="0">
            <a:gsLst>
              <a:gs pos="0">
                <a:srgbClr val="009900"/>
              </a:gs>
              <a:gs pos="100000">
                <a:srgbClr val="004600"/>
              </a:gs>
            </a:gsLst>
            <a:lin ang="5400000"/>
          </a:gradFill>
          <a:ln w="0">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pc="180" dirty="0">
                <a:solidFill>
                  <a:srgbClr val="FFFF00"/>
                </a:solidFill>
              </a:rPr>
              <a:t>Why</a:t>
            </a:r>
            <a:r>
              <a:rPr lang="en-US" b="1" spc="86" dirty="0">
                <a:solidFill>
                  <a:srgbClr val="FFFF00"/>
                </a:solidFill>
              </a:rPr>
              <a:t> we </a:t>
            </a:r>
            <a:r>
              <a:rPr lang="en-US" b="1" spc="53" dirty="0">
                <a:solidFill>
                  <a:srgbClr val="FFFF00"/>
                </a:solidFill>
              </a:rPr>
              <a:t>need</a:t>
            </a:r>
            <a:r>
              <a:rPr lang="en-US" b="1" spc="86" dirty="0">
                <a:solidFill>
                  <a:srgbClr val="FFFF00"/>
                </a:solidFill>
              </a:rPr>
              <a:t> </a:t>
            </a:r>
            <a:r>
              <a:rPr lang="en-US" b="1" spc="454" dirty="0">
                <a:solidFill>
                  <a:srgbClr val="FFFF00"/>
                </a:solidFill>
              </a:rPr>
              <a:t>ADC</a:t>
            </a:r>
            <a:r>
              <a:rPr lang="en-US" b="1" spc="86" dirty="0">
                <a:solidFill>
                  <a:srgbClr val="FFFF00"/>
                </a:solidFill>
              </a:rPr>
              <a:t> </a:t>
            </a:r>
            <a:r>
              <a:rPr lang="en-US" b="1" spc="45" dirty="0">
                <a:solidFill>
                  <a:srgbClr val="FFFF00"/>
                </a:solidFill>
              </a:rPr>
              <a:t>Interfacing?</a:t>
            </a:r>
            <a:endParaRPr lang="en-US" b="1" spc="-1" dirty="0">
              <a:solidFill>
                <a:srgbClr val="FFFF00"/>
              </a:solidFill>
              <a:latin typeface="Tahoma"/>
            </a:endParaRPr>
          </a:p>
        </p:txBody>
      </p:sp>
    </p:spTree>
    <p:extLst>
      <p:ext uri="{BB962C8B-B14F-4D97-AF65-F5344CB8AC3E}">
        <p14:creationId xmlns:p14="http://schemas.microsoft.com/office/powerpoint/2010/main" val="63692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0" y="857250"/>
            <a:ext cx="0" cy="176330"/>
          </a:xfrm>
          <a:prstGeom prst="rect">
            <a:avLst/>
          </a:prstGeom>
        </p:spPr>
        <p:txBody>
          <a:bodyPr vert="horz" wrap="square" lIns="0" tIns="0" rIns="0" bIns="0" rtlCol="0">
            <a:spAutoFit/>
          </a:bodyPr>
          <a:lstStyle/>
          <a:p>
            <a:pPr marL="28575">
              <a:lnSpc>
                <a:spcPts val="1211"/>
              </a:lnSpc>
            </a:pPr>
            <a:fld id="{81D60167-4931-47E6-BA6A-407CBD079E47}" type="slidenum">
              <a:rPr spc="-4" dirty="0"/>
              <a:pPr marL="28575">
                <a:lnSpc>
                  <a:spcPts val="1211"/>
                </a:lnSpc>
              </a:pPr>
              <a:t>6</a:t>
            </a:fld>
            <a:endParaRPr spc="-4" dirty="0"/>
          </a:p>
        </p:txBody>
      </p:sp>
      <p:sp>
        <p:nvSpPr>
          <p:cNvPr id="3" name="object 3"/>
          <p:cNvSpPr txBox="1"/>
          <p:nvPr/>
        </p:nvSpPr>
        <p:spPr>
          <a:xfrm>
            <a:off x="968619" y="1678474"/>
            <a:ext cx="7809621" cy="2726868"/>
          </a:xfrm>
          <a:prstGeom prst="rect">
            <a:avLst/>
          </a:prstGeom>
        </p:spPr>
        <p:txBody>
          <a:bodyPr vert="horz" wrap="square" lIns="0" tIns="69056" rIns="0" bIns="0" rtlCol="0">
            <a:spAutoFit/>
          </a:bodyPr>
          <a:lstStyle/>
          <a:p>
            <a:pPr marL="209550" marR="334328" indent="-171926">
              <a:lnSpc>
                <a:spcPct val="80000"/>
              </a:lnSpc>
              <a:spcBef>
                <a:spcPts val="544"/>
              </a:spcBef>
              <a:buFont typeface="Arial MT"/>
              <a:buChar char="•"/>
              <a:tabLst>
                <a:tab pos="210026" algn="l"/>
              </a:tabLst>
            </a:pPr>
            <a:r>
              <a:rPr sz="2000" spc="26" dirty="0">
                <a:latin typeface="Times New Roman" panose="02020603050405020304" pitchFamily="18" charset="0"/>
                <a:cs typeface="Times New Roman" panose="02020603050405020304" pitchFamily="18" charset="0"/>
              </a:rPr>
              <a:t>The</a:t>
            </a:r>
            <a:r>
              <a:rPr sz="2000" spc="56" dirty="0">
                <a:latin typeface="Times New Roman" panose="02020603050405020304" pitchFamily="18" charset="0"/>
                <a:cs typeface="Times New Roman" panose="02020603050405020304" pitchFamily="18" charset="0"/>
              </a:rPr>
              <a:t> </a:t>
            </a:r>
            <a:r>
              <a:rPr sz="2000" spc="30" dirty="0">
                <a:latin typeface="Times New Roman" panose="02020603050405020304" pitchFamily="18" charset="0"/>
                <a:cs typeface="Times New Roman" panose="02020603050405020304" pitchFamily="18" charset="0"/>
              </a:rPr>
              <a:t>capacity</a:t>
            </a:r>
            <a:r>
              <a:rPr sz="2000" spc="49" dirty="0">
                <a:latin typeface="Times New Roman" panose="02020603050405020304" pitchFamily="18" charset="0"/>
                <a:cs typeface="Times New Roman" panose="02020603050405020304" pitchFamily="18" charset="0"/>
              </a:rPr>
              <a:t> </a:t>
            </a:r>
            <a:r>
              <a:rPr sz="2000" spc="45" dirty="0">
                <a:latin typeface="Times New Roman" panose="02020603050405020304" pitchFamily="18" charset="0"/>
                <a:cs typeface="Times New Roman" panose="02020603050405020304" pitchFamily="18" charset="0"/>
              </a:rPr>
              <a:t>of</a:t>
            </a:r>
            <a:r>
              <a:rPr sz="2000" spc="56" dirty="0">
                <a:latin typeface="Times New Roman" panose="02020603050405020304" pitchFamily="18" charset="0"/>
                <a:cs typeface="Times New Roman" panose="02020603050405020304" pitchFamily="18" charset="0"/>
              </a:rPr>
              <a:t> </a:t>
            </a:r>
            <a:r>
              <a:rPr sz="2000" spc="34" dirty="0">
                <a:latin typeface="Times New Roman" panose="02020603050405020304" pitchFamily="18" charset="0"/>
                <a:cs typeface="Times New Roman" panose="02020603050405020304" pitchFamily="18" charset="0"/>
              </a:rPr>
              <a:t>an</a:t>
            </a:r>
            <a:r>
              <a:rPr sz="2000" spc="56" dirty="0">
                <a:latin typeface="Times New Roman" panose="02020603050405020304" pitchFamily="18" charset="0"/>
                <a:cs typeface="Times New Roman" panose="02020603050405020304" pitchFamily="18" charset="0"/>
              </a:rPr>
              <a:t> </a:t>
            </a:r>
            <a:r>
              <a:rPr sz="2000" spc="270" dirty="0">
                <a:latin typeface="Times New Roman" panose="02020603050405020304" pitchFamily="18" charset="0"/>
                <a:cs typeface="Times New Roman" panose="02020603050405020304" pitchFamily="18" charset="0"/>
              </a:rPr>
              <a:t>ADC</a:t>
            </a:r>
            <a:r>
              <a:rPr sz="2000" spc="53"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to</a:t>
            </a:r>
            <a:r>
              <a:rPr sz="2000" spc="56" dirty="0">
                <a:latin typeface="Times New Roman" panose="02020603050405020304" pitchFamily="18" charset="0"/>
                <a:cs typeface="Times New Roman" panose="02020603050405020304" pitchFamily="18" charset="0"/>
              </a:rPr>
              <a:t> </a:t>
            </a:r>
            <a:r>
              <a:rPr sz="2000" spc="23" dirty="0">
                <a:latin typeface="Times New Roman" panose="02020603050405020304" pitchFamily="18" charset="0"/>
                <a:cs typeface="Times New Roman" panose="02020603050405020304" pitchFamily="18" charset="0"/>
              </a:rPr>
              <a:t>encode</a:t>
            </a:r>
            <a:r>
              <a:rPr sz="2000" spc="71" dirty="0">
                <a:latin typeface="Times New Roman" panose="02020603050405020304" pitchFamily="18" charset="0"/>
                <a:cs typeface="Times New Roman" panose="02020603050405020304" pitchFamily="18" charset="0"/>
              </a:rPr>
              <a:t> </a:t>
            </a:r>
            <a:r>
              <a:rPr sz="2000" spc="34" dirty="0">
                <a:latin typeface="Times New Roman" panose="02020603050405020304" pitchFamily="18" charset="0"/>
                <a:cs typeface="Times New Roman" panose="02020603050405020304" pitchFamily="18" charset="0"/>
              </a:rPr>
              <a:t>an</a:t>
            </a:r>
            <a:r>
              <a:rPr sz="2000" spc="49" dirty="0">
                <a:latin typeface="Times New Roman" panose="02020603050405020304" pitchFamily="18" charset="0"/>
                <a:cs typeface="Times New Roman" panose="02020603050405020304" pitchFamily="18" charset="0"/>
              </a:rPr>
              <a:t> </a:t>
            </a:r>
            <a:r>
              <a:rPr sz="2000" spc="45" dirty="0">
                <a:latin typeface="Times New Roman" panose="02020603050405020304" pitchFamily="18" charset="0"/>
                <a:cs typeface="Times New Roman" panose="02020603050405020304" pitchFamily="18" charset="0"/>
              </a:rPr>
              <a:t>analogue</a:t>
            </a:r>
            <a:r>
              <a:rPr sz="2000" spc="60" dirty="0">
                <a:latin typeface="Times New Roman" panose="02020603050405020304" pitchFamily="18" charset="0"/>
                <a:cs typeface="Times New Roman" panose="02020603050405020304" pitchFamily="18" charset="0"/>
              </a:rPr>
              <a:t> </a:t>
            </a:r>
            <a:r>
              <a:rPr sz="2000" spc="41" dirty="0">
                <a:latin typeface="Times New Roman" panose="02020603050405020304" pitchFamily="18" charset="0"/>
                <a:cs typeface="Times New Roman" panose="02020603050405020304" pitchFamily="18" charset="0"/>
              </a:rPr>
              <a:t>input</a:t>
            </a:r>
            <a:r>
              <a:rPr sz="2000" spc="56"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is</a:t>
            </a:r>
            <a:r>
              <a:rPr sz="2000" spc="56" dirty="0">
                <a:latin typeface="Times New Roman" panose="02020603050405020304" pitchFamily="18" charset="0"/>
                <a:cs typeface="Times New Roman" panose="02020603050405020304" pitchFamily="18" charset="0"/>
              </a:rPr>
              <a:t> </a:t>
            </a:r>
            <a:r>
              <a:rPr sz="2000" spc="-105" dirty="0">
                <a:latin typeface="Times New Roman" panose="02020603050405020304" pitchFamily="18" charset="0"/>
                <a:cs typeface="Times New Roman" panose="02020603050405020304" pitchFamily="18" charset="0"/>
              </a:rPr>
              <a:t>2</a:t>
            </a:r>
            <a:r>
              <a:rPr sz="2000" spc="56"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raise</a:t>
            </a:r>
            <a:r>
              <a:rPr sz="2000" spc="49"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to</a:t>
            </a:r>
            <a:r>
              <a:rPr sz="2000" spc="56"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the </a:t>
            </a:r>
            <a:r>
              <a:rPr sz="2000" spc="-416" dirty="0">
                <a:latin typeface="Times New Roman" panose="02020603050405020304" pitchFamily="18" charset="0"/>
                <a:cs typeface="Times New Roman" panose="02020603050405020304" pitchFamily="18" charset="0"/>
              </a:rPr>
              <a:t> </a:t>
            </a:r>
            <a:r>
              <a:rPr sz="2000" spc="34" dirty="0">
                <a:latin typeface="Times New Roman" panose="02020603050405020304" pitchFamily="18" charset="0"/>
                <a:cs typeface="Times New Roman" panose="02020603050405020304" pitchFamily="18" charset="0"/>
              </a:rPr>
              <a:t>power</a:t>
            </a:r>
            <a:r>
              <a:rPr sz="2000" spc="53" dirty="0">
                <a:latin typeface="Times New Roman" panose="02020603050405020304" pitchFamily="18" charset="0"/>
                <a:cs typeface="Times New Roman" panose="02020603050405020304" pitchFamily="18" charset="0"/>
              </a:rPr>
              <a:t> </a:t>
            </a:r>
            <a:r>
              <a:rPr sz="2000" spc="64" dirty="0">
                <a:solidFill>
                  <a:srgbClr val="FF0000"/>
                </a:solidFill>
                <a:latin typeface="Times New Roman" panose="02020603050405020304" pitchFamily="18" charset="0"/>
                <a:cs typeface="Times New Roman" panose="02020603050405020304" pitchFamily="18" charset="0"/>
              </a:rPr>
              <a:t>n</a:t>
            </a:r>
            <a:r>
              <a:rPr sz="2000" spc="64" dirty="0">
                <a:latin typeface="Times New Roman" panose="02020603050405020304" pitchFamily="18" charset="0"/>
                <a:cs typeface="Times New Roman" panose="02020603050405020304" pitchFamily="18" charset="0"/>
              </a:rPr>
              <a:t>,</a:t>
            </a:r>
            <a:r>
              <a:rPr sz="2000" spc="56" dirty="0">
                <a:latin typeface="Times New Roman" panose="02020603050405020304" pitchFamily="18" charset="0"/>
                <a:cs typeface="Times New Roman" panose="02020603050405020304" pitchFamily="18" charset="0"/>
              </a:rPr>
              <a:t> </a:t>
            </a:r>
            <a:r>
              <a:rPr sz="2000" spc="19" dirty="0">
                <a:latin typeface="Times New Roman" panose="02020603050405020304" pitchFamily="18" charset="0"/>
                <a:cs typeface="Times New Roman" panose="02020603050405020304" pitchFamily="18" charset="0"/>
              </a:rPr>
              <a:t>where</a:t>
            </a:r>
            <a:r>
              <a:rPr sz="2000" spc="53" dirty="0">
                <a:latin typeface="Times New Roman" panose="02020603050405020304" pitchFamily="18" charset="0"/>
                <a:cs typeface="Times New Roman" panose="02020603050405020304" pitchFamily="18" charset="0"/>
              </a:rPr>
              <a:t> </a:t>
            </a:r>
            <a:r>
              <a:rPr sz="2000" spc="71" dirty="0">
                <a:solidFill>
                  <a:srgbClr val="FF0000"/>
                </a:solidFill>
                <a:latin typeface="Times New Roman" panose="02020603050405020304" pitchFamily="18" charset="0"/>
                <a:cs typeface="Times New Roman" panose="02020603050405020304" pitchFamily="18" charset="0"/>
              </a:rPr>
              <a:t>n=</a:t>
            </a:r>
            <a:r>
              <a:rPr sz="2000" spc="53" dirty="0">
                <a:solidFill>
                  <a:srgbClr val="FF0000"/>
                </a:solidFill>
                <a:latin typeface="Times New Roman" panose="02020603050405020304" pitchFamily="18" charset="0"/>
                <a:cs typeface="Times New Roman" panose="02020603050405020304" pitchFamily="18" charset="0"/>
              </a:rPr>
              <a:t> </a:t>
            </a:r>
            <a:r>
              <a:rPr sz="2000" spc="49" dirty="0">
                <a:solidFill>
                  <a:srgbClr val="FF0000"/>
                </a:solidFill>
                <a:latin typeface="Times New Roman" panose="02020603050405020304" pitchFamily="18" charset="0"/>
                <a:cs typeface="Times New Roman" panose="02020603050405020304" pitchFamily="18" charset="0"/>
              </a:rPr>
              <a:t>no.</a:t>
            </a:r>
            <a:r>
              <a:rPr sz="2000" spc="56" dirty="0">
                <a:solidFill>
                  <a:srgbClr val="FF0000"/>
                </a:solidFill>
                <a:latin typeface="Times New Roman" panose="02020603050405020304" pitchFamily="18" charset="0"/>
                <a:cs typeface="Times New Roman" panose="02020603050405020304" pitchFamily="18" charset="0"/>
              </a:rPr>
              <a:t> </a:t>
            </a:r>
            <a:r>
              <a:rPr sz="2000" spc="45" dirty="0">
                <a:solidFill>
                  <a:srgbClr val="FF0000"/>
                </a:solidFill>
                <a:latin typeface="Times New Roman" panose="02020603050405020304" pitchFamily="18" charset="0"/>
                <a:cs typeface="Times New Roman" panose="02020603050405020304" pitchFamily="18" charset="0"/>
              </a:rPr>
              <a:t>of</a:t>
            </a:r>
            <a:r>
              <a:rPr sz="2000" spc="56" dirty="0">
                <a:solidFill>
                  <a:srgbClr val="FF0000"/>
                </a:solidFill>
                <a:latin typeface="Times New Roman" panose="02020603050405020304" pitchFamily="18" charset="0"/>
                <a:cs typeface="Times New Roman" panose="02020603050405020304" pitchFamily="18" charset="0"/>
              </a:rPr>
              <a:t> </a:t>
            </a:r>
            <a:r>
              <a:rPr sz="2000" spc="-4" dirty="0">
                <a:solidFill>
                  <a:srgbClr val="FF0000"/>
                </a:solidFill>
                <a:latin typeface="Times New Roman" panose="02020603050405020304" pitchFamily="18" charset="0"/>
                <a:cs typeface="Times New Roman" panose="02020603050405020304" pitchFamily="18" charset="0"/>
              </a:rPr>
              <a:t>bits</a:t>
            </a:r>
            <a:r>
              <a:rPr sz="2000" spc="56" dirty="0">
                <a:solidFill>
                  <a:srgbClr val="FF0000"/>
                </a:solidFill>
                <a:latin typeface="Times New Roman" panose="02020603050405020304" pitchFamily="18" charset="0"/>
                <a:cs typeface="Times New Roman" panose="02020603050405020304" pitchFamily="18" charset="0"/>
              </a:rPr>
              <a:t> </a:t>
            </a:r>
            <a:r>
              <a:rPr sz="2000" spc="45" dirty="0">
                <a:solidFill>
                  <a:srgbClr val="FF0000"/>
                </a:solidFill>
                <a:latin typeface="Times New Roman" panose="02020603050405020304" pitchFamily="18" charset="0"/>
                <a:cs typeface="Times New Roman" panose="02020603050405020304" pitchFamily="18" charset="0"/>
              </a:rPr>
              <a:t>of</a:t>
            </a:r>
            <a:r>
              <a:rPr sz="2000" spc="56" dirty="0">
                <a:solidFill>
                  <a:srgbClr val="FF0000"/>
                </a:solidFill>
                <a:latin typeface="Times New Roman" panose="02020603050405020304" pitchFamily="18" charset="0"/>
                <a:cs typeface="Times New Roman" panose="02020603050405020304" pitchFamily="18" charset="0"/>
              </a:rPr>
              <a:t> </a:t>
            </a:r>
            <a:r>
              <a:rPr sz="2000" spc="225" dirty="0">
                <a:solidFill>
                  <a:srgbClr val="FF0000"/>
                </a:solidFill>
                <a:latin typeface="Times New Roman" panose="02020603050405020304" pitchFamily="18" charset="0"/>
                <a:cs typeface="Times New Roman" panose="02020603050405020304" pitchFamily="18" charset="0"/>
              </a:rPr>
              <a:t>ADC</a:t>
            </a:r>
            <a:r>
              <a:rPr sz="2000" spc="225"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a:p>
            <a:pPr marL="209550" marR="13335" indent="-171926">
              <a:lnSpc>
                <a:spcPts val="1875"/>
              </a:lnSpc>
              <a:spcBef>
                <a:spcPts val="731"/>
              </a:spcBef>
              <a:buFont typeface="Arial MT"/>
              <a:buChar char="•"/>
              <a:tabLst>
                <a:tab pos="210026" algn="l"/>
              </a:tabLst>
            </a:pPr>
            <a:r>
              <a:rPr sz="2000" spc="26" dirty="0">
                <a:latin typeface="Times New Roman" panose="02020603050405020304" pitchFamily="18" charset="0"/>
                <a:cs typeface="Times New Roman" panose="02020603050405020304" pitchFamily="18" charset="0"/>
              </a:rPr>
              <a:t>The </a:t>
            </a:r>
            <a:r>
              <a:rPr sz="2000" i="1" spc="-34" dirty="0">
                <a:solidFill>
                  <a:srgbClr val="FF0000"/>
                </a:solidFill>
                <a:latin typeface="Times New Roman" panose="02020603050405020304" pitchFamily="18" charset="0"/>
                <a:cs typeface="Times New Roman" panose="02020603050405020304" pitchFamily="18" charset="0"/>
              </a:rPr>
              <a:t>resolution </a:t>
            </a:r>
            <a:r>
              <a:rPr sz="2000" spc="45" dirty="0">
                <a:latin typeface="Times New Roman" panose="02020603050405020304" pitchFamily="18" charset="0"/>
                <a:cs typeface="Times New Roman" panose="02020603050405020304" pitchFamily="18" charset="0"/>
              </a:rPr>
              <a:t>of </a:t>
            </a:r>
            <a:r>
              <a:rPr sz="2000" spc="23" dirty="0">
                <a:latin typeface="Times New Roman" panose="02020603050405020304" pitchFamily="18" charset="0"/>
                <a:cs typeface="Times New Roman" panose="02020603050405020304" pitchFamily="18" charset="0"/>
              </a:rPr>
              <a:t>a </a:t>
            </a:r>
            <a:r>
              <a:rPr sz="2000" spc="270" dirty="0">
                <a:latin typeface="Times New Roman" panose="02020603050405020304" pitchFamily="18" charset="0"/>
                <a:cs typeface="Times New Roman" panose="02020603050405020304" pitchFamily="18" charset="0"/>
              </a:rPr>
              <a:t>DAC </a:t>
            </a:r>
            <a:r>
              <a:rPr sz="2000" spc="-4" dirty="0">
                <a:latin typeface="Times New Roman" panose="02020603050405020304" pitchFamily="18" charset="0"/>
                <a:cs typeface="Times New Roman" panose="02020603050405020304" pitchFamily="18" charset="0"/>
              </a:rPr>
              <a:t>or </a:t>
            </a:r>
            <a:r>
              <a:rPr sz="2000" spc="270" dirty="0">
                <a:latin typeface="Times New Roman" panose="02020603050405020304" pitchFamily="18" charset="0"/>
                <a:cs typeface="Times New Roman" panose="02020603050405020304" pitchFamily="18" charset="0"/>
              </a:rPr>
              <a:t>ADC </a:t>
            </a:r>
            <a:r>
              <a:rPr sz="2000" spc="4" dirty="0">
                <a:latin typeface="Times New Roman" panose="02020603050405020304" pitchFamily="18" charset="0"/>
                <a:cs typeface="Times New Roman" panose="02020603050405020304" pitchFamily="18" charset="0"/>
              </a:rPr>
              <a:t>is </a:t>
            </a:r>
            <a:r>
              <a:rPr sz="2000" spc="45" dirty="0">
                <a:latin typeface="Times New Roman" panose="02020603050405020304" pitchFamily="18" charset="0"/>
                <a:cs typeface="Times New Roman" panose="02020603050405020304" pitchFamily="18" charset="0"/>
              </a:rPr>
              <a:t>defined </a:t>
            </a:r>
            <a:r>
              <a:rPr sz="2000" spc="8" dirty="0">
                <a:latin typeface="Times New Roman" panose="02020603050405020304" pitchFamily="18" charset="0"/>
                <a:cs typeface="Times New Roman" panose="02020603050405020304" pitchFamily="18" charset="0"/>
              </a:rPr>
              <a:t>as </a:t>
            </a:r>
            <a:r>
              <a:rPr sz="2000" i="1" spc="-19" dirty="0">
                <a:solidFill>
                  <a:srgbClr val="5B9BD4"/>
                </a:solidFill>
                <a:latin typeface="Times New Roman" panose="02020603050405020304" pitchFamily="18" charset="0"/>
                <a:cs typeface="Times New Roman" panose="02020603050405020304" pitchFamily="18" charset="0"/>
              </a:rPr>
              <a:t>Vmax/(2n-1), </a:t>
            </a:r>
            <a:r>
              <a:rPr sz="2000" spc="11" dirty="0">
                <a:latin typeface="Times New Roman" panose="02020603050405020304" pitchFamily="18" charset="0"/>
                <a:cs typeface="Times New Roman" panose="02020603050405020304" pitchFamily="18" charset="0"/>
              </a:rPr>
              <a:t>representing </a:t>
            </a:r>
            <a:r>
              <a:rPr sz="2000" spc="-420"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the</a:t>
            </a:r>
            <a:r>
              <a:rPr sz="2000" spc="56" dirty="0">
                <a:latin typeface="Times New Roman" panose="02020603050405020304" pitchFamily="18" charset="0"/>
                <a:cs typeface="Times New Roman" panose="02020603050405020304" pitchFamily="18" charset="0"/>
              </a:rPr>
              <a:t> </a:t>
            </a:r>
            <a:r>
              <a:rPr sz="2000" spc="30" dirty="0">
                <a:latin typeface="Times New Roman" panose="02020603050405020304" pitchFamily="18" charset="0"/>
                <a:cs typeface="Times New Roman" panose="02020603050405020304" pitchFamily="18" charset="0"/>
              </a:rPr>
              <a:t>number</a:t>
            </a:r>
            <a:r>
              <a:rPr sz="2000" spc="53" dirty="0">
                <a:latin typeface="Times New Roman" panose="02020603050405020304" pitchFamily="18" charset="0"/>
                <a:cs typeface="Times New Roman" panose="02020603050405020304" pitchFamily="18" charset="0"/>
              </a:rPr>
              <a:t> </a:t>
            </a:r>
            <a:r>
              <a:rPr sz="2000" spc="45" dirty="0">
                <a:latin typeface="Times New Roman" panose="02020603050405020304" pitchFamily="18" charset="0"/>
                <a:cs typeface="Times New Roman" panose="02020603050405020304" pitchFamily="18" charset="0"/>
              </a:rPr>
              <a:t>of</a:t>
            </a:r>
            <a:r>
              <a:rPr sz="2000" spc="53" dirty="0">
                <a:latin typeface="Times New Roman" panose="02020603050405020304" pitchFamily="18" charset="0"/>
                <a:cs typeface="Times New Roman" panose="02020603050405020304" pitchFamily="18" charset="0"/>
              </a:rPr>
              <a:t> </a:t>
            </a:r>
            <a:r>
              <a:rPr sz="2000" spc="30" dirty="0">
                <a:latin typeface="Times New Roman" panose="02020603050405020304" pitchFamily="18" charset="0"/>
                <a:cs typeface="Times New Roman" panose="02020603050405020304" pitchFamily="18" charset="0"/>
              </a:rPr>
              <a:t>volts</a:t>
            </a:r>
            <a:r>
              <a:rPr sz="2000" spc="56"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between</a:t>
            </a:r>
            <a:r>
              <a:rPr sz="2000" spc="56" dirty="0">
                <a:latin typeface="Times New Roman" panose="02020603050405020304" pitchFamily="18" charset="0"/>
                <a:cs typeface="Times New Roman" panose="02020603050405020304" pitchFamily="18" charset="0"/>
              </a:rPr>
              <a:t> </a:t>
            </a:r>
            <a:r>
              <a:rPr sz="2000" spc="19" dirty="0">
                <a:latin typeface="Times New Roman" panose="02020603050405020304" pitchFamily="18" charset="0"/>
                <a:cs typeface="Times New Roman" panose="02020603050405020304" pitchFamily="18" charset="0"/>
              </a:rPr>
              <a:t>successive</a:t>
            </a:r>
            <a:r>
              <a:rPr sz="2000" spc="49" dirty="0">
                <a:latin typeface="Times New Roman" panose="02020603050405020304" pitchFamily="18" charset="0"/>
                <a:cs typeface="Times New Roman" panose="02020603050405020304" pitchFamily="18" charset="0"/>
              </a:rPr>
              <a:t> </a:t>
            </a:r>
            <a:r>
              <a:rPr sz="2000" spc="45" dirty="0">
                <a:latin typeface="Times New Roman" panose="02020603050405020304" pitchFamily="18" charset="0"/>
                <a:cs typeface="Times New Roman" panose="02020603050405020304" pitchFamily="18" charset="0"/>
              </a:rPr>
              <a:t>digital</a:t>
            </a:r>
            <a:r>
              <a:rPr sz="2000" spc="56" dirty="0">
                <a:latin typeface="Times New Roman" panose="02020603050405020304" pitchFamily="18" charset="0"/>
                <a:cs typeface="Times New Roman" panose="02020603050405020304" pitchFamily="18" charset="0"/>
              </a:rPr>
              <a:t> </a:t>
            </a:r>
            <a:r>
              <a:rPr sz="2000" spc="41" dirty="0">
                <a:latin typeface="Times New Roman" panose="02020603050405020304" pitchFamily="18" charset="0"/>
                <a:cs typeface="Times New Roman" panose="02020603050405020304" pitchFamily="18" charset="0"/>
              </a:rPr>
              <a:t>encodings.</a:t>
            </a:r>
            <a:endParaRPr sz="2000" dirty="0">
              <a:latin typeface="Times New Roman" panose="02020603050405020304" pitchFamily="18" charset="0"/>
              <a:cs typeface="Times New Roman" panose="02020603050405020304" pitchFamily="18" charset="0"/>
            </a:endParaRPr>
          </a:p>
          <a:p>
            <a:pPr>
              <a:spcBef>
                <a:spcPts val="19"/>
              </a:spcBef>
              <a:buChar char="•"/>
            </a:pPr>
            <a:endParaRPr sz="2000" dirty="0">
              <a:latin typeface="Times New Roman" panose="02020603050405020304" pitchFamily="18" charset="0"/>
              <a:cs typeface="Times New Roman" panose="02020603050405020304" pitchFamily="18" charset="0"/>
            </a:endParaRPr>
          </a:p>
          <a:p>
            <a:pPr marL="209550" indent="-171926">
              <a:lnSpc>
                <a:spcPts val="2108"/>
              </a:lnSpc>
              <a:buFont typeface="Arial MT"/>
              <a:buChar char="•"/>
              <a:tabLst>
                <a:tab pos="210026" algn="l"/>
              </a:tabLst>
            </a:pPr>
            <a:r>
              <a:rPr sz="2000" spc="41" dirty="0">
                <a:solidFill>
                  <a:srgbClr val="FF0000"/>
                </a:solidFill>
                <a:latin typeface="Times New Roman" panose="02020603050405020304" pitchFamily="18" charset="0"/>
                <a:cs typeface="Times New Roman" panose="02020603050405020304" pitchFamily="18" charset="0"/>
              </a:rPr>
              <a:t>Example:</a:t>
            </a:r>
            <a:endParaRPr sz="2000" dirty="0">
              <a:latin typeface="Times New Roman" panose="02020603050405020304" pitchFamily="18" charset="0"/>
              <a:cs typeface="Times New Roman" panose="02020603050405020304" pitchFamily="18" charset="0"/>
            </a:endParaRPr>
          </a:p>
          <a:p>
            <a:pPr marL="209550" marR="169069">
              <a:lnSpc>
                <a:spcPct val="80000"/>
              </a:lnSpc>
              <a:spcBef>
                <a:spcPts val="233"/>
              </a:spcBef>
            </a:pPr>
            <a:r>
              <a:rPr sz="2000" spc="176" dirty="0">
                <a:latin typeface="Times New Roman" panose="02020603050405020304" pitchFamily="18" charset="0"/>
                <a:cs typeface="Times New Roman" panose="02020603050405020304" pitchFamily="18" charset="0"/>
              </a:rPr>
              <a:t>An</a:t>
            </a:r>
            <a:r>
              <a:rPr sz="2000" spc="49" dirty="0">
                <a:latin typeface="Times New Roman" panose="02020603050405020304" pitchFamily="18" charset="0"/>
                <a:cs typeface="Times New Roman" panose="02020603050405020304" pitchFamily="18" charset="0"/>
              </a:rPr>
              <a:t> </a:t>
            </a:r>
            <a:r>
              <a:rPr sz="2000" spc="270" dirty="0">
                <a:latin typeface="Times New Roman" panose="02020603050405020304" pitchFamily="18" charset="0"/>
                <a:cs typeface="Times New Roman" panose="02020603050405020304" pitchFamily="18" charset="0"/>
              </a:rPr>
              <a:t>ADC</a:t>
            </a:r>
            <a:r>
              <a:rPr sz="2000" spc="45" dirty="0">
                <a:latin typeface="Times New Roman" panose="02020603050405020304" pitchFamily="18" charset="0"/>
                <a:cs typeface="Times New Roman" panose="02020603050405020304" pitchFamily="18" charset="0"/>
              </a:rPr>
              <a:t> with</a:t>
            </a:r>
            <a:r>
              <a:rPr sz="2000" spc="53" dirty="0">
                <a:latin typeface="Times New Roman" panose="02020603050405020304" pitchFamily="18" charset="0"/>
                <a:cs typeface="Times New Roman" panose="02020603050405020304" pitchFamily="18" charset="0"/>
              </a:rPr>
              <a:t> </a:t>
            </a:r>
            <a:r>
              <a:rPr sz="2000" spc="23" dirty="0">
                <a:latin typeface="Times New Roman" panose="02020603050405020304" pitchFamily="18" charset="0"/>
                <a:cs typeface="Times New Roman" panose="02020603050405020304" pitchFamily="18" charset="0"/>
              </a:rPr>
              <a:t>a</a:t>
            </a:r>
            <a:r>
              <a:rPr sz="2000" spc="49"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resolution</a:t>
            </a:r>
            <a:r>
              <a:rPr sz="2000" spc="53" dirty="0">
                <a:latin typeface="Times New Roman" panose="02020603050405020304" pitchFamily="18" charset="0"/>
                <a:cs typeface="Times New Roman" panose="02020603050405020304" pitchFamily="18" charset="0"/>
              </a:rPr>
              <a:t> </a:t>
            </a:r>
            <a:r>
              <a:rPr sz="2000" spc="45" dirty="0">
                <a:latin typeface="Times New Roman" panose="02020603050405020304" pitchFamily="18" charset="0"/>
                <a:cs typeface="Times New Roman" panose="02020603050405020304" pitchFamily="18" charset="0"/>
              </a:rPr>
              <a:t>of</a:t>
            </a:r>
            <a:r>
              <a:rPr sz="2000" spc="60"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8</a:t>
            </a:r>
            <a:r>
              <a:rPr sz="2000" b="1" spc="-8" dirty="0">
                <a:latin typeface="Times New Roman" panose="02020603050405020304" pitchFamily="18" charset="0"/>
                <a:cs typeface="Times New Roman" panose="02020603050405020304" pitchFamily="18" charset="0"/>
              </a:rPr>
              <a:t> </a:t>
            </a:r>
            <a:r>
              <a:rPr sz="2000" b="1" dirty="0">
                <a:latin typeface="Times New Roman" panose="02020603050405020304" pitchFamily="18" charset="0"/>
                <a:cs typeface="Times New Roman" panose="02020603050405020304" pitchFamily="18" charset="0"/>
              </a:rPr>
              <a:t>bits</a:t>
            </a:r>
            <a:r>
              <a:rPr sz="2000" b="1" spc="-23" dirty="0">
                <a:latin typeface="Times New Roman" panose="02020603050405020304" pitchFamily="18" charset="0"/>
                <a:cs typeface="Times New Roman" panose="02020603050405020304" pitchFamily="18" charset="0"/>
              </a:rPr>
              <a:t> </a:t>
            </a:r>
            <a:r>
              <a:rPr sz="2000" spc="26" dirty="0">
                <a:latin typeface="Times New Roman" panose="02020603050405020304" pitchFamily="18" charset="0"/>
                <a:cs typeface="Times New Roman" panose="02020603050405020304" pitchFamily="18" charset="0"/>
              </a:rPr>
              <a:t>can</a:t>
            </a:r>
            <a:r>
              <a:rPr sz="2000" spc="56" dirty="0">
                <a:latin typeface="Times New Roman" panose="02020603050405020304" pitchFamily="18" charset="0"/>
                <a:cs typeface="Times New Roman" panose="02020603050405020304" pitchFamily="18" charset="0"/>
              </a:rPr>
              <a:t> </a:t>
            </a:r>
            <a:r>
              <a:rPr sz="2000" spc="26" dirty="0">
                <a:latin typeface="Times New Roman" panose="02020603050405020304" pitchFamily="18" charset="0"/>
                <a:cs typeface="Times New Roman" panose="02020603050405020304" pitchFamily="18" charset="0"/>
              </a:rPr>
              <a:t>encode</a:t>
            </a:r>
            <a:r>
              <a:rPr sz="2000" spc="56" dirty="0">
                <a:latin typeface="Times New Roman" panose="02020603050405020304" pitchFamily="18" charset="0"/>
                <a:cs typeface="Times New Roman" panose="02020603050405020304" pitchFamily="18" charset="0"/>
              </a:rPr>
              <a:t> </a:t>
            </a:r>
            <a:r>
              <a:rPr sz="2000" spc="34" dirty="0">
                <a:latin typeface="Times New Roman" panose="02020603050405020304" pitchFamily="18" charset="0"/>
                <a:cs typeface="Times New Roman" panose="02020603050405020304" pitchFamily="18" charset="0"/>
              </a:rPr>
              <a:t>an</a:t>
            </a:r>
            <a:r>
              <a:rPr sz="2000" spc="53" dirty="0">
                <a:latin typeface="Times New Roman" panose="02020603050405020304" pitchFamily="18" charset="0"/>
                <a:cs typeface="Times New Roman" panose="02020603050405020304" pitchFamily="18" charset="0"/>
              </a:rPr>
              <a:t> </a:t>
            </a:r>
            <a:r>
              <a:rPr sz="2000" spc="49" dirty="0">
                <a:latin typeface="Times New Roman" panose="02020603050405020304" pitchFamily="18" charset="0"/>
                <a:cs typeface="Times New Roman" panose="02020603050405020304" pitchFamily="18" charset="0"/>
              </a:rPr>
              <a:t>analog</a:t>
            </a:r>
            <a:r>
              <a:rPr sz="2000" spc="56" dirty="0">
                <a:latin typeface="Times New Roman" panose="02020603050405020304" pitchFamily="18" charset="0"/>
                <a:cs typeface="Times New Roman" panose="02020603050405020304" pitchFamily="18" charset="0"/>
              </a:rPr>
              <a:t> </a:t>
            </a:r>
            <a:r>
              <a:rPr sz="2000" spc="41" dirty="0">
                <a:latin typeface="Times New Roman" panose="02020603050405020304" pitchFamily="18" charset="0"/>
                <a:cs typeface="Times New Roman" panose="02020603050405020304" pitchFamily="18" charset="0"/>
              </a:rPr>
              <a:t>input</a:t>
            </a:r>
            <a:r>
              <a:rPr sz="2000" spc="56"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to</a:t>
            </a:r>
            <a:r>
              <a:rPr sz="2000" spc="60"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one </a:t>
            </a:r>
            <a:r>
              <a:rPr sz="2000" spc="-420" dirty="0">
                <a:latin typeface="Times New Roman" panose="02020603050405020304" pitchFamily="18" charset="0"/>
                <a:cs typeface="Times New Roman" panose="02020603050405020304" pitchFamily="18" charset="0"/>
              </a:rPr>
              <a:t> </a:t>
            </a:r>
            <a:r>
              <a:rPr sz="2000" spc="34" dirty="0">
                <a:latin typeface="Times New Roman" panose="02020603050405020304" pitchFamily="18" charset="0"/>
                <a:cs typeface="Times New Roman" panose="02020603050405020304" pitchFamily="18" charset="0"/>
              </a:rPr>
              <a:t>in</a:t>
            </a:r>
            <a:r>
              <a:rPr sz="2000" spc="56" dirty="0">
                <a:latin typeface="Times New Roman" panose="02020603050405020304" pitchFamily="18" charset="0"/>
                <a:cs typeface="Times New Roman" panose="02020603050405020304" pitchFamily="18" charset="0"/>
              </a:rPr>
              <a:t> </a:t>
            </a:r>
            <a:r>
              <a:rPr sz="2000" spc="-105" dirty="0">
                <a:latin typeface="Times New Roman" panose="02020603050405020304" pitchFamily="18" charset="0"/>
                <a:cs typeface="Times New Roman" panose="02020603050405020304" pitchFamily="18" charset="0"/>
              </a:rPr>
              <a:t>256</a:t>
            </a:r>
            <a:r>
              <a:rPr sz="2000" spc="49" dirty="0">
                <a:latin typeface="Times New Roman" panose="02020603050405020304" pitchFamily="18" charset="0"/>
                <a:cs typeface="Times New Roman" panose="02020603050405020304" pitchFamily="18" charset="0"/>
              </a:rPr>
              <a:t> </a:t>
            </a:r>
            <a:r>
              <a:rPr sz="2000" spc="23" dirty="0">
                <a:latin typeface="Times New Roman" panose="02020603050405020304" pitchFamily="18" charset="0"/>
                <a:cs typeface="Times New Roman" panose="02020603050405020304" pitchFamily="18" charset="0"/>
              </a:rPr>
              <a:t>different</a:t>
            </a:r>
            <a:r>
              <a:rPr sz="2000" spc="49" dirty="0">
                <a:latin typeface="Times New Roman" panose="02020603050405020304" pitchFamily="18" charset="0"/>
                <a:cs typeface="Times New Roman" panose="02020603050405020304" pitchFamily="18" charset="0"/>
              </a:rPr>
              <a:t> </a:t>
            </a:r>
            <a:r>
              <a:rPr sz="2000" spc="23" dirty="0">
                <a:latin typeface="Times New Roman" panose="02020603050405020304" pitchFamily="18" charset="0"/>
                <a:cs typeface="Times New Roman" panose="02020603050405020304" pitchFamily="18" charset="0"/>
              </a:rPr>
              <a:t>levels</a:t>
            </a:r>
            <a:r>
              <a:rPr sz="2000" spc="68" dirty="0">
                <a:latin typeface="Times New Roman" panose="02020603050405020304" pitchFamily="18" charset="0"/>
                <a:cs typeface="Times New Roman" panose="02020603050405020304" pitchFamily="18" charset="0"/>
              </a:rPr>
              <a:t> </a:t>
            </a:r>
            <a:r>
              <a:rPr sz="2000" spc="-86" dirty="0">
                <a:latin typeface="Times New Roman" panose="02020603050405020304" pitchFamily="18" charset="0"/>
                <a:cs typeface="Times New Roman" panose="02020603050405020304" pitchFamily="18" charset="0"/>
              </a:rPr>
              <a:t>(2</a:t>
            </a:r>
            <a:r>
              <a:rPr sz="2000" spc="-129" baseline="26143" dirty="0">
                <a:latin typeface="Times New Roman" panose="02020603050405020304" pitchFamily="18" charset="0"/>
                <a:cs typeface="Times New Roman" panose="02020603050405020304" pitchFamily="18" charset="0"/>
              </a:rPr>
              <a:t>8</a:t>
            </a:r>
            <a:r>
              <a:rPr sz="2000" spc="17" baseline="26143" dirty="0">
                <a:latin typeface="Times New Roman" panose="02020603050405020304" pitchFamily="18" charset="0"/>
                <a:cs typeface="Times New Roman" panose="02020603050405020304" pitchFamily="18" charset="0"/>
              </a:rPr>
              <a:t> </a:t>
            </a:r>
            <a:r>
              <a:rPr sz="2000" spc="101" dirty="0">
                <a:latin typeface="Times New Roman" panose="02020603050405020304" pitchFamily="18" charset="0"/>
                <a:cs typeface="Times New Roman" panose="02020603050405020304" pitchFamily="18" charset="0"/>
              </a:rPr>
              <a:t>=</a:t>
            </a:r>
            <a:r>
              <a:rPr sz="2000" spc="53" dirty="0">
                <a:latin typeface="Times New Roman" panose="02020603050405020304" pitchFamily="18" charset="0"/>
                <a:cs typeface="Times New Roman" panose="02020603050405020304" pitchFamily="18" charset="0"/>
              </a:rPr>
              <a:t> </a:t>
            </a:r>
            <a:r>
              <a:rPr sz="2000" spc="-64" dirty="0">
                <a:latin typeface="Times New Roman" panose="02020603050405020304" pitchFamily="18" charset="0"/>
                <a:cs typeface="Times New Roman" panose="02020603050405020304" pitchFamily="18" charset="0"/>
              </a:rPr>
              <a:t>256).</a:t>
            </a:r>
            <a:r>
              <a:rPr sz="2000" spc="41" dirty="0">
                <a:latin typeface="Times New Roman" panose="02020603050405020304" pitchFamily="18" charset="0"/>
                <a:cs typeface="Times New Roman" panose="02020603050405020304" pitchFamily="18" charset="0"/>
              </a:rPr>
              <a:t> </a:t>
            </a:r>
            <a:r>
              <a:rPr sz="2000" spc="26" dirty="0">
                <a:latin typeface="Times New Roman" panose="02020603050405020304" pitchFamily="18" charset="0"/>
                <a:cs typeface="Times New Roman" panose="02020603050405020304" pitchFamily="18" charset="0"/>
              </a:rPr>
              <a:t>The</a:t>
            </a:r>
            <a:r>
              <a:rPr sz="2000" spc="56" dirty="0">
                <a:latin typeface="Times New Roman" panose="02020603050405020304" pitchFamily="18" charset="0"/>
                <a:cs typeface="Times New Roman" panose="02020603050405020304" pitchFamily="18" charset="0"/>
              </a:rPr>
              <a:t> </a:t>
            </a:r>
            <a:r>
              <a:rPr sz="2000" spc="41" dirty="0">
                <a:latin typeface="Times New Roman" panose="02020603050405020304" pitchFamily="18" charset="0"/>
                <a:cs typeface="Times New Roman" panose="02020603050405020304" pitchFamily="18" charset="0"/>
              </a:rPr>
              <a:t>values</a:t>
            </a:r>
            <a:r>
              <a:rPr sz="2000" spc="53" dirty="0">
                <a:latin typeface="Times New Roman" panose="02020603050405020304" pitchFamily="18" charset="0"/>
                <a:cs typeface="Times New Roman" panose="02020603050405020304" pitchFamily="18" charset="0"/>
              </a:rPr>
              <a:t> </a:t>
            </a:r>
            <a:r>
              <a:rPr sz="2000" spc="26" dirty="0">
                <a:latin typeface="Times New Roman" panose="02020603050405020304" pitchFamily="18" charset="0"/>
                <a:cs typeface="Times New Roman" panose="02020603050405020304" pitchFamily="18" charset="0"/>
              </a:rPr>
              <a:t>can</a:t>
            </a:r>
            <a:r>
              <a:rPr sz="2000" spc="45"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represent</a:t>
            </a:r>
            <a:r>
              <a:rPr sz="2000" spc="60"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the</a:t>
            </a:r>
            <a:r>
              <a:rPr sz="2000" spc="60" dirty="0">
                <a:latin typeface="Times New Roman" panose="02020603050405020304" pitchFamily="18" charset="0"/>
                <a:cs typeface="Times New Roman" panose="02020603050405020304" pitchFamily="18" charset="0"/>
              </a:rPr>
              <a:t> </a:t>
            </a:r>
            <a:r>
              <a:rPr sz="2000" spc="19" dirty="0">
                <a:latin typeface="Times New Roman" panose="02020603050405020304" pitchFamily="18" charset="0"/>
                <a:cs typeface="Times New Roman" panose="02020603050405020304" pitchFamily="18" charset="0"/>
              </a:rPr>
              <a:t>ranges </a:t>
            </a:r>
            <a:r>
              <a:rPr sz="2000" spc="23" dirty="0">
                <a:latin typeface="Times New Roman" panose="02020603050405020304" pitchFamily="18" charset="0"/>
                <a:cs typeface="Times New Roman" panose="02020603050405020304" pitchFamily="18" charset="0"/>
              </a:rPr>
              <a:t> </a:t>
            </a:r>
            <a:r>
              <a:rPr sz="2000" spc="38" dirty="0">
                <a:latin typeface="Times New Roman" panose="02020603050405020304" pitchFamily="18" charset="0"/>
                <a:cs typeface="Times New Roman" panose="02020603050405020304" pitchFamily="18" charset="0"/>
              </a:rPr>
              <a:t>from </a:t>
            </a:r>
            <a:r>
              <a:rPr sz="2000" spc="-105" dirty="0">
                <a:latin typeface="Times New Roman" panose="02020603050405020304" pitchFamily="18" charset="0"/>
                <a:cs typeface="Times New Roman" panose="02020603050405020304" pitchFamily="18" charset="0"/>
              </a:rPr>
              <a:t>0</a:t>
            </a:r>
            <a:r>
              <a:rPr sz="2000" spc="-101"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to </a:t>
            </a:r>
            <a:r>
              <a:rPr sz="2000" spc="-101" dirty="0">
                <a:latin typeface="Times New Roman" panose="02020603050405020304" pitchFamily="18" charset="0"/>
                <a:cs typeface="Times New Roman" panose="02020603050405020304" pitchFamily="18" charset="0"/>
              </a:rPr>
              <a:t>255</a:t>
            </a:r>
            <a:r>
              <a:rPr sz="2000" spc="-98"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(i.e. </a:t>
            </a:r>
            <a:r>
              <a:rPr sz="2000" spc="49" dirty="0">
                <a:latin typeface="Times New Roman" panose="02020603050405020304" pitchFamily="18" charset="0"/>
                <a:cs typeface="Times New Roman" panose="02020603050405020304" pitchFamily="18" charset="0"/>
              </a:rPr>
              <a:t>unsigned </a:t>
            </a:r>
            <a:r>
              <a:rPr sz="2000" spc="-4" dirty="0">
                <a:latin typeface="Times New Roman" panose="02020603050405020304" pitchFamily="18" charset="0"/>
                <a:cs typeface="Times New Roman" panose="02020603050405020304" pitchFamily="18" charset="0"/>
              </a:rPr>
              <a:t>integer) or </a:t>
            </a:r>
            <a:r>
              <a:rPr sz="2000" spc="38" dirty="0">
                <a:latin typeface="Times New Roman" panose="02020603050405020304" pitchFamily="18" charset="0"/>
                <a:cs typeface="Times New Roman" panose="02020603050405020304" pitchFamily="18" charset="0"/>
              </a:rPr>
              <a:t>from </a:t>
            </a:r>
            <a:r>
              <a:rPr sz="2000" spc="-53" dirty="0">
                <a:latin typeface="Times New Roman" panose="02020603050405020304" pitchFamily="18" charset="0"/>
                <a:cs typeface="Times New Roman" panose="02020603050405020304" pitchFamily="18" charset="0"/>
              </a:rPr>
              <a:t>−128 </a:t>
            </a:r>
            <a:r>
              <a:rPr sz="2000" dirty="0">
                <a:latin typeface="Times New Roman" panose="02020603050405020304" pitchFamily="18" charset="0"/>
                <a:cs typeface="Times New Roman" panose="02020603050405020304" pitchFamily="18" charset="0"/>
              </a:rPr>
              <a:t>to </a:t>
            </a:r>
            <a:r>
              <a:rPr sz="2000" spc="-101" dirty="0">
                <a:latin typeface="Times New Roman" panose="02020603050405020304" pitchFamily="18" charset="0"/>
                <a:cs typeface="Times New Roman" panose="02020603050405020304" pitchFamily="18" charset="0"/>
              </a:rPr>
              <a:t>127</a:t>
            </a:r>
            <a:r>
              <a:rPr sz="2000" spc="-98"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(i.e. </a:t>
            </a:r>
            <a:r>
              <a:rPr sz="2000" spc="45" dirty="0">
                <a:latin typeface="Times New Roman" panose="02020603050405020304" pitchFamily="18" charset="0"/>
                <a:cs typeface="Times New Roman" panose="02020603050405020304" pitchFamily="18" charset="0"/>
              </a:rPr>
              <a:t>signed </a:t>
            </a:r>
            <a:r>
              <a:rPr sz="2000" spc="49" dirty="0">
                <a:latin typeface="Times New Roman" panose="02020603050405020304" pitchFamily="18" charset="0"/>
                <a:cs typeface="Times New Roman" panose="02020603050405020304" pitchFamily="18" charset="0"/>
              </a:rPr>
              <a:t> </a:t>
            </a:r>
            <a:r>
              <a:rPr sz="2000" spc="8" dirty="0">
                <a:latin typeface="Times New Roman" panose="02020603050405020304" pitchFamily="18" charset="0"/>
                <a:cs typeface="Times New Roman" panose="02020603050405020304" pitchFamily="18" charset="0"/>
              </a:rPr>
              <a:t>integer),</a:t>
            </a:r>
            <a:r>
              <a:rPr sz="2000" spc="53" dirty="0">
                <a:latin typeface="Times New Roman" panose="02020603050405020304" pitchFamily="18" charset="0"/>
                <a:cs typeface="Times New Roman" panose="02020603050405020304" pitchFamily="18" charset="0"/>
              </a:rPr>
              <a:t> </a:t>
            </a:r>
            <a:r>
              <a:rPr sz="2000" spc="56" dirty="0">
                <a:latin typeface="Times New Roman" panose="02020603050405020304" pitchFamily="18" charset="0"/>
                <a:cs typeface="Times New Roman" panose="02020603050405020304" pitchFamily="18" charset="0"/>
              </a:rPr>
              <a:t>depending </a:t>
            </a:r>
            <a:r>
              <a:rPr sz="2000" spc="34" dirty="0">
                <a:latin typeface="Times New Roman" panose="02020603050405020304" pitchFamily="18" charset="0"/>
                <a:cs typeface="Times New Roman" panose="02020603050405020304" pitchFamily="18" charset="0"/>
              </a:rPr>
              <a:t>on</a:t>
            </a:r>
            <a:r>
              <a:rPr sz="2000" spc="56" dirty="0">
                <a:latin typeface="Times New Roman" panose="02020603050405020304" pitchFamily="18" charset="0"/>
                <a:cs typeface="Times New Roman" panose="02020603050405020304" pitchFamily="18" charset="0"/>
              </a:rPr>
              <a:t> </a:t>
            </a:r>
            <a:r>
              <a:rPr sz="2000" spc="4" dirty="0">
                <a:latin typeface="Times New Roman" panose="02020603050405020304" pitchFamily="18" charset="0"/>
                <a:cs typeface="Times New Roman" panose="02020603050405020304" pitchFamily="18" charset="0"/>
              </a:rPr>
              <a:t>the</a:t>
            </a:r>
            <a:r>
              <a:rPr sz="2000" spc="53" dirty="0">
                <a:latin typeface="Times New Roman" panose="02020603050405020304" pitchFamily="18" charset="0"/>
                <a:cs typeface="Times New Roman" panose="02020603050405020304" pitchFamily="18" charset="0"/>
              </a:rPr>
              <a:t> </a:t>
            </a:r>
            <a:r>
              <a:rPr sz="2000" spc="38" dirty="0">
                <a:latin typeface="Times New Roman" panose="02020603050405020304" pitchFamily="18" charset="0"/>
                <a:cs typeface="Times New Roman" panose="02020603050405020304" pitchFamily="18" charset="0"/>
              </a:rPr>
              <a:t>application.</a:t>
            </a:r>
            <a:endParaRPr sz="2000" dirty="0">
              <a:latin typeface="Times New Roman" panose="02020603050405020304" pitchFamily="18" charset="0"/>
              <a:cs typeface="Times New Roman" panose="02020603050405020304" pitchFamily="18" charset="0"/>
            </a:endParaRPr>
          </a:p>
        </p:txBody>
      </p:sp>
      <p:sp>
        <p:nvSpPr>
          <p:cNvPr id="5" name="PlaceHolder 1">
            <a:extLst>
              <a:ext uri="{FF2B5EF4-FFF2-40B4-BE49-F238E27FC236}">
                <a16:creationId xmlns:a16="http://schemas.microsoft.com/office/drawing/2014/main" id="{10E73CAE-5315-4DAB-9128-C719BF5DC47F}"/>
              </a:ext>
            </a:extLst>
          </p:cNvPr>
          <p:cNvSpPr txBox="1">
            <a:spLocks/>
          </p:cNvSpPr>
          <p:nvPr/>
        </p:nvSpPr>
        <p:spPr bwMode="auto">
          <a:xfrm>
            <a:off x="0" y="0"/>
            <a:ext cx="9144000" cy="882720"/>
          </a:xfrm>
          <a:prstGeom prst="rect">
            <a:avLst/>
          </a:prstGeom>
          <a:gradFill rotWithShape="0">
            <a:gsLst>
              <a:gs pos="0">
                <a:srgbClr val="009900"/>
              </a:gs>
              <a:gs pos="100000">
                <a:srgbClr val="004600"/>
              </a:gs>
            </a:gsLst>
            <a:lin ang="5400000"/>
          </a:gradFill>
          <a:ln w="0">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ctr" defTabSz="457200" rtl="0" eaLnBrk="0" fontAlgn="base" hangingPunct="0">
              <a:spcBef>
                <a:spcPct val="0"/>
              </a:spcBef>
              <a:spcAft>
                <a:spcPct val="0"/>
              </a:spcAft>
              <a:defRPr sz="4000" kern="1200">
                <a:ln w="3175" cmpd="sng">
                  <a:noFill/>
                </a:ln>
                <a:solidFill>
                  <a:schemeClr val="tx1"/>
                </a:solidFill>
                <a:latin typeface="+mj-lt"/>
                <a:ea typeface="+mj-ea"/>
                <a:cs typeface="+mj-cs"/>
              </a:defRPr>
            </a:lvl1pPr>
            <a:lvl2pPr algn="ctr" defTabSz="457200" rtl="0" eaLnBrk="0" fontAlgn="base" hangingPunct="0">
              <a:spcBef>
                <a:spcPct val="0"/>
              </a:spcBef>
              <a:spcAft>
                <a:spcPct val="0"/>
              </a:spcAft>
              <a:defRPr sz="4000">
                <a:solidFill>
                  <a:schemeClr val="tx1"/>
                </a:solidFill>
                <a:latin typeface="Corbel" panose="020B0503020204020204" pitchFamily="34" charset="0"/>
              </a:defRPr>
            </a:lvl2pPr>
            <a:lvl3pPr algn="ctr" defTabSz="457200" rtl="0" eaLnBrk="0" fontAlgn="base" hangingPunct="0">
              <a:spcBef>
                <a:spcPct val="0"/>
              </a:spcBef>
              <a:spcAft>
                <a:spcPct val="0"/>
              </a:spcAft>
              <a:defRPr sz="4000">
                <a:solidFill>
                  <a:schemeClr val="tx1"/>
                </a:solidFill>
                <a:latin typeface="Corbel" panose="020B0503020204020204" pitchFamily="34" charset="0"/>
              </a:defRPr>
            </a:lvl3pPr>
            <a:lvl4pPr algn="ctr" defTabSz="457200" rtl="0" eaLnBrk="0" fontAlgn="base" hangingPunct="0">
              <a:spcBef>
                <a:spcPct val="0"/>
              </a:spcBef>
              <a:spcAft>
                <a:spcPct val="0"/>
              </a:spcAft>
              <a:defRPr sz="4000">
                <a:solidFill>
                  <a:schemeClr val="tx1"/>
                </a:solidFill>
                <a:latin typeface="Corbel" panose="020B0503020204020204" pitchFamily="34" charset="0"/>
              </a:defRPr>
            </a:lvl4pPr>
            <a:lvl5pPr algn="ctr" defTabSz="457200" rtl="0" eaLnBrk="0" fontAlgn="base" hangingPunct="0">
              <a:spcBef>
                <a:spcPct val="0"/>
              </a:spcBef>
              <a:spcAft>
                <a:spcPct val="0"/>
              </a:spcAft>
              <a:defRPr sz="4000">
                <a:solidFill>
                  <a:schemeClr val="tx1"/>
                </a:solidFill>
                <a:latin typeface="Corbel" panose="020B0503020204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b="1" spc="240" dirty="0">
                <a:solidFill>
                  <a:srgbClr val="FFFF00"/>
                </a:solidFill>
              </a:rPr>
              <a:t>How</a:t>
            </a:r>
            <a:r>
              <a:rPr lang="en-US" b="1" spc="94" dirty="0">
                <a:solidFill>
                  <a:srgbClr val="FFFF00"/>
                </a:solidFill>
              </a:rPr>
              <a:t> </a:t>
            </a:r>
            <a:r>
              <a:rPr lang="en-US" b="1" spc="116" dirty="0">
                <a:solidFill>
                  <a:srgbClr val="FFFF00"/>
                </a:solidFill>
              </a:rPr>
              <a:t>many</a:t>
            </a:r>
            <a:r>
              <a:rPr lang="en-US" b="1" spc="94" dirty="0">
                <a:solidFill>
                  <a:srgbClr val="FFFF00"/>
                </a:solidFill>
              </a:rPr>
              <a:t> </a:t>
            </a:r>
            <a:r>
              <a:rPr lang="en-US" b="1" spc="458" dirty="0">
                <a:solidFill>
                  <a:srgbClr val="FFFF00"/>
                </a:solidFill>
              </a:rPr>
              <a:t>ADC</a:t>
            </a:r>
            <a:r>
              <a:rPr lang="en-US" b="1" spc="94" dirty="0">
                <a:solidFill>
                  <a:srgbClr val="FFFF00"/>
                </a:solidFill>
              </a:rPr>
              <a:t> </a:t>
            </a:r>
            <a:r>
              <a:rPr lang="en-US" b="1" spc="-4" dirty="0">
                <a:solidFill>
                  <a:srgbClr val="FFFF00"/>
                </a:solidFill>
              </a:rPr>
              <a:t>bits</a:t>
            </a:r>
            <a:r>
              <a:rPr lang="en-US" b="1" spc="86" dirty="0">
                <a:solidFill>
                  <a:srgbClr val="FFFF00"/>
                </a:solidFill>
              </a:rPr>
              <a:t> </a:t>
            </a:r>
            <a:r>
              <a:rPr lang="en-US" b="1" spc="-15" dirty="0">
                <a:solidFill>
                  <a:srgbClr val="FFFF00"/>
                </a:solidFill>
              </a:rPr>
              <a:t>are</a:t>
            </a:r>
            <a:r>
              <a:rPr lang="en-US" b="1" spc="94" dirty="0">
                <a:solidFill>
                  <a:srgbClr val="FFFF00"/>
                </a:solidFill>
              </a:rPr>
              <a:t> </a:t>
            </a:r>
            <a:r>
              <a:rPr lang="en-US" b="1" spc="34" dirty="0">
                <a:solidFill>
                  <a:srgbClr val="FFFF00"/>
                </a:solidFill>
              </a:rPr>
              <a:t>required</a:t>
            </a:r>
            <a:endParaRPr lang="en-US" b="1" spc="-1" dirty="0">
              <a:solidFill>
                <a:srgbClr val="FFFF00"/>
              </a:solidFill>
              <a:latin typeface="Tahoma"/>
            </a:endParaRPr>
          </a:p>
        </p:txBody>
      </p:sp>
    </p:spTree>
    <p:extLst>
      <p:ext uri="{BB962C8B-B14F-4D97-AF65-F5344CB8AC3E}">
        <p14:creationId xmlns:p14="http://schemas.microsoft.com/office/powerpoint/2010/main" val="424913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0" y="0"/>
            <a:ext cx="9144000" cy="882720"/>
          </a:xfrm>
          <a:prstGeom prst="rect">
            <a:avLst/>
          </a:prstGeom>
          <a:gradFill rotWithShape="0">
            <a:gsLst>
              <a:gs pos="0">
                <a:srgbClr val="009900"/>
              </a:gs>
              <a:gs pos="100000">
                <a:srgbClr val="004600"/>
              </a:gs>
            </a:gsLst>
            <a:lin ang="5400000"/>
          </a:gradFill>
          <a:ln w="0">
            <a:noFill/>
          </a:ln>
        </p:spPr>
        <p:txBody>
          <a:bodyPr anchor="ctr">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FFFF66"/>
                </a:solidFill>
                <a:latin typeface="Tahoma"/>
              </a:rPr>
              <a:t>ADC</a:t>
            </a:r>
          </a:p>
        </p:txBody>
      </p:sp>
      <mc:AlternateContent xmlns:mc="http://schemas.openxmlformats.org/markup-compatibility/2006" xmlns:a14="http://schemas.microsoft.com/office/drawing/2010/main">
        <mc:Choice Requires="a14">
          <p:sp>
            <p:nvSpPr>
              <p:cNvPr id="145" name="Object 21"/>
              <p:cNvSpPr txBox="1"/>
              <p:nvPr/>
            </p:nvSpPr>
            <p:spPr>
              <a:xfrm>
                <a:off x="1676520" y="1523880"/>
                <a:ext cx="2287440" cy="1519200"/>
              </a:xfrm>
              <a:prstGeom prst="rect">
                <a:avLst/>
              </a:prstGeom>
            </p:spPr>
            <p:txBody>
              <a:bodyPr/>
              <a:lstStyle/>
              <a:p>
                <a:pPr/>
                <a14:m>
                  <m:oMathPara xmlns:m="http://schemas.openxmlformats.org/officeDocument/2006/math">
                    <m:oMathParaPr>
                      <m:jc m:val="centerGroup"/>
                    </m:oMathParaPr>
                    <m:oMath xmlns:m="http://schemas.openxmlformats.org/officeDocument/2006/math">
                      <m:eqArr>
                        <m:eqArrPr>
                          <m:ctrlPr>
                            <a:rPr i="1">
                              <a:latin typeface="Cambria Math" panose="02040503050406030204" pitchFamily="18" charset="0"/>
                            </a:rPr>
                          </m:ctrlPr>
                        </m:eqArrPr>
                        <m:e>
                          <m:r>
                            <m:rPr>
                              <m:lit/>
                              <m:nor/>
                            </m:rPr>
                            <a:rPr/>
                            <m:t>stepSize</m:t>
                          </m:r>
                          <m:r>
                            <a:rPr>
                              <a:latin typeface="Cambria Math" panose="02040503050406030204" pitchFamily="18" charset="0"/>
                            </a:rPr>
                            <m:t>=</m:t>
                          </m:r>
                          <m:f>
                            <m:fPr>
                              <m:ctrlPr>
                                <a:rPr i="1">
                                  <a:latin typeface="Cambria Math" panose="02040503050406030204" pitchFamily="18" charset="0"/>
                                </a:rPr>
                              </m:ctrlPr>
                            </m:fPr>
                            <m:num>
                              <m:r>
                                <m:rPr>
                                  <m:lit/>
                                  <m:nor/>
                                </m:rPr>
                                <a:rPr/>
                                <m:t>Vref</m:t>
                              </m:r>
                            </m:num>
                            <m:den>
                              <m:r>
                                <m:rPr>
                                  <m:lit/>
                                  <m:nor/>
                                </m:rPr>
                                <a:rPr/>
                                <m:t>numofsteps</m:t>
                              </m:r>
                            </m:den>
                          </m:f>
                        </m:e>
                        <m:e>
                          <m:r>
                            <m:rPr>
                              <m:lit/>
                              <m:nor/>
                            </m:rPr>
                            <a:rPr/>
                            <m:t>output</m:t>
                          </m:r>
                          <m:r>
                            <a:rPr>
                              <a:latin typeface="Cambria Math" panose="02040503050406030204" pitchFamily="18" charset="0"/>
                            </a:rPr>
                            <m:t>=</m:t>
                          </m:r>
                          <m:d>
                            <m:dPr>
                              <m:begChr m:val="⌊"/>
                              <m:endChr m:val="⌋"/>
                              <m:ctrlPr>
                                <a:rPr i="1">
                                  <a:latin typeface="Cambria Math" panose="02040503050406030204" pitchFamily="18" charset="0"/>
                                </a:rPr>
                              </m:ctrlPr>
                            </m:dPr>
                            <m:e>
                              <m:f>
                                <m:fPr>
                                  <m:ctrlPr>
                                    <a:rPr i="1">
                                      <a:latin typeface="Cambria Math" panose="02040503050406030204" pitchFamily="18" charset="0"/>
                                    </a:rPr>
                                  </m:ctrlPr>
                                </m:fPr>
                                <m:num>
                                  <m:r>
                                    <m:rPr>
                                      <m:lit/>
                                      <m:nor/>
                                    </m:rPr>
                                    <a:rPr/>
                                    <m:t>Vin</m:t>
                                  </m:r>
                                </m:num>
                                <m:den>
                                  <m:r>
                                    <m:rPr>
                                      <m:lit/>
                                      <m:nor/>
                                    </m:rPr>
                                    <a:rPr/>
                                    <m:t>stepSize</m:t>
                                  </m:r>
                                </m:den>
                              </m:f>
                            </m:e>
                          </m:d>
                        </m:e>
                      </m:eqArr>
                    </m:oMath>
                  </m:oMathPara>
                </a14:m>
                <a:endParaRPr/>
              </a:p>
            </p:txBody>
          </p:sp>
        </mc:Choice>
        <mc:Fallback xmlns="" xmlns:p14="http://schemas.microsoft.com/office/powerpoint/2010/main" xmlns:p15="http://schemas.microsoft.com/office/powerpoint/2012/main"/>
      </mc:AlternateContent>
      <p:sp>
        <p:nvSpPr>
          <p:cNvPr id="146" name="Rectangle 31"/>
          <p:cNvSpPr/>
          <p:nvPr/>
        </p:nvSpPr>
        <p:spPr>
          <a:xfrm>
            <a:off x="5791320" y="990720"/>
            <a:ext cx="1295280" cy="1752480"/>
          </a:xfrm>
          <a:prstGeom prst="rect">
            <a:avLst/>
          </a:prstGeom>
          <a:solidFill>
            <a:srgbClr val="85CEFF"/>
          </a:solidFill>
          <a:ln w="19080">
            <a:solidFill>
              <a:srgbClr val="000000"/>
            </a:solidFill>
            <a:miter/>
          </a:ln>
        </p:spPr>
        <p:style>
          <a:lnRef idx="0">
            <a:scrgbClr r="0" g="0" b="0"/>
          </a:lnRef>
          <a:fillRef idx="0">
            <a:scrgbClr r="0" g="0" b="0"/>
          </a:fillRef>
          <a:effectRef idx="0">
            <a:scrgbClr r="0" g="0" b="0"/>
          </a:effectRef>
          <a:fontRef idx="minor"/>
        </p:style>
        <p:txBody>
          <a:bodyPr wrap="none"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ADC</a:t>
            </a:r>
            <a:endParaRPr lang="en-US" sz="1800" b="0" strike="noStrike" spc="-1">
              <a:solidFill>
                <a:srgbClr val="000000"/>
              </a:solidFill>
              <a:latin typeface="Arial"/>
            </a:endParaRPr>
          </a:p>
        </p:txBody>
      </p:sp>
      <p:sp>
        <p:nvSpPr>
          <p:cNvPr id="147" name="Line 32"/>
          <p:cNvSpPr/>
          <p:nvPr/>
        </p:nvSpPr>
        <p:spPr>
          <a:xfrm>
            <a:off x="5257800" y="1828800"/>
            <a:ext cx="53352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148" name="Line 33"/>
          <p:cNvSpPr/>
          <p:nvPr/>
        </p:nvSpPr>
        <p:spPr>
          <a:xfrm flipH="1">
            <a:off x="7315200" y="1752480"/>
            <a:ext cx="76320" cy="15264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149" name="Line 34"/>
          <p:cNvSpPr/>
          <p:nvPr/>
        </p:nvSpPr>
        <p:spPr>
          <a:xfrm>
            <a:off x="7086600" y="1828800"/>
            <a:ext cx="609480" cy="0"/>
          </a:xfrm>
          <a:prstGeom prst="line">
            <a:avLst/>
          </a:prstGeom>
          <a:ln w="9360">
            <a:solidFill>
              <a:srgbClr val="000000"/>
            </a:solidFill>
            <a:miter/>
            <a:tailEnd type="triangle" w="med" len="med"/>
          </a:ln>
        </p:spPr>
        <p:style>
          <a:lnRef idx="0">
            <a:scrgbClr r="0" g="0" b="0"/>
          </a:lnRef>
          <a:fillRef idx="0">
            <a:scrgbClr r="0" g="0" b="0"/>
          </a:fillRef>
          <a:effectRef idx="0">
            <a:scrgbClr r="0" g="0" b="0"/>
          </a:effectRef>
          <a:fontRef idx="minor"/>
        </p:style>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150" name="Line 35"/>
          <p:cNvSpPr/>
          <p:nvPr/>
        </p:nvSpPr>
        <p:spPr>
          <a:xfrm>
            <a:off x="6477120" y="2743200"/>
            <a:ext cx="0" cy="304920"/>
          </a:xfrm>
          <a:prstGeom prst="line">
            <a:avLst/>
          </a:prstGeom>
          <a:ln w="9360">
            <a:solidFill>
              <a:srgbClr val="000000"/>
            </a:solidFill>
            <a:miter/>
          </a:ln>
        </p:spPr>
        <p:style>
          <a:lnRef idx="0">
            <a:scrgbClr r="0" g="0" b="0"/>
          </a:lnRef>
          <a:fillRef idx="0">
            <a:scrgbClr r="0" g="0" b="0"/>
          </a:fillRef>
          <a:effectRef idx="0">
            <a:scrgbClr r="0" g="0" b="0"/>
          </a:effectRef>
          <a:fontRef idx="minor"/>
        </p:style>
        <p:txBody>
          <a:bodyPr lIns="90000" tIns="46800" rIns="90000" bIns="46800" anchor="ctr">
            <a:noAutofit/>
          </a:bodyPr>
          <a:lstStyle/>
          <a:p>
            <a:pPr algn="ct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US" sz="1800" b="0" strike="noStrike" spc="-1">
              <a:solidFill>
                <a:srgbClr val="000000"/>
              </a:solidFill>
              <a:latin typeface="Arial"/>
            </a:endParaRPr>
          </a:p>
        </p:txBody>
      </p:sp>
      <p:sp>
        <p:nvSpPr>
          <p:cNvPr id="151" name="Text Box 36"/>
          <p:cNvSpPr/>
          <p:nvPr/>
        </p:nvSpPr>
        <p:spPr>
          <a:xfrm>
            <a:off x="6095880" y="2438280"/>
            <a:ext cx="762120" cy="3682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gn="ct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Vref</a:t>
            </a:r>
            <a:endParaRPr lang="en-US" sz="1800" b="0" strike="noStrike" spc="-1">
              <a:solidFill>
                <a:srgbClr val="000000"/>
              </a:solidFill>
              <a:latin typeface="Arial"/>
            </a:endParaRPr>
          </a:p>
        </p:txBody>
      </p:sp>
      <p:sp>
        <p:nvSpPr>
          <p:cNvPr id="152" name="Text Box 37"/>
          <p:cNvSpPr/>
          <p:nvPr/>
        </p:nvSpPr>
        <p:spPr>
          <a:xfrm>
            <a:off x="7696080" y="1600200"/>
            <a:ext cx="1371600" cy="3682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Output</a:t>
            </a:r>
            <a:endParaRPr lang="en-US" sz="1800" b="0" strike="noStrike" spc="-1">
              <a:solidFill>
                <a:srgbClr val="000000"/>
              </a:solidFill>
              <a:latin typeface="Arial"/>
            </a:endParaRPr>
          </a:p>
        </p:txBody>
      </p:sp>
      <p:sp>
        <p:nvSpPr>
          <p:cNvPr id="153" name="Text Box 38"/>
          <p:cNvSpPr/>
          <p:nvPr/>
        </p:nvSpPr>
        <p:spPr>
          <a:xfrm>
            <a:off x="4572000" y="1614600"/>
            <a:ext cx="838080" cy="40572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gn="ct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V</a:t>
            </a:r>
            <a:r>
              <a:rPr lang="en-US" sz="1800" b="1" strike="noStrike" spc="-1" baseline="-25000">
                <a:solidFill>
                  <a:srgbClr val="000000"/>
                </a:solidFill>
                <a:latin typeface="Arial"/>
              </a:rPr>
              <a:t>in</a:t>
            </a:r>
            <a:endParaRPr lang="en-US" sz="1800" b="0" strike="noStrike" spc="-1">
              <a:solidFill>
                <a:srgbClr val="000000"/>
              </a:solidFill>
              <a:latin typeface="Arial"/>
            </a:endParaRPr>
          </a:p>
        </p:txBody>
      </p:sp>
      <p:sp>
        <p:nvSpPr>
          <p:cNvPr id="154" name="Text Box 39"/>
          <p:cNvSpPr/>
          <p:nvPr/>
        </p:nvSpPr>
        <p:spPr>
          <a:xfrm>
            <a:off x="7162920" y="1461960"/>
            <a:ext cx="457200" cy="3682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lgn="ctr">
              <a:spcBef>
                <a:spcPts val="1125"/>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800" b="1" strike="noStrike" spc="-1">
                <a:solidFill>
                  <a:srgbClr val="000000"/>
                </a:solidFill>
                <a:latin typeface="Arial"/>
              </a:rPr>
              <a:t>n</a:t>
            </a:r>
            <a:endParaRPr lang="en-US" sz="1800" b="0" strike="noStrike" spc="-1">
              <a:solidFill>
                <a:srgbClr val="000000"/>
              </a:solidFill>
              <a:latin typeface="Arial"/>
            </a:endParaRPr>
          </a:p>
        </p:txBody>
      </p:sp>
      <p:sp>
        <p:nvSpPr>
          <p:cNvPr id="155" name="Text Box 37"/>
          <p:cNvSpPr/>
          <p:nvPr/>
        </p:nvSpPr>
        <p:spPr>
          <a:xfrm>
            <a:off x="7543800" y="1905120"/>
            <a:ext cx="1676520" cy="307080"/>
          </a:xfrm>
          <a:prstGeom prst="rect">
            <a:avLst/>
          </a:prstGeom>
          <a:noFill/>
          <a:ln w="0">
            <a:noFill/>
          </a:ln>
        </p:spPr>
        <p:style>
          <a:lnRef idx="0">
            <a:scrgbClr r="0" g="0" b="0"/>
          </a:lnRef>
          <a:fillRef idx="0">
            <a:scrgbClr r="0" g="0" b="0"/>
          </a:fillRef>
          <a:effectRef idx="0">
            <a:scrgbClr r="0" g="0" b="0"/>
          </a:effectRef>
          <a:fontRef idx="minor"/>
        </p:style>
        <p:txBody>
          <a:bodyPr lIns="90000" tIns="46800" rIns="90000" bIns="46800" anchor="t">
            <a:spAutoFit/>
          </a:bodyPr>
          <a:lstStyle/>
          <a:p>
            <a:pPr>
              <a:spcBef>
                <a:spcPts val="876"/>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1400" b="1" strike="noStrike" spc="-1">
                <a:solidFill>
                  <a:srgbClr val="000000"/>
                </a:solidFill>
                <a:latin typeface="Arial"/>
              </a:rPr>
              <a:t>(binary number)</a:t>
            </a:r>
            <a:endParaRPr lang="en-US" sz="1400" b="0" strike="noStrike" spc="-1">
              <a:solidFill>
                <a:srgbClr val="000000"/>
              </a:solidFill>
              <a:latin typeface="Arial"/>
            </a:endParaRPr>
          </a:p>
        </p:txBody>
      </p:sp>
      <p:graphicFrame>
        <p:nvGraphicFramePr>
          <p:cNvPr id="156" name="Object 155"/>
          <p:cNvGraphicFramePr/>
          <p:nvPr>
            <p:extLst>
              <p:ext uri="{D42A27DB-BD31-4B8C-83A1-F6EECF244321}">
                <p14:modId xmlns:p14="http://schemas.microsoft.com/office/powerpoint/2010/main" val="2370372790"/>
              </p:ext>
            </p:extLst>
          </p:nvPr>
        </p:nvGraphicFramePr>
        <p:xfrm>
          <a:off x="5292968" y="3269631"/>
          <a:ext cx="3654081" cy="3588357"/>
        </p:xfrm>
        <a:graphic>
          <a:graphicData uri="http://schemas.openxmlformats.org/presentationml/2006/ole">
            <mc:AlternateContent xmlns:mc="http://schemas.openxmlformats.org/markup-compatibility/2006">
              <mc:Choice xmlns:v="urn:schemas-microsoft-com:vml" Requires="v">
                <p:oleObj spid="_x0000_s3106" r:id="rId3" imgW="0" imgH="0" progId="">
                  <p:embed/>
                </p:oleObj>
              </mc:Choice>
              <mc:Fallback>
                <p:oleObj r:id="rId3" imgW="0" imgH="0" progId="">
                  <p:embed/>
                  <p:pic>
                    <p:nvPicPr>
                      <p:cNvPr id="156" name="Object 155"/>
                      <p:cNvPicPr/>
                      <p:nvPr/>
                    </p:nvPicPr>
                    <p:blipFill>
                      <a:blip r:embed="rId4"/>
                      <a:stretch/>
                    </p:blipFill>
                    <p:spPr>
                      <a:xfrm>
                        <a:off x="5292968" y="3269631"/>
                        <a:ext cx="3654081" cy="3588357"/>
                      </a:xfrm>
                      <a:prstGeom prst="rect">
                        <a:avLst/>
                      </a:prstGeom>
                      <a:ln w="0">
                        <a:noFill/>
                      </a:ln>
                    </p:spPr>
                  </p:pic>
                </p:oleObj>
              </mc:Fallback>
            </mc:AlternateContent>
          </a:graphicData>
        </a:graphic>
      </p:graphicFrame>
      <p:graphicFrame>
        <p:nvGraphicFramePr>
          <p:cNvPr id="158" name="Object 157"/>
          <p:cNvGraphicFramePr/>
          <p:nvPr>
            <p:extLst>
              <p:ext uri="{D42A27DB-BD31-4B8C-83A1-F6EECF244321}">
                <p14:modId xmlns:p14="http://schemas.microsoft.com/office/powerpoint/2010/main" val="3771919902"/>
              </p:ext>
            </p:extLst>
          </p:nvPr>
        </p:nvGraphicFramePr>
        <p:xfrm>
          <a:off x="1754280" y="3463920"/>
          <a:ext cx="3351240" cy="3098880"/>
        </p:xfrm>
        <a:graphic>
          <a:graphicData uri="http://schemas.openxmlformats.org/presentationml/2006/ole">
            <mc:AlternateContent xmlns:mc="http://schemas.openxmlformats.org/markup-compatibility/2006">
              <mc:Choice xmlns:v="urn:schemas-microsoft-com:vml" Requires="v">
                <p:oleObj spid="_x0000_s3107" r:id="rId5" imgW="0" imgH="0" progId="">
                  <p:embed/>
                </p:oleObj>
              </mc:Choice>
              <mc:Fallback>
                <p:oleObj r:id="rId5" imgW="0" imgH="0" progId="">
                  <p:embed/>
                  <p:pic>
                    <p:nvPicPr>
                      <p:cNvPr id="158" name="Object 157"/>
                      <p:cNvPicPr/>
                      <p:nvPr/>
                    </p:nvPicPr>
                    <p:blipFill>
                      <a:blip r:embed="rId6"/>
                      <a:stretch/>
                    </p:blipFill>
                    <p:spPr>
                      <a:xfrm>
                        <a:off x="1754280" y="3463920"/>
                        <a:ext cx="3351240" cy="3098880"/>
                      </a:xfrm>
                      <a:prstGeom prst="rect">
                        <a:avLst/>
                      </a:prstGeom>
                      <a:ln w="0">
                        <a:noFill/>
                      </a:ln>
                    </p:spPr>
                  </p:pic>
                </p:oleObj>
              </mc:Fallback>
            </mc:AlternateContent>
          </a:graphicData>
        </a:graphic>
      </p:graphicFrame>
    </p:spTree>
    <p:extLst>
      <p:ext uri="{BB962C8B-B14F-4D97-AF65-F5344CB8AC3E}">
        <p14:creationId xmlns:p14="http://schemas.microsoft.com/office/powerpoint/2010/main" val="643452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0" y="0"/>
            <a:ext cx="9144000" cy="882720"/>
          </a:xfrm>
          <a:prstGeom prst="rect">
            <a:avLst/>
          </a:prstGeom>
          <a:gradFill rotWithShape="0">
            <a:gsLst>
              <a:gs pos="0">
                <a:srgbClr val="009900"/>
              </a:gs>
              <a:gs pos="100000">
                <a:srgbClr val="004600"/>
              </a:gs>
            </a:gsLst>
            <a:lin ang="5400000"/>
          </a:gradFill>
          <a:ln w="0">
            <a:noFill/>
          </a:ln>
        </p:spPr>
        <p:txBody>
          <a:bodyPr lIns="90000" tIns="46800" rIns="90000" bIns="46800" anchor="b">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FFFF66"/>
                </a:solidFill>
                <a:latin typeface="Tahoma"/>
              </a:rPr>
              <a:t>ADC in AVR</a:t>
            </a:r>
          </a:p>
        </p:txBody>
      </p:sp>
      <p:graphicFrame>
        <p:nvGraphicFramePr>
          <p:cNvPr id="164" name="Object 163"/>
          <p:cNvGraphicFramePr/>
          <p:nvPr>
            <p:extLst>
              <p:ext uri="{D42A27DB-BD31-4B8C-83A1-F6EECF244321}">
                <p14:modId xmlns:p14="http://schemas.microsoft.com/office/powerpoint/2010/main" val="1969120400"/>
              </p:ext>
            </p:extLst>
          </p:nvPr>
        </p:nvGraphicFramePr>
        <p:xfrm>
          <a:off x="2686928" y="1702190"/>
          <a:ext cx="6457071" cy="3898689"/>
        </p:xfrm>
        <a:graphic>
          <a:graphicData uri="http://schemas.openxmlformats.org/presentationml/2006/ole">
            <mc:AlternateContent xmlns:mc="http://schemas.openxmlformats.org/markup-compatibility/2006">
              <mc:Choice xmlns:v="urn:schemas-microsoft-com:vml" Requires="v">
                <p:oleObj spid="_x0000_s4114" r:id="rId3" imgW="0" imgH="0" progId="">
                  <p:embed/>
                </p:oleObj>
              </mc:Choice>
              <mc:Fallback>
                <p:oleObj r:id="rId3" imgW="0" imgH="0" progId="">
                  <p:embed/>
                  <p:pic>
                    <p:nvPicPr>
                      <p:cNvPr id="164" name="Object 163"/>
                      <p:cNvPicPr/>
                      <p:nvPr/>
                    </p:nvPicPr>
                    <p:blipFill>
                      <a:blip r:embed="rId4"/>
                      <a:stretch/>
                    </p:blipFill>
                    <p:spPr>
                      <a:xfrm>
                        <a:off x="2686928" y="1702190"/>
                        <a:ext cx="6457071" cy="3898689"/>
                      </a:xfrm>
                      <a:prstGeom prst="rect">
                        <a:avLst/>
                      </a:prstGeom>
                      <a:ln w="0">
                        <a:noFill/>
                      </a:ln>
                    </p:spPr>
                  </p:pic>
                </p:oleObj>
              </mc:Fallback>
            </mc:AlternateContent>
          </a:graphicData>
        </a:graphic>
      </p:graphicFrame>
      <p:pic>
        <p:nvPicPr>
          <p:cNvPr id="166" name="Picture 165"/>
          <p:cNvPicPr/>
          <p:nvPr/>
        </p:nvPicPr>
        <p:blipFill>
          <a:blip r:embed="rId5"/>
          <a:stretch/>
        </p:blipFill>
        <p:spPr>
          <a:xfrm>
            <a:off x="741018" y="2756215"/>
            <a:ext cx="1785960" cy="2514600"/>
          </a:xfrm>
          <a:prstGeom prst="rect">
            <a:avLst/>
          </a:prstGeom>
          <a:ln w="0">
            <a:noFill/>
          </a:ln>
        </p:spPr>
      </p:pic>
    </p:spTree>
    <p:extLst>
      <p:ext uri="{BB962C8B-B14F-4D97-AF65-F5344CB8AC3E}">
        <p14:creationId xmlns:p14="http://schemas.microsoft.com/office/powerpoint/2010/main" val="3993660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0" y="0"/>
            <a:ext cx="9144000" cy="882720"/>
          </a:xfrm>
          <a:prstGeom prst="rect">
            <a:avLst/>
          </a:prstGeom>
          <a:gradFill rotWithShape="0">
            <a:gsLst>
              <a:gs pos="0">
                <a:srgbClr val="009900"/>
              </a:gs>
              <a:gs pos="100000">
                <a:srgbClr val="004600"/>
              </a:gs>
            </a:gsLst>
            <a:lin ang="5400000"/>
          </a:gradFill>
          <a:ln w="0">
            <a:noFill/>
          </a:ln>
        </p:spPr>
        <p:txBody>
          <a:bodyPr lIns="90000" tIns="46800" rIns="90000" bIns="46800" anchor="b">
            <a:noAutofit/>
          </a:bodyPr>
          <a:lstStyle/>
          <a:p>
            <a:pPr indent="0" algn="ctr">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0" strike="noStrike" spc="-1">
                <a:solidFill>
                  <a:srgbClr val="FFFF66"/>
                </a:solidFill>
                <a:latin typeface="Tahoma"/>
              </a:rPr>
              <a:t>ADC in AVR</a:t>
            </a:r>
          </a:p>
        </p:txBody>
      </p:sp>
      <p:graphicFrame>
        <p:nvGraphicFramePr>
          <p:cNvPr id="168" name="Object 167"/>
          <p:cNvGraphicFramePr/>
          <p:nvPr/>
        </p:nvGraphicFramePr>
        <p:xfrm>
          <a:off x="3719520" y="2286000"/>
          <a:ext cx="2833560" cy="2481120"/>
        </p:xfrm>
        <a:graphic>
          <a:graphicData uri="http://schemas.openxmlformats.org/presentationml/2006/ole">
            <mc:AlternateContent xmlns:mc="http://schemas.openxmlformats.org/markup-compatibility/2006">
              <mc:Choice xmlns:v="urn:schemas-microsoft-com:vml" Requires="v">
                <p:oleObj spid="_x0000_s5202" r:id="rId3" imgW="0" imgH="0" progId="">
                  <p:embed/>
                </p:oleObj>
              </mc:Choice>
              <mc:Fallback>
                <p:oleObj r:id="rId3" imgW="0" imgH="0" progId="">
                  <p:embed/>
                  <p:pic>
                    <p:nvPicPr>
                      <p:cNvPr id="168" name="Object 167"/>
                      <p:cNvPicPr/>
                      <p:nvPr/>
                    </p:nvPicPr>
                    <p:blipFill>
                      <a:blip r:embed="rId4"/>
                      <a:stretch/>
                    </p:blipFill>
                    <p:spPr>
                      <a:xfrm>
                        <a:off x="3719520" y="2286000"/>
                        <a:ext cx="2833560" cy="2481120"/>
                      </a:xfrm>
                      <a:prstGeom prst="rect">
                        <a:avLst/>
                      </a:prstGeom>
                      <a:ln w="0">
                        <a:noFill/>
                      </a:ln>
                    </p:spPr>
                  </p:pic>
                </p:oleObj>
              </mc:Fallback>
            </mc:AlternateContent>
          </a:graphicData>
        </a:graphic>
      </p:graphicFrame>
      <p:graphicFrame>
        <p:nvGraphicFramePr>
          <p:cNvPr id="170" name="Object 169"/>
          <p:cNvGraphicFramePr/>
          <p:nvPr/>
        </p:nvGraphicFramePr>
        <p:xfrm>
          <a:off x="4267080" y="4233960"/>
          <a:ext cx="1998720" cy="2090520"/>
        </p:xfrm>
        <a:graphic>
          <a:graphicData uri="http://schemas.openxmlformats.org/presentationml/2006/ole">
            <mc:AlternateContent xmlns:mc="http://schemas.openxmlformats.org/markup-compatibility/2006">
              <mc:Choice xmlns:v="urn:schemas-microsoft-com:vml" Requires="v">
                <p:oleObj spid="_x0000_s5203" r:id="rId5" imgW="0" imgH="0" progId="">
                  <p:embed/>
                </p:oleObj>
              </mc:Choice>
              <mc:Fallback>
                <p:oleObj r:id="rId5" imgW="0" imgH="0" progId="">
                  <p:embed/>
                  <p:pic>
                    <p:nvPicPr>
                      <p:cNvPr id="170" name="Object 169"/>
                      <p:cNvPicPr/>
                      <p:nvPr/>
                    </p:nvPicPr>
                    <p:blipFill>
                      <a:blip r:embed="rId6"/>
                      <a:stretch/>
                    </p:blipFill>
                    <p:spPr>
                      <a:xfrm>
                        <a:off x="4267080" y="4233960"/>
                        <a:ext cx="1998720" cy="2090520"/>
                      </a:xfrm>
                      <a:prstGeom prst="rect">
                        <a:avLst/>
                      </a:prstGeom>
                      <a:ln w="0">
                        <a:noFill/>
                      </a:ln>
                    </p:spPr>
                  </p:pic>
                </p:oleObj>
              </mc:Fallback>
            </mc:AlternateContent>
          </a:graphicData>
        </a:graphic>
      </p:graphicFrame>
      <p:graphicFrame>
        <p:nvGraphicFramePr>
          <p:cNvPr id="172" name="Object 171"/>
          <p:cNvGraphicFramePr/>
          <p:nvPr/>
        </p:nvGraphicFramePr>
        <p:xfrm>
          <a:off x="6508800" y="3200400"/>
          <a:ext cx="1187280" cy="272880"/>
        </p:xfrm>
        <a:graphic>
          <a:graphicData uri="http://schemas.openxmlformats.org/presentationml/2006/ole">
            <mc:AlternateContent xmlns:mc="http://schemas.openxmlformats.org/markup-compatibility/2006">
              <mc:Choice xmlns:v="urn:schemas-microsoft-com:vml" Requires="v">
                <p:oleObj spid="_x0000_s5204" r:id="rId7" imgW="0" imgH="0" progId="">
                  <p:embed/>
                </p:oleObj>
              </mc:Choice>
              <mc:Fallback>
                <p:oleObj r:id="rId7" imgW="0" imgH="0" progId="">
                  <p:embed/>
                  <p:pic>
                    <p:nvPicPr>
                      <p:cNvPr id="172" name="Object 171"/>
                      <p:cNvPicPr/>
                      <p:nvPr/>
                    </p:nvPicPr>
                    <p:blipFill>
                      <a:blip r:embed="rId8"/>
                      <a:stretch/>
                    </p:blipFill>
                    <p:spPr>
                      <a:xfrm>
                        <a:off x="6508800" y="3200400"/>
                        <a:ext cx="1187280" cy="272880"/>
                      </a:xfrm>
                      <a:prstGeom prst="rect">
                        <a:avLst/>
                      </a:prstGeom>
                      <a:ln w="0">
                        <a:noFill/>
                      </a:ln>
                    </p:spPr>
                  </p:pic>
                </p:oleObj>
              </mc:Fallback>
            </mc:AlternateContent>
          </a:graphicData>
        </a:graphic>
      </p:graphicFrame>
      <p:graphicFrame>
        <p:nvGraphicFramePr>
          <p:cNvPr id="174" name="Object 173"/>
          <p:cNvGraphicFramePr/>
          <p:nvPr/>
        </p:nvGraphicFramePr>
        <p:xfrm>
          <a:off x="4056120" y="1143000"/>
          <a:ext cx="1887480" cy="1511280"/>
        </p:xfrm>
        <a:graphic>
          <a:graphicData uri="http://schemas.openxmlformats.org/presentationml/2006/ole">
            <mc:AlternateContent xmlns:mc="http://schemas.openxmlformats.org/markup-compatibility/2006">
              <mc:Choice xmlns:v="urn:schemas-microsoft-com:vml" Requires="v">
                <p:oleObj spid="_x0000_s5205" r:id="rId9" imgW="0" imgH="0" progId="">
                  <p:embed/>
                </p:oleObj>
              </mc:Choice>
              <mc:Fallback>
                <p:oleObj r:id="rId9" imgW="0" imgH="0" progId="">
                  <p:embed/>
                  <p:pic>
                    <p:nvPicPr>
                      <p:cNvPr id="174" name="Object 173"/>
                      <p:cNvPicPr/>
                      <p:nvPr/>
                    </p:nvPicPr>
                    <p:blipFill>
                      <a:blip r:embed="rId10"/>
                      <a:stretch/>
                    </p:blipFill>
                    <p:spPr>
                      <a:xfrm>
                        <a:off x="4056120" y="1143000"/>
                        <a:ext cx="1887480" cy="1511280"/>
                      </a:xfrm>
                      <a:prstGeom prst="rect">
                        <a:avLst/>
                      </a:prstGeom>
                      <a:ln w="0">
                        <a:noFill/>
                      </a:ln>
                    </p:spPr>
                  </p:pic>
                </p:oleObj>
              </mc:Fallback>
            </mc:AlternateContent>
          </a:graphicData>
        </a:graphic>
      </p:graphicFrame>
      <p:graphicFrame>
        <p:nvGraphicFramePr>
          <p:cNvPr id="176" name="Object 175"/>
          <p:cNvGraphicFramePr/>
          <p:nvPr/>
        </p:nvGraphicFramePr>
        <p:xfrm>
          <a:off x="1219320" y="1981080"/>
          <a:ext cx="3403440" cy="3787920"/>
        </p:xfrm>
        <a:graphic>
          <a:graphicData uri="http://schemas.openxmlformats.org/presentationml/2006/ole">
            <mc:AlternateContent xmlns:mc="http://schemas.openxmlformats.org/markup-compatibility/2006">
              <mc:Choice xmlns:v="urn:schemas-microsoft-com:vml" Requires="v">
                <p:oleObj spid="_x0000_s5206" r:id="rId11" imgW="0" imgH="0" progId="">
                  <p:embed/>
                </p:oleObj>
              </mc:Choice>
              <mc:Fallback>
                <p:oleObj r:id="rId11" imgW="0" imgH="0" progId="">
                  <p:embed/>
                  <p:pic>
                    <p:nvPicPr>
                      <p:cNvPr id="176" name="Object 175"/>
                      <p:cNvPicPr/>
                      <p:nvPr/>
                    </p:nvPicPr>
                    <p:blipFill>
                      <a:blip r:embed="rId12"/>
                      <a:stretch/>
                    </p:blipFill>
                    <p:spPr>
                      <a:xfrm>
                        <a:off x="1219320" y="1981080"/>
                        <a:ext cx="3403440" cy="3787920"/>
                      </a:xfrm>
                      <a:prstGeom prst="rect">
                        <a:avLst/>
                      </a:prstGeom>
                      <a:ln w="0">
                        <a:noFill/>
                      </a:ln>
                    </p:spPr>
                  </p:pic>
                </p:oleObj>
              </mc:Fallback>
            </mc:AlternateContent>
          </a:graphicData>
        </a:graphic>
      </p:graphicFrame>
    </p:spTree>
    <p:extLst>
      <p:ext uri="{BB962C8B-B14F-4D97-AF65-F5344CB8AC3E}">
        <p14:creationId xmlns:p14="http://schemas.microsoft.com/office/powerpoint/2010/main" val="18357752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Parallax</Template>
  <TotalTime>2456</TotalTime>
  <Words>2210</Words>
  <Application>Microsoft Office PowerPoint</Application>
  <PresentationFormat>On-screen Show (4:3)</PresentationFormat>
  <Paragraphs>516</Paragraphs>
  <Slides>46</Slides>
  <Notes>2</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0</vt:i4>
      </vt:variant>
      <vt:variant>
        <vt:lpstr>Slide Titles</vt:lpstr>
      </vt:variant>
      <vt:variant>
        <vt:i4>46</vt:i4>
      </vt:variant>
    </vt:vector>
  </HeadingPairs>
  <TitlesOfParts>
    <vt:vector size="60" baseType="lpstr">
      <vt:lpstr>Arial</vt:lpstr>
      <vt:lpstr>Arial MT</vt:lpstr>
      <vt:lpstr>Calibri</vt:lpstr>
      <vt:lpstr>Cambria</vt:lpstr>
      <vt:lpstr>Cambria Math</vt:lpstr>
      <vt:lpstr>Consolas</vt:lpstr>
      <vt:lpstr>Corbel</vt:lpstr>
      <vt:lpstr>Courier New</vt:lpstr>
      <vt:lpstr>Palatino Linotype</vt:lpstr>
      <vt:lpstr>Symbol</vt:lpstr>
      <vt:lpstr>Tahoma</vt:lpstr>
      <vt:lpstr>Times New Roman</vt:lpstr>
      <vt:lpstr>Wingdings</vt:lpstr>
      <vt:lpstr>1_Parallax</vt:lpstr>
      <vt:lpstr>Week 13 </vt:lpstr>
      <vt:lpstr>Analog vs. Digital Signals</vt:lpstr>
      <vt:lpstr>What is an ADC?</vt:lpstr>
      <vt:lpstr>PowerPoint Presentation</vt:lpstr>
      <vt:lpstr>PowerPoint Presentation</vt:lpstr>
      <vt:lpstr>PowerPoint Presentation</vt:lpstr>
      <vt:lpstr>ADC</vt:lpstr>
      <vt:lpstr>ADC in AVR</vt:lpstr>
      <vt:lpstr>ADC in AVR</vt:lpstr>
      <vt:lpstr>ADMUX</vt:lpstr>
      <vt:lpstr>ADCSA</vt:lpstr>
      <vt:lpstr>Steps in programming ADC</vt:lpstr>
      <vt:lpstr>Sensors</vt:lpstr>
      <vt:lpstr>LM35 &amp; LM34 (Temperature Sensors)</vt:lpstr>
      <vt:lpstr>PowerPoint Presentation</vt:lpstr>
      <vt:lpstr>PowerPoint Presentation</vt:lpstr>
      <vt:lpstr>PowerPoint Presentation</vt:lpstr>
      <vt:lpstr>Soil Sensor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Arduino analogWrite( )</vt:lpstr>
      <vt:lpstr>Analog Output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Timer0 Review</vt:lpstr>
      <vt:lpstr>PowerPoint Presentation</vt:lpstr>
      <vt:lpstr>Fast PWM mode</vt:lpstr>
      <vt:lpstr>Phase Correct PWM mode</vt:lpstr>
      <vt:lpstr>PowerPoint Presentation</vt:lpstr>
      <vt:lpstr>Fast PWM Calculations</vt:lpstr>
      <vt:lpstr>Assuming XTAL = 16 MHz, make the following pulse  duty cycle = 75% and frequency = 62.500KHz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assembly</dc:title>
  <dc:subject>Chapter 6: AVR Advanced assembly language programming</dc:subject>
  <dc:creator>Sepehr Naimi</dc:creator>
  <cp:keywords>assembler directives addressing modes Macro EEPROM checksum</cp:keywords>
  <dc:description/>
  <cp:lastModifiedBy>Noman</cp:lastModifiedBy>
  <cp:revision>60</cp:revision>
  <dcterms:modified xsi:type="dcterms:W3CDTF">2024-12-04T14:10:17Z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ies>
</file>