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720" r:id="rId2"/>
  </p:sldMasterIdLst>
  <p:notesMasterIdLst>
    <p:notesMasterId r:id="rId40"/>
  </p:notesMasterIdLst>
  <p:sldIdLst>
    <p:sldId id="313" r:id="rId3"/>
    <p:sldId id="278" r:id="rId4"/>
    <p:sldId id="258" r:id="rId5"/>
    <p:sldId id="260" r:id="rId6"/>
    <p:sldId id="262" r:id="rId7"/>
    <p:sldId id="279" r:id="rId8"/>
    <p:sldId id="282" r:id="rId9"/>
    <p:sldId id="283" r:id="rId10"/>
    <p:sldId id="280" r:id="rId11"/>
    <p:sldId id="31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402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2019-02-01 07:57:17</a:t>
            </a:r>
          </a:p>
          <a:p>
            <a:r>
              <a:t>--------------------------------------------</a:t>
            </a:r>
          </a:p>
          <a:p>
            <a:r>
              <a:t>Arm’s processor families range from the A-series, which are optimized for rich operating systems, the R-series, which are optimized for hard real-time applications and high performance, the M-series, which is optimized for discrete processing and microcontroller, and the SecurCore, which is optimized for security applications. Arm Cortex-A processors are at the heart of the most powerful and compelling technology products. They are deployed in mobile devices, networking infrastructure, home and consumer devices, automotive in-vehicle infotainment and driver automation systems, and embedded designs.</a:t>
            </a:r>
          </a:p>
          <a:p>
            <a:r>
              <a:t>Arm Cortex-R real-time processors offer high-performance computing solutions for embedded systems where reliability, high availability, fault tolerance and/or deterministic real-time responses are needed. Cortex-R processors are used in products that must always meet exacting performance requirements and timing deadlines.</a:t>
            </a:r>
          </a:p>
          <a:p>
            <a:r>
              <a:t>The Arm Cortex-M processor family is a range of scalable, energy efficient, and easy to use processors that meet the needs of tomorrow’s smart and connected embedded applications. The processors are supported by the world’s  number one embedded ecosystem, and have already been shipped in many billions of devices.</a:t>
            </a:r>
          </a:p>
          <a:p>
            <a:r>
              <a:t>The Arm SecurCore processor family provides powerful 32-bit secure solutions based upon industry leading Arm architecture. By enhancing highly successful Arm processors with security features, SecurCore gives smart card and secure IC developers easy access to the benefits of Arm 32-bit technology such as small die size, energy efficiency, low cost, excellent code density and outstanding performance. Arm Classic processors include the Arm11, Arm9 and Arm7 processor families. These processors are still widely licensed around the globe, providing cost-effective solutions for many of today's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2019-02-01 07:57:17</a:t>
            </a:r>
          </a:p>
          <a:p>
            <a:r>
              <a:t>--------------------------------------------</a:t>
            </a:r>
          </a:p>
          <a:p>
            <a:r>
              <a:t>While programming Arm systems, a distinction needs to be made between the Arm architecture and an Arm processor. Arm architecture describes the details related to programming including data types, instructions, registers, memory architecture etc. Companies that are licensing Arm architecture are using their own CPU design.</a:t>
            </a:r>
          </a:p>
          <a:p>
            <a:r>
              <a:t>Arm architecture forms the basis for every Arm processor. Over time, the Arm architecture has evolved to include architectural features that meet the growing demand for new functionality, integrated security features, high performance and the needs of new and emerging markets. There are currently three Armv8 profiles: (1) the Armv8-A architecture profile for high performance markets such as mobile and enterprise, (2) the Armv8-R architecture profile for embedded applications in automotive and industrial control, and (3) the Armv8-M architecture profile for embedded and IoT applications. The Arm architecture supports implementations across a wide range of performance points, establishing it as the leading architecture in many market segments. The Arm architecture supports a very broad range of performance points, leading to very small implementations of Arm processors, and very efficient implementations of advanced designs using state of the art micro-architecture techniques. Implementation size, performance, and low power consumption are key attributes of the Arm architecture.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t>Presenter</a:t>
            </a:r>
          </a:p>
          <a:p>
            <a:r>
              <a:t>2019-02-01 07:57:18</a:t>
            </a:r>
          </a:p>
          <a:p>
            <a:r>
              <a:t>--------------------------------------------</a:t>
            </a:r>
          </a:p>
          <a:p>
            <a:r>
              <a:t>This course is about M-series-processors, optimized for low energy consumption and small codes, requiring less physical space and silicon for lower cost. These cores are optimized for mobile applications with independent power supply.</a:t>
            </a:r>
          </a:p>
          <a:p>
            <a:r>
              <a:t>Arm offers Cortex-M0 and Cortex M0+ for applications requiring minimal cost, power, and area while Cortex-M3 and Cortex-M4 and Cortex-M7 are designed for applications requiring higher performance. Arm Cortex-M4 and Cortex-M7 integrate Digital Signal Processing (DSP) and accelerated floating point processing capability for fast and power-efficient algorithm processing of digital signal control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a:xfrm>
            <a:off x="3623733" y="6117336"/>
            <a:ext cx="3609438" cy="365125"/>
          </a:xfrm>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95709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12/8/2024</a:t>
            </a:fld>
            <a:endParaRPr lang="en-US"/>
          </a:p>
        </p:txBody>
      </p:sp>
      <p:sp>
        <p:nvSpPr>
          <p:cNvPr id="6" name="Footer Placeholder 5"/>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78405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3460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54830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554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60128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8400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2967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911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0">
            <a:extLst>
              <a:ext uri="{FF2B5EF4-FFF2-40B4-BE49-F238E27FC236}">
                <a16:creationId xmlns:a16="http://schemas.microsoft.com/office/drawing/2014/main" id="{D597E290-08A6-473A-8A66-E70EAE5F9159}"/>
              </a:ext>
            </a:extLst>
          </p:cNvPr>
          <p:cNvGrpSpPr>
            <a:grpSpLocks/>
          </p:cNvGrpSpPr>
          <p:nvPr/>
        </p:nvGrpSpPr>
        <p:grpSpPr bwMode="auto">
          <a:xfrm>
            <a:off x="203200" y="0"/>
            <a:ext cx="3778250" cy="6858000"/>
            <a:chOff x="203200" y="0"/>
            <a:chExt cx="3778250" cy="6858001"/>
          </a:xfrm>
        </p:grpSpPr>
        <p:sp>
          <p:nvSpPr>
            <p:cNvPr id="5" name="Freeform 6">
              <a:extLst>
                <a:ext uri="{FF2B5EF4-FFF2-40B4-BE49-F238E27FC236}">
                  <a16:creationId xmlns:a16="http://schemas.microsoft.com/office/drawing/2014/main" id="{419C0E36-A8B6-4021-9FA5-267EC171B45E}"/>
                </a:ext>
              </a:extLst>
            </p:cNvPr>
            <p:cNvSpPr>
              <a:spLocks/>
            </p:cNvSpPr>
            <p:nvPr/>
          </p:nvSpPr>
          <p:spPr bwMode="auto">
            <a:xfrm>
              <a:off x="641350" y="0"/>
              <a:ext cx="1365250" cy="3971925"/>
            </a:xfrm>
            <a:custGeom>
              <a:avLst/>
              <a:gdLst>
                <a:gd name="T0" fmla="*/ 0 w 860"/>
                <a:gd name="T1" fmla="*/ 2147483646 h 2502"/>
                <a:gd name="T2" fmla="*/ 574595625 w 860"/>
                <a:gd name="T3" fmla="*/ 2147483646 h 2502"/>
                <a:gd name="T4" fmla="*/ 2147483646 w 860"/>
                <a:gd name="T5" fmla="*/ 0 h 2502"/>
                <a:gd name="T6" fmla="*/ 1562496875 w 860"/>
                <a:gd name="T7" fmla="*/ 0 h 2502"/>
                <a:gd name="T8" fmla="*/ 0 w 860"/>
                <a:gd name="T9" fmla="*/ 2147483646 h 2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a:extLst>
                <a:ext uri="{FF2B5EF4-FFF2-40B4-BE49-F238E27FC236}">
                  <a16:creationId xmlns:a16="http://schemas.microsoft.com/office/drawing/2014/main" id="{28D1B702-E6CA-4924-B6E9-583BEA1DB813}"/>
                </a:ext>
              </a:extLst>
            </p:cNvPr>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a:extLst>
                <a:ext uri="{FF2B5EF4-FFF2-40B4-BE49-F238E27FC236}">
                  <a16:creationId xmlns:a16="http://schemas.microsoft.com/office/drawing/2014/main" id="{987FCC34-04E5-487E-B349-0AE369ABA52A}"/>
                </a:ext>
              </a:extLst>
            </p:cNvPr>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a:extLst>
                <a:ext uri="{FF2B5EF4-FFF2-40B4-BE49-F238E27FC236}">
                  <a16:creationId xmlns:a16="http://schemas.microsoft.com/office/drawing/2014/main" id="{31F48B09-8289-41FA-92C4-C8B045BFCAD3}"/>
                </a:ext>
              </a:extLst>
            </p:cNvPr>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a:extLst>
                <a:ext uri="{FF2B5EF4-FFF2-40B4-BE49-F238E27FC236}">
                  <a16:creationId xmlns:a16="http://schemas.microsoft.com/office/drawing/2014/main" id="{31F43F86-22C0-4413-BA81-DBE3615EFE5C}"/>
                </a:ext>
              </a:extLst>
            </p:cNvPr>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a:extLst>
                <a:ext uri="{FF2B5EF4-FFF2-40B4-BE49-F238E27FC236}">
                  <a16:creationId xmlns:a16="http://schemas.microsoft.com/office/drawing/2014/main" id="{450F0525-5D98-4473-BC87-E6D8303EC43A}"/>
                </a:ext>
              </a:extLst>
            </p:cNvPr>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a:extLst>
              <a:ext uri="{FF2B5EF4-FFF2-40B4-BE49-F238E27FC236}">
                <a16:creationId xmlns:a16="http://schemas.microsoft.com/office/drawing/2014/main" id="{1CD71580-9C63-4814-AFB4-AB24680CAD29}"/>
              </a:ext>
            </a:extLst>
          </p:cNvPr>
          <p:cNvSpPr>
            <a:spLocks/>
          </p:cNvSpPr>
          <p:nvPr/>
        </p:nvSpPr>
        <p:spPr bwMode="auto">
          <a:xfrm>
            <a:off x="203200" y="3771900"/>
            <a:ext cx="361950" cy="90488"/>
          </a:xfrm>
          <a:custGeom>
            <a:avLst/>
            <a:gdLst>
              <a:gd name="T0" fmla="*/ 574595625 w 228"/>
              <a:gd name="T1" fmla="*/ 143650494 h 57"/>
              <a:gd name="T2" fmla="*/ 0 w 228"/>
              <a:gd name="T3" fmla="*/ 0 h 57"/>
              <a:gd name="T4" fmla="*/ 559474688 w 228"/>
              <a:gd name="T5" fmla="*/ 136089189 h 57"/>
              <a:gd name="T6" fmla="*/ 574595625 w 228"/>
              <a:gd name="T7" fmla="*/ 143650494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a:extLst>
              <a:ext uri="{FF2B5EF4-FFF2-40B4-BE49-F238E27FC236}">
                <a16:creationId xmlns:a16="http://schemas.microsoft.com/office/drawing/2014/main" id="{9F8FBA23-A527-4A70-904D-9532AF9AF06B}"/>
              </a:ext>
            </a:extLst>
          </p:cNvPr>
          <p:cNvSpPr>
            <a:spLocks/>
          </p:cNvSpPr>
          <p:nvPr/>
        </p:nvSpPr>
        <p:spPr bwMode="auto">
          <a:xfrm>
            <a:off x="560388" y="3867150"/>
            <a:ext cx="61912" cy="80963"/>
          </a:xfrm>
          <a:custGeom>
            <a:avLst/>
            <a:gdLst>
              <a:gd name="T0" fmla="*/ 0 w 39"/>
              <a:gd name="T1" fmla="*/ 0 h 51"/>
              <a:gd name="T2" fmla="*/ 98284506 w 39"/>
              <a:gd name="T3" fmla="*/ 128529556 h 51"/>
              <a:gd name="T4" fmla="*/ 7559614 w 39"/>
              <a:gd name="T5" fmla="*/ 0 h 51"/>
              <a:gd name="T6" fmla="*/ 0 w 39"/>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6FEBF7B2-318D-4B5C-A09B-8FFFB09A98B5}"/>
              </a:ext>
            </a:extLst>
          </p:cNvPr>
          <p:cNvSpPr>
            <a:spLocks noGrp="1"/>
          </p:cNvSpPr>
          <p:nvPr>
            <p:ph type="dt" sz="half" idx="10"/>
          </p:nvPr>
        </p:nvSpPr>
        <p:spPr>
          <a:xfrm>
            <a:off x="7326313" y="6116638"/>
            <a:ext cx="857250" cy="365125"/>
          </a:xfrm>
        </p:spPr>
        <p:txBody>
          <a:bodyPr/>
          <a:lstStyle>
            <a:lvl1pPr>
              <a:defRPr/>
            </a:lvl1pPr>
          </a:lstStyle>
          <a:p>
            <a:pPr>
              <a:defRPr/>
            </a:pPr>
            <a:fld id="{0F132BC5-D25B-4BFB-846F-CF3152CF3739}" type="datetimeFigureOut">
              <a:rPr lang="en-US"/>
              <a:pPr>
                <a:defRPr/>
              </a:pPr>
              <a:t>12/8/2024</a:t>
            </a:fld>
            <a:endParaRPr lang="en-US" dirty="0"/>
          </a:p>
        </p:txBody>
      </p:sp>
      <p:sp>
        <p:nvSpPr>
          <p:cNvPr id="14" name="Footer Placeholder 4">
            <a:extLst>
              <a:ext uri="{FF2B5EF4-FFF2-40B4-BE49-F238E27FC236}">
                <a16:creationId xmlns:a16="http://schemas.microsoft.com/office/drawing/2014/main" id="{F86C12AB-97D4-44E5-AD51-0B69B874950A}"/>
              </a:ext>
            </a:extLst>
          </p:cNvPr>
          <p:cNvSpPr>
            <a:spLocks noGrp="1"/>
          </p:cNvSpPr>
          <p:nvPr>
            <p:ph type="ftr" sz="quarter" idx="11"/>
          </p:nvPr>
        </p:nvSpPr>
        <p:spPr>
          <a:xfrm>
            <a:off x="3624263" y="6116638"/>
            <a:ext cx="3608387" cy="365125"/>
          </a:xfrm>
        </p:spPr>
        <p:txBody>
          <a:bodyPr/>
          <a:lstStyle>
            <a:lvl1pPr>
              <a:defRPr/>
            </a:lvl1pPr>
          </a:lstStyle>
          <a:p>
            <a:pPr>
              <a:defRPr/>
            </a:pPr>
            <a:endParaRPr lang="en-US" altLang="en-US"/>
          </a:p>
        </p:txBody>
      </p:sp>
      <p:sp>
        <p:nvSpPr>
          <p:cNvPr id="15" name="Slide Number Placeholder 5">
            <a:extLst>
              <a:ext uri="{FF2B5EF4-FFF2-40B4-BE49-F238E27FC236}">
                <a16:creationId xmlns:a16="http://schemas.microsoft.com/office/drawing/2014/main" id="{3E825FA2-378B-4AC2-87F6-45A6005CE666}"/>
              </a:ext>
            </a:extLst>
          </p:cNvPr>
          <p:cNvSpPr>
            <a:spLocks noGrp="1"/>
          </p:cNvSpPr>
          <p:nvPr>
            <p:ph type="sldNum" sz="quarter" idx="12"/>
          </p:nvPr>
        </p:nvSpPr>
        <p:spPr>
          <a:xfrm>
            <a:off x="8275638" y="6116638"/>
            <a:ext cx="411162" cy="365125"/>
          </a:xfrm>
        </p:spPr>
        <p:txBody>
          <a:bodyPr/>
          <a:lstStyle>
            <a:lvl1pPr>
              <a:defRPr/>
            </a:lvl1pPr>
          </a:lstStyle>
          <a:p>
            <a:pPr>
              <a:defRPr/>
            </a:pPr>
            <a:fld id="{31F9E8F1-1818-4D8C-B27C-D9AD07B4DCFA}" type="slidenum">
              <a:rPr lang="fa-IR" altLang="en-US"/>
              <a:pPr>
                <a:defRPr/>
              </a:pPr>
              <a:t>‹#›</a:t>
            </a:fld>
            <a:endParaRPr lang="en-US" altLang="en-US"/>
          </a:p>
        </p:txBody>
      </p:sp>
    </p:spTree>
    <p:extLst>
      <p:ext uri="{BB962C8B-B14F-4D97-AF65-F5344CB8AC3E}">
        <p14:creationId xmlns:p14="http://schemas.microsoft.com/office/powerpoint/2010/main" val="14405663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78E9A4B-050C-44CB-855A-1CC6D1759E26}"/>
              </a:ext>
            </a:extLst>
          </p:cNvPr>
          <p:cNvSpPr>
            <a:spLocks noGrp="1"/>
          </p:cNvSpPr>
          <p:nvPr>
            <p:ph type="dt" sz="half" idx="10"/>
          </p:nvPr>
        </p:nvSpPr>
        <p:spPr>
          <a:xfrm>
            <a:off x="7343775" y="6108700"/>
            <a:ext cx="857250" cy="365125"/>
          </a:xfrm>
        </p:spPr>
        <p:txBody>
          <a:bodyPr/>
          <a:lstStyle>
            <a:lvl1pPr>
              <a:defRPr/>
            </a:lvl1pPr>
          </a:lstStyle>
          <a:p>
            <a:pPr>
              <a:defRPr/>
            </a:pPr>
            <a:fld id="{AEB99DCA-4531-4CC8-945E-6A49AD65F139}"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A6686D89-DAFA-4F89-9213-6A2C49AE33B9}"/>
              </a:ext>
            </a:extLst>
          </p:cNvPr>
          <p:cNvSpPr>
            <a:spLocks noGrp="1"/>
          </p:cNvSpPr>
          <p:nvPr>
            <p:ph type="ftr" sz="quarter" idx="11"/>
          </p:nvPr>
        </p:nvSpPr>
        <p:spPr>
          <a:xfrm>
            <a:off x="1973263" y="6108700"/>
            <a:ext cx="5313362" cy="365125"/>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C038D03-6487-408A-91AC-DAD38F89CCCC}"/>
              </a:ext>
            </a:extLst>
          </p:cNvPr>
          <p:cNvSpPr>
            <a:spLocks noGrp="1"/>
          </p:cNvSpPr>
          <p:nvPr>
            <p:ph type="sldNum" sz="quarter" idx="12"/>
          </p:nvPr>
        </p:nvSpPr>
        <p:spPr>
          <a:xfrm>
            <a:off x="8258175" y="6108700"/>
            <a:ext cx="428625" cy="365125"/>
          </a:xfrm>
        </p:spPr>
        <p:txBody>
          <a:bodyPr/>
          <a:lstStyle>
            <a:lvl1pPr>
              <a:defRPr/>
            </a:lvl1pPr>
          </a:lstStyle>
          <a:p>
            <a:pPr>
              <a:defRPr/>
            </a:pPr>
            <a:fld id="{09C3D3B5-AC60-4353-A64F-1D68F97A0BA7}" type="slidenum">
              <a:rPr lang="fa-IR" altLang="en-US"/>
              <a:pPr>
                <a:defRPr/>
              </a:pPr>
              <a:t>‹#›</a:t>
            </a:fld>
            <a:endParaRPr lang="en-US" altLang="en-US"/>
          </a:p>
        </p:txBody>
      </p:sp>
    </p:spTree>
    <p:extLst>
      <p:ext uri="{BB962C8B-B14F-4D97-AF65-F5344CB8AC3E}">
        <p14:creationId xmlns:p14="http://schemas.microsoft.com/office/powerpoint/2010/main" val="418234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a:xfrm>
            <a:off x="1972647" y="6108173"/>
            <a:ext cx="5314517" cy="365125"/>
          </a:xfrm>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626978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03BFFF-2495-49C5-951F-2F2E459EA22D}"/>
              </a:ext>
            </a:extLst>
          </p:cNvPr>
          <p:cNvSpPr>
            <a:spLocks noGrp="1"/>
          </p:cNvSpPr>
          <p:nvPr>
            <p:ph type="dt" sz="half" idx="10"/>
          </p:nvPr>
        </p:nvSpPr>
        <p:spPr/>
        <p:txBody>
          <a:bodyPr/>
          <a:lstStyle>
            <a:lvl1pPr>
              <a:defRPr/>
            </a:lvl1pPr>
          </a:lstStyle>
          <a:p>
            <a:pPr>
              <a:defRPr/>
            </a:pPr>
            <a:fld id="{4708DFAF-4EF8-4D14-BC02-19928E19CAC8}"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AD1372EE-1DCD-411E-9D38-46F1F9E6EF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0B8F91B-E37A-4BAD-B72E-CB952B96B2A1}"/>
              </a:ext>
            </a:extLst>
          </p:cNvPr>
          <p:cNvSpPr>
            <a:spLocks noGrp="1"/>
          </p:cNvSpPr>
          <p:nvPr>
            <p:ph type="sldNum" sz="quarter" idx="12"/>
          </p:nvPr>
        </p:nvSpPr>
        <p:spPr/>
        <p:txBody>
          <a:bodyPr/>
          <a:lstStyle>
            <a:lvl1pPr>
              <a:defRPr/>
            </a:lvl1pPr>
          </a:lstStyle>
          <a:p>
            <a:pPr>
              <a:defRPr/>
            </a:pPr>
            <a:fld id="{3174EEE7-2D85-4043-B0B6-B24AB2608261}" type="slidenum">
              <a:rPr lang="fa-IR" altLang="en-US"/>
              <a:pPr>
                <a:defRPr/>
              </a:pPr>
              <a:t>‹#›</a:t>
            </a:fld>
            <a:endParaRPr lang="en-US" altLang="en-US"/>
          </a:p>
        </p:txBody>
      </p:sp>
    </p:spTree>
    <p:extLst>
      <p:ext uri="{BB962C8B-B14F-4D97-AF65-F5344CB8AC3E}">
        <p14:creationId xmlns:p14="http://schemas.microsoft.com/office/powerpoint/2010/main" val="8179516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C05B149-99C4-4A76-876E-FECE293A78DB}"/>
              </a:ext>
            </a:extLst>
          </p:cNvPr>
          <p:cNvSpPr>
            <a:spLocks noGrp="1"/>
          </p:cNvSpPr>
          <p:nvPr>
            <p:ph type="dt" sz="half" idx="10"/>
          </p:nvPr>
        </p:nvSpPr>
        <p:spPr/>
        <p:txBody>
          <a:bodyPr/>
          <a:lstStyle>
            <a:lvl1pPr>
              <a:defRPr/>
            </a:lvl1pPr>
          </a:lstStyle>
          <a:p>
            <a:pPr>
              <a:defRPr/>
            </a:pPr>
            <a:fld id="{D6B708C9-3151-4A3E-8714-840ABD9ECD45}" type="datetimeFigureOut">
              <a:rPr lang="en-US"/>
              <a:pPr>
                <a:defRPr/>
              </a:pPr>
              <a:t>12/8/2024</a:t>
            </a:fld>
            <a:endParaRPr lang="en-US" dirty="0"/>
          </a:p>
        </p:txBody>
      </p:sp>
      <p:sp>
        <p:nvSpPr>
          <p:cNvPr id="6" name="Footer Placeholder 4">
            <a:extLst>
              <a:ext uri="{FF2B5EF4-FFF2-40B4-BE49-F238E27FC236}">
                <a16:creationId xmlns:a16="http://schemas.microsoft.com/office/drawing/2014/main" id="{352CA6DB-B741-443E-8EDD-14D6A0529DA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B5C40CF-9AC0-4209-9AFD-F1E0751F599F}"/>
              </a:ext>
            </a:extLst>
          </p:cNvPr>
          <p:cNvSpPr>
            <a:spLocks noGrp="1"/>
          </p:cNvSpPr>
          <p:nvPr>
            <p:ph type="sldNum" sz="quarter" idx="12"/>
          </p:nvPr>
        </p:nvSpPr>
        <p:spPr/>
        <p:txBody>
          <a:bodyPr/>
          <a:lstStyle>
            <a:lvl1pPr>
              <a:defRPr/>
            </a:lvl1pPr>
          </a:lstStyle>
          <a:p>
            <a:pPr>
              <a:defRPr/>
            </a:pPr>
            <a:fld id="{8FD66405-C2FD-492D-9EEC-21DB3A20DEB3}" type="slidenum">
              <a:rPr lang="fa-IR" altLang="en-US"/>
              <a:pPr>
                <a:defRPr/>
              </a:pPr>
              <a:t>‹#›</a:t>
            </a:fld>
            <a:endParaRPr lang="en-US" altLang="en-US"/>
          </a:p>
        </p:txBody>
      </p:sp>
    </p:spTree>
    <p:extLst>
      <p:ext uri="{BB962C8B-B14F-4D97-AF65-F5344CB8AC3E}">
        <p14:creationId xmlns:p14="http://schemas.microsoft.com/office/powerpoint/2010/main" val="3900472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B37AF65-F737-46B8-9339-44BFF7F9E7DF}"/>
              </a:ext>
            </a:extLst>
          </p:cNvPr>
          <p:cNvSpPr>
            <a:spLocks noGrp="1"/>
          </p:cNvSpPr>
          <p:nvPr>
            <p:ph type="dt" sz="half" idx="10"/>
          </p:nvPr>
        </p:nvSpPr>
        <p:spPr/>
        <p:txBody>
          <a:bodyPr/>
          <a:lstStyle>
            <a:lvl1pPr>
              <a:defRPr/>
            </a:lvl1pPr>
          </a:lstStyle>
          <a:p>
            <a:pPr>
              <a:defRPr/>
            </a:pPr>
            <a:fld id="{7C4024AB-6F37-45FC-BE9B-2EF75D884AF0}" type="datetimeFigureOut">
              <a:rPr lang="en-US"/>
              <a:pPr>
                <a:defRPr/>
              </a:pPr>
              <a:t>12/8/2024</a:t>
            </a:fld>
            <a:endParaRPr lang="en-US" dirty="0"/>
          </a:p>
        </p:txBody>
      </p:sp>
      <p:sp>
        <p:nvSpPr>
          <p:cNvPr id="8" name="Footer Placeholder 4">
            <a:extLst>
              <a:ext uri="{FF2B5EF4-FFF2-40B4-BE49-F238E27FC236}">
                <a16:creationId xmlns:a16="http://schemas.microsoft.com/office/drawing/2014/main" id="{6D9381C8-2F16-4E3E-AF09-CF857D80A71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F1988DF-18F2-4040-AB1E-292F4C09B789}"/>
              </a:ext>
            </a:extLst>
          </p:cNvPr>
          <p:cNvSpPr>
            <a:spLocks noGrp="1"/>
          </p:cNvSpPr>
          <p:nvPr>
            <p:ph type="sldNum" sz="quarter" idx="12"/>
          </p:nvPr>
        </p:nvSpPr>
        <p:spPr/>
        <p:txBody>
          <a:bodyPr/>
          <a:lstStyle>
            <a:lvl1pPr>
              <a:defRPr/>
            </a:lvl1pPr>
          </a:lstStyle>
          <a:p>
            <a:pPr>
              <a:defRPr/>
            </a:pPr>
            <a:fld id="{86EB0B5B-D07A-48FE-B5B6-FB612C2D52D4}" type="slidenum">
              <a:rPr lang="fa-IR" altLang="en-US"/>
              <a:pPr>
                <a:defRPr/>
              </a:pPr>
              <a:t>‹#›</a:t>
            </a:fld>
            <a:endParaRPr lang="en-US" altLang="en-US"/>
          </a:p>
        </p:txBody>
      </p:sp>
    </p:spTree>
    <p:extLst>
      <p:ext uri="{BB962C8B-B14F-4D97-AF65-F5344CB8AC3E}">
        <p14:creationId xmlns:p14="http://schemas.microsoft.com/office/powerpoint/2010/main" val="3271612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A5A42BD-3C15-41CB-9623-AC95454E2D02}"/>
              </a:ext>
            </a:extLst>
          </p:cNvPr>
          <p:cNvSpPr>
            <a:spLocks noGrp="1"/>
          </p:cNvSpPr>
          <p:nvPr>
            <p:ph type="dt" sz="half" idx="10"/>
          </p:nvPr>
        </p:nvSpPr>
        <p:spPr/>
        <p:txBody>
          <a:bodyPr/>
          <a:lstStyle>
            <a:lvl1pPr>
              <a:defRPr/>
            </a:lvl1pPr>
          </a:lstStyle>
          <a:p>
            <a:pPr>
              <a:defRPr/>
            </a:pPr>
            <a:fld id="{4F5D197B-7516-4D85-A319-228F6F4E286B}" type="datetimeFigureOut">
              <a:rPr lang="en-US"/>
              <a:pPr>
                <a:defRPr/>
              </a:pPr>
              <a:t>12/8/2024</a:t>
            </a:fld>
            <a:endParaRPr lang="en-US" dirty="0"/>
          </a:p>
        </p:txBody>
      </p:sp>
      <p:sp>
        <p:nvSpPr>
          <p:cNvPr id="4" name="Footer Placeholder 4">
            <a:extLst>
              <a:ext uri="{FF2B5EF4-FFF2-40B4-BE49-F238E27FC236}">
                <a16:creationId xmlns:a16="http://schemas.microsoft.com/office/drawing/2014/main" id="{AFFE5435-CC0E-40BD-9487-739B49C1C1B9}"/>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D93A118-4E48-48B6-9082-1516D4624EBA}"/>
              </a:ext>
            </a:extLst>
          </p:cNvPr>
          <p:cNvSpPr>
            <a:spLocks noGrp="1"/>
          </p:cNvSpPr>
          <p:nvPr>
            <p:ph type="sldNum" sz="quarter" idx="12"/>
          </p:nvPr>
        </p:nvSpPr>
        <p:spPr/>
        <p:txBody>
          <a:bodyPr/>
          <a:lstStyle>
            <a:lvl1pPr>
              <a:defRPr/>
            </a:lvl1pPr>
          </a:lstStyle>
          <a:p>
            <a:pPr>
              <a:defRPr/>
            </a:pPr>
            <a:fld id="{A55AA1E2-BC05-4092-94F2-C4FCE76B31D3}" type="slidenum">
              <a:rPr lang="fa-IR" altLang="en-US"/>
              <a:pPr>
                <a:defRPr/>
              </a:pPr>
              <a:t>‹#›</a:t>
            </a:fld>
            <a:endParaRPr lang="en-US" altLang="en-US"/>
          </a:p>
        </p:txBody>
      </p:sp>
    </p:spTree>
    <p:extLst>
      <p:ext uri="{BB962C8B-B14F-4D97-AF65-F5344CB8AC3E}">
        <p14:creationId xmlns:p14="http://schemas.microsoft.com/office/powerpoint/2010/main" val="25476040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9A45E1-4E6D-4AA9-A093-A3C42FF5810E}"/>
              </a:ext>
            </a:extLst>
          </p:cNvPr>
          <p:cNvSpPr>
            <a:spLocks noGrp="1"/>
          </p:cNvSpPr>
          <p:nvPr>
            <p:ph type="dt" sz="half" idx="10"/>
          </p:nvPr>
        </p:nvSpPr>
        <p:spPr/>
        <p:txBody>
          <a:bodyPr/>
          <a:lstStyle>
            <a:lvl1pPr>
              <a:defRPr/>
            </a:lvl1pPr>
          </a:lstStyle>
          <a:p>
            <a:pPr>
              <a:defRPr/>
            </a:pPr>
            <a:fld id="{3AC1C864-D18B-49B1-BAA9-B255CC19C2C9}" type="datetimeFigureOut">
              <a:rPr lang="en-US"/>
              <a:pPr>
                <a:defRPr/>
              </a:pPr>
              <a:t>12/8/2024</a:t>
            </a:fld>
            <a:endParaRPr lang="en-US" dirty="0"/>
          </a:p>
        </p:txBody>
      </p:sp>
      <p:sp>
        <p:nvSpPr>
          <p:cNvPr id="3" name="Footer Placeholder 4">
            <a:extLst>
              <a:ext uri="{FF2B5EF4-FFF2-40B4-BE49-F238E27FC236}">
                <a16:creationId xmlns:a16="http://schemas.microsoft.com/office/drawing/2014/main" id="{FD3FF248-2BC6-4F2C-A615-4BCA6F39C133}"/>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206D558D-A8D1-4729-979F-A2F9331478A7}"/>
              </a:ext>
            </a:extLst>
          </p:cNvPr>
          <p:cNvSpPr>
            <a:spLocks noGrp="1"/>
          </p:cNvSpPr>
          <p:nvPr>
            <p:ph type="sldNum" sz="quarter" idx="12"/>
          </p:nvPr>
        </p:nvSpPr>
        <p:spPr/>
        <p:txBody>
          <a:bodyPr/>
          <a:lstStyle>
            <a:lvl1pPr>
              <a:defRPr/>
            </a:lvl1pPr>
          </a:lstStyle>
          <a:p>
            <a:pPr>
              <a:defRPr/>
            </a:pPr>
            <a:fld id="{62EE3876-124C-45A7-9EC0-8A537355BF5D}" type="slidenum">
              <a:rPr lang="fa-IR" altLang="en-US"/>
              <a:pPr>
                <a:defRPr/>
              </a:pPr>
              <a:t>‹#›</a:t>
            </a:fld>
            <a:endParaRPr lang="en-US" altLang="en-US"/>
          </a:p>
        </p:txBody>
      </p:sp>
    </p:spTree>
    <p:extLst>
      <p:ext uri="{BB962C8B-B14F-4D97-AF65-F5344CB8AC3E}">
        <p14:creationId xmlns:p14="http://schemas.microsoft.com/office/powerpoint/2010/main" val="11121447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DEB53CF-DF0D-41DD-B99C-86417125C4E8}"/>
              </a:ext>
            </a:extLst>
          </p:cNvPr>
          <p:cNvSpPr>
            <a:spLocks noGrp="1"/>
          </p:cNvSpPr>
          <p:nvPr>
            <p:ph type="dt" sz="half" idx="10"/>
          </p:nvPr>
        </p:nvSpPr>
        <p:spPr/>
        <p:txBody>
          <a:bodyPr/>
          <a:lstStyle>
            <a:lvl1pPr>
              <a:defRPr/>
            </a:lvl1pPr>
          </a:lstStyle>
          <a:p>
            <a:pPr>
              <a:defRPr/>
            </a:pPr>
            <a:fld id="{DE3B9527-4C26-4F0F-B08E-1BB82AD871AA}" type="datetimeFigureOut">
              <a:rPr lang="en-US"/>
              <a:pPr>
                <a:defRPr/>
              </a:pPr>
              <a:t>12/8/2024</a:t>
            </a:fld>
            <a:endParaRPr lang="en-US" dirty="0"/>
          </a:p>
        </p:txBody>
      </p:sp>
      <p:sp>
        <p:nvSpPr>
          <p:cNvPr id="6" name="Footer Placeholder 4">
            <a:extLst>
              <a:ext uri="{FF2B5EF4-FFF2-40B4-BE49-F238E27FC236}">
                <a16:creationId xmlns:a16="http://schemas.microsoft.com/office/drawing/2014/main" id="{1CE550DB-C724-4AA5-9835-86397A416C5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9363652-BE43-4DCD-AC56-C2BE7303D79B}"/>
              </a:ext>
            </a:extLst>
          </p:cNvPr>
          <p:cNvSpPr>
            <a:spLocks noGrp="1"/>
          </p:cNvSpPr>
          <p:nvPr>
            <p:ph type="sldNum" sz="quarter" idx="12"/>
          </p:nvPr>
        </p:nvSpPr>
        <p:spPr/>
        <p:txBody>
          <a:bodyPr/>
          <a:lstStyle>
            <a:lvl1pPr>
              <a:defRPr/>
            </a:lvl1pPr>
          </a:lstStyle>
          <a:p>
            <a:pPr>
              <a:defRPr/>
            </a:pPr>
            <a:fld id="{3E4D8588-B746-4051-B7A4-E1F232A1B2B1}" type="slidenum">
              <a:rPr lang="fa-IR" altLang="en-US"/>
              <a:pPr>
                <a:defRPr/>
              </a:pPr>
              <a:t>‹#›</a:t>
            </a:fld>
            <a:endParaRPr lang="en-US" altLang="en-US"/>
          </a:p>
        </p:txBody>
      </p:sp>
    </p:spTree>
    <p:extLst>
      <p:ext uri="{BB962C8B-B14F-4D97-AF65-F5344CB8AC3E}">
        <p14:creationId xmlns:p14="http://schemas.microsoft.com/office/powerpoint/2010/main" val="1599156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1A593A43-E1AD-4E5E-A772-1CE909602222}"/>
              </a:ext>
            </a:extLst>
          </p:cNvPr>
          <p:cNvSpPr>
            <a:spLocks noGrp="1"/>
          </p:cNvSpPr>
          <p:nvPr>
            <p:ph type="dt" sz="half" idx="10"/>
          </p:nvPr>
        </p:nvSpPr>
        <p:spPr/>
        <p:txBody>
          <a:bodyPr/>
          <a:lstStyle>
            <a:lvl1pPr>
              <a:defRPr/>
            </a:lvl1pPr>
          </a:lstStyle>
          <a:p>
            <a:pPr>
              <a:defRPr/>
            </a:pPr>
            <a:fld id="{C0A953EF-9995-4A9D-A8F4-F8F84A208D73}" type="datetimeFigureOut">
              <a:rPr lang="en-US"/>
              <a:pPr>
                <a:defRPr/>
              </a:pPr>
              <a:t>12/8/2024</a:t>
            </a:fld>
            <a:endParaRPr lang="en-US" dirty="0"/>
          </a:p>
        </p:txBody>
      </p:sp>
      <p:sp>
        <p:nvSpPr>
          <p:cNvPr id="6" name="Footer Placeholder 4">
            <a:extLst>
              <a:ext uri="{FF2B5EF4-FFF2-40B4-BE49-F238E27FC236}">
                <a16:creationId xmlns:a16="http://schemas.microsoft.com/office/drawing/2014/main" id="{6422958B-B5FE-4D89-AD84-739EDA96638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CAC3003-2F66-4AA4-BBB7-7ADCFDFD9E2F}"/>
              </a:ext>
            </a:extLst>
          </p:cNvPr>
          <p:cNvSpPr>
            <a:spLocks noGrp="1"/>
          </p:cNvSpPr>
          <p:nvPr>
            <p:ph type="sldNum" sz="quarter" idx="12"/>
          </p:nvPr>
        </p:nvSpPr>
        <p:spPr/>
        <p:txBody>
          <a:bodyPr/>
          <a:lstStyle>
            <a:lvl1pPr>
              <a:defRPr/>
            </a:lvl1pPr>
          </a:lstStyle>
          <a:p>
            <a:pPr>
              <a:defRPr/>
            </a:pPr>
            <a:fld id="{84253EA6-7D3D-4D91-B112-A707DDA79186}" type="slidenum">
              <a:rPr lang="fa-IR" altLang="en-US"/>
              <a:pPr>
                <a:defRPr/>
              </a:pPr>
              <a:t>‹#›</a:t>
            </a:fld>
            <a:endParaRPr lang="en-US" altLang="en-US"/>
          </a:p>
        </p:txBody>
      </p:sp>
    </p:spTree>
    <p:extLst>
      <p:ext uri="{BB962C8B-B14F-4D97-AF65-F5344CB8AC3E}">
        <p14:creationId xmlns:p14="http://schemas.microsoft.com/office/powerpoint/2010/main" val="10969106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D641A2E-A9F0-4CA0-BFE3-560CD893445D}"/>
              </a:ext>
            </a:extLst>
          </p:cNvPr>
          <p:cNvSpPr>
            <a:spLocks noGrp="1"/>
          </p:cNvSpPr>
          <p:nvPr>
            <p:ph type="dt" sz="half" idx="10"/>
          </p:nvPr>
        </p:nvSpPr>
        <p:spPr/>
        <p:txBody>
          <a:bodyPr/>
          <a:lstStyle>
            <a:lvl1pPr>
              <a:defRPr/>
            </a:lvl1pPr>
          </a:lstStyle>
          <a:p>
            <a:pPr>
              <a:defRPr/>
            </a:pPr>
            <a:fld id="{D57976D6-1C63-4762-A8C6-2BC22FAD6BCA}" type="datetimeFigureOut">
              <a:rPr lang="en-US"/>
              <a:pPr>
                <a:defRPr/>
              </a:pPr>
              <a:t>12/8/2024</a:t>
            </a:fld>
            <a:endParaRPr lang="en-US" dirty="0"/>
          </a:p>
        </p:txBody>
      </p:sp>
      <p:sp>
        <p:nvSpPr>
          <p:cNvPr id="6" name="Footer Placeholder 4">
            <a:extLst>
              <a:ext uri="{FF2B5EF4-FFF2-40B4-BE49-F238E27FC236}">
                <a16:creationId xmlns:a16="http://schemas.microsoft.com/office/drawing/2014/main" id="{E0AC1076-17BA-476E-B606-98EB18683B4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055CAF3-24C0-499F-9CBB-4EE884D54E20}"/>
              </a:ext>
            </a:extLst>
          </p:cNvPr>
          <p:cNvSpPr>
            <a:spLocks noGrp="1"/>
          </p:cNvSpPr>
          <p:nvPr>
            <p:ph type="sldNum" sz="quarter" idx="12"/>
          </p:nvPr>
        </p:nvSpPr>
        <p:spPr/>
        <p:txBody>
          <a:bodyPr/>
          <a:lstStyle>
            <a:lvl1pPr>
              <a:defRPr/>
            </a:lvl1pPr>
          </a:lstStyle>
          <a:p>
            <a:pPr>
              <a:defRPr/>
            </a:pPr>
            <a:fld id="{A0F3AFE5-E647-4433-BC6E-B6774F53D57F}" type="slidenum">
              <a:rPr lang="fa-IR" altLang="en-US"/>
              <a:pPr>
                <a:defRPr/>
              </a:pPr>
              <a:t>‹#›</a:t>
            </a:fld>
            <a:endParaRPr lang="en-US" altLang="en-US"/>
          </a:p>
        </p:txBody>
      </p:sp>
    </p:spTree>
    <p:extLst>
      <p:ext uri="{BB962C8B-B14F-4D97-AF65-F5344CB8AC3E}">
        <p14:creationId xmlns:p14="http://schemas.microsoft.com/office/powerpoint/2010/main" val="216692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EBA753-6DF7-4889-8AAB-4F01E606B53D}"/>
              </a:ext>
            </a:extLst>
          </p:cNvPr>
          <p:cNvSpPr>
            <a:spLocks noGrp="1"/>
          </p:cNvSpPr>
          <p:nvPr>
            <p:ph type="dt" sz="half" idx="10"/>
          </p:nvPr>
        </p:nvSpPr>
        <p:spPr/>
        <p:txBody>
          <a:bodyPr/>
          <a:lstStyle>
            <a:lvl1pPr>
              <a:defRPr/>
            </a:lvl1pPr>
          </a:lstStyle>
          <a:p>
            <a:pPr>
              <a:defRPr/>
            </a:pPr>
            <a:fld id="{3C92FCB1-7098-4926-BB37-FD63C22AA278}"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0A11099F-F9BB-4797-996D-F988C42C6B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F6CF71F-3406-412D-9822-9DEC0A223AD6}"/>
              </a:ext>
            </a:extLst>
          </p:cNvPr>
          <p:cNvSpPr>
            <a:spLocks noGrp="1"/>
          </p:cNvSpPr>
          <p:nvPr>
            <p:ph type="sldNum" sz="quarter" idx="12"/>
          </p:nvPr>
        </p:nvSpPr>
        <p:spPr/>
        <p:txBody>
          <a:bodyPr/>
          <a:lstStyle>
            <a:lvl1pPr>
              <a:defRPr/>
            </a:lvl1pPr>
          </a:lstStyle>
          <a:p>
            <a:pPr>
              <a:defRPr/>
            </a:pPr>
            <a:fld id="{A58B1D21-775B-4DC5-84B6-E200D7D8C23F}" type="slidenum">
              <a:rPr lang="fa-IR" altLang="en-US"/>
              <a:pPr>
                <a:defRPr/>
              </a:pPr>
              <a:t>‹#›</a:t>
            </a:fld>
            <a:endParaRPr lang="en-US" altLang="en-US"/>
          </a:p>
        </p:txBody>
      </p:sp>
    </p:spTree>
    <p:extLst>
      <p:ext uri="{BB962C8B-B14F-4D97-AF65-F5344CB8AC3E}">
        <p14:creationId xmlns:p14="http://schemas.microsoft.com/office/powerpoint/2010/main" val="1747865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6241B1-DC5B-482D-BAED-2B233BA050DC}"/>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BD2C5CA3-D725-49FB-83BA-81E52A33F30E}"/>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BBBD327-295A-4364-97C3-39FB01D7915D}"/>
              </a:ext>
            </a:extLst>
          </p:cNvPr>
          <p:cNvSpPr>
            <a:spLocks noGrp="1"/>
          </p:cNvSpPr>
          <p:nvPr>
            <p:ph type="dt" sz="half" idx="14"/>
          </p:nvPr>
        </p:nvSpPr>
        <p:spPr/>
        <p:txBody>
          <a:bodyPr/>
          <a:lstStyle>
            <a:lvl1pPr>
              <a:defRPr/>
            </a:lvl1pPr>
          </a:lstStyle>
          <a:p>
            <a:pPr>
              <a:defRPr/>
            </a:pPr>
            <a:fld id="{24817C20-5153-4397-AFA0-E59D3001EB27}" type="datetimeFigureOut">
              <a:rPr lang="en-US"/>
              <a:pPr>
                <a:defRPr/>
              </a:pPr>
              <a:t>12/8/2024</a:t>
            </a:fld>
            <a:endParaRPr lang="en-US" dirty="0"/>
          </a:p>
        </p:txBody>
      </p:sp>
      <p:sp>
        <p:nvSpPr>
          <p:cNvPr id="8" name="Footer Placeholder 4">
            <a:extLst>
              <a:ext uri="{FF2B5EF4-FFF2-40B4-BE49-F238E27FC236}">
                <a16:creationId xmlns:a16="http://schemas.microsoft.com/office/drawing/2014/main" id="{F9325264-B939-40BF-A3BB-D840AB67EE4B}"/>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93210167-FAF5-4488-8AE2-4EA258DA43A1}"/>
              </a:ext>
            </a:extLst>
          </p:cNvPr>
          <p:cNvSpPr>
            <a:spLocks noGrp="1"/>
          </p:cNvSpPr>
          <p:nvPr>
            <p:ph type="sldNum" sz="quarter" idx="16"/>
          </p:nvPr>
        </p:nvSpPr>
        <p:spPr/>
        <p:txBody>
          <a:bodyPr/>
          <a:lstStyle>
            <a:lvl1pPr>
              <a:defRPr/>
            </a:lvl1pPr>
          </a:lstStyle>
          <a:p>
            <a:pPr>
              <a:defRPr/>
            </a:pPr>
            <a:fld id="{F227A422-8FE4-4FAA-85C5-3910E03C34E1}" type="slidenum">
              <a:rPr lang="fa-IR" altLang="en-US"/>
              <a:pPr>
                <a:defRPr/>
              </a:pPr>
              <a:t>‹#›</a:t>
            </a:fld>
            <a:endParaRPr lang="en-US" altLang="en-US"/>
          </a:p>
        </p:txBody>
      </p:sp>
    </p:spTree>
    <p:extLst>
      <p:ext uri="{BB962C8B-B14F-4D97-AF65-F5344CB8AC3E}">
        <p14:creationId xmlns:p14="http://schemas.microsoft.com/office/powerpoint/2010/main" val="132954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12/8/2024</a:t>
            </a:fld>
            <a:endParaRPr lang="en-US"/>
          </a:p>
        </p:txBody>
      </p:sp>
      <p:sp>
        <p:nvSpPr>
          <p:cNvPr id="5" name="Footer Placeholder 4"/>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48055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610B7-0A31-45E4-81A0-FE427CA18505}"/>
              </a:ext>
            </a:extLst>
          </p:cNvPr>
          <p:cNvSpPr>
            <a:spLocks noGrp="1"/>
          </p:cNvSpPr>
          <p:nvPr>
            <p:ph type="dt" sz="half" idx="10"/>
          </p:nvPr>
        </p:nvSpPr>
        <p:spPr/>
        <p:txBody>
          <a:bodyPr/>
          <a:lstStyle>
            <a:lvl1pPr>
              <a:defRPr/>
            </a:lvl1pPr>
          </a:lstStyle>
          <a:p>
            <a:pPr>
              <a:defRPr/>
            </a:pPr>
            <a:fld id="{90DAA489-4A22-4F30-80A4-FE4C69D125D8}"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5ABF97BC-48D0-4ABB-8CE5-ED59CBB6130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4D8625F-6383-4ABB-AD8C-89C0D431AB58}"/>
              </a:ext>
            </a:extLst>
          </p:cNvPr>
          <p:cNvSpPr>
            <a:spLocks noGrp="1"/>
          </p:cNvSpPr>
          <p:nvPr>
            <p:ph type="sldNum" sz="quarter" idx="12"/>
          </p:nvPr>
        </p:nvSpPr>
        <p:spPr/>
        <p:txBody>
          <a:bodyPr/>
          <a:lstStyle>
            <a:lvl1pPr>
              <a:defRPr/>
            </a:lvl1pPr>
          </a:lstStyle>
          <a:p>
            <a:pPr>
              <a:defRPr/>
            </a:pPr>
            <a:fld id="{4B1776A0-E5F3-4CCC-A69D-AE53E3A1B509}" type="slidenum">
              <a:rPr lang="fa-IR" altLang="en-US"/>
              <a:pPr>
                <a:defRPr/>
              </a:pPr>
              <a:t>‹#›</a:t>
            </a:fld>
            <a:endParaRPr lang="en-US" altLang="en-US"/>
          </a:p>
        </p:txBody>
      </p:sp>
    </p:spTree>
    <p:extLst>
      <p:ext uri="{BB962C8B-B14F-4D97-AF65-F5344CB8AC3E}">
        <p14:creationId xmlns:p14="http://schemas.microsoft.com/office/powerpoint/2010/main" val="2965197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633628-24B3-4799-AB60-7679C3C30B42}"/>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EC594609-5BCD-4ECE-AB78-C0BA5AE1A96B}"/>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93A38EA3-61B7-48B8-86A6-AABA5478BC87}"/>
              </a:ext>
            </a:extLst>
          </p:cNvPr>
          <p:cNvSpPr>
            <a:spLocks noGrp="1"/>
          </p:cNvSpPr>
          <p:nvPr>
            <p:ph type="dt" sz="half" idx="14"/>
          </p:nvPr>
        </p:nvSpPr>
        <p:spPr/>
        <p:txBody>
          <a:bodyPr/>
          <a:lstStyle>
            <a:lvl1pPr>
              <a:defRPr/>
            </a:lvl1pPr>
          </a:lstStyle>
          <a:p>
            <a:pPr>
              <a:defRPr/>
            </a:pPr>
            <a:fld id="{3891742C-18D4-4E8E-83A7-007BF26D4887}" type="datetimeFigureOut">
              <a:rPr lang="en-US"/>
              <a:pPr>
                <a:defRPr/>
              </a:pPr>
              <a:t>12/8/2024</a:t>
            </a:fld>
            <a:endParaRPr lang="en-US" dirty="0"/>
          </a:p>
        </p:txBody>
      </p:sp>
      <p:sp>
        <p:nvSpPr>
          <p:cNvPr id="8" name="Footer Placeholder 4">
            <a:extLst>
              <a:ext uri="{FF2B5EF4-FFF2-40B4-BE49-F238E27FC236}">
                <a16:creationId xmlns:a16="http://schemas.microsoft.com/office/drawing/2014/main" id="{84AA6FD3-7C4E-4963-92A0-366A9FEBB03C}"/>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B1E2004-433F-4FDD-9D5E-4F9415A65969}"/>
              </a:ext>
            </a:extLst>
          </p:cNvPr>
          <p:cNvSpPr>
            <a:spLocks noGrp="1"/>
          </p:cNvSpPr>
          <p:nvPr>
            <p:ph type="sldNum" sz="quarter" idx="16"/>
          </p:nvPr>
        </p:nvSpPr>
        <p:spPr/>
        <p:txBody>
          <a:bodyPr/>
          <a:lstStyle>
            <a:lvl1pPr>
              <a:defRPr/>
            </a:lvl1pPr>
          </a:lstStyle>
          <a:p>
            <a:pPr>
              <a:defRPr/>
            </a:pPr>
            <a:fld id="{A4283E0E-84F5-4561-8B88-F7C25287A75F}" type="slidenum">
              <a:rPr lang="fa-IR" altLang="en-US"/>
              <a:pPr>
                <a:defRPr/>
              </a:pPr>
              <a:t>‹#›</a:t>
            </a:fld>
            <a:endParaRPr lang="en-US" altLang="en-US"/>
          </a:p>
        </p:txBody>
      </p:sp>
    </p:spTree>
    <p:extLst>
      <p:ext uri="{BB962C8B-B14F-4D97-AF65-F5344CB8AC3E}">
        <p14:creationId xmlns:p14="http://schemas.microsoft.com/office/powerpoint/2010/main" val="29985642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ACF63BCB-8053-49CA-90E8-E9715020AA5B}"/>
              </a:ext>
            </a:extLst>
          </p:cNvPr>
          <p:cNvSpPr>
            <a:spLocks noGrp="1"/>
          </p:cNvSpPr>
          <p:nvPr>
            <p:ph type="dt" sz="half" idx="14"/>
          </p:nvPr>
        </p:nvSpPr>
        <p:spPr/>
        <p:txBody>
          <a:bodyPr/>
          <a:lstStyle>
            <a:lvl1pPr>
              <a:defRPr/>
            </a:lvl1pPr>
          </a:lstStyle>
          <a:p>
            <a:pPr>
              <a:defRPr/>
            </a:pPr>
            <a:fld id="{5282457F-BC60-4A18-8616-04F6F42B2F48}" type="datetimeFigureOut">
              <a:rPr lang="en-US"/>
              <a:pPr>
                <a:defRPr/>
              </a:pPr>
              <a:t>12/8/2024</a:t>
            </a:fld>
            <a:endParaRPr lang="en-US" dirty="0"/>
          </a:p>
        </p:txBody>
      </p:sp>
      <p:sp>
        <p:nvSpPr>
          <p:cNvPr id="6" name="Footer Placeholder 4">
            <a:extLst>
              <a:ext uri="{FF2B5EF4-FFF2-40B4-BE49-F238E27FC236}">
                <a16:creationId xmlns:a16="http://schemas.microsoft.com/office/drawing/2014/main" id="{CBA89A97-B7D5-4A2D-A7DF-AE2DEDFDF849}"/>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6CE260C-5FFA-4C30-AED6-75FEA8113F32}"/>
              </a:ext>
            </a:extLst>
          </p:cNvPr>
          <p:cNvSpPr>
            <a:spLocks noGrp="1"/>
          </p:cNvSpPr>
          <p:nvPr>
            <p:ph type="sldNum" sz="quarter" idx="16"/>
          </p:nvPr>
        </p:nvSpPr>
        <p:spPr/>
        <p:txBody>
          <a:bodyPr/>
          <a:lstStyle>
            <a:lvl1pPr>
              <a:defRPr/>
            </a:lvl1pPr>
          </a:lstStyle>
          <a:p>
            <a:pPr>
              <a:defRPr/>
            </a:pPr>
            <a:fld id="{2129E29E-62AF-4F8B-8C53-7286FBEDA900}" type="slidenum">
              <a:rPr lang="fa-IR" altLang="en-US"/>
              <a:pPr>
                <a:defRPr/>
              </a:pPr>
              <a:t>‹#›</a:t>
            </a:fld>
            <a:endParaRPr lang="en-US" altLang="en-US"/>
          </a:p>
        </p:txBody>
      </p:sp>
    </p:spTree>
    <p:extLst>
      <p:ext uri="{BB962C8B-B14F-4D97-AF65-F5344CB8AC3E}">
        <p14:creationId xmlns:p14="http://schemas.microsoft.com/office/powerpoint/2010/main" val="1760664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D4D57-736C-48CB-8E35-36803275D6AF}"/>
              </a:ext>
            </a:extLst>
          </p:cNvPr>
          <p:cNvSpPr>
            <a:spLocks noGrp="1"/>
          </p:cNvSpPr>
          <p:nvPr>
            <p:ph type="dt" sz="half" idx="10"/>
          </p:nvPr>
        </p:nvSpPr>
        <p:spPr/>
        <p:txBody>
          <a:bodyPr/>
          <a:lstStyle>
            <a:lvl1pPr>
              <a:defRPr/>
            </a:lvl1pPr>
          </a:lstStyle>
          <a:p>
            <a:pPr>
              <a:defRPr/>
            </a:pPr>
            <a:fld id="{E60B0422-3BDA-492B-9C28-1C558AF261E1}"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F0E51C1B-299D-4D1A-82CE-383AAC23953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29F7163-A9DB-4DB8-8708-AB1323A57B60}"/>
              </a:ext>
            </a:extLst>
          </p:cNvPr>
          <p:cNvSpPr>
            <a:spLocks noGrp="1"/>
          </p:cNvSpPr>
          <p:nvPr>
            <p:ph type="sldNum" sz="quarter" idx="12"/>
          </p:nvPr>
        </p:nvSpPr>
        <p:spPr/>
        <p:txBody>
          <a:bodyPr/>
          <a:lstStyle>
            <a:lvl1pPr>
              <a:defRPr/>
            </a:lvl1pPr>
          </a:lstStyle>
          <a:p>
            <a:pPr>
              <a:defRPr/>
            </a:pPr>
            <a:fld id="{710D1D15-3AA9-4F10-B360-4E32AD47E1E2}" type="slidenum">
              <a:rPr lang="fa-IR" altLang="en-US"/>
              <a:pPr>
                <a:defRPr/>
              </a:pPr>
              <a:t>‹#›</a:t>
            </a:fld>
            <a:endParaRPr lang="en-US" altLang="en-US"/>
          </a:p>
        </p:txBody>
      </p:sp>
    </p:spTree>
    <p:extLst>
      <p:ext uri="{BB962C8B-B14F-4D97-AF65-F5344CB8AC3E}">
        <p14:creationId xmlns:p14="http://schemas.microsoft.com/office/powerpoint/2010/main" val="8672016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D14296E-9251-4287-8D8F-325DD5784DD1}"/>
              </a:ext>
            </a:extLst>
          </p:cNvPr>
          <p:cNvSpPr>
            <a:spLocks noGrp="1"/>
          </p:cNvSpPr>
          <p:nvPr>
            <p:ph type="dt" sz="half" idx="10"/>
          </p:nvPr>
        </p:nvSpPr>
        <p:spPr/>
        <p:txBody>
          <a:bodyPr/>
          <a:lstStyle>
            <a:lvl1pPr>
              <a:defRPr/>
            </a:lvl1pPr>
          </a:lstStyle>
          <a:p>
            <a:pPr>
              <a:defRPr/>
            </a:pPr>
            <a:fld id="{1ACC4C56-686C-4485-B380-8A1E01C984E7}"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FA3DE4E1-F74C-4A6E-8150-FFDBC2C4F6E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AAD9A3D-2670-47B9-B772-ACAA0E56BFB2}"/>
              </a:ext>
            </a:extLst>
          </p:cNvPr>
          <p:cNvSpPr>
            <a:spLocks noGrp="1"/>
          </p:cNvSpPr>
          <p:nvPr>
            <p:ph type="sldNum" sz="quarter" idx="12"/>
          </p:nvPr>
        </p:nvSpPr>
        <p:spPr/>
        <p:txBody>
          <a:bodyPr/>
          <a:lstStyle>
            <a:lvl1pPr>
              <a:defRPr/>
            </a:lvl1pPr>
          </a:lstStyle>
          <a:p>
            <a:pPr>
              <a:defRPr/>
            </a:pPr>
            <a:fld id="{4B9CD0BE-2B88-4190-A033-FC5962FB72D3}" type="slidenum">
              <a:rPr lang="fa-IR" altLang="en-US"/>
              <a:pPr>
                <a:defRPr/>
              </a:pPr>
              <a:t>‹#›</a:t>
            </a:fld>
            <a:endParaRPr lang="en-US" altLang="en-US"/>
          </a:p>
        </p:txBody>
      </p:sp>
    </p:spTree>
    <p:extLst>
      <p:ext uri="{BB962C8B-B14F-4D97-AF65-F5344CB8AC3E}">
        <p14:creationId xmlns:p14="http://schemas.microsoft.com/office/powerpoint/2010/main" val="38853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12/8/2024</a:t>
            </a:fld>
            <a:endParaRPr lang="en-US"/>
          </a:p>
        </p:txBody>
      </p:sp>
      <p:sp>
        <p:nvSpPr>
          <p:cNvPr id="6" name="Footer Placeholder 5"/>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0028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12/8/2024</a:t>
            </a:fld>
            <a:endParaRPr lang="en-US"/>
          </a:p>
        </p:txBody>
      </p:sp>
      <p:sp>
        <p:nvSpPr>
          <p:cNvPr id="8" name="Footer Placeholder 7"/>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4519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12/8/2024</a:t>
            </a:fld>
            <a:endParaRPr lang="en-US"/>
          </a:p>
        </p:txBody>
      </p:sp>
      <p:sp>
        <p:nvSpPr>
          <p:cNvPr id="4" name="Footer Placeholder 3"/>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894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12/8/2024</a:t>
            </a:fld>
            <a:endParaRPr lang="en-US"/>
          </a:p>
        </p:txBody>
      </p:sp>
      <p:sp>
        <p:nvSpPr>
          <p:cNvPr id="3" name="Footer Placeholder 2"/>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112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12/8/2024</a:t>
            </a:fld>
            <a:endParaRPr lang="en-US"/>
          </a:p>
        </p:txBody>
      </p:sp>
      <p:sp>
        <p:nvSpPr>
          <p:cNvPr id="6" name="Footer Placeholder 5"/>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355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12/8/2024</a:t>
            </a:fld>
            <a:endParaRPr lang="en-US"/>
          </a:p>
        </p:txBody>
      </p:sp>
      <p:sp>
        <p:nvSpPr>
          <p:cNvPr id="6" name="Footer Placeholder 5"/>
          <p:cNvSpPr>
            <a:spLocks noGrp="1"/>
          </p:cNvSpPr>
          <p:nvPr>
            <p:ph type="ftr" sz="quarter" idx="11"/>
          </p:nvPr>
        </p:nvSpPr>
        <p:spPr/>
        <p:txBody>
          <a:body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6777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12/8/2024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12700">
              <a:lnSpc>
                <a:spcPts val="1650"/>
              </a:lnSpc>
            </a:pPr>
            <a:r>
              <a:rPr lang="en-US"/>
              <a:t>ELEC</a:t>
            </a:r>
            <a:r>
              <a:rPr lang="en-US" spc="-15"/>
              <a:t> </a:t>
            </a:r>
            <a:r>
              <a:rPr lang="en-US" spc="-10"/>
              <a:t>5260/6260/6266</a:t>
            </a:r>
            <a:r>
              <a:rPr lang="en-US" spc="-55"/>
              <a:t> </a:t>
            </a:r>
            <a:r>
              <a:rPr lang="en-US"/>
              <a:t>Embedded</a:t>
            </a:r>
            <a:r>
              <a:rPr lang="en-US" spc="-35"/>
              <a:t> </a:t>
            </a:r>
            <a:r>
              <a:rPr lang="en-US" spc="-10"/>
              <a:t>Systems</a:t>
            </a:r>
            <a:endParaRPr lang="en-US" spc="-10"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01688604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13">
            <a:extLst>
              <a:ext uri="{FF2B5EF4-FFF2-40B4-BE49-F238E27FC236}">
                <a16:creationId xmlns:a16="http://schemas.microsoft.com/office/drawing/2014/main" id="{4016985F-0CF1-43FD-A744-837121A10D83}"/>
              </a:ext>
            </a:extLst>
          </p:cNvPr>
          <p:cNvGrpSpPr>
            <a:grpSpLocks/>
          </p:cNvGrpSpPr>
          <p:nvPr/>
        </p:nvGrpSpPr>
        <p:grpSpPr bwMode="auto">
          <a:xfrm>
            <a:off x="0" y="0"/>
            <a:ext cx="2132013" cy="6858000"/>
            <a:chOff x="0" y="0"/>
            <a:chExt cx="2132013" cy="6858001"/>
          </a:xfrm>
        </p:grpSpPr>
        <p:sp>
          <p:nvSpPr>
            <p:cNvPr id="1032" name="Freeform 6">
              <a:extLst>
                <a:ext uri="{FF2B5EF4-FFF2-40B4-BE49-F238E27FC236}">
                  <a16:creationId xmlns:a16="http://schemas.microsoft.com/office/drawing/2014/main" id="{5CA3B21B-8372-4A3D-A188-40BC93172EEF}"/>
                </a:ext>
              </a:extLst>
            </p:cNvPr>
            <p:cNvSpPr>
              <a:spLocks/>
            </p:cNvSpPr>
            <p:nvPr/>
          </p:nvSpPr>
          <p:spPr bwMode="auto">
            <a:xfrm>
              <a:off x="0" y="0"/>
              <a:ext cx="1073150" cy="5291138"/>
            </a:xfrm>
            <a:custGeom>
              <a:avLst/>
              <a:gdLst>
                <a:gd name="T0" fmla="*/ 0 w 676"/>
                <a:gd name="T1" fmla="*/ 2147483646 h 3333"/>
                <a:gd name="T2" fmla="*/ 0 w 676"/>
                <a:gd name="T3" fmla="*/ 2147483646 h 3333"/>
                <a:gd name="T4" fmla="*/ 317539688 w 676"/>
                <a:gd name="T5" fmla="*/ 2147483646 h 3333"/>
                <a:gd name="T6" fmla="*/ 1703625625 w 676"/>
                <a:gd name="T7" fmla="*/ 0 h 3333"/>
                <a:gd name="T8" fmla="*/ 1295360313 w 676"/>
                <a:gd name="T9" fmla="*/ 0 h 3333"/>
                <a:gd name="T10" fmla="*/ 0 w 676"/>
                <a:gd name="T11" fmla="*/ 2147483646 h 33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216D5C1-AD26-476C-A9A8-6AF449E16997}"/>
                </a:ext>
              </a:extLst>
            </p:cNvPr>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C9EBD42-BE1F-4956-88C9-214A2AE79AB4}"/>
                </a:ext>
              </a:extLst>
            </p:cNvPr>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5BA271B-1F39-42D4-82FD-2680B31F189B}"/>
                </a:ext>
              </a:extLst>
            </p:cNvPr>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7A669EA3-742A-46C8-BCC3-78E0B6C252E6}"/>
                </a:ext>
              </a:extLst>
            </p:cNvPr>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52F473C-1785-4AE9-8350-7B4D58D4E295}"/>
                </a:ext>
              </a:extLst>
            </p:cNvPr>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a:extLst>
              <a:ext uri="{FF2B5EF4-FFF2-40B4-BE49-F238E27FC236}">
                <a16:creationId xmlns:a16="http://schemas.microsoft.com/office/drawing/2014/main" id="{213C0FEF-245E-4A3E-89C3-BA11FEB287C8}"/>
              </a:ext>
            </a:extLst>
          </p:cNvPr>
          <p:cNvSpPr>
            <a:spLocks noGrp="1" noChangeArrowheads="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4629571-ADB4-4811-8E8B-64E9B5922867}"/>
              </a:ext>
            </a:extLst>
          </p:cNvPr>
          <p:cNvSpPr>
            <a:spLocks noGrp="1" noChangeArrowheads="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7B0A659-31DA-4A4F-BD2E-F9E4D2961E03}"/>
              </a:ext>
            </a:extLst>
          </p:cNvPr>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053B02B3-DCE9-4C71-B271-CFA6490A6F07}" type="datetimeFigureOut">
              <a:rPr lang="en-US"/>
              <a:pPr>
                <a:defRPr/>
              </a:pPr>
              <a:t>12/8/2024</a:t>
            </a:fld>
            <a:endParaRPr lang="en-US" dirty="0"/>
          </a:p>
        </p:txBody>
      </p:sp>
      <p:sp>
        <p:nvSpPr>
          <p:cNvPr id="5" name="Footer Placeholder 4">
            <a:extLst>
              <a:ext uri="{FF2B5EF4-FFF2-40B4-BE49-F238E27FC236}">
                <a16:creationId xmlns:a16="http://schemas.microsoft.com/office/drawing/2014/main" id="{AA8B3B89-8211-426B-A46C-46F85F9F26E8}"/>
              </a:ext>
            </a:extLst>
          </p:cNvPr>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5A53652A-1AD9-4E58-91E4-C866ED2A0E38}"/>
              </a:ext>
            </a:extLst>
          </p:cNvPr>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9A3F230D-3BA4-4D1C-A079-01066A546F96}" type="slidenum">
              <a:rPr lang="fa-IR" altLang="en-US"/>
              <a:pPr>
                <a:defRPr/>
              </a:pPr>
              <a:t>‹#›</a:t>
            </a:fld>
            <a:endParaRPr lang="en-US" altLang="en-US"/>
          </a:p>
        </p:txBody>
      </p:sp>
    </p:spTree>
    <p:extLst>
      <p:ext uri="{BB962C8B-B14F-4D97-AF65-F5344CB8AC3E}">
        <p14:creationId xmlns:p14="http://schemas.microsoft.com/office/powerpoint/2010/main" val="30787854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804676-D2A9-4AC2-A4EB-7A86B7FFBDE6}"/>
              </a:ext>
            </a:extLst>
          </p:cNvPr>
          <p:cNvSpPr>
            <a:spLocks noGrp="1" noChangeArrowheads="1"/>
          </p:cNvSpPr>
          <p:nvPr>
            <p:ph type="title"/>
          </p:nvPr>
        </p:nvSpPr>
        <p:spPr>
          <a:xfrm>
            <a:off x="801688" y="1066800"/>
            <a:ext cx="7704137" cy="1981200"/>
          </a:xfrm>
        </p:spPr>
        <p:txBody>
          <a:bodyPr/>
          <a:lstStyle/>
          <a:p>
            <a:pPr eaLnBrk="1" hangingPunct="1"/>
            <a:r>
              <a:rPr lang="en-US" altLang="en-US" sz="4400" b="1" dirty="0">
                <a:ln>
                  <a:noFill/>
                </a:ln>
                <a:latin typeface="Times New Roman" panose="02020603050405020304" pitchFamily="18" charset="0"/>
                <a:cs typeface="Times New Roman" panose="02020603050405020304" pitchFamily="18" charset="0"/>
              </a:rPr>
              <a:t>Week 14 </a:t>
            </a:r>
            <a:endParaRPr lang="el-GR" altLang="en-US" sz="4400" b="1" dirty="0">
              <a:ln>
                <a:noFill/>
              </a:ln>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015BBE3D-CE00-481C-96FA-42869342A691}"/>
              </a:ext>
            </a:extLst>
          </p:cNvPr>
          <p:cNvSpPr>
            <a:spLocks noGrp="1" noChangeArrowheads="1"/>
          </p:cNvSpPr>
          <p:nvPr>
            <p:ph idx="1"/>
          </p:nvPr>
        </p:nvSpPr>
        <p:spPr>
          <a:xfrm>
            <a:off x="982663" y="1762918"/>
            <a:ext cx="7704137" cy="3332163"/>
          </a:xfrm>
        </p:spPr>
        <p:txBody>
          <a:bodyPr/>
          <a:lstStyle/>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STM 32 </a:t>
            </a:r>
          </a:p>
        </p:txBody>
      </p:sp>
      <p:sp>
        <p:nvSpPr>
          <p:cNvPr id="7172" name="Slide Number Placeholder 5">
            <a:extLst>
              <a:ext uri="{FF2B5EF4-FFF2-40B4-BE49-F238E27FC236}">
                <a16:creationId xmlns:a16="http://schemas.microsoft.com/office/drawing/2014/main" id="{EDC6B894-39FB-4DA5-A564-A25569FD41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7928074-F04F-4DFD-BE06-3A8FE1840EF1}" type="slidenum">
              <a:rPr kumimoji="0" lang="el-GR"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l-GR"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1829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3E73B-7FDC-471D-8746-25FA81395A77}"/>
              </a:ext>
            </a:extLst>
          </p:cNvPr>
          <p:cNvSpPr>
            <a:spLocks noGrp="1"/>
          </p:cNvSpPr>
          <p:nvPr>
            <p:ph type="title"/>
          </p:nvPr>
        </p:nvSpPr>
        <p:spPr>
          <a:xfrm>
            <a:off x="990600" y="-16412"/>
            <a:ext cx="7704667" cy="990599"/>
          </a:xfrm>
        </p:spPr>
        <p:txBody>
          <a:bodyPr/>
          <a:lstStyle/>
          <a:p>
            <a:r>
              <a:rPr lang="en-US" b="1" dirty="0"/>
              <a:t>STM32L432xx</a:t>
            </a:r>
            <a:endParaRPr lang="en-US" dirty="0"/>
          </a:p>
        </p:txBody>
      </p:sp>
      <p:pic>
        <p:nvPicPr>
          <p:cNvPr id="4" name="Picture 3">
            <a:extLst>
              <a:ext uri="{FF2B5EF4-FFF2-40B4-BE49-F238E27FC236}">
                <a16:creationId xmlns:a16="http://schemas.microsoft.com/office/drawing/2014/main" id="{1840CAB5-BB73-4DC7-8A6A-4DA046A4E965}"/>
              </a:ext>
            </a:extLst>
          </p:cNvPr>
          <p:cNvPicPr>
            <a:picLocks noChangeAspect="1"/>
          </p:cNvPicPr>
          <p:nvPr/>
        </p:nvPicPr>
        <p:blipFill>
          <a:blip r:embed="rId2"/>
          <a:stretch>
            <a:fillRect/>
          </a:stretch>
        </p:blipFill>
        <p:spPr>
          <a:xfrm>
            <a:off x="0" y="838200"/>
            <a:ext cx="9144000" cy="6016752"/>
          </a:xfrm>
          <a:prstGeom prst="rect">
            <a:avLst/>
          </a:prstGeom>
        </p:spPr>
      </p:pic>
    </p:spTree>
    <p:extLst>
      <p:ext uri="{BB962C8B-B14F-4D97-AF65-F5344CB8AC3E}">
        <p14:creationId xmlns:p14="http://schemas.microsoft.com/office/powerpoint/2010/main" val="66571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070F-EB3B-4432-ADE3-09411FFA6327}"/>
              </a:ext>
            </a:extLst>
          </p:cNvPr>
          <p:cNvSpPr>
            <a:spLocks noGrp="1"/>
          </p:cNvSpPr>
          <p:nvPr>
            <p:ph type="title"/>
          </p:nvPr>
        </p:nvSpPr>
        <p:spPr>
          <a:xfrm>
            <a:off x="954877" y="263715"/>
            <a:ext cx="7704667" cy="858183"/>
          </a:xfrm>
        </p:spPr>
        <p:txBody>
          <a:bodyPr/>
          <a:lstStyle/>
          <a:p>
            <a:r>
              <a:rPr lang="en-US" b="1" dirty="0" err="1"/>
              <a:t>Nucleo</a:t>
            </a:r>
            <a:r>
              <a:rPr lang="en-US" b="1" dirty="0"/>
              <a:t> board</a:t>
            </a:r>
          </a:p>
        </p:txBody>
      </p:sp>
      <p:pic>
        <p:nvPicPr>
          <p:cNvPr id="4" name="Picture 3">
            <a:extLst>
              <a:ext uri="{FF2B5EF4-FFF2-40B4-BE49-F238E27FC236}">
                <a16:creationId xmlns:a16="http://schemas.microsoft.com/office/drawing/2014/main" id="{A452DF53-A649-4143-AC49-BCAA89AC8954}"/>
              </a:ext>
            </a:extLst>
          </p:cNvPr>
          <p:cNvPicPr>
            <a:picLocks noChangeAspect="1"/>
          </p:cNvPicPr>
          <p:nvPr/>
        </p:nvPicPr>
        <p:blipFill>
          <a:blip r:embed="rId2"/>
          <a:stretch>
            <a:fillRect/>
          </a:stretch>
        </p:blipFill>
        <p:spPr>
          <a:xfrm>
            <a:off x="1" y="1600200"/>
            <a:ext cx="3962400" cy="5257800"/>
          </a:xfrm>
          <a:prstGeom prst="rect">
            <a:avLst/>
          </a:prstGeom>
        </p:spPr>
      </p:pic>
      <p:pic>
        <p:nvPicPr>
          <p:cNvPr id="5" name="Picture 4">
            <a:extLst>
              <a:ext uri="{FF2B5EF4-FFF2-40B4-BE49-F238E27FC236}">
                <a16:creationId xmlns:a16="http://schemas.microsoft.com/office/drawing/2014/main" id="{8A993015-F269-4A28-9148-86D43C90B6FB}"/>
              </a:ext>
            </a:extLst>
          </p:cNvPr>
          <p:cNvPicPr>
            <a:picLocks noChangeAspect="1"/>
          </p:cNvPicPr>
          <p:nvPr/>
        </p:nvPicPr>
        <p:blipFill>
          <a:blip r:embed="rId3"/>
          <a:stretch>
            <a:fillRect/>
          </a:stretch>
        </p:blipFill>
        <p:spPr>
          <a:xfrm>
            <a:off x="3962401" y="1600200"/>
            <a:ext cx="5133036" cy="5257800"/>
          </a:xfrm>
          <a:prstGeom prst="rect">
            <a:avLst/>
          </a:prstGeom>
        </p:spPr>
      </p:pic>
    </p:spTree>
    <p:extLst>
      <p:ext uri="{BB962C8B-B14F-4D97-AF65-F5344CB8AC3E}">
        <p14:creationId xmlns:p14="http://schemas.microsoft.com/office/powerpoint/2010/main" val="192094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A853-C821-42FA-BC28-1B31280BC501}"/>
              </a:ext>
            </a:extLst>
          </p:cNvPr>
          <p:cNvSpPr>
            <a:spLocks noGrp="1"/>
          </p:cNvSpPr>
          <p:nvPr>
            <p:ph type="title"/>
          </p:nvPr>
        </p:nvSpPr>
        <p:spPr>
          <a:xfrm>
            <a:off x="953998" y="152400"/>
            <a:ext cx="7704667" cy="1066801"/>
          </a:xfrm>
        </p:spPr>
        <p:txBody>
          <a:bodyPr/>
          <a:lstStyle/>
          <a:p>
            <a:r>
              <a:rPr lang="en-US" b="1" dirty="0" err="1"/>
              <a:t>Nucleo</a:t>
            </a:r>
            <a:r>
              <a:rPr lang="en-US" b="1" dirty="0"/>
              <a:t> board Block Diagram</a:t>
            </a:r>
            <a:endParaRPr lang="en-US" dirty="0"/>
          </a:p>
        </p:txBody>
      </p:sp>
      <p:pic>
        <p:nvPicPr>
          <p:cNvPr id="4" name="Picture 3">
            <a:extLst>
              <a:ext uri="{FF2B5EF4-FFF2-40B4-BE49-F238E27FC236}">
                <a16:creationId xmlns:a16="http://schemas.microsoft.com/office/drawing/2014/main" id="{87F9B2DC-05D4-46A1-8C40-32689664EA24}"/>
              </a:ext>
            </a:extLst>
          </p:cNvPr>
          <p:cNvPicPr>
            <a:picLocks noChangeAspect="1"/>
          </p:cNvPicPr>
          <p:nvPr/>
        </p:nvPicPr>
        <p:blipFill>
          <a:blip r:embed="rId2"/>
          <a:stretch>
            <a:fillRect/>
          </a:stretch>
        </p:blipFill>
        <p:spPr>
          <a:xfrm>
            <a:off x="1905000" y="990600"/>
            <a:ext cx="5257800" cy="5853772"/>
          </a:xfrm>
          <a:prstGeom prst="rect">
            <a:avLst/>
          </a:prstGeom>
        </p:spPr>
      </p:pic>
    </p:spTree>
    <p:extLst>
      <p:ext uri="{BB962C8B-B14F-4D97-AF65-F5344CB8AC3E}">
        <p14:creationId xmlns:p14="http://schemas.microsoft.com/office/powerpoint/2010/main" val="204968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000F-F9A8-4C4C-84DE-F3CD95F7AAA7}"/>
              </a:ext>
            </a:extLst>
          </p:cNvPr>
          <p:cNvSpPr>
            <a:spLocks noGrp="1"/>
          </p:cNvSpPr>
          <p:nvPr>
            <p:ph type="title"/>
          </p:nvPr>
        </p:nvSpPr>
        <p:spPr>
          <a:xfrm>
            <a:off x="982133" y="152400"/>
            <a:ext cx="7704667" cy="1066799"/>
          </a:xfrm>
        </p:spPr>
        <p:txBody>
          <a:bodyPr/>
          <a:lstStyle/>
          <a:p>
            <a:r>
              <a:rPr lang="en-US" b="1" dirty="0"/>
              <a:t>STM32F4xx Memory Map</a:t>
            </a:r>
            <a:endParaRPr lang="en-US" dirty="0"/>
          </a:p>
        </p:txBody>
      </p:sp>
      <p:sp>
        <p:nvSpPr>
          <p:cNvPr id="3" name="Content Placeholder 2">
            <a:extLst>
              <a:ext uri="{FF2B5EF4-FFF2-40B4-BE49-F238E27FC236}">
                <a16:creationId xmlns:a16="http://schemas.microsoft.com/office/drawing/2014/main" id="{5AB027A3-A2EA-47C0-AD86-5CC9FD12D966}"/>
              </a:ext>
            </a:extLst>
          </p:cNvPr>
          <p:cNvSpPr>
            <a:spLocks noGrp="1"/>
          </p:cNvSpPr>
          <p:nvPr>
            <p:ph idx="1"/>
          </p:nvPr>
        </p:nvSpPr>
        <p:spPr>
          <a:xfrm>
            <a:off x="1219200" y="1189891"/>
            <a:ext cx="7704667" cy="5390216"/>
          </a:xfrm>
        </p:spPr>
        <p:txBody>
          <a:bodyPr>
            <a:normAutofit/>
          </a:bodyPr>
          <a:lstStyle/>
          <a:p>
            <a:r>
              <a:rPr lang="en-US" dirty="0"/>
              <a:t>The Arm has 4GB (Giga bytes) of memory address space. It also uses memory mapped I/O, meaning the I/O peripheral registers are mapped into the 4GB memory space. </a:t>
            </a:r>
          </a:p>
          <a:p>
            <a:r>
              <a:rPr lang="en-US" dirty="0"/>
              <a:t>Flash  512KB 0x00000000-0x0007FFFF</a:t>
            </a:r>
          </a:p>
          <a:p>
            <a:r>
              <a:rPr lang="en-US" dirty="0"/>
              <a:t>SRAM 128KB 0x20000000-0x20001FFFF</a:t>
            </a:r>
          </a:p>
          <a:p>
            <a:r>
              <a:rPr lang="en-US" dirty="0"/>
              <a:t>I/O</a:t>
            </a:r>
          </a:p>
          <a:p>
            <a:r>
              <a:rPr lang="en-US" dirty="0"/>
              <a:t>All the peripherals 0x40000000-0x4xxxxxxx</a:t>
            </a:r>
          </a:p>
        </p:txBody>
      </p:sp>
    </p:spTree>
    <p:extLst>
      <p:ext uri="{BB962C8B-B14F-4D97-AF65-F5344CB8AC3E}">
        <p14:creationId xmlns:p14="http://schemas.microsoft.com/office/powerpoint/2010/main" val="437443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B7F1-5F30-4F36-95CB-1ADEF8D8D254}"/>
              </a:ext>
            </a:extLst>
          </p:cNvPr>
          <p:cNvSpPr>
            <a:spLocks noGrp="1"/>
          </p:cNvSpPr>
          <p:nvPr>
            <p:ph type="title"/>
          </p:nvPr>
        </p:nvSpPr>
        <p:spPr>
          <a:xfrm>
            <a:off x="982133" y="18757"/>
            <a:ext cx="7704667" cy="1066799"/>
          </a:xfrm>
        </p:spPr>
        <p:txBody>
          <a:bodyPr/>
          <a:lstStyle/>
          <a:p>
            <a:r>
              <a:rPr lang="en-US" dirty="0"/>
              <a:t>I/o Port addresses</a:t>
            </a:r>
          </a:p>
        </p:txBody>
      </p:sp>
      <p:sp>
        <p:nvSpPr>
          <p:cNvPr id="3" name="Content Placeholder 2">
            <a:extLst>
              <a:ext uri="{FF2B5EF4-FFF2-40B4-BE49-F238E27FC236}">
                <a16:creationId xmlns:a16="http://schemas.microsoft.com/office/drawing/2014/main" id="{80E4036B-C240-4AB9-9A3A-625FF71331D8}"/>
              </a:ext>
            </a:extLst>
          </p:cNvPr>
          <p:cNvSpPr>
            <a:spLocks noGrp="1"/>
          </p:cNvSpPr>
          <p:nvPr>
            <p:ph idx="1"/>
          </p:nvPr>
        </p:nvSpPr>
        <p:spPr>
          <a:xfrm>
            <a:off x="982133" y="1085556"/>
            <a:ext cx="7704667" cy="4914260"/>
          </a:xfrm>
        </p:spPr>
        <p:txBody>
          <a:bodyPr>
            <a:normAutofit/>
          </a:bodyPr>
          <a:lstStyle/>
          <a:p>
            <a:r>
              <a:rPr lang="it-IT" dirty="0"/>
              <a:t>GPIO Port A: 0x4002 0000 - 0x4002 03FF</a:t>
            </a:r>
          </a:p>
          <a:p>
            <a:r>
              <a:rPr lang="fr-FR" dirty="0"/>
              <a:t>GPIO Port B: 0x4002 0400 - 0x4002 07FF</a:t>
            </a:r>
          </a:p>
          <a:p>
            <a:r>
              <a:rPr lang="fr-FR" dirty="0"/>
              <a:t> GPIO Port C: 0x4002 0800 - 0x4002 0BFF</a:t>
            </a:r>
          </a:p>
          <a:p>
            <a:r>
              <a:rPr lang="fr-FR" dirty="0"/>
              <a:t> GPIO Port D: 0x4002 0C00 - 0x4002 0FFF</a:t>
            </a:r>
          </a:p>
          <a:p>
            <a:r>
              <a:rPr lang="it-IT" dirty="0"/>
              <a:t> GPIO Port E: 0x4002 1000 - 0x4002 13FF</a:t>
            </a:r>
          </a:p>
          <a:p>
            <a:r>
              <a:rPr lang="fr-FR" dirty="0"/>
              <a:t> GPIO Port F: 0x4002 1400 - 0x4002 17FF</a:t>
            </a:r>
          </a:p>
          <a:p>
            <a:r>
              <a:rPr lang="en-US" dirty="0"/>
              <a:t> GPIO Port G: 0x4002 1800 - 0x4002 1BFF</a:t>
            </a:r>
          </a:p>
          <a:p>
            <a:r>
              <a:rPr lang="pt-BR" dirty="0"/>
              <a:t> GPIO Port H: 0x4002 1C00 - 0x4002 1FFF</a:t>
            </a:r>
          </a:p>
          <a:p>
            <a:r>
              <a:rPr lang="it-IT" dirty="0"/>
              <a:t> GPIO Port I: 0x4002 2000 - 0x4002 23FF</a:t>
            </a:r>
            <a:endParaRPr lang="en-US" dirty="0"/>
          </a:p>
        </p:txBody>
      </p:sp>
    </p:spTree>
    <p:extLst>
      <p:ext uri="{BB962C8B-B14F-4D97-AF65-F5344CB8AC3E}">
        <p14:creationId xmlns:p14="http://schemas.microsoft.com/office/powerpoint/2010/main" val="427577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CF50-462E-4EDB-A3AE-4CA8B18EF736}"/>
              </a:ext>
            </a:extLst>
          </p:cNvPr>
          <p:cNvSpPr>
            <a:spLocks noGrp="1"/>
          </p:cNvSpPr>
          <p:nvPr>
            <p:ph type="title"/>
          </p:nvPr>
        </p:nvSpPr>
        <p:spPr>
          <a:xfrm>
            <a:off x="990600" y="536972"/>
            <a:ext cx="7704667" cy="761999"/>
          </a:xfrm>
        </p:spPr>
        <p:txBody>
          <a:bodyPr/>
          <a:lstStyle/>
          <a:p>
            <a:r>
              <a:rPr lang="en-US" dirty="0"/>
              <a:t>I/O Port Registers</a:t>
            </a:r>
          </a:p>
        </p:txBody>
      </p:sp>
      <p:sp>
        <p:nvSpPr>
          <p:cNvPr id="3" name="Content Placeholder 2">
            <a:extLst>
              <a:ext uri="{FF2B5EF4-FFF2-40B4-BE49-F238E27FC236}">
                <a16:creationId xmlns:a16="http://schemas.microsoft.com/office/drawing/2014/main" id="{48366F51-476F-4D2B-974F-75431A9F3EB3}"/>
              </a:ext>
            </a:extLst>
          </p:cNvPr>
          <p:cNvSpPr>
            <a:spLocks noGrp="1"/>
          </p:cNvSpPr>
          <p:nvPr>
            <p:ph idx="1"/>
          </p:nvPr>
        </p:nvSpPr>
        <p:spPr>
          <a:xfrm>
            <a:off x="1143000" y="1298971"/>
            <a:ext cx="7704667" cy="5542616"/>
          </a:xfrm>
        </p:spPr>
        <p:txBody>
          <a:bodyPr>
            <a:normAutofit/>
          </a:bodyPr>
          <a:lstStyle/>
          <a:p>
            <a:r>
              <a:rPr lang="en-US" dirty="0"/>
              <a:t>Generally, every microcontroller has a minimum of two registers associated with each of I/O port.</a:t>
            </a:r>
          </a:p>
          <a:p>
            <a:r>
              <a:rPr lang="en-US" dirty="0"/>
              <a:t>They are </a:t>
            </a:r>
            <a:r>
              <a:rPr lang="en-US" i="1" dirty="0"/>
              <a:t>Data Register </a:t>
            </a:r>
            <a:r>
              <a:rPr lang="en-US" dirty="0"/>
              <a:t>and </a:t>
            </a:r>
            <a:r>
              <a:rPr lang="en-US" i="1" dirty="0"/>
              <a:t>Direction Register</a:t>
            </a:r>
            <a:r>
              <a:rPr lang="en-US" dirty="0"/>
              <a:t>. The Direction register is used to make the pin either input or output. </a:t>
            </a:r>
          </a:p>
          <a:p>
            <a:r>
              <a:rPr lang="en-US" dirty="0"/>
              <a:t>After the Direction register is properly configured, then we use the Data register to actually write to the pin or read data from the pin.</a:t>
            </a:r>
          </a:p>
          <a:p>
            <a:r>
              <a:rPr lang="en-US" dirty="0"/>
              <a:t> It is the Direction register (when configured as an output) that allows the information written to the Data register to be driven to the pins of the device.</a:t>
            </a:r>
          </a:p>
        </p:txBody>
      </p:sp>
    </p:spTree>
    <p:extLst>
      <p:ext uri="{BB962C8B-B14F-4D97-AF65-F5344CB8AC3E}">
        <p14:creationId xmlns:p14="http://schemas.microsoft.com/office/powerpoint/2010/main" val="1248707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AC9D-A068-4782-85A3-04134E9B6E34}"/>
              </a:ext>
            </a:extLst>
          </p:cNvPr>
          <p:cNvSpPr>
            <a:spLocks noGrp="1"/>
          </p:cNvSpPr>
          <p:nvPr>
            <p:ph type="title"/>
          </p:nvPr>
        </p:nvSpPr>
        <p:spPr>
          <a:xfrm>
            <a:off x="982133" y="457201"/>
            <a:ext cx="7704667" cy="914399"/>
          </a:xfrm>
        </p:spPr>
        <p:txBody>
          <a:bodyPr/>
          <a:lstStyle/>
          <a:p>
            <a:r>
              <a:rPr lang="en-US" dirty="0"/>
              <a:t>GPIO port</a:t>
            </a:r>
          </a:p>
        </p:txBody>
      </p:sp>
      <p:sp>
        <p:nvSpPr>
          <p:cNvPr id="3" name="Content Placeholder 2">
            <a:extLst>
              <a:ext uri="{FF2B5EF4-FFF2-40B4-BE49-F238E27FC236}">
                <a16:creationId xmlns:a16="http://schemas.microsoft.com/office/drawing/2014/main" id="{FC8012DA-9410-4345-B82E-A14CC9AD9A22}"/>
              </a:ext>
            </a:extLst>
          </p:cNvPr>
          <p:cNvSpPr>
            <a:spLocks noGrp="1"/>
          </p:cNvSpPr>
          <p:nvPr>
            <p:ph idx="1"/>
          </p:nvPr>
        </p:nvSpPr>
        <p:spPr>
          <a:xfrm>
            <a:off x="1006751" y="1447800"/>
            <a:ext cx="7704667" cy="3332816"/>
          </a:xfrm>
        </p:spPr>
        <p:txBody>
          <a:bodyPr>
            <a:normAutofit/>
          </a:bodyPr>
          <a:lstStyle/>
          <a:p>
            <a:r>
              <a:rPr lang="en-US" dirty="0"/>
              <a:t>The output register in STM Arm is called GPIO port output data register (</a:t>
            </a:r>
            <a:r>
              <a:rPr lang="en-US" dirty="0" err="1"/>
              <a:t>GPIOx_ODR</a:t>
            </a:r>
            <a:r>
              <a:rPr lang="en-US" dirty="0"/>
              <a:t>) in which x can be A, B, C and so on depending on the number of ports implemented in a given chip.</a:t>
            </a:r>
          </a:p>
          <a:p>
            <a:r>
              <a:rPr lang="en-US" dirty="0"/>
              <a:t> They are located at the offset address of 0x14 from the Base address of that port</a:t>
            </a:r>
          </a:p>
        </p:txBody>
      </p:sp>
    </p:spTree>
    <p:extLst>
      <p:ext uri="{BB962C8B-B14F-4D97-AF65-F5344CB8AC3E}">
        <p14:creationId xmlns:p14="http://schemas.microsoft.com/office/powerpoint/2010/main" val="959484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7192-55BD-4F3C-BD63-D9D04DDEDE13}"/>
              </a:ext>
            </a:extLst>
          </p:cNvPr>
          <p:cNvSpPr>
            <a:spLocks noGrp="1"/>
          </p:cNvSpPr>
          <p:nvPr>
            <p:ph type="title"/>
          </p:nvPr>
        </p:nvSpPr>
        <p:spPr>
          <a:xfrm>
            <a:off x="914400" y="413740"/>
            <a:ext cx="7704667" cy="934243"/>
          </a:xfrm>
        </p:spPr>
        <p:txBody>
          <a:bodyPr/>
          <a:lstStyle/>
          <a:p>
            <a:r>
              <a:rPr lang="en-US" dirty="0" err="1"/>
              <a:t>ODRy</a:t>
            </a:r>
            <a:r>
              <a:rPr lang="en-US" dirty="0"/>
              <a:t> Register</a:t>
            </a:r>
          </a:p>
        </p:txBody>
      </p:sp>
      <p:pic>
        <p:nvPicPr>
          <p:cNvPr id="4" name="Content Placeholder 3">
            <a:extLst>
              <a:ext uri="{FF2B5EF4-FFF2-40B4-BE49-F238E27FC236}">
                <a16:creationId xmlns:a16="http://schemas.microsoft.com/office/drawing/2014/main" id="{5CFAE334-282C-4BC0-BB9E-4506963C16C6}"/>
              </a:ext>
            </a:extLst>
          </p:cNvPr>
          <p:cNvPicPr>
            <a:picLocks noGrp="1" noChangeAspect="1"/>
          </p:cNvPicPr>
          <p:nvPr>
            <p:ph idx="1"/>
          </p:nvPr>
        </p:nvPicPr>
        <p:blipFill>
          <a:blip r:embed="rId2"/>
          <a:stretch>
            <a:fillRect/>
          </a:stretch>
        </p:blipFill>
        <p:spPr>
          <a:xfrm>
            <a:off x="533400" y="2057400"/>
            <a:ext cx="8437069" cy="2743200"/>
          </a:xfrm>
          <a:prstGeom prst="rect">
            <a:avLst/>
          </a:prstGeom>
        </p:spPr>
      </p:pic>
    </p:spTree>
    <p:extLst>
      <p:ext uri="{BB962C8B-B14F-4D97-AF65-F5344CB8AC3E}">
        <p14:creationId xmlns:p14="http://schemas.microsoft.com/office/powerpoint/2010/main" val="234479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3DFB-960E-49B0-8F38-9D1653F16216}"/>
              </a:ext>
            </a:extLst>
          </p:cNvPr>
          <p:cNvSpPr>
            <a:spLocks noGrp="1"/>
          </p:cNvSpPr>
          <p:nvPr>
            <p:ph type="title"/>
          </p:nvPr>
        </p:nvSpPr>
        <p:spPr>
          <a:xfrm>
            <a:off x="912967" y="109080"/>
            <a:ext cx="7704667" cy="990599"/>
          </a:xfrm>
        </p:spPr>
        <p:txBody>
          <a:bodyPr/>
          <a:lstStyle/>
          <a:p>
            <a:r>
              <a:rPr lang="en-US" b="1" dirty="0"/>
              <a:t>Direction Register</a:t>
            </a:r>
            <a:endParaRPr lang="en-US" dirty="0"/>
          </a:p>
        </p:txBody>
      </p:sp>
      <p:sp>
        <p:nvSpPr>
          <p:cNvPr id="3" name="Content Placeholder 2">
            <a:extLst>
              <a:ext uri="{FF2B5EF4-FFF2-40B4-BE49-F238E27FC236}">
                <a16:creationId xmlns:a16="http://schemas.microsoft.com/office/drawing/2014/main" id="{D70857E6-B0EB-4F07-BD8E-C7C354291B6F}"/>
              </a:ext>
            </a:extLst>
          </p:cNvPr>
          <p:cNvSpPr>
            <a:spLocks noGrp="1"/>
          </p:cNvSpPr>
          <p:nvPr>
            <p:ph idx="1"/>
          </p:nvPr>
        </p:nvSpPr>
        <p:spPr>
          <a:xfrm>
            <a:off x="983305" y="320773"/>
            <a:ext cx="7704667" cy="3332816"/>
          </a:xfrm>
        </p:spPr>
        <p:txBody>
          <a:bodyPr/>
          <a:lstStyle/>
          <a:p>
            <a:r>
              <a:rPr lang="en-US" dirty="0"/>
              <a:t>In STM Arm the direction register is part of the </a:t>
            </a:r>
            <a:r>
              <a:rPr lang="en-US" dirty="0" err="1"/>
              <a:t>GPIOx_MODER</a:t>
            </a:r>
            <a:r>
              <a:rPr lang="en-US" dirty="0"/>
              <a:t> which stands for GPIO Mode Register. For each GPIO pin, there are two corresponding bits in the MODER register.</a:t>
            </a:r>
          </a:p>
        </p:txBody>
      </p:sp>
      <p:pic>
        <p:nvPicPr>
          <p:cNvPr id="4" name="Picture 3">
            <a:extLst>
              <a:ext uri="{FF2B5EF4-FFF2-40B4-BE49-F238E27FC236}">
                <a16:creationId xmlns:a16="http://schemas.microsoft.com/office/drawing/2014/main" id="{10E16F6D-BC13-4557-B51B-7FCF792BB017}"/>
              </a:ext>
            </a:extLst>
          </p:cNvPr>
          <p:cNvPicPr>
            <a:picLocks noChangeAspect="1"/>
          </p:cNvPicPr>
          <p:nvPr/>
        </p:nvPicPr>
        <p:blipFill>
          <a:blip r:embed="rId2"/>
          <a:stretch>
            <a:fillRect/>
          </a:stretch>
        </p:blipFill>
        <p:spPr>
          <a:xfrm>
            <a:off x="624598" y="2819400"/>
            <a:ext cx="8519402" cy="1938338"/>
          </a:xfrm>
          <a:prstGeom prst="rect">
            <a:avLst/>
          </a:prstGeom>
        </p:spPr>
      </p:pic>
      <p:pic>
        <p:nvPicPr>
          <p:cNvPr id="5" name="Picture 4">
            <a:extLst>
              <a:ext uri="{FF2B5EF4-FFF2-40B4-BE49-F238E27FC236}">
                <a16:creationId xmlns:a16="http://schemas.microsoft.com/office/drawing/2014/main" id="{3EF155D2-1CBB-4D30-A6D0-48C664DCDED2}"/>
              </a:ext>
            </a:extLst>
          </p:cNvPr>
          <p:cNvPicPr>
            <a:picLocks noChangeAspect="1"/>
          </p:cNvPicPr>
          <p:nvPr/>
        </p:nvPicPr>
        <p:blipFill>
          <a:blip r:embed="rId3"/>
          <a:stretch>
            <a:fillRect/>
          </a:stretch>
        </p:blipFill>
        <p:spPr>
          <a:xfrm>
            <a:off x="624598" y="4724913"/>
            <a:ext cx="8519402" cy="1938338"/>
          </a:xfrm>
          <a:prstGeom prst="rect">
            <a:avLst/>
          </a:prstGeom>
        </p:spPr>
      </p:pic>
    </p:spTree>
    <p:extLst>
      <p:ext uri="{BB962C8B-B14F-4D97-AF65-F5344CB8AC3E}">
        <p14:creationId xmlns:p14="http://schemas.microsoft.com/office/powerpoint/2010/main" val="465198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E114-2C7E-4DAF-A422-CA63DB2363B9}"/>
              </a:ext>
            </a:extLst>
          </p:cNvPr>
          <p:cNvSpPr>
            <a:spLocks noGrp="1"/>
          </p:cNvSpPr>
          <p:nvPr>
            <p:ph type="title"/>
          </p:nvPr>
        </p:nvSpPr>
        <p:spPr>
          <a:xfrm>
            <a:off x="982133" y="228600"/>
            <a:ext cx="7704667" cy="1143000"/>
          </a:xfrm>
        </p:spPr>
        <p:txBody>
          <a:bodyPr/>
          <a:lstStyle/>
          <a:p>
            <a:r>
              <a:rPr lang="en-US" dirty="0"/>
              <a:t>Example</a:t>
            </a:r>
          </a:p>
        </p:txBody>
      </p:sp>
      <p:sp>
        <p:nvSpPr>
          <p:cNvPr id="3" name="Content Placeholder 2">
            <a:extLst>
              <a:ext uri="{FF2B5EF4-FFF2-40B4-BE49-F238E27FC236}">
                <a16:creationId xmlns:a16="http://schemas.microsoft.com/office/drawing/2014/main" id="{4C14593B-7792-46CE-ACAF-7B5A3C7510A7}"/>
              </a:ext>
            </a:extLst>
          </p:cNvPr>
          <p:cNvSpPr>
            <a:spLocks noGrp="1"/>
          </p:cNvSpPr>
          <p:nvPr>
            <p:ph idx="1"/>
          </p:nvPr>
        </p:nvSpPr>
        <p:spPr>
          <a:xfrm>
            <a:off x="982133" y="1214509"/>
            <a:ext cx="7704667" cy="4780617"/>
          </a:xfrm>
        </p:spPr>
        <p:txBody>
          <a:bodyPr>
            <a:normAutofit/>
          </a:bodyPr>
          <a:lstStyle/>
          <a:p>
            <a:r>
              <a:rPr lang="en-US" dirty="0"/>
              <a:t>In a gives circuit board, an LED is connected to PA5. Find the value we need to write to the direction register.</a:t>
            </a:r>
          </a:p>
          <a:p>
            <a:r>
              <a:rPr lang="en-US" b="1" dirty="0"/>
              <a:t>Solution:</a:t>
            </a:r>
          </a:p>
          <a:p>
            <a:r>
              <a:rPr lang="en-US" dirty="0"/>
              <a:t>Since LEDs is an output, we need to write 0x0400 to the Mode register.</a:t>
            </a:r>
          </a:p>
          <a:p>
            <a:r>
              <a:rPr lang="en-US" dirty="0"/>
              <a:t>Notice the pins are designated as PA15-PA0.</a:t>
            </a:r>
          </a:p>
          <a:p>
            <a:r>
              <a:rPr lang="en-US" dirty="0"/>
              <a:t> The binary and hex numbers are as follow:</a:t>
            </a:r>
          </a:p>
          <a:p>
            <a:r>
              <a:rPr lang="en-US" dirty="0"/>
              <a:t>0000 0100 0000 0000 = 0x0400.</a:t>
            </a:r>
          </a:p>
        </p:txBody>
      </p:sp>
    </p:spTree>
    <p:extLst>
      <p:ext uri="{BB962C8B-B14F-4D97-AF65-F5344CB8AC3E}">
        <p14:creationId xmlns:p14="http://schemas.microsoft.com/office/powerpoint/2010/main" val="209975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2B74-FEDA-4E10-A17C-DAA87380DE86}"/>
              </a:ext>
            </a:extLst>
          </p:cNvPr>
          <p:cNvSpPr>
            <a:spLocks noGrp="1"/>
          </p:cNvSpPr>
          <p:nvPr>
            <p:ph type="title"/>
          </p:nvPr>
        </p:nvSpPr>
        <p:spPr>
          <a:xfrm>
            <a:off x="948136" y="381000"/>
            <a:ext cx="7704667" cy="1981200"/>
          </a:xfrm>
        </p:spPr>
        <p:txBody>
          <a:bodyPr/>
          <a:lstStyle/>
          <a:p>
            <a:r>
              <a:rPr lang="en-US" b="1" dirty="0"/>
              <a:t>Microcontroller</a:t>
            </a:r>
            <a:br>
              <a:rPr lang="en-US" b="1" dirty="0"/>
            </a:br>
            <a:endParaRPr lang="en-US" dirty="0"/>
          </a:p>
        </p:txBody>
      </p:sp>
      <p:sp>
        <p:nvSpPr>
          <p:cNvPr id="3" name="Content Placeholder 2">
            <a:extLst>
              <a:ext uri="{FF2B5EF4-FFF2-40B4-BE49-F238E27FC236}">
                <a16:creationId xmlns:a16="http://schemas.microsoft.com/office/drawing/2014/main" id="{08F0D727-6A13-4718-9FF6-39F311DE3481}"/>
              </a:ext>
            </a:extLst>
          </p:cNvPr>
          <p:cNvSpPr>
            <a:spLocks noGrp="1"/>
          </p:cNvSpPr>
          <p:nvPr>
            <p:ph idx="1"/>
          </p:nvPr>
        </p:nvSpPr>
        <p:spPr>
          <a:xfrm>
            <a:off x="1143000" y="2057400"/>
            <a:ext cx="7704667" cy="3332816"/>
          </a:xfrm>
        </p:spPr>
        <p:txBody>
          <a:bodyPr>
            <a:normAutofit fontScale="92500" lnSpcReduction="20000"/>
          </a:bodyPr>
          <a:lstStyle/>
          <a:p>
            <a:r>
              <a:rPr lang="en-US" dirty="0"/>
              <a:t>Self-contained processor on a chip</a:t>
            </a:r>
          </a:p>
          <a:p>
            <a:pPr lvl="1"/>
            <a:r>
              <a:rPr lang="en-US" dirty="0"/>
              <a:t>Desktop processors require an army of other parts</a:t>
            </a:r>
          </a:p>
          <a:p>
            <a:r>
              <a:rPr lang="en-US" dirty="0"/>
              <a:t>Extremely low cost – pennies to a few dollars</a:t>
            </a:r>
          </a:p>
          <a:p>
            <a:r>
              <a:rPr lang="en-US" dirty="0"/>
              <a:t>8-bit,16-bit, 32-bit are typical sizes</a:t>
            </a:r>
          </a:p>
          <a:p>
            <a:r>
              <a:rPr lang="en-US" dirty="0"/>
              <a:t>Most common 8-bit – 8051 (designed in 1980), used in mice, keyboards, etc.</a:t>
            </a:r>
          </a:p>
          <a:p>
            <a:r>
              <a:rPr lang="en-US" dirty="0"/>
              <a:t>Most common 32-bit – ARM Cortex-M[0-4]</a:t>
            </a:r>
          </a:p>
          <a:p>
            <a:r>
              <a:rPr lang="en-US" dirty="0"/>
              <a:t>Typically have common I/O devices built-in</a:t>
            </a:r>
          </a:p>
          <a:p>
            <a:endParaRPr lang="en-US" dirty="0"/>
          </a:p>
        </p:txBody>
      </p:sp>
    </p:spTree>
    <p:extLst>
      <p:ext uri="{BB962C8B-B14F-4D97-AF65-F5344CB8AC3E}">
        <p14:creationId xmlns:p14="http://schemas.microsoft.com/office/powerpoint/2010/main" val="2427317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47E6-D9D7-4606-906F-CB4B395468DF}"/>
              </a:ext>
            </a:extLst>
          </p:cNvPr>
          <p:cNvSpPr>
            <a:spLocks noGrp="1"/>
          </p:cNvSpPr>
          <p:nvPr>
            <p:ph type="title"/>
          </p:nvPr>
        </p:nvSpPr>
        <p:spPr>
          <a:xfrm>
            <a:off x="982133" y="1"/>
            <a:ext cx="7704667" cy="1981200"/>
          </a:xfrm>
        </p:spPr>
        <p:txBody>
          <a:bodyPr/>
          <a:lstStyle/>
          <a:p>
            <a:r>
              <a:rPr lang="en-US" b="1" dirty="0"/>
              <a:t>The Clock Enable of the Peripheral Registers</a:t>
            </a:r>
            <a:endParaRPr lang="en-US" dirty="0"/>
          </a:p>
        </p:txBody>
      </p:sp>
      <p:sp>
        <p:nvSpPr>
          <p:cNvPr id="3" name="Content Placeholder 2">
            <a:extLst>
              <a:ext uri="{FF2B5EF4-FFF2-40B4-BE49-F238E27FC236}">
                <a16:creationId xmlns:a16="http://schemas.microsoft.com/office/drawing/2014/main" id="{7816EFD0-4979-4718-8973-C9C2527147BB}"/>
              </a:ext>
            </a:extLst>
          </p:cNvPr>
          <p:cNvSpPr>
            <a:spLocks noGrp="1"/>
          </p:cNvSpPr>
          <p:nvPr>
            <p:ph idx="1"/>
          </p:nvPr>
        </p:nvSpPr>
        <p:spPr>
          <a:xfrm>
            <a:off x="838200" y="1447800"/>
            <a:ext cx="7704667" cy="3790016"/>
          </a:xfrm>
        </p:spPr>
        <p:txBody>
          <a:bodyPr>
            <a:normAutofit/>
          </a:bodyPr>
          <a:lstStyle/>
          <a:p>
            <a:r>
              <a:rPr lang="en-US" dirty="0"/>
              <a:t>By default, the GPIO modules of the STM32 Arm microcontrollers have the clock disabled coming out of power-on reset. So the programmers have to enable the clock to a given I/O port or peripheral before using it.</a:t>
            </a:r>
          </a:p>
          <a:p>
            <a:r>
              <a:rPr lang="en-US" dirty="0"/>
              <a:t> This is done with a group of registers belonging to RCC (Reset and Clock Control) registers.</a:t>
            </a:r>
          </a:p>
          <a:p>
            <a:r>
              <a:rPr lang="en-US" dirty="0"/>
              <a:t>For the STM32F446 chips, the GPIO clock enable is controlled by lower bits of RCC_AHB1ENR (AHB1 Enable Register) register</a:t>
            </a:r>
          </a:p>
        </p:txBody>
      </p:sp>
      <p:pic>
        <p:nvPicPr>
          <p:cNvPr id="4" name="Picture 3">
            <a:extLst>
              <a:ext uri="{FF2B5EF4-FFF2-40B4-BE49-F238E27FC236}">
                <a16:creationId xmlns:a16="http://schemas.microsoft.com/office/drawing/2014/main" id="{F7676FA6-C364-43FC-8DEF-27322E8266BF}"/>
              </a:ext>
            </a:extLst>
          </p:cNvPr>
          <p:cNvPicPr>
            <a:picLocks noChangeAspect="1"/>
          </p:cNvPicPr>
          <p:nvPr/>
        </p:nvPicPr>
        <p:blipFill>
          <a:blip r:embed="rId2"/>
          <a:stretch>
            <a:fillRect/>
          </a:stretch>
        </p:blipFill>
        <p:spPr>
          <a:xfrm>
            <a:off x="457199" y="5237816"/>
            <a:ext cx="8085667" cy="1619250"/>
          </a:xfrm>
          <a:prstGeom prst="rect">
            <a:avLst/>
          </a:prstGeom>
        </p:spPr>
      </p:pic>
    </p:spTree>
    <p:extLst>
      <p:ext uri="{BB962C8B-B14F-4D97-AF65-F5344CB8AC3E}">
        <p14:creationId xmlns:p14="http://schemas.microsoft.com/office/powerpoint/2010/main" val="244198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5A20-2C4F-4A1B-8F2B-9A7F2C914EE8}"/>
              </a:ext>
            </a:extLst>
          </p:cNvPr>
          <p:cNvSpPr>
            <a:spLocks noGrp="1"/>
          </p:cNvSpPr>
          <p:nvPr>
            <p:ph type="title"/>
          </p:nvPr>
        </p:nvSpPr>
        <p:spPr>
          <a:xfrm>
            <a:off x="5410200" y="2133600"/>
            <a:ext cx="7704667" cy="1981200"/>
          </a:xfrm>
        </p:spPr>
        <p:txBody>
          <a:bodyPr/>
          <a:lstStyle/>
          <a:p>
            <a:r>
              <a:rPr lang="en-US" dirty="0"/>
              <a:t> </a:t>
            </a:r>
          </a:p>
        </p:txBody>
      </p:sp>
      <p:sp>
        <p:nvSpPr>
          <p:cNvPr id="3" name="Content Placeholder 2">
            <a:extLst>
              <a:ext uri="{FF2B5EF4-FFF2-40B4-BE49-F238E27FC236}">
                <a16:creationId xmlns:a16="http://schemas.microsoft.com/office/drawing/2014/main" id="{33AED811-8B96-403B-8F43-66A438E1F1E2}"/>
              </a:ext>
            </a:extLst>
          </p:cNvPr>
          <p:cNvSpPr>
            <a:spLocks noGrp="1"/>
          </p:cNvSpPr>
          <p:nvPr>
            <p:ph idx="1"/>
          </p:nvPr>
        </p:nvSpPr>
        <p:spPr>
          <a:xfrm>
            <a:off x="1107003" y="888105"/>
            <a:ext cx="7704667" cy="5706126"/>
          </a:xfrm>
        </p:spPr>
        <p:txBody>
          <a:bodyPr>
            <a:noAutofit/>
          </a:bodyPr>
          <a:lstStyle/>
          <a:p>
            <a:r>
              <a:rPr lang="en-US" sz="1600" dirty="0"/>
              <a:t>Bit 7 </a:t>
            </a:r>
            <a:r>
              <a:rPr lang="en-US" sz="1600" b="1" dirty="0"/>
              <a:t>GPIOHEN: </a:t>
            </a:r>
            <a:r>
              <a:rPr lang="en-US" sz="1600" dirty="0"/>
              <a:t>IO port H clock enable This bit is set and cleared by software.</a:t>
            </a:r>
          </a:p>
          <a:p>
            <a:r>
              <a:rPr lang="en-US" sz="1600" dirty="0"/>
              <a:t>0: IO port H clock disabled</a:t>
            </a:r>
          </a:p>
          <a:p>
            <a:r>
              <a:rPr lang="en-US" sz="1600" dirty="0"/>
              <a:t>1: IO port H clock enabled</a:t>
            </a:r>
          </a:p>
          <a:p>
            <a:r>
              <a:rPr lang="en-US" sz="1600" dirty="0"/>
              <a:t>Bit 6 </a:t>
            </a:r>
            <a:r>
              <a:rPr lang="en-US" sz="1600" b="1" dirty="0"/>
              <a:t>GPIOGEN: </a:t>
            </a:r>
            <a:r>
              <a:rPr lang="en-US" sz="1600" dirty="0"/>
              <a:t>IO port G clock enable This bit is set and cleared </a:t>
            </a:r>
            <a:r>
              <a:rPr lang="en-US" sz="1600" dirty="0" err="1"/>
              <a:t>bysoftware</a:t>
            </a:r>
            <a:r>
              <a:rPr lang="en-US" sz="1600" dirty="0"/>
              <a:t>.</a:t>
            </a:r>
          </a:p>
          <a:p>
            <a:r>
              <a:rPr lang="en-US" sz="1600" dirty="0"/>
              <a:t>0: IO port G clock disabled</a:t>
            </a:r>
          </a:p>
          <a:p>
            <a:r>
              <a:rPr lang="en-US" sz="1600" dirty="0"/>
              <a:t>1: IO port G clock enabled</a:t>
            </a:r>
          </a:p>
          <a:p>
            <a:r>
              <a:rPr lang="en-US" sz="1600" dirty="0"/>
              <a:t>Bit 5 </a:t>
            </a:r>
            <a:r>
              <a:rPr lang="en-US" sz="1600" b="1" dirty="0"/>
              <a:t>GPIOFEN: </a:t>
            </a:r>
            <a:r>
              <a:rPr lang="en-US" sz="1600" dirty="0"/>
              <a:t>IO port F clock enable This bit is set and cleared by software.</a:t>
            </a:r>
          </a:p>
          <a:p>
            <a:r>
              <a:rPr lang="en-US" sz="1600" dirty="0"/>
              <a:t>0: IO port F clock disabled</a:t>
            </a:r>
          </a:p>
          <a:p>
            <a:r>
              <a:rPr lang="en-US" sz="1600" dirty="0"/>
              <a:t>1: IO port F clock enabled</a:t>
            </a:r>
          </a:p>
          <a:p>
            <a:r>
              <a:rPr lang="en-US" sz="1600" dirty="0"/>
              <a:t>Bit 0 </a:t>
            </a:r>
            <a:r>
              <a:rPr lang="en-US" sz="1600" b="1" dirty="0"/>
              <a:t>GPIOAEN: </a:t>
            </a:r>
            <a:r>
              <a:rPr lang="en-US" sz="1600" dirty="0"/>
              <a:t>IO port A clock enable This bit is set and cleared by software.</a:t>
            </a:r>
          </a:p>
          <a:p>
            <a:r>
              <a:rPr lang="en-US" sz="1600" dirty="0"/>
              <a:t>0: IO port A clock disabled</a:t>
            </a:r>
          </a:p>
          <a:p>
            <a:r>
              <a:rPr lang="en-US" sz="1600" dirty="0"/>
              <a:t>1: IO port A clock enabled</a:t>
            </a:r>
          </a:p>
        </p:txBody>
      </p:sp>
      <p:sp>
        <p:nvSpPr>
          <p:cNvPr id="4" name="Rectangle 3">
            <a:extLst>
              <a:ext uri="{FF2B5EF4-FFF2-40B4-BE49-F238E27FC236}">
                <a16:creationId xmlns:a16="http://schemas.microsoft.com/office/drawing/2014/main" id="{2DAA7979-3C7E-450B-8D47-7C2CD579E6BD}"/>
              </a:ext>
            </a:extLst>
          </p:cNvPr>
          <p:cNvSpPr/>
          <p:nvPr/>
        </p:nvSpPr>
        <p:spPr>
          <a:xfrm>
            <a:off x="1231873" y="533400"/>
            <a:ext cx="7454926" cy="553998"/>
          </a:xfrm>
          <a:prstGeom prst="rect">
            <a:avLst/>
          </a:prstGeom>
        </p:spPr>
        <p:txBody>
          <a:bodyPr wrap="none">
            <a:spAutoFit/>
          </a:bodyPr>
          <a:lstStyle/>
          <a:p>
            <a:r>
              <a:rPr lang="en-US" sz="3000" b="1" dirty="0"/>
              <a:t>The Clock Enable of the Peripheral Registers</a:t>
            </a:r>
            <a:endParaRPr lang="en-US" sz="3000" dirty="0"/>
          </a:p>
        </p:txBody>
      </p:sp>
    </p:spTree>
    <p:extLst>
      <p:ext uri="{BB962C8B-B14F-4D97-AF65-F5344CB8AC3E}">
        <p14:creationId xmlns:p14="http://schemas.microsoft.com/office/powerpoint/2010/main" val="3473729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4CC8-342C-4CD0-AE43-17B2B0FB2C9F}"/>
              </a:ext>
            </a:extLst>
          </p:cNvPr>
          <p:cNvSpPr>
            <a:spLocks noGrp="1"/>
          </p:cNvSpPr>
          <p:nvPr>
            <p:ph type="title"/>
          </p:nvPr>
        </p:nvSpPr>
        <p:spPr>
          <a:xfrm>
            <a:off x="938325" y="381000"/>
            <a:ext cx="7704667" cy="914399"/>
          </a:xfrm>
        </p:spPr>
        <p:txBody>
          <a:bodyPr>
            <a:normAutofit/>
          </a:bodyPr>
          <a:lstStyle/>
          <a:p>
            <a:r>
              <a:rPr lang="en-US" b="1" dirty="0"/>
              <a:t>LED connection</a:t>
            </a:r>
            <a:endParaRPr lang="en-US" dirty="0"/>
          </a:p>
        </p:txBody>
      </p:sp>
      <p:pic>
        <p:nvPicPr>
          <p:cNvPr id="4" name="Content Placeholder 3">
            <a:extLst>
              <a:ext uri="{FF2B5EF4-FFF2-40B4-BE49-F238E27FC236}">
                <a16:creationId xmlns:a16="http://schemas.microsoft.com/office/drawing/2014/main" id="{00844DD5-758B-44B2-9D0C-B20A40F7EC65}"/>
              </a:ext>
            </a:extLst>
          </p:cNvPr>
          <p:cNvPicPr>
            <a:picLocks noGrp="1" noChangeAspect="1"/>
          </p:cNvPicPr>
          <p:nvPr>
            <p:ph idx="1"/>
          </p:nvPr>
        </p:nvPicPr>
        <p:blipFill>
          <a:blip r:embed="rId2"/>
          <a:stretch>
            <a:fillRect/>
          </a:stretch>
        </p:blipFill>
        <p:spPr>
          <a:xfrm>
            <a:off x="2623929" y="4465324"/>
            <a:ext cx="3896141" cy="2400301"/>
          </a:xfrm>
          <a:prstGeom prst="rect">
            <a:avLst/>
          </a:prstGeom>
        </p:spPr>
      </p:pic>
      <p:sp>
        <p:nvSpPr>
          <p:cNvPr id="5" name="Rectangle 4">
            <a:extLst>
              <a:ext uri="{FF2B5EF4-FFF2-40B4-BE49-F238E27FC236}">
                <a16:creationId xmlns:a16="http://schemas.microsoft.com/office/drawing/2014/main" id="{B96FBB4A-6E57-4319-8698-548E2B0C3846}"/>
              </a:ext>
            </a:extLst>
          </p:cNvPr>
          <p:cNvSpPr/>
          <p:nvPr/>
        </p:nvSpPr>
        <p:spPr>
          <a:xfrm>
            <a:off x="829732" y="1880001"/>
            <a:ext cx="6866467" cy="2585323"/>
          </a:xfrm>
          <a:prstGeom prst="rect">
            <a:avLst/>
          </a:prstGeom>
        </p:spPr>
        <p:txBody>
          <a:bodyPr wrap="square">
            <a:spAutoFit/>
          </a:bodyPr>
          <a:lstStyle/>
          <a:p>
            <a:r>
              <a:rPr lang="en-US" b="1" dirty="0">
                <a:latin typeface="TimesNewRomanPS-BoldMT"/>
              </a:rPr>
              <a:t>Toggling LED in Software</a:t>
            </a:r>
          </a:p>
          <a:p>
            <a:r>
              <a:rPr lang="en-US" dirty="0">
                <a:latin typeface="TimesNewRomanPSMT"/>
              </a:rPr>
              <a:t>To toggle the user LD2 (green) of the </a:t>
            </a:r>
            <a:r>
              <a:rPr lang="en-US" dirty="0" err="1">
                <a:latin typeface="TimesNewRomanPSMT"/>
              </a:rPr>
              <a:t>Nucleo</a:t>
            </a:r>
            <a:r>
              <a:rPr lang="en-US" dirty="0">
                <a:latin typeface="TimesNewRomanPSMT"/>
              </a:rPr>
              <a:t> board, the following steps</a:t>
            </a:r>
          </a:p>
          <a:p>
            <a:r>
              <a:rPr lang="en-US" dirty="0">
                <a:latin typeface="TimesNewRomanPSMT"/>
              </a:rPr>
              <a:t>must be followed.</a:t>
            </a:r>
          </a:p>
          <a:p>
            <a:r>
              <a:rPr lang="en-US" dirty="0">
                <a:latin typeface="TimesNewRomanPSMT"/>
              </a:rPr>
              <a:t>1) Set the Mode register bits for PA5 as output,</a:t>
            </a:r>
          </a:p>
          <a:p>
            <a:r>
              <a:rPr lang="en-US" dirty="0">
                <a:latin typeface="TimesNewRomanPSMT"/>
              </a:rPr>
              <a:t>2) write HIGH to PA5 in data OUT register,</a:t>
            </a:r>
          </a:p>
          <a:p>
            <a:r>
              <a:rPr lang="en-US" dirty="0">
                <a:latin typeface="TimesNewRomanPSMT"/>
              </a:rPr>
              <a:t>3) call a delay function,</a:t>
            </a:r>
          </a:p>
          <a:p>
            <a:r>
              <a:rPr lang="en-US" dirty="0">
                <a:latin typeface="TimesNewRomanPSMT"/>
              </a:rPr>
              <a:t>4) write LOW to PA5 in data OUT register,</a:t>
            </a:r>
          </a:p>
          <a:p>
            <a:r>
              <a:rPr lang="en-US" dirty="0">
                <a:latin typeface="TimesNewRomanPSMT"/>
              </a:rPr>
              <a:t>5) call a delay function,</a:t>
            </a:r>
          </a:p>
          <a:p>
            <a:r>
              <a:rPr lang="en-US" dirty="0">
                <a:latin typeface="TimesNewRomanPSMT"/>
              </a:rPr>
              <a:t>6) repeat steps 2 to 5.</a:t>
            </a:r>
            <a:endParaRPr lang="en-US" dirty="0"/>
          </a:p>
        </p:txBody>
      </p:sp>
    </p:spTree>
    <p:extLst>
      <p:ext uri="{BB962C8B-B14F-4D97-AF65-F5344CB8AC3E}">
        <p14:creationId xmlns:p14="http://schemas.microsoft.com/office/powerpoint/2010/main" val="898035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C24FD-1653-4790-B060-34A361D3255D}"/>
              </a:ext>
            </a:extLst>
          </p:cNvPr>
          <p:cNvSpPr>
            <a:spLocks noGrp="1"/>
          </p:cNvSpPr>
          <p:nvPr>
            <p:ph type="title"/>
          </p:nvPr>
        </p:nvSpPr>
        <p:spPr>
          <a:xfrm>
            <a:off x="953998" y="76200"/>
            <a:ext cx="7704667" cy="990599"/>
          </a:xfrm>
        </p:spPr>
        <p:txBody>
          <a:bodyPr/>
          <a:lstStyle/>
          <a:p>
            <a:r>
              <a:rPr lang="en-US" b="1" dirty="0"/>
              <a:t>Toggling an LED in C</a:t>
            </a:r>
            <a:endParaRPr lang="en-US" dirty="0"/>
          </a:p>
        </p:txBody>
      </p:sp>
      <p:sp>
        <p:nvSpPr>
          <p:cNvPr id="3" name="Content Placeholder 2">
            <a:extLst>
              <a:ext uri="{FF2B5EF4-FFF2-40B4-BE49-F238E27FC236}">
                <a16:creationId xmlns:a16="http://schemas.microsoft.com/office/drawing/2014/main" id="{42BD151A-C7A7-47AA-AB6D-7B06FCEFE9AA}"/>
              </a:ext>
            </a:extLst>
          </p:cNvPr>
          <p:cNvSpPr>
            <a:spLocks noGrp="1"/>
          </p:cNvSpPr>
          <p:nvPr>
            <p:ph idx="1"/>
          </p:nvPr>
        </p:nvSpPr>
        <p:spPr>
          <a:xfrm>
            <a:off x="502920" y="93784"/>
            <a:ext cx="7351801" cy="6324600"/>
          </a:xfrm>
        </p:spPr>
        <p:txBody>
          <a:bodyPr>
            <a:noAutofit/>
          </a:bodyPr>
          <a:lstStyle/>
          <a:p>
            <a:r>
              <a:rPr lang="en-US" sz="1000" dirty="0"/>
              <a:t>/* p2_1.c Toggle Green LED (LD2) on STM32F446RE Nucleo64 board at 1 Hz *</a:t>
            </a:r>
          </a:p>
          <a:p>
            <a:r>
              <a:rPr lang="en-US" sz="1000" dirty="0"/>
              <a:t>* This program toggles LD2 for 0.5 second ON and 0.5 second OFF * by writing 0 or 1 to bit 5 of the Port A Output Data Register.</a:t>
            </a:r>
          </a:p>
          <a:p>
            <a:r>
              <a:rPr lang="en-US" sz="1000" dirty="0"/>
              <a:t>* The green LED (LD2) is connected to PA5.</a:t>
            </a:r>
          </a:p>
          <a:p>
            <a:r>
              <a:rPr lang="en-US" sz="1000" dirty="0"/>
              <a:t>* The LED is high active (a '1' turns on the LED).* The default system clock is running at 16 </a:t>
            </a:r>
            <a:r>
              <a:rPr lang="en-US" sz="1000" dirty="0" err="1"/>
              <a:t>MHz.</a:t>
            </a:r>
            <a:endParaRPr lang="en-US" sz="1000" dirty="0"/>
          </a:p>
          <a:p>
            <a:r>
              <a:rPr lang="en-US" sz="1000" dirty="0"/>
              <a:t>* This program was tested with Keil </a:t>
            </a:r>
            <a:r>
              <a:rPr lang="en-US" sz="1000" dirty="0" err="1"/>
              <a:t>uVision</a:t>
            </a:r>
            <a:r>
              <a:rPr lang="en-US" sz="1000" dirty="0"/>
              <a:t> v5.24a with DFP v2.11.0 */</a:t>
            </a:r>
          </a:p>
          <a:p>
            <a:endParaRPr lang="en-US" sz="1000" dirty="0"/>
          </a:p>
          <a:p>
            <a:r>
              <a:rPr lang="en-US" sz="1600" dirty="0"/>
              <a:t>#include "stm32f4xx.h"</a:t>
            </a:r>
          </a:p>
          <a:p>
            <a:r>
              <a:rPr lang="en-US" sz="1600" dirty="0"/>
              <a:t>void </a:t>
            </a:r>
            <a:r>
              <a:rPr lang="en-US" sz="1600" dirty="0" err="1"/>
              <a:t>delayMs</a:t>
            </a:r>
            <a:r>
              <a:rPr lang="en-US" sz="1600" dirty="0"/>
              <a:t>(int n);</a:t>
            </a:r>
          </a:p>
          <a:p>
            <a:r>
              <a:rPr lang="en-US" sz="1600" dirty="0"/>
              <a:t>int main(void) {</a:t>
            </a:r>
          </a:p>
          <a:p>
            <a:r>
              <a:rPr lang="en-US" sz="1600" dirty="0"/>
              <a:t>RCC-&gt;AHB1ENR |= 1; </a:t>
            </a:r>
            <a:r>
              <a:rPr lang="en-US" sz="1200" dirty="0"/>
              <a:t>/* enable GPIOA clock */</a:t>
            </a:r>
          </a:p>
          <a:p>
            <a:r>
              <a:rPr lang="en-US" sz="1600" dirty="0"/>
              <a:t>GPIOA-&gt;MODER &amp;= ~0x00000C00; </a:t>
            </a:r>
            <a:r>
              <a:rPr lang="en-US" sz="1200" dirty="0"/>
              <a:t>/* clear pin mode */</a:t>
            </a:r>
          </a:p>
          <a:p>
            <a:r>
              <a:rPr lang="en-US" sz="1600" dirty="0"/>
              <a:t>GPIOA-&gt;MODER |=0x00000400; </a:t>
            </a:r>
            <a:r>
              <a:rPr lang="en-US" sz="1200" dirty="0"/>
              <a:t>/* set pin to output mode */</a:t>
            </a:r>
          </a:p>
          <a:p>
            <a:r>
              <a:rPr lang="en-US" sz="1600" dirty="0"/>
              <a:t>while(1)</a:t>
            </a:r>
          </a:p>
          <a:p>
            <a:r>
              <a:rPr lang="en-US" sz="1600" dirty="0"/>
              <a:t> {</a:t>
            </a:r>
          </a:p>
        </p:txBody>
      </p:sp>
      <p:sp>
        <p:nvSpPr>
          <p:cNvPr id="4" name="Rectangle 3">
            <a:extLst>
              <a:ext uri="{FF2B5EF4-FFF2-40B4-BE49-F238E27FC236}">
                <a16:creationId xmlns:a16="http://schemas.microsoft.com/office/drawing/2014/main" id="{48828BAA-1401-4333-962F-1A9B3384C0FB}"/>
              </a:ext>
            </a:extLst>
          </p:cNvPr>
          <p:cNvSpPr/>
          <p:nvPr/>
        </p:nvSpPr>
        <p:spPr>
          <a:xfrm>
            <a:off x="5410200" y="2438400"/>
            <a:ext cx="4572000" cy="3046988"/>
          </a:xfrm>
          <a:prstGeom prst="rect">
            <a:avLst/>
          </a:prstGeom>
        </p:spPr>
        <p:txBody>
          <a:bodyPr>
            <a:spAutoFit/>
          </a:bodyPr>
          <a:lstStyle/>
          <a:p>
            <a:r>
              <a:rPr lang="en-US" sz="1600" dirty="0"/>
              <a:t>GPIOA-&gt;ODR |= 0x00000020; </a:t>
            </a:r>
            <a:r>
              <a:rPr lang="en-US" sz="1200" dirty="0"/>
              <a:t>/* turn on LED */</a:t>
            </a:r>
          </a:p>
          <a:p>
            <a:r>
              <a:rPr lang="en-US" sz="1600" dirty="0" err="1"/>
              <a:t>delayMs</a:t>
            </a:r>
            <a:r>
              <a:rPr lang="en-US" sz="1600" dirty="0"/>
              <a:t>(500);</a:t>
            </a:r>
          </a:p>
          <a:p>
            <a:r>
              <a:rPr lang="en-US" sz="1600" dirty="0"/>
              <a:t>GPIOA-&gt;ODR &amp;= ~0x00000020; </a:t>
            </a:r>
            <a:r>
              <a:rPr lang="en-US" sz="1200" dirty="0"/>
              <a:t>/* turn off LED */</a:t>
            </a:r>
          </a:p>
          <a:p>
            <a:r>
              <a:rPr lang="en-US" sz="1600" dirty="0" err="1"/>
              <a:t>delayMs</a:t>
            </a:r>
            <a:r>
              <a:rPr lang="en-US" sz="1600" dirty="0"/>
              <a:t>(500);</a:t>
            </a:r>
          </a:p>
          <a:p>
            <a:r>
              <a:rPr lang="en-US" sz="1600" dirty="0"/>
              <a:t>}  }</a:t>
            </a:r>
          </a:p>
          <a:p>
            <a:r>
              <a:rPr lang="en-US" sz="1600" dirty="0"/>
              <a:t>/* 16 MHz SYSCLK */</a:t>
            </a:r>
          </a:p>
          <a:p>
            <a:r>
              <a:rPr lang="en-US" sz="1600" dirty="0"/>
              <a:t>void </a:t>
            </a:r>
            <a:r>
              <a:rPr lang="en-US" sz="1600" dirty="0" err="1"/>
              <a:t>delayMs</a:t>
            </a:r>
            <a:r>
              <a:rPr lang="en-US" sz="1600" dirty="0"/>
              <a:t>(int n) </a:t>
            </a:r>
          </a:p>
          <a:p>
            <a:r>
              <a:rPr lang="en-US" sz="1600" dirty="0"/>
              <a:t>{</a:t>
            </a:r>
          </a:p>
          <a:p>
            <a:r>
              <a:rPr lang="en-US" sz="1600" dirty="0"/>
              <a:t>int </a:t>
            </a:r>
            <a:r>
              <a:rPr lang="en-US" sz="1600" dirty="0" err="1"/>
              <a:t>i</a:t>
            </a:r>
            <a:r>
              <a:rPr lang="en-US" sz="1600" dirty="0"/>
              <a:t>;</a:t>
            </a:r>
          </a:p>
          <a:p>
            <a:r>
              <a:rPr lang="en-US" sz="1600" dirty="0"/>
              <a:t>for (; n &gt; 0; n--)</a:t>
            </a:r>
          </a:p>
          <a:p>
            <a:r>
              <a:rPr lang="nn-NO" sz="1600" dirty="0"/>
              <a:t>for (i = 0; i &lt; 3195; i++) ;</a:t>
            </a:r>
          </a:p>
          <a:p>
            <a:r>
              <a:rPr lang="en-US" sz="1600" dirty="0"/>
              <a:t>}</a:t>
            </a:r>
          </a:p>
        </p:txBody>
      </p:sp>
      <p:cxnSp>
        <p:nvCxnSpPr>
          <p:cNvPr id="6" name="Straight Connector 5">
            <a:extLst>
              <a:ext uri="{FF2B5EF4-FFF2-40B4-BE49-F238E27FC236}">
                <a16:creationId xmlns:a16="http://schemas.microsoft.com/office/drawing/2014/main" id="{500ECAD2-F7A3-4890-80F7-23B4B7E78722}"/>
              </a:ext>
            </a:extLst>
          </p:cNvPr>
          <p:cNvCxnSpPr>
            <a:cxnSpLocks/>
          </p:cNvCxnSpPr>
          <p:nvPr/>
        </p:nvCxnSpPr>
        <p:spPr>
          <a:xfrm>
            <a:off x="5257800" y="2438400"/>
            <a:ext cx="17585" cy="408900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8280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2F47-6E7C-4366-A487-661CCC42FCB0}"/>
              </a:ext>
            </a:extLst>
          </p:cNvPr>
          <p:cNvSpPr>
            <a:spLocks noGrp="1"/>
          </p:cNvSpPr>
          <p:nvPr>
            <p:ph type="title"/>
          </p:nvPr>
        </p:nvSpPr>
        <p:spPr>
          <a:xfrm>
            <a:off x="977442" y="551516"/>
            <a:ext cx="7704667" cy="685799"/>
          </a:xfrm>
        </p:spPr>
        <p:txBody>
          <a:bodyPr>
            <a:normAutofit fontScale="90000"/>
          </a:bodyPr>
          <a:lstStyle/>
          <a:p>
            <a:r>
              <a:rPr lang="en-US" b="1" dirty="0"/>
              <a:t>Bit Set/Reset Register</a:t>
            </a:r>
            <a:endParaRPr lang="en-US" dirty="0"/>
          </a:p>
        </p:txBody>
      </p:sp>
      <p:sp>
        <p:nvSpPr>
          <p:cNvPr id="3" name="Content Placeholder 2">
            <a:extLst>
              <a:ext uri="{FF2B5EF4-FFF2-40B4-BE49-F238E27FC236}">
                <a16:creationId xmlns:a16="http://schemas.microsoft.com/office/drawing/2014/main" id="{DFE7B12F-A4D2-4115-8433-CD291418E402}"/>
              </a:ext>
            </a:extLst>
          </p:cNvPr>
          <p:cNvSpPr>
            <a:spLocks noGrp="1"/>
          </p:cNvSpPr>
          <p:nvPr>
            <p:ph idx="1"/>
          </p:nvPr>
        </p:nvSpPr>
        <p:spPr>
          <a:xfrm>
            <a:off x="952824" y="1371600"/>
            <a:ext cx="7704667" cy="3332816"/>
          </a:xfrm>
        </p:spPr>
        <p:txBody>
          <a:bodyPr>
            <a:normAutofit fontScale="85000" lnSpcReduction="20000"/>
          </a:bodyPr>
          <a:lstStyle/>
          <a:p>
            <a:r>
              <a:rPr lang="en-US" dirty="0"/>
              <a:t>The STM32 Family GPIO ports have an additional register that make turning a pin (or more) on</a:t>
            </a:r>
          </a:p>
          <a:p>
            <a:r>
              <a:rPr lang="en-US" dirty="0"/>
              <a:t>and off easier. </a:t>
            </a:r>
          </a:p>
          <a:p>
            <a:r>
              <a:rPr lang="en-US" dirty="0"/>
              <a:t>This register allows the program to set or reset a bit or bits of the register by a single write instruction. See the </a:t>
            </a:r>
            <a:r>
              <a:rPr lang="en-US" dirty="0" err="1"/>
              <a:t>GPIOx_BSRR</a:t>
            </a:r>
            <a:r>
              <a:rPr lang="en-US" dirty="0"/>
              <a:t> (GPIO bit set/reset register). </a:t>
            </a:r>
          </a:p>
          <a:p>
            <a:r>
              <a:rPr lang="en-US" dirty="0"/>
              <a:t>Writing to the register only affects the pin(s) that the corresponding bit(s) in the value written is (are) ‘1’. This makes it easier to turn on or off a single pin or a few pins without affecting the other pins. </a:t>
            </a:r>
          </a:p>
          <a:p>
            <a:r>
              <a:rPr lang="en-US" dirty="0"/>
              <a:t>The lower 16 bits (D15-D0) of </a:t>
            </a:r>
            <a:r>
              <a:rPr lang="en-US" dirty="0" err="1"/>
              <a:t>GPIOx_BSRR</a:t>
            </a:r>
            <a:r>
              <a:rPr lang="en-US" dirty="0"/>
              <a:t> register turns on (set) a bit and the upper 16 bits (D31-D16) turns off (reset)</a:t>
            </a:r>
          </a:p>
        </p:txBody>
      </p:sp>
      <p:pic>
        <p:nvPicPr>
          <p:cNvPr id="4" name="Picture 3">
            <a:extLst>
              <a:ext uri="{FF2B5EF4-FFF2-40B4-BE49-F238E27FC236}">
                <a16:creationId xmlns:a16="http://schemas.microsoft.com/office/drawing/2014/main" id="{BB088678-B8DA-4B72-8E5F-B43BFD8C7A1C}"/>
              </a:ext>
            </a:extLst>
          </p:cNvPr>
          <p:cNvPicPr>
            <a:picLocks noChangeAspect="1"/>
          </p:cNvPicPr>
          <p:nvPr/>
        </p:nvPicPr>
        <p:blipFill>
          <a:blip r:embed="rId2"/>
          <a:stretch>
            <a:fillRect/>
          </a:stretch>
        </p:blipFill>
        <p:spPr>
          <a:xfrm>
            <a:off x="0" y="4838701"/>
            <a:ext cx="9144000" cy="1924984"/>
          </a:xfrm>
          <a:prstGeom prst="rect">
            <a:avLst/>
          </a:prstGeom>
        </p:spPr>
      </p:pic>
    </p:spTree>
    <p:extLst>
      <p:ext uri="{BB962C8B-B14F-4D97-AF65-F5344CB8AC3E}">
        <p14:creationId xmlns:p14="http://schemas.microsoft.com/office/powerpoint/2010/main" val="149305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E01440-6808-4979-A852-951C5EF9717B}"/>
              </a:ext>
            </a:extLst>
          </p:cNvPr>
          <p:cNvPicPr>
            <a:picLocks noChangeAspect="1"/>
          </p:cNvPicPr>
          <p:nvPr/>
        </p:nvPicPr>
        <p:blipFill>
          <a:blip r:embed="rId2"/>
          <a:stretch>
            <a:fillRect/>
          </a:stretch>
        </p:blipFill>
        <p:spPr>
          <a:xfrm>
            <a:off x="0" y="-1"/>
            <a:ext cx="9144000" cy="6868583"/>
          </a:xfrm>
          <a:prstGeom prst="rect">
            <a:avLst/>
          </a:prstGeom>
        </p:spPr>
      </p:pic>
    </p:spTree>
    <p:extLst>
      <p:ext uri="{BB962C8B-B14F-4D97-AF65-F5344CB8AC3E}">
        <p14:creationId xmlns:p14="http://schemas.microsoft.com/office/powerpoint/2010/main" val="401485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1513-9C44-4521-9527-015E7CDB2311}"/>
              </a:ext>
            </a:extLst>
          </p:cNvPr>
          <p:cNvSpPr>
            <a:spLocks noGrp="1"/>
          </p:cNvSpPr>
          <p:nvPr>
            <p:ph type="title"/>
          </p:nvPr>
        </p:nvSpPr>
        <p:spPr>
          <a:xfrm>
            <a:off x="982133" y="324785"/>
            <a:ext cx="7704667" cy="914399"/>
          </a:xfrm>
        </p:spPr>
        <p:txBody>
          <a:bodyPr>
            <a:normAutofit fontScale="90000"/>
          </a:bodyPr>
          <a:lstStyle/>
          <a:p>
            <a:r>
              <a:rPr lang="en-US" b="1" dirty="0"/>
              <a:t>Input Data</a:t>
            </a:r>
            <a:br>
              <a:rPr lang="en-US" b="1" dirty="0"/>
            </a:br>
            <a:endParaRPr lang="en-US" dirty="0"/>
          </a:p>
        </p:txBody>
      </p:sp>
      <p:sp>
        <p:nvSpPr>
          <p:cNvPr id="3" name="Content Placeholder 2">
            <a:extLst>
              <a:ext uri="{FF2B5EF4-FFF2-40B4-BE49-F238E27FC236}">
                <a16:creationId xmlns:a16="http://schemas.microsoft.com/office/drawing/2014/main" id="{6C9D3178-50E9-4399-A620-C364D5D9E3E4}"/>
              </a:ext>
            </a:extLst>
          </p:cNvPr>
          <p:cNvSpPr>
            <a:spLocks noGrp="1"/>
          </p:cNvSpPr>
          <p:nvPr>
            <p:ph idx="1"/>
          </p:nvPr>
        </p:nvSpPr>
        <p:spPr>
          <a:xfrm>
            <a:off x="982133" y="1066800"/>
            <a:ext cx="7704667" cy="3332816"/>
          </a:xfrm>
        </p:spPr>
        <p:txBody>
          <a:bodyPr>
            <a:normAutofit lnSpcReduction="10000"/>
          </a:bodyPr>
          <a:lstStyle/>
          <a:p>
            <a:r>
              <a:rPr lang="en-US" dirty="0"/>
              <a:t>Reading the </a:t>
            </a:r>
            <a:r>
              <a:rPr lang="en-US" dirty="0" err="1"/>
              <a:t>GPIOx_IDR</a:t>
            </a:r>
            <a:r>
              <a:rPr lang="en-US" dirty="0"/>
              <a:t> (GPIO input data) register will return the status of the port pins. If the pin is high, it returns a ‘1’ and if the pin is low, it returns a ‘0’.</a:t>
            </a:r>
          </a:p>
          <a:p>
            <a:r>
              <a:rPr lang="en-US" dirty="0"/>
              <a:t>Bits 31:16 Reserved, must be kept at reset value.</a:t>
            </a:r>
          </a:p>
          <a:p>
            <a:r>
              <a:rPr lang="en-US" dirty="0"/>
              <a:t>Bits 15:0 </a:t>
            </a:r>
            <a:r>
              <a:rPr lang="en-US" b="1" dirty="0" err="1"/>
              <a:t>IDRy</a:t>
            </a:r>
            <a:r>
              <a:rPr lang="en-US" dirty="0"/>
              <a:t>: Port input data (y = 0..15)</a:t>
            </a:r>
          </a:p>
          <a:p>
            <a:r>
              <a:rPr lang="en-US" dirty="0"/>
              <a:t>These bits are read-only and can be accessed in word mode only. They contain the input value of the corresponding I/O port</a:t>
            </a:r>
          </a:p>
        </p:txBody>
      </p:sp>
      <p:pic>
        <p:nvPicPr>
          <p:cNvPr id="4" name="Picture 3">
            <a:extLst>
              <a:ext uri="{FF2B5EF4-FFF2-40B4-BE49-F238E27FC236}">
                <a16:creationId xmlns:a16="http://schemas.microsoft.com/office/drawing/2014/main" id="{054F6C26-F90A-4FCF-AEB7-0FE190BEB523}"/>
              </a:ext>
            </a:extLst>
          </p:cNvPr>
          <p:cNvPicPr>
            <a:picLocks noChangeAspect="1"/>
          </p:cNvPicPr>
          <p:nvPr/>
        </p:nvPicPr>
        <p:blipFill>
          <a:blip r:embed="rId2"/>
          <a:stretch>
            <a:fillRect/>
          </a:stretch>
        </p:blipFill>
        <p:spPr>
          <a:xfrm>
            <a:off x="0" y="4495800"/>
            <a:ext cx="9115865" cy="1752600"/>
          </a:xfrm>
          <a:prstGeom prst="rect">
            <a:avLst/>
          </a:prstGeom>
        </p:spPr>
      </p:pic>
    </p:spTree>
    <p:extLst>
      <p:ext uri="{BB962C8B-B14F-4D97-AF65-F5344CB8AC3E}">
        <p14:creationId xmlns:p14="http://schemas.microsoft.com/office/powerpoint/2010/main" val="3247732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9194-78B3-4A62-B2B7-3706B8192CB0}"/>
              </a:ext>
            </a:extLst>
          </p:cNvPr>
          <p:cNvSpPr>
            <a:spLocks noGrp="1"/>
          </p:cNvSpPr>
          <p:nvPr>
            <p:ph type="title"/>
          </p:nvPr>
        </p:nvSpPr>
        <p:spPr>
          <a:xfrm>
            <a:off x="982133" y="152400"/>
            <a:ext cx="7704667" cy="1142999"/>
          </a:xfrm>
        </p:spPr>
        <p:txBody>
          <a:bodyPr/>
          <a:lstStyle/>
          <a:p>
            <a:r>
              <a:rPr lang="en-US" b="1" dirty="0"/>
              <a:t>Reading a switch in STM Arm</a:t>
            </a:r>
            <a:endParaRPr lang="en-US" dirty="0"/>
          </a:p>
        </p:txBody>
      </p:sp>
      <p:pic>
        <p:nvPicPr>
          <p:cNvPr id="4" name="Content Placeholder 3">
            <a:extLst>
              <a:ext uri="{FF2B5EF4-FFF2-40B4-BE49-F238E27FC236}">
                <a16:creationId xmlns:a16="http://schemas.microsoft.com/office/drawing/2014/main" id="{C33E601D-223F-40C6-84EC-4B27C5B939E5}"/>
              </a:ext>
            </a:extLst>
          </p:cNvPr>
          <p:cNvPicPr>
            <a:picLocks noGrp="1" noChangeAspect="1"/>
          </p:cNvPicPr>
          <p:nvPr>
            <p:ph idx="1"/>
          </p:nvPr>
        </p:nvPicPr>
        <p:blipFill>
          <a:blip r:embed="rId2"/>
          <a:stretch>
            <a:fillRect/>
          </a:stretch>
        </p:blipFill>
        <p:spPr>
          <a:xfrm>
            <a:off x="2734329" y="1257300"/>
            <a:ext cx="3361671" cy="3109546"/>
          </a:xfrm>
          <a:prstGeom prst="rect">
            <a:avLst/>
          </a:prstGeom>
        </p:spPr>
      </p:pic>
      <p:pic>
        <p:nvPicPr>
          <p:cNvPr id="5" name="Picture 4">
            <a:extLst>
              <a:ext uri="{FF2B5EF4-FFF2-40B4-BE49-F238E27FC236}">
                <a16:creationId xmlns:a16="http://schemas.microsoft.com/office/drawing/2014/main" id="{1D204C4E-491E-40B9-A7E7-03B1A58A7529}"/>
              </a:ext>
            </a:extLst>
          </p:cNvPr>
          <p:cNvPicPr>
            <a:picLocks noChangeAspect="1"/>
          </p:cNvPicPr>
          <p:nvPr/>
        </p:nvPicPr>
        <p:blipFill>
          <a:blip r:embed="rId3"/>
          <a:stretch>
            <a:fillRect/>
          </a:stretch>
        </p:blipFill>
        <p:spPr>
          <a:xfrm>
            <a:off x="794046" y="4366846"/>
            <a:ext cx="7708307" cy="2514600"/>
          </a:xfrm>
          <a:prstGeom prst="rect">
            <a:avLst/>
          </a:prstGeom>
        </p:spPr>
      </p:pic>
    </p:spTree>
    <p:extLst>
      <p:ext uri="{BB962C8B-B14F-4D97-AF65-F5344CB8AC3E}">
        <p14:creationId xmlns:p14="http://schemas.microsoft.com/office/powerpoint/2010/main" val="2565305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ABD6-C9CA-4282-8EAE-D49ECF813721}"/>
              </a:ext>
            </a:extLst>
          </p:cNvPr>
          <p:cNvSpPr>
            <a:spLocks noGrp="1"/>
          </p:cNvSpPr>
          <p:nvPr>
            <p:ph type="title"/>
          </p:nvPr>
        </p:nvSpPr>
        <p:spPr>
          <a:xfrm>
            <a:off x="950480" y="251488"/>
            <a:ext cx="7704667" cy="990599"/>
          </a:xfrm>
        </p:spPr>
        <p:txBody>
          <a:bodyPr>
            <a:normAutofit/>
          </a:bodyPr>
          <a:lstStyle/>
          <a:p>
            <a:r>
              <a:rPr lang="en-US" b="1" dirty="0"/>
              <a:t>I/O Port registers  in STM Arm</a:t>
            </a:r>
            <a:endParaRPr lang="en-US" dirty="0"/>
          </a:p>
        </p:txBody>
      </p:sp>
      <p:sp>
        <p:nvSpPr>
          <p:cNvPr id="3" name="Content Placeholder 2">
            <a:extLst>
              <a:ext uri="{FF2B5EF4-FFF2-40B4-BE49-F238E27FC236}">
                <a16:creationId xmlns:a16="http://schemas.microsoft.com/office/drawing/2014/main" id="{3120062D-F0ED-4E82-98B5-6FAD1E26B136}"/>
              </a:ext>
            </a:extLst>
          </p:cNvPr>
          <p:cNvSpPr>
            <a:spLocks noGrp="1"/>
          </p:cNvSpPr>
          <p:nvPr>
            <p:ph idx="1"/>
          </p:nvPr>
        </p:nvSpPr>
        <p:spPr>
          <a:xfrm>
            <a:off x="950480" y="1447800"/>
            <a:ext cx="7704667" cy="4399616"/>
          </a:xfrm>
        </p:spPr>
        <p:txBody>
          <a:bodyPr>
            <a:normAutofit/>
          </a:bodyPr>
          <a:lstStyle/>
          <a:p>
            <a:pPr algn="just"/>
            <a:r>
              <a:rPr lang="en-US" dirty="0"/>
              <a:t>Each of the GPIO ports has four 32-bit memory-mapped control registers (</a:t>
            </a:r>
            <a:r>
              <a:rPr lang="en-US" dirty="0" err="1"/>
              <a:t>GPIOx_MODER</a:t>
            </a:r>
            <a:r>
              <a:rPr lang="en-US" dirty="0"/>
              <a:t>, </a:t>
            </a:r>
            <a:r>
              <a:rPr lang="en-US" dirty="0" err="1"/>
              <a:t>GPIOx_OTYPER</a:t>
            </a:r>
            <a:r>
              <a:rPr lang="en-US" dirty="0"/>
              <a:t>, </a:t>
            </a:r>
            <a:r>
              <a:rPr lang="en-US" dirty="0" err="1"/>
              <a:t>GPIOx_OSPEEDR</a:t>
            </a:r>
            <a:r>
              <a:rPr lang="en-US" dirty="0"/>
              <a:t>, </a:t>
            </a:r>
            <a:r>
              <a:rPr lang="en-US" dirty="0" err="1"/>
              <a:t>GPIOx_PUPDR</a:t>
            </a:r>
            <a:r>
              <a:rPr lang="en-US" dirty="0"/>
              <a:t>) to configure up to 16 I/</a:t>
            </a:r>
            <a:r>
              <a:rPr lang="en-US" dirty="0" err="1"/>
              <a:t>Os</a:t>
            </a:r>
            <a:r>
              <a:rPr lang="en-US" dirty="0"/>
              <a:t>. The </a:t>
            </a:r>
            <a:r>
              <a:rPr lang="en-US" dirty="0" err="1"/>
              <a:t>GPIOx_MODER</a:t>
            </a:r>
            <a:r>
              <a:rPr lang="en-US" dirty="0"/>
              <a:t> register is used to select the I/O mode (input, output, AF, analog).</a:t>
            </a:r>
          </a:p>
          <a:p>
            <a:pPr algn="just"/>
            <a:endParaRPr lang="en-US" dirty="0"/>
          </a:p>
          <a:p>
            <a:pPr algn="just"/>
            <a:r>
              <a:rPr lang="en-US" dirty="0"/>
              <a:t> The </a:t>
            </a:r>
            <a:r>
              <a:rPr lang="en-US" dirty="0" err="1"/>
              <a:t>GPIOx_OTYPER</a:t>
            </a:r>
            <a:r>
              <a:rPr lang="en-US" dirty="0"/>
              <a:t> and </a:t>
            </a:r>
            <a:r>
              <a:rPr lang="en-US" dirty="0" err="1"/>
              <a:t>GPIOx_OSPEEDR</a:t>
            </a:r>
            <a:r>
              <a:rPr lang="en-US" dirty="0"/>
              <a:t> registers are used to select the output type (push-pull or open-drain) and speed. The </a:t>
            </a:r>
            <a:r>
              <a:rPr lang="en-US" dirty="0" err="1"/>
              <a:t>GPIOx_PUPDR</a:t>
            </a:r>
            <a:r>
              <a:rPr lang="en-US" dirty="0"/>
              <a:t> register is used to select the pull-up/pull-down whatever the I/O direction.</a:t>
            </a:r>
          </a:p>
        </p:txBody>
      </p:sp>
    </p:spTree>
    <p:extLst>
      <p:ext uri="{BB962C8B-B14F-4D97-AF65-F5344CB8AC3E}">
        <p14:creationId xmlns:p14="http://schemas.microsoft.com/office/powerpoint/2010/main" val="1516874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F87E-5FED-48FD-A034-378E4B622F6A}"/>
              </a:ext>
            </a:extLst>
          </p:cNvPr>
          <p:cNvSpPr>
            <a:spLocks noGrp="1"/>
          </p:cNvSpPr>
          <p:nvPr>
            <p:ph type="title"/>
          </p:nvPr>
        </p:nvSpPr>
        <p:spPr>
          <a:xfrm>
            <a:off x="982133" y="457201"/>
            <a:ext cx="7704667" cy="990599"/>
          </a:xfrm>
        </p:spPr>
        <p:txBody>
          <a:bodyPr/>
          <a:lstStyle/>
          <a:p>
            <a:r>
              <a:rPr lang="en-US" b="1" dirty="0" err="1"/>
              <a:t>Oty</a:t>
            </a:r>
            <a:r>
              <a:rPr lang="en-US" b="1" dirty="0"/>
              <a:t> and </a:t>
            </a:r>
            <a:r>
              <a:rPr lang="en-US" b="1" dirty="0" err="1"/>
              <a:t>OSPEEDRy</a:t>
            </a:r>
            <a:r>
              <a:rPr lang="en-US" b="1" dirty="0"/>
              <a:t> registers</a:t>
            </a:r>
          </a:p>
        </p:txBody>
      </p:sp>
      <p:pic>
        <p:nvPicPr>
          <p:cNvPr id="4" name="Picture 3">
            <a:extLst>
              <a:ext uri="{FF2B5EF4-FFF2-40B4-BE49-F238E27FC236}">
                <a16:creationId xmlns:a16="http://schemas.microsoft.com/office/drawing/2014/main" id="{EE8CD1A6-06EC-4369-96F7-89A47D310749}"/>
              </a:ext>
            </a:extLst>
          </p:cNvPr>
          <p:cNvPicPr>
            <a:picLocks noChangeAspect="1"/>
          </p:cNvPicPr>
          <p:nvPr/>
        </p:nvPicPr>
        <p:blipFill>
          <a:blip r:embed="rId2"/>
          <a:stretch>
            <a:fillRect/>
          </a:stretch>
        </p:blipFill>
        <p:spPr>
          <a:xfrm>
            <a:off x="1162050" y="1295400"/>
            <a:ext cx="6819900" cy="2762250"/>
          </a:xfrm>
          <a:prstGeom prst="rect">
            <a:avLst/>
          </a:prstGeom>
        </p:spPr>
      </p:pic>
      <p:pic>
        <p:nvPicPr>
          <p:cNvPr id="5" name="Picture 4">
            <a:extLst>
              <a:ext uri="{FF2B5EF4-FFF2-40B4-BE49-F238E27FC236}">
                <a16:creationId xmlns:a16="http://schemas.microsoft.com/office/drawing/2014/main" id="{1CEB1C76-7FB7-4C58-BA91-6B7A004FEE3D}"/>
              </a:ext>
            </a:extLst>
          </p:cNvPr>
          <p:cNvPicPr>
            <a:picLocks noChangeAspect="1"/>
          </p:cNvPicPr>
          <p:nvPr/>
        </p:nvPicPr>
        <p:blipFill>
          <a:blip r:embed="rId3"/>
          <a:stretch>
            <a:fillRect/>
          </a:stretch>
        </p:blipFill>
        <p:spPr>
          <a:xfrm>
            <a:off x="1162050" y="4057650"/>
            <a:ext cx="6934200" cy="2800350"/>
          </a:xfrm>
          <a:prstGeom prst="rect">
            <a:avLst/>
          </a:prstGeom>
        </p:spPr>
      </p:pic>
    </p:spTree>
    <p:extLst>
      <p:ext uri="{BB962C8B-B14F-4D97-AF65-F5344CB8AC3E}">
        <p14:creationId xmlns:p14="http://schemas.microsoft.com/office/powerpoint/2010/main" val="389701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426764"/>
            <a:ext cx="4902200" cy="635000"/>
          </a:xfrm>
          <a:prstGeom prst="rect">
            <a:avLst/>
          </a:prstGeom>
        </p:spPr>
        <p:txBody>
          <a:bodyPr vert="horz" wrap="square" lIns="0" tIns="12065" rIns="0" bIns="0" rtlCol="0">
            <a:spAutoFit/>
          </a:bodyPr>
          <a:lstStyle/>
          <a:p>
            <a:pPr marL="12700">
              <a:lnSpc>
                <a:spcPct val="100000"/>
              </a:lnSpc>
              <a:spcBef>
                <a:spcPts val="95"/>
              </a:spcBef>
            </a:pPr>
            <a:r>
              <a:rPr dirty="0"/>
              <a:t>Arm</a:t>
            </a:r>
            <a:r>
              <a:rPr spc="-105" dirty="0"/>
              <a:t> </a:t>
            </a:r>
            <a:r>
              <a:rPr dirty="0"/>
              <a:t>processor</a:t>
            </a:r>
            <a:r>
              <a:rPr spc="-100" dirty="0"/>
              <a:t> </a:t>
            </a:r>
            <a:r>
              <a:rPr spc="-10" dirty="0"/>
              <a:t>families</a:t>
            </a:r>
          </a:p>
        </p:txBody>
      </p:sp>
      <p:sp>
        <p:nvSpPr>
          <p:cNvPr id="76" name="object 76"/>
          <p:cNvSpPr txBox="1">
            <a:spLocks noGrp="1"/>
          </p:cNvSpPr>
          <p:nvPr>
            <p:ph type="ftr" sz="quarter" idx="11"/>
          </p:nvPr>
        </p:nvSpPr>
        <p:spPr>
          <a:prstGeom prst="rect">
            <a:avLst/>
          </a:prstGeom>
        </p:spPr>
        <p:txBody>
          <a:bodyPr vert="horz" wrap="square" lIns="0" tIns="0" rIns="0" bIns="0" rtlCol="0">
            <a:spAutoFit/>
          </a:bodyPr>
          <a:lstStyle/>
          <a:p>
            <a:pPr marL="12700">
              <a:lnSpc>
                <a:spcPts val="1650"/>
              </a:lnSpc>
            </a:pPr>
            <a:r>
              <a:rPr dirty="0"/>
              <a:t>ELEC</a:t>
            </a:r>
            <a:r>
              <a:rPr spc="-15" dirty="0"/>
              <a:t> </a:t>
            </a:r>
            <a:r>
              <a:rPr spc="-10" dirty="0"/>
              <a:t>5260/6260/6266</a:t>
            </a:r>
            <a:r>
              <a:rPr spc="-55" dirty="0"/>
              <a:t> </a:t>
            </a:r>
            <a:r>
              <a:rPr dirty="0"/>
              <a:t>Embedded</a:t>
            </a:r>
            <a:r>
              <a:rPr spc="-35" dirty="0"/>
              <a:t> </a:t>
            </a:r>
            <a:r>
              <a:rPr spc="-10" dirty="0"/>
              <a:t>Systems</a:t>
            </a:r>
          </a:p>
        </p:txBody>
      </p:sp>
      <p:sp>
        <p:nvSpPr>
          <p:cNvPr id="3" name="object 3"/>
          <p:cNvSpPr txBox="1"/>
          <p:nvPr/>
        </p:nvSpPr>
        <p:spPr>
          <a:xfrm>
            <a:off x="777458" y="1677449"/>
            <a:ext cx="5192395" cy="4100195"/>
          </a:xfrm>
          <a:prstGeom prst="rect">
            <a:avLst/>
          </a:prstGeom>
        </p:spPr>
        <p:txBody>
          <a:bodyPr vert="horz" wrap="square" lIns="0" tIns="12700" rIns="0" bIns="0" rtlCol="0">
            <a:spAutoFit/>
          </a:bodyPr>
          <a:lstStyle/>
          <a:p>
            <a:pPr marL="286385" indent="-273685">
              <a:lnSpc>
                <a:spcPts val="2155"/>
              </a:lnSpc>
              <a:spcBef>
                <a:spcPts val="100"/>
              </a:spcBef>
              <a:buClr>
                <a:srgbClr val="D34817"/>
              </a:buClr>
              <a:buSzPct val="83333"/>
              <a:buFont typeface="Wingdings 2"/>
              <a:buChar char=""/>
              <a:tabLst>
                <a:tab pos="286385" algn="l"/>
              </a:tabLst>
            </a:pPr>
            <a:r>
              <a:rPr sz="1800" b="1" dirty="0">
                <a:latin typeface="Perpetua"/>
                <a:cs typeface="Perpetua"/>
              </a:rPr>
              <a:t>Cortex-A</a:t>
            </a:r>
            <a:r>
              <a:rPr sz="1800" b="1" spc="10" dirty="0">
                <a:latin typeface="Perpetua"/>
                <a:cs typeface="Perpetua"/>
              </a:rPr>
              <a:t> </a:t>
            </a:r>
            <a:r>
              <a:rPr sz="1800" b="1" dirty="0">
                <a:latin typeface="Perpetua"/>
                <a:cs typeface="Perpetua"/>
              </a:rPr>
              <a:t>series</a:t>
            </a:r>
            <a:r>
              <a:rPr sz="1800" b="1" spc="25" dirty="0">
                <a:latin typeface="Perpetua"/>
                <a:cs typeface="Perpetua"/>
              </a:rPr>
              <a:t> </a:t>
            </a:r>
            <a:r>
              <a:rPr sz="1800" b="1" spc="-10" dirty="0">
                <a:latin typeface="Perpetua"/>
                <a:cs typeface="Perpetua"/>
              </a:rPr>
              <a:t>(Application)</a:t>
            </a:r>
            <a:endParaRPr sz="1800" dirty="0">
              <a:latin typeface="Perpetua"/>
              <a:cs typeface="Perpetua"/>
            </a:endParaRPr>
          </a:p>
          <a:p>
            <a:pPr marL="560705" marR="341630" lvl="1" indent="-228600">
              <a:lnSpc>
                <a:spcPts val="1630"/>
              </a:lnSpc>
              <a:spcBef>
                <a:spcPts val="390"/>
              </a:spcBef>
              <a:buClr>
                <a:srgbClr val="9B2D1F"/>
              </a:buClr>
              <a:buSzPct val="85294"/>
              <a:buFont typeface="Wingdings 2"/>
              <a:buChar char=""/>
              <a:tabLst>
                <a:tab pos="560705" algn="l"/>
              </a:tabLst>
            </a:pPr>
            <a:r>
              <a:rPr sz="1700" dirty="0">
                <a:latin typeface="Perpetua"/>
                <a:cs typeface="Perpetua"/>
              </a:rPr>
              <a:t>High</a:t>
            </a:r>
            <a:r>
              <a:rPr sz="1700" spc="-25" dirty="0">
                <a:latin typeface="Perpetua"/>
                <a:cs typeface="Perpetua"/>
              </a:rPr>
              <a:t> </a:t>
            </a:r>
            <a:r>
              <a:rPr sz="1700" dirty="0">
                <a:latin typeface="Perpetua"/>
                <a:cs typeface="Perpetua"/>
              </a:rPr>
              <a:t>performance</a:t>
            </a:r>
            <a:r>
              <a:rPr sz="1700" spc="-25" dirty="0">
                <a:latin typeface="Perpetua"/>
                <a:cs typeface="Perpetua"/>
              </a:rPr>
              <a:t> </a:t>
            </a:r>
            <a:r>
              <a:rPr sz="1700" dirty="0">
                <a:latin typeface="Perpetua"/>
                <a:cs typeface="Perpetua"/>
              </a:rPr>
              <a:t>processors</a:t>
            </a:r>
            <a:r>
              <a:rPr sz="1700" spc="-40" dirty="0">
                <a:latin typeface="Perpetua"/>
                <a:cs typeface="Perpetua"/>
              </a:rPr>
              <a:t> </a:t>
            </a:r>
            <a:r>
              <a:rPr sz="1700" dirty="0">
                <a:latin typeface="Perpetua"/>
                <a:cs typeface="Perpetua"/>
              </a:rPr>
              <a:t>capable</a:t>
            </a:r>
            <a:r>
              <a:rPr sz="1700" spc="-35" dirty="0">
                <a:latin typeface="Perpetua"/>
                <a:cs typeface="Perpetua"/>
              </a:rPr>
              <a:t> </a:t>
            </a:r>
            <a:r>
              <a:rPr sz="1700" dirty="0">
                <a:latin typeface="Perpetua"/>
                <a:cs typeface="Perpetua"/>
              </a:rPr>
              <a:t>of</a:t>
            </a:r>
            <a:r>
              <a:rPr sz="1700" spc="-20" dirty="0">
                <a:latin typeface="Perpetua"/>
                <a:cs typeface="Perpetua"/>
              </a:rPr>
              <a:t> </a:t>
            </a:r>
            <a:r>
              <a:rPr sz="1700" dirty="0">
                <a:latin typeface="Perpetua"/>
                <a:cs typeface="Perpetua"/>
              </a:rPr>
              <a:t>full</a:t>
            </a:r>
            <a:r>
              <a:rPr sz="1700" spc="-20" dirty="0">
                <a:latin typeface="Perpetua"/>
                <a:cs typeface="Perpetua"/>
              </a:rPr>
              <a:t> </a:t>
            </a:r>
            <a:r>
              <a:rPr sz="1700" spc="-10" dirty="0">
                <a:latin typeface="Perpetua"/>
                <a:cs typeface="Perpetua"/>
              </a:rPr>
              <a:t>Operating </a:t>
            </a:r>
            <a:r>
              <a:rPr sz="1700" dirty="0">
                <a:latin typeface="Perpetua"/>
                <a:cs typeface="Perpetua"/>
              </a:rPr>
              <a:t>System</a:t>
            </a:r>
            <a:r>
              <a:rPr sz="1700" spc="-20" dirty="0">
                <a:latin typeface="Perpetua"/>
                <a:cs typeface="Perpetua"/>
              </a:rPr>
              <a:t> </a:t>
            </a:r>
            <a:r>
              <a:rPr sz="1700" dirty="0">
                <a:latin typeface="Perpetua"/>
                <a:cs typeface="Perpetua"/>
              </a:rPr>
              <a:t>(OS)</a:t>
            </a:r>
            <a:r>
              <a:rPr sz="1700" spc="-30" dirty="0">
                <a:latin typeface="Perpetua"/>
                <a:cs typeface="Perpetua"/>
              </a:rPr>
              <a:t> </a:t>
            </a:r>
            <a:r>
              <a:rPr sz="1700" spc="-10" dirty="0">
                <a:latin typeface="Perpetua"/>
                <a:cs typeface="Perpetua"/>
              </a:rPr>
              <a:t>support</a:t>
            </a:r>
            <a:endParaRPr sz="1700" dirty="0">
              <a:latin typeface="Perpetua"/>
              <a:cs typeface="Perpetua"/>
            </a:endParaRPr>
          </a:p>
          <a:p>
            <a:pPr marL="560705" lvl="1" indent="-227965">
              <a:lnSpc>
                <a:spcPts val="2020"/>
              </a:lnSpc>
              <a:spcBef>
                <a:spcPts val="15"/>
              </a:spcBef>
              <a:buClr>
                <a:srgbClr val="9B2D1F"/>
              </a:buClr>
              <a:buSzPct val="85294"/>
              <a:buFont typeface="Wingdings 2"/>
              <a:buChar char=""/>
              <a:tabLst>
                <a:tab pos="560705" algn="l"/>
              </a:tabLst>
            </a:pPr>
            <a:r>
              <a:rPr sz="1700" dirty="0">
                <a:latin typeface="Perpetua"/>
                <a:cs typeface="Perpetua"/>
              </a:rPr>
              <a:t>Applications</a:t>
            </a:r>
            <a:r>
              <a:rPr sz="1700" spc="-40" dirty="0">
                <a:latin typeface="Perpetua"/>
                <a:cs typeface="Perpetua"/>
              </a:rPr>
              <a:t> </a:t>
            </a:r>
            <a:r>
              <a:rPr sz="1700" dirty="0">
                <a:latin typeface="Perpetua"/>
                <a:cs typeface="Perpetua"/>
              </a:rPr>
              <a:t>include</a:t>
            </a:r>
            <a:r>
              <a:rPr sz="1700" spc="-30" dirty="0">
                <a:latin typeface="Perpetua"/>
                <a:cs typeface="Perpetua"/>
              </a:rPr>
              <a:t> </a:t>
            </a:r>
            <a:r>
              <a:rPr sz="1700" dirty="0">
                <a:latin typeface="Perpetua"/>
                <a:cs typeface="Perpetua"/>
              </a:rPr>
              <a:t>smartphones,</a:t>
            </a:r>
            <a:r>
              <a:rPr sz="1700" spc="-50" dirty="0">
                <a:latin typeface="Perpetua"/>
                <a:cs typeface="Perpetua"/>
              </a:rPr>
              <a:t> </a:t>
            </a:r>
            <a:r>
              <a:rPr sz="1700" dirty="0">
                <a:latin typeface="Perpetua"/>
                <a:cs typeface="Perpetua"/>
              </a:rPr>
              <a:t>digital</a:t>
            </a:r>
            <a:r>
              <a:rPr sz="1700" spc="-220" dirty="0">
                <a:latin typeface="Perpetua"/>
                <a:cs typeface="Perpetua"/>
              </a:rPr>
              <a:t> </a:t>
            </a:r>
            <a:r>
              <a:rPr sz="1700" spc="-120" dirty="0">
                <a:latin typeface="Perpetua"/>
                <a:cs typeface="Perpetua"/>
              </a:rPr>
              <a:t>TV,</a:t>
            </a:r>
            <a:r>
              <a:rPr sz="1700" spc="-45" dirty="0">
                <a:latin typeface="Perpetua"/>
                <a:cs typeface="Perpetua"/>
              </a:rPr>
              <a:t> </a:t>
            </a:r>
            <a:r>
              <a:rPr sz="1700" dirty="0">
                <a:latin typeface="Perpetua"/>
                <a:cs typeface="Perpetua"/>
              </a:rPr>
              <a:t>smart</a:t>
            </a:r>
            <a:r>
              <a:rPr sz="1700" spc="15" dirty="0">
                <a:latin typeface="Perpetua"/>
                <a:cs typeface="Perpetua"/>
              </a:rPr>
              <a:t> </a:t>
            </a:r>
            <a:r>
              <a:rPr sz="1700" spc="-10" dirty="0">
                <a:latin typeface="Perpetua"/>
                <a:cs typeface="Perpetua"/>
              </a:rPr>
              <a:t>books</a:t>
            </a:r>
            <a:endParaRPr sz="1700" dirty="0">
              <a:latin typeface="Perpetua"/>
              <a:cs typeface="Perpetua"/>
            </a:endParaRPr>
          </a:p>
          <a:p>
            <a:pPr marL="240665" indent="-227965">
              <a:lnSpc>
                <a:spcPts val="2135"/>
              </a:lnSpc>
              <a:buClr>
                <a:srgbClr val="9B2D1F"/>
              </a:buClr>
              <a:buSzPct val="83333"/>
              <a:buFont typeface="Wingdings 2"/>
              <a:buChar char=""/>
              <a:tabLst>
                <a:tab pos="240665" algn="l"/>
              </a:tabLst>
            </a:pPr>
            <a:r>
              <a:rPr sz="1800" b="1" dirty="0">
                <a:latin typeface="Perpetua"/>
                <a:cs typeface="Perpetua"/>
              </a:rPr>
              <a:t>Cortex-R</a:t>
            </a:r>
            <a:r>
              <a:rPr sz="1800" b="1" spc="15" dirty="0">
                <a:latin typeface="Perpetua"/>
                <a:cs typeface="Perpetua"/>
              </a:rPr>
              <a:t> </a:t>
            </a:r>
            <a:r>
              <a:rPr sz="1800" b="1" dirty="0">
                <a:latin typeface="Perpetua"/>
                <a:cs typeface="Perpetua"/>
              </a:rPr>
              <a:t>series</a:t>
            </a:r>
            <a:r>
              <a:rPr sz="1800" b="1" spc="35" dirty="0">
                <a:latin typeface="Perpetua"/>
                <a:cs typeface="Perpetua"/>
              </a:rPr>
              <a:t> </a:t>
            </a:r>
            <a:r>
              <a:rPr sz="1800" b="1" spc="-10" dirty="0">
                <a:latin typeface="Perpetua"/>
                <a:cs typeface="Perpetua"/>
              </a:rPr>
              <a:t>(Real-</a:t>
            </a:r>
            <a:r>
              <a:rPr sz="1800" b="1" spc="-20" dirty="0">
                <a:latin typeface="Perpetua"/>
                <a:cs typeface="Perpetua"/>
              </a:rPr>
              <a:t>time)</a:t>
            </a:r>
            <a:endParaRPr sz="1800" dirty="0">
              <a:latin typeface="Perpetua"/>
              <a:cs typeface="Perpetua"/>
            </a:endParaRPr>
          </a:p>
          <a:p>
            <a:pPr marL="560705" lvl="1" indent="-227965">
              <a:lnSpc>
                <a:spcPts val="2035"/>
              </a:lnSpc>
              <a:buClr>
                <a:srgbClr val="9B2D1F"/>
              </a:buClr>
              <a:buSzPct val="85294"/>
              <a:buFont typeface="Wingdings 2"/>
              <a:buChar char=""/>
              <a:tabLst>
                <a:tab pos="560705" algn="l"/>
              </a:tabLst>
            </a:pPr>
            <a:r>
              <a:rPr sz="1700" dirty="0">
                <a:latin typeface="Perpetua"/>
                <a:cs typeface="Perpetua"/>
              </a:rPr>
              <a:t>High</a:t>
            </a:r>
            <a:r>
              <a:rPr sz="1700" spc="-25" dirty="0">
                <a:latin typeface="Perpetua"/>
                <a:cs typeface="Perpetua"/>
              </a:rPr>
              <a:t> </a:t>
            </a:r>
            <a:r>
              <a:rPr sz="1700" dirty="0">
                <a:latin typeface="Perpetua"/>
                <a:cs typeface="Perpetua"/>
              </a:rPr>
              <a:t>performance</a:t>
            </a:r>
            <a:r>
              <a:rPr sz="1700" spc="-25" dirty="0">
                <a:latin typeface="Perpetua"/>
                <a:cs typeface="Perpetua"/>
              </a:rPr>
              <a:t> </a:t>
            </a:r>
            <a:r>
              <a:rPr sz="1700" dirty="0">
                <a:latin typeface="Perpetua"/>
                <a:cs typeface="Perpetua"/>
              </a:rPr>
              <a:t>and</a:t>
            </a:r>
            <a:r>
              <a:rPr sz="1700" spc="-50" dirty="0">
                <a:latin typeface="Perpetua"/>
                <a:cs typeface="Perpetua"/>
              </a:rPr>
              <a:t> </a:t>
            </a:r>
            <a:r>
              <a:rPr sz="1700" dirty="0">
                <a:latin typeface="Perpetua"/>
                <a:cs typeface="Perpetua"/>
              </a:rPr>
              <a:t>reliability</a:t>
            </a:r>
            <a:r>
              <a:rPr sz="1700" spc="-30" dirty="0">
                <a:latin typeface="Perpetua"/>
                <a:cs typeface="Perpetua"/>
              </a:rPr>
              <a:t> </a:t>
            </a:r>
            <a:r>
              <a:rPr sz="1700" dirty="0">
                <a:latin typeface="Perpetua"/>
                <a:cs typeface="Perpetua"/>
              </a:rPr>
              <a:t>for</a:t>
            </a:r>
            <a:r>
              <a:rPr sz="1700" spc="-25" dirty="0">
                <a:latin typeface="Perpetua"/>
                <a:cs typeface="Perpetua"/>
              </a:rPr>
              <a:t> </a:t>
            </a:r>
            <a:r>
              <a:rPr sz="1700" spc="-10" dirty="0">
                <a:latin typeface="Perpetua"/>
                <a:cs typeface="Perpetua"/>
              </a:rPr>
              <a:t>real-</a:t>
            </a:r>
            <a:r>
              <a:rPr sz="1700" dirty="0">
                <a:latin typeface="Perpetua"/>
                <a:cs typeface="Perpetua"/>
              </a:rPr>
              <a:t>time</a:t>
            </a:r>
            <a:r>
              <a:rPr sz="1700" spc="-10" dirty="0">
                <a:latin typeface="Perpetua"/>
                <a:cs typeface="Perpetua"/>
              </a:rPr>
              <a:t> applications;</a:t>
            </a:r>
            <a:endParaRPr sz="1700" dirty="0">
              <a:latin typeface="Perpetua"/>
              <a:cs typeface="Perpetua"/>
            </a:endParaRPr>
          </a:p>
          <a:p>
            <a:pPr marL="560705" marR="836294" lvl="1" indent="-228600">
              <a:lnSpc>
                <a:spcPts val="1630"/>
              </a:lnSpc>
              <a:spcBef>
                <a:spcPts val="400"/>
              </a:spcBef>
              <a:buClr>
                <a:srgbClr val="9B2D1F"/>
              </a:buClr>
              <a:buSzPct val="85294"/>
              <a:buFont typeface="Wingdings 2"/>
              <a:buChar char=""/>
              <a:tabLst>
                <a:tab pos="560705" algn="l"/>
              </a:tabLst>
            </a:pPr>
            <a:r>
              <a:rPr sz="1700" dirty="0">
                <a:latin typeface="Perpetua"/>
                <a:cs typeface="Perpetua"/>
              </a:rPr>
              <a:t>Applications</a:t>
            </a:r>
            <a:r>
              <a:rPr sz="1700" spc="-65" dirty="0">
                <a:latin typeface="Perpetua"/>
                <a:cs typeface="Perpetua"/>
              </a:rPr>
              <a:t> </a:t>
            </a:r>
            <a:r>
              <a:rPr sz="1700" dirty="0">
                <a:latin typeface="Perpetua"/>
                <a:cs typeface="Perpetua"/>
              </a:rPr>
              <a:t>include</a:t>
            </a:r>
            <a:r>
              <a:rPr sz="1700" spc="-65" dirty="0">
                <a:latin typeface="Perpetua"/>
                <a:cs typeface="Perpetua"/>
              </a:rPr>
              <a:t> </a:t>
            </a:r>
            <a:r>
              <a:rPr sz="1700" dirty="0">
                <a:latin typeface="Perpetua"/>
                <a:cs typeface="Perpetua"/>
              </a:rPr>
              <a:t>automotive</a:t>
            </a:r>
            <a:r>
              <a:rPr sz="1700" spc="-35" dirty="0">
                <a:latin typeface="Perpetua"/>
                <a:cs typeface="Perpetua"/>
              </a:rPr>
              <a:t> </a:t>
            </a:r>
            <a:r>
              <a:rPr sz="1700" dirty="0">
                <a:latin typeface="Perpetua"/>
                <a:cs typeface="Perpetua"/>
              </a:rPr>
              <a:t>braking</a:t>
            </a:r>
            <a:r>
              <a:rPr sz="1700" spc="-40" dirty="0">
                <a:latin typeface="Perpetua"/>
                <a:cs typeface="Perpetua"/>
              </a:rPr>
              <a:t> </a:t>
            </a:r>
            <a:r>
              <a:rPr sz="1700" spc="-10" dirty="0">
                <a:latin typeface="Perpetua"/>
                <a:cs typeface="Perpetua"/>
              </a:rPr>
              <a:t>system, powertrains</a:t>
            </a:r>
            <a:endParaRPr sz="1700" dirty="0">
              <a:latin typeface="Perpetua"/>
              <a:cs typeface="Perpetua"/>
            </a:endParaRPr>
          </a:p>
          <a:p>
            <a:pPr marL="291465" indent="-278765">
              <a:lnSpc>
                <a:spcPts val="2130"/>
              </a:lnSpc>
              <a:buClr>
                <a:srgbClr val="9B2D1F"/>
              </a:buClr>
              <a:buSzPct val="83333"/>
              <a:buFont typeface="Wingdings 2"/>
              <a:buChar char=""/>
              <a:tabLst>
                <a:tab pos="291465" algn="l"/>
              </a:tabLst>
            </a:pPr>
            <a:r>
              <a:rPr sz="1800" b="1" dirty="0">
                <a:latin typeface="Perpetua"/>
                <a:cs typeface="Perpetua"/>
              </a:rPr>
              <a:t>Cortex-M</a:t>
            </a:r>
            <a:r>
              <a:rPr sz="1800" b="1" spc="15" dirty="0">
                <a:latin typeface="Perpetua"/>
                <a:cs typeface="Perpetua"/>
              </a:rPr>
              <a:t> </a:t>
            </a:r>
            <a:r>
              <a:rPr sz="1800" b="1" dirty="0">
                <a:latin typeface="Perpetua"/>
                <a:cs typeface="Perpetua"/>
              </a:rPr>
              <a:t>series</a:t>
            </a:r>
            <a:r>
              <a:rPr sz="1800" b="1" spc="25" dirty="0">
                <a:latin typeface="Perpetua"/>
                <a:cs typeface="Perpetua"/>
              </a:rPr>
              <a:t> </a:t>
            </a:r>
            <a:r>
              <a:rPr sz="1800" b="1" spc="-10" dirty="0">
                <a:latin typeface="Perpetua"/>
                <a:cs typeface="Perpetua"/>
              </a:rPr>
              <a:t>(Microcontroller)</a:t>
            </a:r>
            <a:endParaRPr sz="1800" dirty="0">
              <a:latin typeface="Perpetua"/>
              <a:cs typeface="Perpetua"/>
            </a:endParaRPr>
          </a:p>
          <a:p>
            <a:pPr marL="560705" marR="137160" lvl="1" indent="-228600">
              <a:lnSpc>
                <a:spcPts val="1630"/>
              </a:lnSpc>
              <a:spcBef>
                <a:spcPts val="390"/>
              </a:spcBef>
              <a:buClr>
                <a:srgbClr val="9B2D1F"/>
              </a:buClr>
              <a:buSzPct val="85294"/>
              <a:buFont typeface="Wingdings 2"/>
              <a:buChar char=""/>
              <a:tabLst>
                <a:tab pos="560705" algn="l"/>
              </a:tabLst>
            </a:pPr>
            <a:r>
              <a:rPr sz="1700" spc="-20" dirty="0">
                <a:latin typeface="Perpetua"/>
                <a:cs typeface="Perpetua"/>
              </a:rPr>
              <a:t>Cost-</a:t>
            </a:r>
            <a:r>
              <a:rPr sz="1700" dirty="0">
                <a:latin typeface="Perpetua"/>
                <a:cs typeface="Perpetua"/>
              </a:rPr>
              <a:t>sensitive</a:t>
            </a:r>
            <a:r>
              <a:rPr sz="1700" spc="-10" dirty="0">
                <a:latin typeface="Perpetua"/>
                <a:cs typeface="Perpetua"/>
              </a:rPr>
              <a:t> </a:t>
            </a:r>
            <a:r>
              <a:rPr sz="1700" dirty="0">
                <a:latin typeface="Perpetua"/>
                <a:cs typeface="Perpetua"/>
              </a:rPr>
              <a:t>solutions</a:t>
            </a:r>
            <a:r>
              <a:rPr sz="1700" spc="-25" dirty="0">
                <a:latin typeface="Perpetua"/>
                <a:cs typeface="Perpetua"/>
              </a:rPr>
              <a:t> </a:t>
            </a:r>
            <a:r>
              <a:rPr sz="1700" dirty="0">
                <a:latin typeface="Perpetua"/>
                <a:cs typeface="Perpetua"/>
              </a:rPr>
              <a:t>for</a:t>
            </a:r>
            <a:r>
              <a:rPr sz="1700" spc="-40" dirty="0">
                <a:latin typeface="Perpetua"/>
                <a:cs typeface="Perpetua"/>
              </a:rPr>
              <a:t> </a:t>
            </a:r>
            <a:r>
              <a:rPr sz="1700" dirty="0">
                <a:latin typeface="Perpetua"/>
                <a:cs typeface="Perpetua"/>
              </a:rPr>
              <a:t>deterministic</a:t>
            </a:r>
            <a:r>
              <a:rPr sz="1700" spc="-60" dirty="0">
                <a:latin typeface="Perpetua"/>
                <a:cs typeface="Perpetua"/>
              </a:rPr>
              <a:t> </a:t>
            </a:r>
            <a:r>
              <a:rPr sz="1700" spc="-10" dirty="0">
                <a:latin typeface="Perpetua"/>
                <a:cs typeface="Perpetua"/>
              </a:rPr>
              <a:t>microcontroller applications</a:t>
            </a:r>
            <a:endParaRPr sz="1700" dirty="0">
              <a:latin typeface="Perpetua"/>
              <a:cs typeface="Perpetua"/>
            </a:endParaRPr>
          </a:p>
          <a:p>
            <a:pPr marL="560705" lvl="1" indent="-227965">
              <a:lnSpc>
                <a:spcPts val="2020"/>
              </a:lnSpc>
              <a:spcBef>
                <a:spcPts val="15"/>
              </a:spcBef>
              <a:buClr>
                <a:srgbClr val="9B2D1F"/>
              </a:buClr>
              <a:buSzPct val="85294"/>
              <a:buFont typeface="Wingdings 2"/>
              <a:buChar char=""/>
              <a:tabLst>
                <a:tab pos="560705" algn="l"/>
              </a:tabLst>
            </a:pPr>
            <a:r>
              <a:rPr sz="1700" dirty="0">
                <a:latin typeface="Perpetua"/>
                <a:cs typeface="Perpetua"/>
              </a:rPr>
              <a:t>Applications</a:t>
            </a:r>
            <a:r>
              <a:rPr sz="1700" spc="-15" dirty="0">
                <a:latin typeface="Perpetua"/>
                <a:cs typeface="Perpetua"/>
              </a:rPr>
              <a:t> </a:t>
            </a:r>
            <a:r>
              <a:rPr sz="1700" dirty="0">
                <a:latin typeface="Perpetua"/>
                <a:cs typeface="Perpetua"/>
              </a:rPr>
              <a:t>include</a:t>
            </a:r>
            <a:r>
              <a:rPr sz="1700" spc="-20" dirty="0">
                <a:latin typeface="Perpetua"/>
                <a:cs typeface="Perpetua"/>
              </a:rPr>
              <a:t> </a:t>
            </a:r>
            <a:r>
              <a:rPr sz="1700" spc="-10" dirty="0">
                <a:latin typeface="Perpetua"/>
                <a:cs typeface="Perpetua"/>
              </a:rPr>
              <a:t>microcontrollers,</a:t>
            </a:r>
            <a:r>
              <a:rPr sz="1700" spc="-75" dirty="0">
                <a:latin typeface="Perpetua"/>
                <a:cs typeface="Perpetua"/>
              </a:rPr>
              <a:t> </a:t>
            </a:r>
            <a:r>
              <a:rPr sz="1700" dirty="0">
                <a:latin typeface="Perpetua"/>
                <a:cs typeface="Perpetua"/>
              </a:rPr>
              <a:t>smart</a:t>
            </a:r>
            <a:r>
              <a:rPr sz="1700" spc="35" dirty="0">
                <a:latin typeface="Perpetua"/>
                <a:cs typeface="Perpetua"/>
              </a:rPr>
              <a:t> </a:t>
            </a:r>
            <a:r>
              <a:rPr sz="1700" spc="-10" dirty="0">
                <a:latin typeface="Perpetua"/>
                <a:cs typeface="Perpetua"/>
              </a:rPr>
              <a:t>sensors</a:t>
            </a:r>
            <a:endParaRPr sz="1700" dirty="0">
              <a:latin typeface="Perpetua"/>
              <a:cs typeface="Perpetua"/>
            </a:endParaRPr>
          </a:p>
          <a:p>
            <a:pPr marL="240665" indent="-227965">
              <a:lnSpc>
                <a:spcPts val="2135"/>
              </a:lnSpc>
              <a:buClr>
                <a:srgbClr val="9B2D1F"/>
              </a:buClr>
              <a:buSzPct val="83333"/>
              <a:buFont typeface="Wingdings 2"/>
              <a:buChar char=""/>
              <a:tabLst>
                <a:tab pos="240665" algn="l"/>
              </a:tabLst>
            </a:pPr>
            <a:r>
              <a:rPr sz="1800" b="1" dirty="0">
                <a:latin typeface="Perpetua"/>
                <a:cs typeface="Perpetua"/>
              </a:rPr>
              <a:t>SecurCore</a:t>
            </a:r>
            <a:r>
              <a:rPr sz="1800" b="1" spc="-50" dirty="0">
                <a:latin typeface="Perpetua"/>
                <a:cs typeface="Perpetua"/>
              </a:rPr>
              <a:t> </a:t>
            </a:r>
            <a:r>
              <a:rPr sz="1800" b="1" spc="-10" dirty="0">
                <a:latin typeface="Perpetua"/>
                <a:cs typeface="Perpetua"/>
              </a:rPr>
              <a:t>series</a:t>
            </a:r>
            <a:endParaRPr sz="1800" dirty="0">
              <a:latin typeface="Perpetua"/>
              <a:cs typeface="Perpetua"/>
            </a:endParaRPr>
          </a:p>
          <a:p>
            <a:pPr marL="484505" lvl="1" indent="-227965">
              <a:lnSpc>
                <a:spcPts val="2035"/>
              </a:lnSpc>
              <a:buClr>
                <a:srgbClr val="E6B1AB"/>
              </a:buClr>
              <a:buSzPct val="85294"/>
              <a:buFont typeface="Wingdings 2"/>
              <a:buChar char=""/>
              <a:tabLst>
                <a:tab pos="484505" algn="l"/>
              </a:tabLst>
            </a:pPr>
            <a:r>
              <a:rPr sz="1700" dirty="0">
                <a:latin typeface="Perpetua"/>
                <a:cs typeface="Perpetua"/>
              </a:rPr>
              <a:t>High</a:t>
            </a:r>
            <a:r>
              <a:rPr sz="1700" spc="-20" dirty="0">
                <a:latin typeface="Perpetua"/>
                <a:cs typeface="Perpetua"/>
              </a:rPr>
              <a:t> </a:t>
            </a:r>
            <a:r>
              <a:rPr sz="1700" dirty="0">
                <a:latin typeface="Perpetua"/>
                <a:cs typeface="Perpetua"/>
              </a:rPr>
              <a:t>security</a:t>
            </a:r>
            <a:r>
              <a:rPr sz="1700" spc="-30" dirty="0">
                <a:latin typeface="Perpetua"/>
                <a:cs typeface="Perpetua"/>
              </a:rPr>
              <a:t> </a:t>
            </a:r>
            <a:r>
              <a:rPr sz="1700" spc="-10" dirty="0">
                <a:latin typeface="Perpetua"/>
                <a:cs typeface="Perpetua"/>
              </a:rPr>
              <a:t>applications</a:t>
            </a:r>
            <a:endParaRPr sz="1700" dirty="0">
              <a:latin typeface="Perpetua"/>
              <a:cs typeface="Perpetua"/>
            </a:endParaRPr>
          </a:p>
          <a:p>
            <a:pPr marL="287020" marR="368300" indent="-274955">
              <a:lnSpc>
                <a:spcPct val="80000"/>
              </a:lnSpc>
              <a:spcBef>
                <a:spcPts val="575"/>
              </a:spcBef>
              <a:buClr>
                <a:srgbClr val="D34817"/>
              </a:buClr>
              <a:buSzPct val="85000"/>
              <a:buFont typeface="Wingdings 2"/>
              <a:buChar char=""/>
              <a:tabLst>
                <a:tab pos="287020" algn="l"/>
              </a:tabLst>
            </a:pPr>
            <a:r>
              <a:rPr sz="2000" dirty="0">
                <a:latin typeface="Perpetua"/>
                <a:cs typeface="Perpetua"/>
              </a:rPr>
              <a:t>Earlier</a:t>
            </a:r>
            <a:r>
              <a:rPr sz="2000" spc="-30" dirty="0">
                <a:latin typeface="Perpetua"/>
                <a:cs typeface="Perpetua"/>
              </a:rPr>
              <a:t> </a:t>
            </a:r>
            <a:r>
              <a:rPr sz="2000" dirty="0">
                <a:latin typeface="Perpetua"/>
                <a:cs typeface="Perpetua"/>
              </a:rPr>
              <a:t>classic</a:t>
            </a:r>
            <a:r>
              <a:rPr sz="2000" spc="-15" dirty="0">
                <a:latin typeface="Perpetua"/>
                <a:cs typeface="Perpetua"/>
              </a:rPr>
              <a:t> </a:t>
            </a:r>
            <a:r>
              <a:rPr sz="2000" dirty="0">
                <a:latin typeface="Perpetua"/>
                <a:cs typeface="Perpetua"/>
              </a:rPr>
              <a:t>processors</a:t>
            </a:r>
            <a:r>
              <a:rPr sz="2000" spc="10" dirty="0">
                <a:latin typeface="Perpetua"/>
                <a:cs typeface="Perpetua"/>
              </a:rPr>
              <a:t> </a:t>
            </a:r>
            <a:r>
              <a:rPr sz="2000" spc="-10" dirty="0">
                <a:latin typeface="Perpetua"/>
                <a:cs typeface="Perpetua"/>
              </a:rPr>
              <a:t>including</a:t>
            </a:r>
            <a:r>
              <a:rPr sz="2000" spc="-135" dirty="0">
                <a:latin typeface="Perpetua"/>
                <a:cs typeface="Perpetua"/>
              </a:rPr>
              <a:t> </a:t>
            </a:r>
            <a:r>
              <a:rPr sz="2000" dirty="0">
                <a:latin typeface="Perpetua"/>
                <a:cs typeface="Perpetua"/>
              </a:rPr>
              <a:t>Arm7,</a:t>
            </a:r>
            <a:r>
              <a:rPr sz="2000" spc="204" dirty="0">
                <a:latin typeface="Perpetua"/>
                <a:cs typeface="Perpetua"/>
              </a:rPr>
              <a:t> </a:t>
            </a:r>
            <a:r>
              <a:rPr sz="2000" spc="-10" dirty="0">
                <a:latin typeface="Perpetua"/>
                <a:cs typeface="Perpetua"/>
              </a:rPr>
              <a:t>Arm9, </a:t>
            </a:r>
            <a:r>
              <a:rPr sz="2000" dirty="0">
                <a:latin typeface="Perpetua"/>
                <a:cs typeface="Perpetua"/>
              </a:rPr>
              <a:t>Arm11</a:t>
            </a:r>
            <a:r>
              <a:rPr sz="2000" spc="25" dirty="0">
                <a:latin typeface="Perpetua"/>
                <a:cs typeface="Perpetua"/>
              </a:rPr>
              <a:t> </a:t>
            </a:r>
            <a:r>
              <a:rPr sz="2000" spc="-10" dirty="0">
                <a:latin typeface="Perpetua"/>
                <a:cs typeface="Perpetua"/>
              </a:rPr>
              <a:t>families</a:t>
            </a:r>
            <a:endParaRPr sz="2000" dirty="0">
              <a:latin typeface="Perpetua"/>
              <a:cs typeface="Perpetua"/>
            </a:endParaRPr>
          </a:p>
        </p:txBody>
      </p:sp>
      <p:pic>
        <p:nvPicPr>
          <p:cNvPr id="4" name="object 4"/>
          <p:cNvPicPr/>
          <p:nvPr/>
        </p:nvPicPr>
        <p:blipFill>
          <a:blip r:embed="rId3" cstate="print"/>
          <a:stretch>
            <a:fillRect/>
          </a:stretch>
        </p:blipFill>
        <p:spPr>
          <a:xfrm>
            <a:off x="6027325" y="5453742"/>
            <a:ext cx="1150429" cy="387531"/>
          </a:xfrm>
          <a:prstGeom prst="rect">
            <a:avLst/>
          </a:prstGeom>
        </p:spPr>
      </p:pic>
      <p:grpSp>
        <p:nvGrpSpPr>
          <p:cNvPr id="5" name="object 5"/>
          <p:cNvGrpSpPr/>
          <p:nvPr/>
        </p:nvGrpSpPr>
        <p:grpSpPr>
          <a:xfrm>
            <a:off x="5948171" y="2350261"/>
            <a:ext cx="2807335" cy="2999740"/>
            <a:chOff x="5948171" y="2350007"/>
            <a:chExt cx="2807335" cy="2999740"/>
          </a:xfrm>
        </p:grpSpPr>
        <p:sp>
          <p:nvSpPr>
            <p:cNvPr id="6" name="object 6"/>
            <p:cNvSpPr/>
            <p:nvPr/>
          </p:nvSpPr>
          <p:spPr>
            <a:xfrm>
              <a:off x="5948171" y="4463795"/>
              <a:ext cx="2807335" cy="346075"/>
            </a:xfrm>
            <a:custGeom>
              <a:avLst/>
              <a:gdLst/>
              <a:ahLst/>
              <a:cxnLst/>
              <a:rect l="l" t="t" r="r" b="b"/>
              <a:pathLst>
                <a:path w="2807334" h="346075">
                  <a:moveTo>
                    <a:pt x="2807207" y="0"/>
                  </a:moveTo>
                  <a:lnTo>
                    <a:pt x="0" y="0"/>
                  </a:lnTo>
                  <a:lnTo>
                    <a:pt x="0" y="345947"/>
                  </a:lnTo>
                  <a:lnTo>
                    <a:pt x="2807207" y="345947"/>
                  </a:lnTo>
                  <a:lnTo>
                    <a:pt x="2807207" y="0"/>
                  </a:lnTo>
                  <a:close/>
                </a:path>
              </a:pathLst>
            </a:custGeom>
            <a:solidFill>
              <a:srgbClr val="0096BB"/>
            </a:solidFill>
          </p:spPr>
          <p:txBody>
            <a:bodyPr wrap="square" lIns="0" tIns="0" rIns="0" bIns="0" rtlCol="0"/>
            <a:lstStyle/>
            <a:p>
              <a:endParaRPr/>
            </a:p>
          </p:txBody>
        </p:sp>
        <p:sp>
          <p:nvSpPr>
            <p:cNvPr id="7" name="object 7"/>
            <p:cNvSpPr/>
            <p:nvPr/>
          </p:nvSpPr>
          <p:spPr>
            <a:xfrm>
              <a:off x="5948171" y="3738371"/>
              <a:ext cx="2807335" cy="725805"/>
            </a:xfrm>
            <a:custGeom>
              <a:avLst/>
              <a:gdLst/>
              <a:ahLst/>
              <a:cxnLst/>
              <a:rect l="l" t="t" r="r" b="b"/>
              <a:pathLst>
                <a:path w="2807334" h="725804">
                  <a:moveTo>
                    <a:pt x="2807207" y="0"/>
                  </a:moveTo>
                  <a:lnTo>
                    <a:pt x="0" y="0"/>
                  </a:lnTo>
                  <a:lnTo>
                    <a:pt x="0" y="725424"/>
                  </a:lnTo>
                  <a:lnTo>
                    <a:pt x="2807207" y="725424"/>
                  </a:lnTo>
                  <a:lnTo>
                    <a:pt x="2807207" y="0"/>
                  </a:lnTo>
                  <a:close/>
                </a:path>
              </a:pathLst>
            </a:custGeom>
            <a:solidFill>
              <a:srgbClr val="6CBB68"/>
            </a:solidFill>
          </p:spPr>
          <p:txBody>
            <a:bodyPr wrap="square" lIns="0" tIns="0" rIns="0" bIns="0" rtlCol="0"/>
            <a:lstStyle/>
            <a:p>
              <a:endParaRPr/>
            </a:p>
          </p:txBody>
        </p:sp>
        <p:sp>
          <p:nvSpPr>
            <p:cNvPr id="8" name="object 8"/>
            <p:cNvSpPr/>
            <p:nvPr/>
          </p:nvSpPr>
          <p:spPr>
            <a:xfrm>
              <a:off x="5948171" y="3189731"/>
              <a:ext cx="2807335" cy="548640"/>
            </a:xfrm>
            <a:custGeom>
              <a:avLst/>
              <a:gdLst/>
              <a:ahLst/>
              <a:cxnLst/>
              <a:rect l="l" t="t" r="r" b="b"/>
              <a:pathLst>
                <a:path w="2807334" h="548639">
                  <a:moveTo>
                    <a:pt x="2807207" y="0"/>
                  </a:moveTo>
                  <a:lnTo>
                    <a:pt x="0" y="0"/>
                  </a:lnTo>
                  <a:lnTo>
                    <a:pt x="0" y="548639"/>
                  </a:lnTo>
                  <a:lnTo>
                    <a:pt x="2807207" y="548639"/>
                  </a:lnTo>
                  <a:lnTo>
                    <a:pt x="2807207" y="0"/>
                  </a:lnTo>
                  <a:close/>
                </a:path>
              </a:pathLst>
            </a:custGeom>
            <a:solidFill>
              <a:srgbClr val="F8A15C"/>
            </a:solidFill>
          </p:spPr>
          <p:txBody>
            <a:bodyPr wrap="square" lIns="0" tIns="0" rIns="0" bIns="0" rtlCol="0"/>
            <a:lstStyle/>
            <a:p>
              <a:endParaRPr/>
            </a:p>
          </p:txBody>
        </p:sp>
        <p:sp>
          <p:nvSpPr>
            <p:cNvPr id="9" name="object 9"/>
            <p:cNvSpPr/>
            <p:nvPr/>
          </p:nvSpPr>
          <p:spPr>
            <a:xfrm>
              <a:off x="5948171" y="2350007"/>
              <a:ext cx="2807335" cy="840105"/>
            </a:xfrm>
            <a:custGeom>
              <a:avLst/>
              <a:gdLst/>
              <a:ahLst/>
              <a:cxnLst/>
              <a:rect l="l" t="t" r="r" b="b"/>
              <a:pathLst>
                <a:path w="2807334" h="840105">
                  <a:moveTo>
                    <a:pt x="2807207" y="0"/>
                  </a:moveTo>
                  <a:lnTo>
                    <a:pt x="0" y="0"/>
                  </a:lnTo>
                  <a:lnTo>
                    <a:pt x="0" y="839724"/>
                  </a:lnTo>
                  <a:lnTo>
                    <a:pt x="2807207" y="839724"/>
                  </a:lnTo>
                  <a:lnTo>
                    <a:pt x="2807207" y="0"/>
                  </a:lnTo>
                  <a:close/>
                </a:path>
              </a:pathLst>
            </a:custGeom>
            <a:solidFill>
              <a:srgbClr val="F786A4"/>
            </a:solidFill>
          </p:spPr>
          <p:txBody>
            <a:bodyPr wrap="square" lIns="0" tIns="0" rIns="0" bIns="0" rtlCol="0"/>
            <a:lstStyle/>
            <a:p>
              <a:endParaRPr/>
            </a:p>
          </p:txBody>
        </p:sp>
        <p:sp>
          <p:nvSpPr>
            <p:cNvPr id="10" name="object 10"/>
            <p:cNvSpPr/>
            <p:nvPr/>
          </p:nvSpPr>
          <p:spPr>
            <a:xfrm>
              <a:off x="5948171" y="4808219"/>
              <a:ext cx="2807335" cy="541020"/>
            </a:xfrm>
            <a:custGeom>
              <a:avLst/>
              <a:gdLst/>
              <a:ahLst/>
              <a:cxnLst/>
              <a:rect l="l" t="t" r="r" b="b"/>
              <a:pathLst>
                <a:path w="2807334" h="541020">
                  <a:moveTo>
                    <a:pt x="2807207" y="0"/>
                  </a:moveTo>
                  <a:lnTo>
                    <a:pt x="0" y="0"/>
                  </a:lnTo>
                  <a:lnTo>
                    <a:pt x="0" y="541019"/>
                  </a:lnTo>
                  <a:lnTo>
                    <a:pt x="2807207" y="541019"/>
                  </a:lnTo>
                  <a:lnTo>
                    <a:pt x="2807207" y="0"/>
                  </a:lnTo>
                  <a:close/>
                </a:path>
              </a:pathLst>
            </a:custGeom>
            <a:solidFill>
              <a:srgbClr val="6E6263"/>
            </a:solidFill>
          </p:spPr>
          <p:txBody>
            <a:bodyPr wrap="square" lIns="0" tIns="0" rIns="0" bIns="0" rtlCol="0"/>
            <a:lstStyle/>
            <a:p>
              <a:endParaRPr/>
            </a:p>
          </p:txBody>
        </p:sp>
      </p:grpSp>
      <p:sp>
        <p:nvSpPr>
          <p:cNvPr id="11" name="object 11"/>
          <p:cNvSpPr txBox="1"/>
          <p:nvPr/>
        </p:nvSpPr>
        <p:spPr>
          <a:xfrm>
            <a:off x="7158664" y="2466812"/>
            <a:ext cx="976630"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Arial"/>
                <a:cs typeface="Arial"/>
              </a:rPr>
              <a:t>Cortex-</a:t>
            </a:r>
            <a:r>
              <a:rPr sz="1800" b="1" spc="-50" dirty="0">
                <a:solidFill>
                  <a:srgbClr val="FFFFFF"/>
                </a:solidFill>
                <a:latin typeface="Arial"/>
                <a:cs typeface="Arial"/>
              </a:rPr>
              <a:t>A</a:t>
            </a:r>
            <a:endParaRPr sz="1800">
              <a:latin typeface="Arial"/>
              <a:cs typeface="Arial"/>
            </a:endParaRPr>
          </a:p>
        </p:txBody>
      </p:sp>
      <p:sp>
        <p:nvSpPr>
          <p:cNvPr id="12" name="object 12"/>
          <p:cNvSpPr/>
          <p:nvPr/>
        </p:nvSpPr>
        <p:spPr>
          <a:xfrm>
            <a:off x="5948171" y="1543811"/>
            <a:ext cx="2807335" cy="806450"/>
          </a:xfrm>
          <a:custGeom>
            <a:avLst/>
            <a:gdLst/>
            <a:ahLst/>
            <a:cxnLst/>
            <a:rect l="l" t="t" r="r" b="b"/>
            <a:pathLst>
              <a:path w="2807334" h="806450">
                <a:moveTo>
                  <a:pt x="2807207" y="0"/>
                </a:moveTo>
                <a:lnTo>
                  <a:pt x="0" y="0"/>
                </a:lnTo>
                <a:lnTo>
                  <a:pt x="0" y="806196"/>
                </a:lnTo>
                <a:lnTo>
                  <a:pt x="2807207" y="806196"/>
                </a:lnTo>
                <a:lnTo>
                  <a:pt x="2807207" y="0"/>
                </a:lnTo>
                <a:close/>
              </a:path>
            </a:pathLst>
          </a:custGeom>
          <a:solidFill>
            <a:srgbClr val="F56F92"/>
          </a:solidFill>
        </p:spPr>
        <p:txBody>
          <a:bodyPr wrap="square" lIns="0" tIns="0" rIns="0" bIns="0" rtlCol="0"/>
          <a:lstStyle/>
          <a:p>
            <a:endParaRPr/>
          </a:p>
        </p:txBody>
      </p:sp>
      <p:sp>
        <p:nvSpPr>
          <p:cNvPr id="13" name="object 13"/>
          <p:cNvSpPr txBox="1"/>
          <p:nvPr/>
        </p:nvSpPr>
        <p:spPr>
          <a:xfrm>
            <a:off x="5948171" y="1543811"/>
            <a:ext cx="2807335" cy="806450"/>
          </a:xfrm>
          <a:prstGeom prst="rect">
            <a:avLst/>
          </a:prstGeom>
        </p:spPr>
        <p:txBody>
          <a:bodyPr vert="horz" wrap="square" lIns="0" tIns="41275" rIns="0" bIns="0" rtlCol="0">
            <a:spAutoFit/>
          </a:bodyPr>
          <a:lstStyle/>
          <a:p>
            <a:pPr marL="292735" marR="1977389" algn="just">
              <a:lnSpc>
                <a:spcPct val="103000"/>
              </a:lnSpc>
              <a:spcBef>
                <a:spcPts val="325"/>
              </a:spcBef>
            </a:pPr>
            <a:r>
              <a:rPr sz="800" dirty="0">
                <a:latin typeface="Arial"/>
                <a:cs typeface="Arial"/>
              </a:rPr>
              <a:t>Cortex-</a:t>
            </a:r>
            <a:r>
              <a:rPr sz="800" spc="-25" dirty="0">
                <a:latin typeface="Arial"/>
                <a:cs typeface="Arial"/>
              </a:rPr>
              <a:t>A73</a:t>
            </a:r>
            <a:r>
              <a:rPr sz="800" dirty="0">
                <a:latin typeface="Arial"/>
                <a:cs typeface="Arial"/>
              </a:rPr>
              <a:t> Cortex-</a:t>
            </a:r>
            <a:r>
              <a:rPr sz="800" spc="-25" dirty="0">
                <a:latin typeface="Arial"/>
                <a:cs typeface="Arial"/>
              </a:rPr>
              <a:t>A72</a:t>
            </a:r>
            <a:r>
              <a:rPr sz="800" dirty="0">
                <a:latin typeface="Arial"/>
                <a:cs typeface="Arial"/>
              </a:rPr>
              <a:t> Cortex-</a:t>
            </a:r>
            <a:r>
              <a:rPr sz="800" spc="-25" dirty="0">
                <a:latin typeface="Arial"/>
                <a:cs typeface="Arial"/>
              </a:rPr>
              <a:t>A57</a:t>
            </a:r>
            <a:r>
              <a:rPr sz="800" dirty="0">
                <a:latin typeface="Arial"/>
                <a:cs typeface="Arial"/>
              </a:rPr>
              <a:t> Cortex-</a:t>
            </a:r>
            <a:r>
              <a:rPr sz="800" spc="-25" dirty="0">
                <a:latin typeface="Arial"/>
                <a:cs typeface="Arial"/>
              </a:rPr>
              <a:t>A53</a:t>
            </a:r>
            <a:r>
              <a:rPr sz="800" dirty="0">
                <a:latin typeface="Arial"/>
                <a:cs typeface="Arial"/>
              </a:rPr>
              <a:t> Cortex-</a:t>
            </a:r>
            <a:r>
              <a:rPr sz="800" spc="-25" dirty="0">
                <a:latin typeface="Arial"/>
                <a:cs typeface="Arial"/>
              </a:rPr>
              <a:t>A35</a:t>
            </a:r>
            <a:r>
              <a:rPr sz="800" dirty="0">
                <a:latin typeface="Arial"/>
                <a:cs typeface="Arial"/>
              </a:rPr>
              <a:t> Cortex-</a:t>
            </a:r>
            <a:r>
              <a:rPr sz="800" spc="-25" dirty="0">
                <a:latin typeface="Arial"/>
                <a:cs typeface="Arial"/>
              </a:rPr>
              <a:t>A32</a:t>
            </a:r>
            <a:endParaRPr sz="800">
              <a:latin typeface="Arial"/>
              <a:cs typeface="Arial"/>
            </a:endParaRPr>
          </a:p>
        </p:txBody>
      </p:sp>
      <p:sp>
        <p:nvSpPr>
          <p:cNvPr id="14" name="object 14"/>
          <p:cNvSpPr txBox="1"/>
          <p:nvPr/>
        </p:nvSpPr>
        <p:spPr>
          <a:xfrm>
            <a:off x="7158664" y="3346912"/>
            <a:ext cx="976630"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Arial"/>
                <a:cs typeface="Arial"/>
              </a:rPr>
              <a:t>Cortex-</a:t>
            </a:r>
            <a:r>
              <a:rPr sz="1800" b="1" spc="-50" dirty="0">
                <a:solidFill>
                  <a:srgbClr val="FFFFFF"/>
                </a:solidFill>
                <a:latin typeface="Arial"/>
                <a:cs typeface="Arial"/>
              </a:rPr>
              <a:t>R</a:t>
            </a:r>
            <a:endParaRPr sz="1800">
              <a:latin typeface="Arial"/>
              <a:cs typeface="Arial"/>
            </a:endParaRPr>
          </a:p>
        </p:txBody>
      </p:sp>
      <p:sp>
        <p:nvSpPr>
          <p:cNvPr id="15" name="object 15"/>
          <p:cNvSpPr txBox="1"/>
          <p:nvPr/>
        </p:nvSpPr>
        <p:spPr>
          <a:xfrm>
            <a:off x="7158664" y="4015109"/>
            <a:ext cx="1002030"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Arial"/>
                <a:cs typeface="Arial"/>
              </a:rPr>
              <a:t>Cortex-</a:t>
            </a:r>
            <a:r>
              <a:rPr sz="1800" b="1" spc="-50" dirty="0">
                <a:solidFill>
                  <a:srgbClr val="FFFFFF"/>
                </a:solidFill>
                <a:latin typeface="Arial"/>
                <a:cs typeface="Arial"/>
              </a:rPr>
              <a:t>M</a:t>
            </a:r>
            <a:endParaRPr sz="1800">
              <a:latin typeface="Arial"/>
              <a:cs typeface="Arial"/>
            </a:endParaRPr>
          </a:p>
        </p:txBody>
      </p:sp>
      <p:sp>
        <p:nvSpPr>
          <p:cNvPr id="16" name="object 16"/>
          <p:cNvSpPr txBox="1"/>
          <p:nvPr/>
        </p:nvSpPr>
        <p:spPr>
          <a:xfrm>
            <a:off x="7101514" y="4491512"/>
            <a:ext cx="1167130"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Arial"/>
                <a:cs typeface="Arial"/>
              </a:rPr>
              <a:t>SecurCore</a:t>
            </a:r>
            <a:endParaRPr sz="1800">
              <a:latin typeface="Arial"/>
              <a:cs typeface="Arial"/>
            </a:endParaRPr>
          </a:p>
        </p:txBody>
      </p:sp>
      <p:sp>
        <p:nvSpPr>
          <p:cNvPr id="17" name="object 17"/>
          <p:cNvSpPr txBox="1"/>
          <p:nvPr/>
        </p:nvSpPr>
        <p:spPr>
          <a:xfrm>
            <a:off x="7304740" y="4932253"/>
            <a:ext cx="812165" cy="299720"/>
          </a:xfrm>
          <a:prstGeom prst="rect">
            <a:avLst/>
          </a:prstGeom>
        </p:spPr>
        <p:txBody>
          <a:bodyPr vert="horz" wrap="square" lIns="0" tIns="12700" rIns="0" bIns="0" rtlCol="0">
            <a:spAutoFit/>
          </a:bodyPr>
          <a:lstStyle/>
          <a:p>
            <a:pPr>
              <a:lnSpc>
                <a:spcPct val="100000"/>
              </a:lnSpc>
              <a:spcBef>
                <a:spcPts val="100"/>
              </a:spcBef>
            </a:pPr>
            <a:r>
              <a:rPr sz="1800" b="1" spc="-10" dirty="0">
                <a:solidFill>
                  <a:srgbClr val="FFFFFF"/>
                </a:solidFill>
                <a:latin typeface="Arial"/>
                <a:cs typeface="Arial"/>
              </a:rPr>
              <a:t>Classic</a:t>
            </a:r>
            <a:endParaRPr sz="1800">
              <a:latin typeface="Arial"/>
              <a:cs typeface="Arial"/>
            </a:endParaRPr>
          </a:p>
        </p:txBody>
      </p:sp>
      <p:grpSp>
        <p:nvGrpSpPr>
          <p:cNvPr id="18" name="object 18"/>
          <p:cNvGrpSpPr/>
          <p:nvPr/>
        </p:nvGrpSpPr>
        <p:grpSpPr>
          <a:xfrm>
            <a:off x="6025896" y="1601724"/>
            <a:ext cx="127000" cy="3697604"/>
            <a:chOff x="6025896" y="1601724"/>
            <a:chExt cx="127000" cy="3697604"/>
          </a:xfrm>
        </p:grpSpPr>
        <p:sp>
          <p:nvSpPr>
            <p:cNvPr id="19" name="object 19"/>
            <p:cNvSpPr/>
            <p:nvPr/>
          </p:nvSpPr>
          <p:spPr>
            <a:xfrm>
              <a:off x="6031992" y="2389632"/>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20" name="object 20"/>
            <p:cNvSpPr/>
            <p:nvPr/>
          </p:nvSpPr>
          <p:spPr>
            <a:xfrm>
              <a:off x="6031992" y="2389632"/>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21" name="object 21"/>
            <p:cNvSpPr/>
            <p:nvPr/>
          </p:nvSpPr>
          <p:spPr>
            <a:xfrm>
              <a:off x="6031992" y="2517648"/>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0000"/>
            </a:solidFill>
          </p:spPr>
          <p:txBody>
            <a:bodyPr wrap="square" lIns="0" tIns="0" rIns="0" bIns="0" rtlCol="0"/>
            <a:lstStyle/>
            <a:p>
              <a:endParaRPr/>
            </a:p>
          </p:txBody>
        </p:sp>
        <p:sp>
          <p:nvSpPr>
            <p:cNvPr id="22" name="object 22"/>
            <p:cNvSpPr/>
            <p:nvPr/>
          </p:nvSpPr>
          <p:spPr>
            <a:xfrm>
              <a:off x="6031992" y="2517648"/>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23" name="object 23"/>
            <p:cNvSpPr/>
            <p:nvPr/>
          </p:nvSpPr>
          <p:spPr>
            <a:xfrm>
              <a:off x="6031992" y="2642616"/>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24" name="object 24"/>
            <p:cNvSpPr/>
            <p:nvPr/>
          </p:nvSpPr>
          <p:spPr>
            <a:xfrm>
              <a:off x="6031992" y="2642616"/>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25" name="object 25"/>
            <p:cNvSpPr/>
            <p:nvPr/>
          </p:nvSpPr>
          <p:spPr>
            <a:xfrm>
              <a:off x="6031992" y="2764536"/>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0000"/>
            </a:solidFill>
          </p:spPr>
          <p:txBody>
            <a:bodyPr wrap="square" lIns="0" tIns="0" rIns="0" bIns="0" rtlCol="0"/>
            <a:lstStyle/>
            <a:p>
              <a:endParaRPr/>
            </a:p>
          </p:txBody>
        </p:sp>
        <p:sp>
          <p:nvSpPr>
            <p:cNvPr id="26" name="object 26"/>
            <p:cNvSpPr/>
            <p:nvPr/>
          </p:nvSpPr>
          <p:spPr>
            <a:xfrm>
              <a:off x="6031992" y="2764536"/>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27" name="object 27"/>
            <p:cNvSpPr/>
            <p:nvPr/>
          </p:nvSpPr>
          <p:spPr>
            <a:xfrm>
              <a:off x="6031992" y="2898648"/>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28" name="object 28"/>
            <p:cNvSpPr/>
            <p:nvPr/>
          </p:nvSpPr>
          <p:spPr>
            <a:xfrm>
              <a:off x="6031992" y="2898648"/>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29" name="object 29"/>
            <p:cNvSpPr/>
            <p:nvPr/>
          </p:nvSpPr>
          <p:spPr>
            <a:xfrm>
              <a:off x="6031992" y="3800856"/>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92D050"/>
            </a:solidFill>
          </p:spPr>
          <p:txBody>
            <a:bodyPr wrap="square" lIns="0" tIns="0" rIns="0" bIns="0" rtlCol="0"/>
            <a:lstStyle/>
            <a:p>
              <a:endParaRPr/>
            </a:p>
          </p:txBody>
        </p:sp>
        <p:sp>
          <p:nvSpPr>
            <p:cNvPr id="30" name="object 30"/>
            <p:cNvSpPr/>
            <p:nvPr/>
          </p:nvSpPr>
          <p:spPr>
            <a:xfrm>
              <a:off x="6031992" y="3800856"/>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31" name="object 31"/>
            <p:cNvSpPr/>
            <p:nvPr/>
          </p:nvSpPr>
          <p:spPr>
            <a:xfrm>
              <a:off x="6031992" y="3922775"/>
              <a:ext cx="113030" cy="83820"/>
            </a:xfrm>
            <a:custGeom>
              <a:avLst/>
              <a:gdLst/>
              <a:ahLst/>
              <a:cxnLst/>
              <a:rect l="l" t="t" r="r" b="b"/>
              <a:pathLst>
                <a:path w="113029" h="83820">
                  <a:moveTo>
                    <a:pt x="112775" y="0"/>
                  </a:moveTo>
                  <a:lnTo>
                    <a:pt x="0" y="0"/>
                  </a:lnTo>
                  <a:lnTo>
                    <a:pt x="0" y="83819"/>
                  </a:lnTo>
                  <a:lnTo>
                    <a:pt x="112775" y="83819"/>
                  </a:lnTo>
                  <a:lnTo>
                    <a:pt x="112775" y="0"/>
                  </a:lnTo>
                  <a:close/>
                </a:path>
              </a:pathLst>
            </a:custGeom>
            <a:solidFill>
              <a:srgbClr val="92D050"/>
            </a:solidFill>
          </p:spPr>
          <p:txBody>
            <a:bodyPr wrap="square" lIns="0" tIns="0" rIns="0" bIns="0" rtlCol="0"/>
            <a:lstStyle/>
            <a:p>
              <a:endParaRPr/>
            </a:p>
          </p:txBody>
        </p:sp>
        <p:sp>
          <p:nvSpPr>
            <p:cNvPr id="32" name="object 32"/>
            <p:cNvSpPr/>
            <p:nvPr/>
          </p:nvSpPr>
          <p:spPr>
            <a:xfrm>
              <a:off x="6031992" y="3922775"/>
              <a:ext cx="113030" cy="83820"/>
            </a:xfrm>
            <a:custGeom>
              <a:avLst/>
              <a:gdLst/>
              <a:ahLst/>
              <a:cxnLst/>
              <a:rect l="l" t="t" r="r" b="b"/>
              <a:pathLst>
                <a:path w="113029" h="83820">
                  <a:moveTo>
                    <a:pt x="0" y="0"/>
                  </a:moveTo>
                  <a:lnTo>
                    <a:pt x="112775" y="0"/>
                  </a:lnTo>
                  <a:lnTo>
                    <a:pt x="112775" y="83819"/>
                  </a:lnTo>
                  <a:lnTo>
                    <a:pt x="0" y="83819"/>
                  </a:lnTo>
                  <a:lnTo>
                    <a:pt x="0" y="0"/>
                  </a:lnTo>
                  <a:close/>
                </a:path>
              </a:pathLst>
            </a:custGeom>
            <a:ln w="12192">
              <a:solidFill>
                <a:srgbClr val="FFFFFF"/>
              </a:solidFill>
            </a:ln>
          </p:spPr>
          <p:txBody>
            <a:bodyPr wrap="square" lIns="0" tIns="0" rIns="0" bIns="0" rtlCol="0"/>
            <a:lstStyle/>
            <a:p>
              <a:endParaRPr/>
            </a:p>
          </p:txBody>
        </p:sp>
        <p:sp>
          <p:nvSpPr>
            <p:cNvPr id="33" name="object 33"/>
            <p:cNvSpPr/>
            <p:nvPr/>
          </p:nvSpPr>
          <p:spPr>
            <a:xfrm>
              <a:off x="6031992" y="4046219"/>
              <a:ext cx="113030" cy="83820"/>
            </a:xfrm>
            <a:custGeom>
              <a:avLst/>
              <a:gdLst/>
              <a:ahLst/>
              <a:cxnLst/>
              <a:rect l="l" t="t" r="r" b="b"/>
              <a:pathLst>
                <a:path w="113029" h="83820">
                  <a:moveTo>
                    <a:pt x="112775" y="0"/>
                  </a:moveTo>
                  <a:lnTo>
                    <a:pt x="0" y="0"/>
                  </a:lnTo>
                  <a:lnTo>
                    <a:pt x="0" y="83819"/>
                  </a:lnTo>
                  <a:lnTo>
                    <a:pt x="112775" y="83819"/>
                  </a:lnTo>
                  <a:lnTo>
                    <a:pt x="112775" y="0"/>
                  </a:lnTo>
                  <a:close/>
                </a:path>
              </a:pathLst>
            </a:custGeom>
            <a:solidFill>
              <a:srgbClr val="92D050"/>
            </a:solidFill>
          </p:spPr>
          <p:txBody>
            <a:bodyPr wrap="square" lIns="0" tIns="0" rIns="0" bIns="0" rtlCol="0"/>
            <a:lstStyle/>
            <a:p>
              <a:endParaRPr/>
            </a:p>
          </p:txBody>
        </p:sp>
        <p:sp>
          <p:nvSpPr>
            <p:cNvPr id="34" name="object 34"/>
            <p:cNvSpPr/>
            <p:nvPr/>
          </p:nvSpPr>
          <p:spPr>
            <a:xfrm>
              <a:off x="6031992" y="4046219"/>
              <a:ext cx="113030" cy="83820"/>
            </a:xfrm>
            <a:custGeom>
              <a:avLst/>
              <a:gdLst/>
              <a:ahLst/>
              <a:cxnLst/>
              <a:rect l="l" t="t" r="r" b="b"/>
              <a:pathLst>
                <a:path w="113029" h="83820">
                  <a:moveTo>
                    <a:pt x="0" y="0"/>
                  </a:moveTo>
                  <a:lnTo>
                    <a:pt x="112775" y="0"/>
                  </a:lnTo>
                  <a:lnTo>
                    <a:pt x="112775" y="83819"/>
                  </a:lnTo>
                  <a:lnTo>
                    <a:pt x="0" y="83819"/>
                  </a:lnTo>
                  <a:lnTo>
                    <a:pt x="0" y="0"/>
                  </a:lnTo>
                  <a:close/>
                </a:path>
              </a:pathLst>
            </a:custGeom>
            <a:ln w="12192">
              <a:solidFill>
                <a:srgbClr val="FFFFFF"/>
              </a:solidFill>
            </a:ln>
          </p:spPr>
          <p:txBody>
            <a:bodyPr wrap="square" lIns="0" tIns="0" rIns="0" bIns="0" rtlCol="0"/>
            <a:lstStyle/>
            <a:p>
              <a:endParaRPr/>
            </a:p>
          </p:txBody>
        </p:sp>
        <p:sp>
          <p:nvSpPr>
            <p:cNvPr id="35" name="object 35"/>
            <p:cNvSpPr/>
            <p:nvPr/>
          </p:nvSpPr>
          <p:spPr>
            <a:xfrm>
              <a:off x="6031992" y="4178808"/>
              <a:ext cx="113030" cy="83820"/>
            </a:xfrm>
            <a:custGeom>
              <a:avLst/>
              <a:gdLst/>
              <a:ahLst/>
              <a:cxnLst/>
              <a:rect l="l" t="t" r="r" b="b"/>
              <a:pathLst>
                <a:path w="113029" h="83820">
                  <a:moveTo>
                    <a:pt x="112775" y="0"/>
                  </a:moveTo>
                  <a:lnTo>
                    <a:pt x="0" y="0"/>
                  </a:lnTo>
                  <a:lnTo>
                    <a:pt x="0" y="83820"/>
                  </a:lnTo>
                  <a:lnTo>
                    <a:pt x="112775" y="83820"/>
                  </a:lnTo>
                  <a:lnTo>
                    <a:pt x="112775" y="0"/>
                  </a:lnTo>
                  <a:close/>
                </a:path>
              </a:pathLst>
            </a:custGeom>
            <a:solidFill>
              <a:srgbClr val="92D050"/>
            </a:solidFill>
          </p:spPr>
          <p:txBody>
            <a:bodyPr wrap="square" lIns="0" tIns="0" rIns="0" bIns="0" rtlCol="0"/>
            <a:lstStyle/>
            <a:p>
              <a:endParaRPr/>
            </a:p>
          </p:txBody>
        </p:sp>
        <p:sp>
          <p:nvSpPr>
            <p:cNvPr id="36" name="object 36"/>
            <p:cNvSpPr/>
            <p:nvPr/>
          </p:nvSpPr>
          <p:spPr>
            <a:xfrm>
              <a:off x="6031992" y="4178808"/>
              <a:ext cx="113030" cy="83820"/>
            </a:xfrm>
            <a:custGeom>
              <a:avLst/>
              <a:gdLst/>
              <a:ahLst/>
              <a:cxnLst/>
              <a:rect l="l" t="t" r="r" b="b"/>
              <a:pathLst>
                <a:path w="113029" h="83820">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37" name="object 37"/>
            <p:cNvSpPr/>
            <p:nvPr/>
          </p:nvSpPr>
          <p:spPr>
            <a:xfrm>
              <a:off x="6031992" y="4300728"/>
              <a:ext cx="113030" cy="83820"/>
            </a:xfrm>
            <a:custGeom>
              <a:avLst/>
              <a:gdLst/>
              <a:ahLst/>
              <a:cxnLst/>
              <a:rect l="l" t="t" r="r" b="b"/>
              <a:pathLst>
                <a:path w="113029" h="83820">
                  <a:moveTo>
                    <a:pt x="112775" y="0"/>
                  </a:moveTo>
                  <a:lnTo>
                    <a:pt x="0" y="0"/>
                  </a:lnTo>
                  <a:lnTo>
                    <a:pt x="0" y="83819"/>
                  </a:lnTo>
                  <a:lnTo>
                    <a:pt x="112775" y="83819"/>
                  </a:lnTo>
                  <a:lnTo>
                    <a:pt x="112775" y="0"/>
                  </a:lnTo>
                  <a:close/>
                </a:path>
              </a:pathLst>
            </a:custGeom>
            <a:solidFill>
              <a:srgbClr val="92D050"/>
            </a:solidFill>
          </p:spPr>
          <p:txBody>
            <a:bodyPr wrap="square" lIns="0" tIns="0" rIns="0" bIns="0" rtlCol="0"/>
            <a:lstStyle/>
            <a:p>
              <a:endParaRPr/>
            </a:p>
          </p:txBody>
        </p:sp>
        <p:sp>
          <p:nvSpPr>
            <p:cNvPr id="38" name="object 38"/>
            <p:cNvSpPr/>
            <p:nvPr/>
          </p:nvSpPr>
          <p:spPr>
            <a:xfrm>
              <a:off x="6031992" y="4300728"/>
              <a:ext cx="113030" cy="83820"/>
            </a:xfrm>
            <a:custGeom>
              <a:avLst/>
              <a:gdLst/>
              <a:ahLst/>
              <a:cxnLst/>
              <a:rect l="l" t="t" r="r" b="b"/>
              <a:pathLst>
                <a:path w="113029" h="83820">
                  <a:moveTo>
                    <a:pt x="0" y="0"/>
                  </a:moveTo>
                  <a:lnTo>
                    <a:pt x="112775" y="0"/>
                  </a:lnTo>
                  <a:lnTo>
                    <a:pt x="112775" y="83819"/>
                  </a:lnTo>
                  <a:lnTo>
                    <a:pt x="0" y="83819"/>
                  </a:lnTo>
                  <a:lnTo>
                    <a:pt x="0" y="0"/>
                  </a:lnTo>
                  <a:close/>
                </a:path>
              </a:pathLst>
            </a:custGeom>
            <a:ln w="12192">
              <a:solidFill>
                <a:srgbClr val="FFFFFF"/>
              </a:solidFill>
            </a:ln>
          </p:spPr>
          <p:txBody>
            <a:bodyPr wrap="square" lIns="0" tIns="0" rIns="0" bIns="0" rtlCol="0"/>
            <a:lstStyle/>
            <a:p>
              <a:endParaRPr/>
            </a:p>
          </p:txBody>
        </p:sp>
        <p:sp>
          <p:nvSpPr>
            <p:cNvPr id="39" name="object 39"/>
            <p:cNvSpPr/>
            <p:nvPr/>
          </p:nvSpPr>
          <p:spPr>
            <a:xfrm>
              <a:off x="6031992" y="4521708"/>
              <a:ext cx="113030" cy="83820"/>
            </a:xfrm>
            <a:custGeom>
              <a:avLst/>
              <a:gdLst/>
              <a:ahLst/>
              <a:cxnLst/>
              <a:rect l="l" t="t" r="r" b="b"/>
              <a:pathLst>
                <a:path w="113029" h="83820">
                  <a:moveTo>
                    <a:pt x="112775" y="0"/>
                  </a:moveTo>
                  <a:lnTo>
                    <a:pt x="0" y="0"/>
                  </a:lnTo>
                  <a:lnTo>
                    <a:pt x="0" y="83820"/>
                  </a:lnTo>
                  <a:lnTo>
                    <a:pt x="112775" y="83820"/>
                  </a:lnTo>
                  <a:lnTo>
                    <a:pt x="112775" y="0"/>
                  </a:lnTo>
                  <a:close/>
                </a:path>
              </a:pathLst>
            </a:custGeom>
            <a:solidFill>
              <a:srgbClr val="00B0F0"/>
            </a:solidFill>
          </p:spPr>
          <p:txBody>
            <a:bodyPr wrap="square" lIns="0" tIns="0" rIns="0" bIns="0" rtlCol="0"/>
            <a:lstStyle/>
            <a:p>
              <a:endParaRPr/>
            </a:p>
          </p:txBody>
        </p:sp>
        <p:sp>
          <p:nvSpPr>
            <p:cNvPr id="40" name="object 40"/>
            <p:cNvSpPr/>
            <p:nvPr/>
          </p:nvSpPr>
          <p:spPr>
            <a:xfrm>
              <a:off x="6031992" y="4521708"/>
              <a:ext cx="113030" cy="83820"/>
            </a:xfrm>
            <a:custGeom>
              <a:avLst/>
              <a:gdLst/>
              <a:ahLst/>
              <a:cxnLst/>
              <a:rect l="l" t="t" r="r" b="b"/>
              <a:pathLst>
                <a:path w="113029" h="83820">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41" name="object 41"/>
            <p:cNvSpPr/>
            <p:nvPr/>
          </p:nvSpPr>
          <p:spPr>
            <a:xfrm>
              <a:off x="6031992" y="4674108"/>
              <a:ext cx="113030" cy="83820"/>
            </a:xfrm>
            <a:custGeom>
              <a:avLst/>
              <a:gdLst/>
              <a:ahLst/>
              <a:cxnLst/>
              <a:rect l="l" t="t" r="r" b="b"/>
              <a:pathLst>
                <a:path w="113029" h="83820">
                  <a:moveTo>
                    <a:pt x="112775" y="0"/>
                  </a:moveTo>
                  <a:lnTo>
                    <a:pt x="0" y="0"/>
                  </a:lnTo>
                  <a:lnTo>
                    <a:pt x="0" y="83820"/>
                  </a:lnTo>
                  <a:lnTo>
                    <a:pt x="112775" y="83820"/>
                  </a:lnTo>
                  <a:lnTo>
                    <a:pt x="112775" y="0"/>
                  </a:lnTo>
                  <a:close/>
                </a:path>
              </a:pathLst>
            </a:custGeom>
            <a:solidFill>
              <a:srgbClr val="00B0F0"/>
            </a:solidFill>
          </p:spPr>
          <p:txBody>
            <a:bodyPr wrap="square" lIns="0" tIns="0" rIns="0" bIns="0" rtlCol="0"/>
            <a:lstStyle/>
            <a:p>
              <a:endParaRPr/>
            </a:p>
          </p:txBody>
        </p:sp>
        <p:sp>
          <p:nvSpPr>
            <p:cNvPr id="42" name="object 42"/>
            <p:cNvSpPr/>
            <p:nvPr/>
          </p:nvSpPr>
          <p:spPr>
            <a:xfrm>
              <a:off x="6031992" y="4674108"/>
              <a:ext cx="113030" cy="83820"/>
            </a:xfrm>
            <a:custGeom>
              <a:avLst/>
              <a:gdLst/>
              <a:ahLst/>
              <a:cxnLst/>
              <a:rect l="l" t="t" r="r" b="b"/>
              <a:pathLst>
                <a:path w="113029" h="83820">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43" name="object 43"/>
            <p:cNvSpPr/>
            <p:nvPr/>
          </p:nvSpPr>
          <p:spPr>
            <a:xfrm>
              <a:off x="6031992" y="4902708"/>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494142"/>
            </a:solidFill>
          </p:spPr>
          <p:txBody>
            <a:bodyPr wrap="square" lIns="0" tIns="0" rIns="0" bIns="0" rtlCol="0"/>
            <a:lstStyle/>
            <a:p>
              <a:endParaRPr/>
            </a:p>
          </p:txBody>
        </p:sp>
        <p:sp>
          <p:nvSpPr>
            <p:cNvPr id="44" name="object 44"/>
            <p:cNvSpPr/>
            <p:nvPr/>
          </p:nvSpPr>
          <p:spPr>
            <a:xfrm>
              <a:off x="6031992" y="4902708"/>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45" name="object 45"/>
            <p:cNvSpPr/>
            <p:nvPr/>
          </p:nvSpPr>
          <p:spPr>
            <a:xfrm>
              <a:off x="6031992" y="5055108"/>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494142"/>
            </a:solidFill>
          </p:spPr>
          <p:txBody>
            <a:bodyPr wrap="square" lIns="0" tIns="0" rIns="0" bIns="0" rtlCol="0"/>
            <a:lstStyle/>
            <a:p>
              <a:endParaRPr/>
            </a:p>
          </p:txBody>
        </p:sp>
        <p:sp>
          <p:nvSpPr>
            <p:cNvPr id="46" name="object 46"/>
            <p:cNvSpPr/>
            <p:nvPr/>
          </p:nvSpPr>
          <p:spPr>
            <a:xfrm>
              <a:off x="6031992" y="5055108"/>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47" name="object 47"/>
            <p:cNvSpPr/>
            <p:nvPr/>
          </p:nvSpPr>
          <p:spPr>
            <a:xfrm>
              <a:off x="6031992" y="5207508"/>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494142"/>
            </a:solidFill>
          </p:spPr>
          <p:txBody>
            <a:bodyPr wrap="square" lIns="0" tIns="0" rIns="0" bIns="0" rtlCol="0"/>
            <a:lstStyle/>
            <a:p>
              <a:endParaRPr/>
            </a:p>
          </p:txBody>
        </p:sp>
        <p:sp>
          <p:nvSpPr>
            <p:cNvPr id="48" name="object 48"/>
            <p:cNvSpPr/>
            <p:nvPr/>
          </p:nvSpPr>
          <p:spPr>
            <a:xfrm>
              <a:off x="6031992" y="5207508"/>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49" name="object 49"/>
            <p:cNvSpPr/>
            <p:nvPr/>
          </p:nvSpPr>
          <p:spPr>
            <a:xfrm>
              <a:off x="6033516" y="3360419"/>
              <a:ext cx="113030" cy="83820"/>
            </a:xfrm>
            <a:custGeom>
              <a:avLst/>
              <a:gdLst/>
              <a:ahLst/>
              <a:cxnLst/>
              <a:rect l="l" t="t" r="r" b="b"/>
              <a:pathLst>
                <a:path w="113029" h="83820">
                  <a:moveTo>
                    <a:pt x="112775" y="0"/>
                  </a:moveTo>
                  <a:lnTo>
                    <a:pt x="0" y="0"/>
                  </a:lnTo>
                  <a:lnTo>
                    <a:pt x="0" y="83820"/>
                  </a:lnTo>
                  <a:lnTo>
                    <a:pt x="112775" y="83820"/>
                  </a:lnTo>
                  <a:lnTo>
                    <a:pt x="112775" y="0"/>
                  </a:lnTo>
                  <a:close/>
                </a:path>
              </a:pathLst>
            </a:custGeom>
            <a:solidFill>
              <a:srgbClr val="FFC000"/>
            </a:solidFill>
          </p:spPr>
          <p:txBody>
            <a:bodyPr wrap="square" lIns="0" tIns="0" rIns="0" bIns="0" rtlCol="0"/>
            <a:lstStyle/>
            <a:p>
              <a:endParaRPr/>
            </a:p>
          </p:txBody>
        </p:sp>
        <p:sp>
          <p:nvSpPr>
            <p:cNvPr id="50" name="object 50"/>
            <p:cNvSpPr/>
            <p:nvPr/>
          </p:nvSpPr>
          <p:spPr>
            <a:xfrm>
              <a:off x="6033516" y="3360419"/>
              <a:ext cx="113030" cy="83820"/>
            </a:xfrm>
            <a:custGeom>
              <a:avLst/>
              <a:gdLst/>
              <a:ahLst/>
              <a:cxnLst/>
              <a:rect l="l" t="t" r="r" b="b"/>
              <a:pathLst>
                <a:path w="113029" h="83820">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51" name="object 51"/>
            <p:cNvSpPr/>
            <p:nvPr/>
          </p:nvSpPr>
          <p:spPr>
            <a:xfrm>
              <a:off x="6033516" y="3485388"/>
              <a:ext cx="113030" cy="83820"/>
            </a:xfrm>
            <a:custGeom>
              <a:avLst/>
              <a:gdLst/>
              <a:ahLst/>
              <a:cxnLst/>
              <a:rect l="l" t="t" r="r" b="b"/>
              <a:pathLst>
                <a:path w="113029" h="83820">
                  <a:moveTo>
                    <a:pt x="112775" y="0"/>
                  </a:moveTo>
                  <a:lnTo>
                    <a:pt x="0" y="0"/>
                  </a:lnTo>
                  <a:lnTo>
                    <a:pt x="0" y="83820"/>
                  </a:lnTo>
                  <a:lnTo>
                    <a:pt x="112775" y="83820"/>
                  </a:lnTo>
                  <a:lnTo>
                    <a:pt x="112775" y="0"/>
                  </a:lnTo>
                  <a:close/>
                </a:path>
              </a:pathLst>
            </a:custGeom>
            <a:solidFill>
              <a:srgbClr val="FFC000"/>
            </a:solidFill>
          </p:spPr>
          <p:txBody>
            <a:bodyPr wrap="square" lIns="0" tIns="0" rIns="0" bIns="0" rtlCol="0"/>
            <a:lstStyle/>
            <a:p>
              <a:endParaRPr/>
            </a:p>
          </p:txBody>
        </p:sp>
        <p:sp>
          <p:nvSpPr>
            <p:cNvPr id="52" name="object 52"/>
            <p:cNvSpPr/>
            <p:nvPr/>
          </p:nvSpPr>
          <p:spPr>
            <a:xfrm>
              <a:off x="6033516" y="3485388"/>
              <a:ext cx="113030" cy="83820"/>
            </a:xfrm>
            <a:custGeom>
              <a:avLst/>
              <a:gdLst/>
              <a:ahLst/>
              <a:cxnLst/>
              <a:rect l="l" t="t" r="r" b="b"/>
              <a:pathLst>
                <a:path w="113029" h="83820">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53" name="object 53"/>
            <p:cNvSpPr/>
            <p:nvPr/>
          </p:nvSpPr>
          <p:spPr>
            <a:xfrm>
              <a:off x="6031992" y="3604259"/>
              <a:ext cx="113030" cy="85725"/>
            </a:xfrm>
            <a:custGeom>
              <a:avLst/>
              <a:gdLst/>
              <a:ahLst/>
              <a:cxnLst/>
              <a:rect l="l" t="t" r="r" b="b"/>
              <a:pathLst>
                <a:path w="113029" h="85725">
                  <a:moveTo>
                    <a:pt x="112775" y="0"/>
                  </a:moveTo>
                  <a:lnTo>
                    <a:pt x="0" y="0"/>
                  </a:lnTo>
                  <a:lnTo>
                    <a:pt x="0" y="85343"/>
                  </a:lnTo>
                  <a:lnTo>
                    <a:pt x="112775" y="85343"/>
                  </a:lnTo>
                  <a:lnTo>
                    <a:pt x="112775" y="0"/>
                  </a:lnTo>
                  <a:close/>
                </a:path>
              </a:pathLst>
            </a:custGeom>
            <a:solidFill>
              <a:srgbClr val="FFC000"/>
            </a:solidFill>
          </p:spPr>
          <p:txBody>
            <a:bodyPr wrap="square" lIns="0" tIns="0" rIns="0" bIns="0" rtlCol="0"/>
            <a:lstStyle/>
            <a:p>
              <a:endParaRPr/>
            </a:p>
          </p:txBody>
        </p:sp>
        <p:sp>
          <p:nvSpPr>
            <p:cNvPr id="54" name="object 54"/>
            <p:cNvSpPr/>
            <p:nvPr/>
          </p:nvSpPr>
          <p:spPr>
            <a:xfrm>
              <a:off x="6031992" y="3604259"/>
              <a:ext cx="113030" cy="85725"/>
            </a:xfrm>
            <a:custGeom>
              <a:avLst/>
              <a:gdLst/>
              <a:ahLst/>
              <a:cxnLst/>
              <a:rect l="l" t="t" r="r" b="b"/>
              <a:pathLst>
                <a:path w="113029" h="85725">
                  <a:moveTo>
                    <a:pt x="0" y="0"/>
                  </a:moveTo>
                  <a:lnTo>
                    <a:pt x="112775" y="0"/>
                  </a:lnTo>
                  <a:lnTo>
                    <a:pt x="112775" y="85343"/>
                  </a:lnTo>
                  <a:lnTo>
                    <a:pt x="0" y="85343"/>
                  </a:lnTo>
                  <a:lnTo>
                    <a:pt x="0" y="0"/>
                  </a:lnTo>
                  <a:close/>
                </a:path>
              </a:pathLst>
            </a:custGeom>
            <a:ln w="12192">
              <a:solidFill>
                <a:srgbClr val="FFFFFF"/>
              </a:solidFill>
            </a:ln>
          </p:spPr>
          <p:txBody>
            <a:bodyPr wrap="square" lIns="0" tIns="0" rIns="0" bIns="0" rtlCol="0"/>
            <a:lstStyle/>
            <a:p>
              <a:endParaRPr/>
            </a:p>
          </p:txBody>
        </p:sp>
        <p:sp>
          <p:nvSpPr>
            <p:cNvPr id="55" name="object 55"/>
            <p:cNvSpPr/>
            <p:nvPr/>
          </p:nvSpPr>
          <p:spPr>
            <a:xfrm>
              <a:off x="6031992" y="2107692"/>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0000"/>
            </a:solidFill>
          </p:spPr>
          <p:txBody>
            <a:bodyPr wrap="square" lIns="0" tIns="0" rIns="0" bIns="0" rtlCol="0"/>
            <a:lstStyle/>
            <a:p>
              <a:endParaRPr/>
            </a:p>
          </p:txBody>
        </p:sp>
        <p:sp>
          <p:nvSpPr>
            <p:cNvPr id="56" name="object 56"/>
            <p:cNvSpPr/>
            <p:nvPr/>
          </p:nvSpPr>
          <p:spPr>
            <a:xfrm>
              <a:off x="6031992" y="2107692"/>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57" name="object 57"/>
            <p:cNvSpPr/>
            <p:nvPr/>
          </p:nvSpPr>
          <p:spPr>
            <a:xfrm>
              <a:off x="6031992" y="2235708"/>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58" name="object 58"/>
            <p:cNvSpPr/>
            <p:nvPr/>
          </p:nvSpPr>
          <p:spPr>
            <a:xfrm>
              <a:off x="6031992" y="2235708"/>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59" name="object 59"/>
            <p:cNvSpPr/>
            <p:nvPr/>
          </p:nvSpPr>
          <p:spPr>
            <a:xfrm>
              <a:off x="6031992" y="1979676"/>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60" name="object 60"/>
            <p:cNvSpPr/>
            <p:nvPr/>
          </p:nvSpPr>
          <p:spPr>
            <a:xfrm>
              <a:off x="6031992" y="1979676"/>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61" name="object 61"/>
            <p:cNvSpPr/>
            <p:nvPr/>
          </p:nvSpPr>
          <p:spPr>
            <a:xfrm>
              <a:off x="6031992" y="1726692"/>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62" name="object 62"/>
            <p:cNvSpPr/>
            <p:nvPr/>
          </p:nvSpPr>
          <p:spPr>
            <a:xfrm>
              <a:off x="6031992" y="1726692"/>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63" name="object 63"/>
            <p:cNvSpPr/>
            <p:nvPr/>
          </p:nvSpPr>
          <p:spPr>
            <a:xfrm>
              <a:off x="6031992" y="1848612"/>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0000"/>
            </a:solidFill>
          </p:spPr>
          <p:txBody>
            <a:bodyPr wrap="square" lIns="0" tIns="0" rIns="0" bIns="0" rtlCol="0"/>
            <a:lstStyle/>
            <a:p>
              <a:endParaRPr/>
            </a:p>
          </p:txBody>
        </p:sp>
        <p:sp>
          <p:nvSpPr>
            <p:cNvPr id="64" name="object 64"/>
            <p:cNvSpPr/>
            <p:nvPr/>
          </p:nvSpPr>
          <p:spPr>
            <a:xfrm>
              <a:off x="6031992" y="1848612"/>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65" name="object 65"/>
            <p:cNvSpPr/>
            <p:nvPr/>
          </p:nvSpPr>
          <p:spPr>
            <a:xfrm>
              <a:off x="6031992" y="1607820"/>
              <a:ext cx="113030" cy="83820"/>
            </a:xfrm>
            <a:custGeom>
              <a:avLst/>
              <a:gdLst/>
              <a:ahLst/>
              <a:cxnLst/>
              <a:rect l="l" t="t" r="r" b="b"/>
              <a:pathLst>
                <a:path w="113029" h="83819">
                  <a:moveTo>
                    <a:pt x="112775" y="0"/>
                  </a:moveTo>
                  <a:lnTo>
                    <a:pt x="0" y="0"/>
                  </a:lnTo>
                  <a:lnTo>
                    <a:pt x="0" y="83820"/>
                  </a:lnTo>
                  <a:lnTo>
                    <a:pt x="112775" y="83820"/>
                  </a:lnTo>
                  <a:lnTo>
                    <a:pt x="112775" y="0"/>
                  </a:lnTo>
                  <a:close/>
                </a:path>
              </a:pathLst>
            </a:custGeom>
            <a:solidFill>
              <a:srgbClr val="FF0000"/>
            </a:solidFill>
          </p:spPr>
          <p:txBody>
            <a:bodyPr wrap="square" lIns="0" tIns="0" rIns="0" bIns="0" rtlCol="0"/>
            <a:lstStyle/>
            <a:p>
              <a:endParaRPr/>
            </a:p>
          </p:txBody>
        </p:sp>
        <p:sp>
          <p:nvSpPr>
            <p:cNvPr id="66" name="object 66"/>
            <p:cNvSpPr/>
            <p:nvPr/>
          </p:nvSpPr>
          <p:spPr>
            <a:xfrm>
              <a:off x="6031992" y="1607820"/>
              <a:ext cx="113030" cy="83820"/>
            </a:xfrm>
            <a:custGeom>
              <a:avLst/>
              <a:gdLst/>
              <a:ahLst/>
              <a:cxnLst/>
              <a:rect l="l" t="t" r="r" b="b"/>
              <a:pathLst>
                <a:path w="113029" h="83819">
                  <a:moveTo>
                    <a:pt x="0" y="0"/>
                  </a:moveTo>
                  <a:lnTo>
                    <a:pt x="112775" y="0"/>
                  </a:lnTo>
                  <a:lnTo>
                    <a:pt x="112775" y="83820"/>
                  </a:lnTo>
                  <a:lnTo>
                    <a:pt x="0" y="83820"/>
                  </a:lnTo>
                  <a:lnTo>
                    <a:pt x="0" y="0"/>
                  </a:lnTo>
                  <a:close/>
                </a:path>
              </a:pathLst>
            </a:custGeom>
            <a:ln w="12192">
              <a:solidFill>
                <a:srgbClr val="FFFFFF"/>
              </a:solidFill>
            </a:ln>
          </p:spPr>
          <p:txBody>
            <a:bodyPr wrap="square" lIns="0" tIns="0" rIns="0" bIns="0" rtlCol="0"/>
            <a:lstStyle/>
            <a:p>
              <a:endParaRPr/>
            </a:p>
          </p:txBody>
        </p:sp>
        <p:sp>
          <p:nvSpPr>
            <p:cNvPr id="67" name="object 67"/>
            <p:cNvSpPr/>
            <p:nvPr/>
          </p:nvSpPr>
          <p:spPr>
            <a:xfrm>
              <a:off x="6031992" y="3023616"/>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0000"/>
            </a:solidFill>
          </p:spPr>
          <p:txBody>
            <a:bodyPr wrap="square" lIns="0" tIns="0" rIns="0" bIns="0" rtlCol="0"/>
            <a:lstStyle/>
            <a:p>
              <a:endParaRPr/>
            </a:p>
          </p:txBody>
        </p:sp>
        <p:sp>
          <p:nvSpPr>
            <p:cNvPr id="68" name="object 68"/>
            <p:cNvSpPr/>
            <p:nvPr/>
          </p:nvSpPr>
          <p:spPr>
            <a:xfrm>
              <a:off x="6031992" y="3023616"/>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sp>
          <p:nvSpPr>
            <p:cNvPr id="69" name="object 69"/>
            <p:cNvSpPr/>
            <p:nvPr/>
          </p:nvSpPr>
          <p:spPr>
            <a:xfrm>
              <a:off x="6031992" y="3235452"/>
              <a:ext cx="113030" cy="85725"/>
            </a:xfrm>
            <a:custGeom>
              <a:avLst/>
              <a:gdLst/>
              <a:ahLst/>
              <a:cxnLst/>
              <a:rect l="l" t="t" r="r" b="b"/>
              <a:pathLst>
                <a:path w="113029" h="85725">
                  <a:moveTo>
                    <a:pt x="112775" y="0"/>
                  </a:moveTo>
                  <a:lnTo>
                    <a:pt x="0" y="0"/>
                  </a:lnTo>
                  <a:lnTo>
                    <a:pt x="0" y="85344"/>
                  </a:lnTo>
                  <a:lnTo>
                    <a:pt x="112775" y="85344"/>
                  </a:lnTo>
                  <a:lnTo>
                    <a:pt x="112775" y="0"/>
                  </a:lnTo>
                  <a:close/>
                </a:path>
              </a:pathLst>
            </a:custGeom>
            <a:solidFill>
              <a:srgbClr val="FFC000"/>
            </a:solidFill>
          </p:spPr>
          <p:txBody>
            <a:bodyPr wrap="square" lIns="0" tIns="0" rIns="0" bIns="0" rtlCol="0"/>
            <a:lstStyle/>
            <a:p>
              <a:endParaRPr/>
            </a:p>
          </p:txBody>
        </p:sp>
        <p:sp>
          <p:nvSpPr>
            <p:cNvPr id="70" name="object 70"/>
            <p:cNvSpPr/>
            <p:nvPr/>
          </p:nvSpPr>
          <p:spPr>
            <a:xfrm>
              <a:off x="6031992" y="3235452"/>
              <a:ext cx="113030" cy="85725"/>
            </a:xfrm>
            <a:custGeom>
              <a:avLst/>
              <a:gdLst/>
              <a:ahLst/>
              <a:cxnLst/>
              <a:rect l="l" t="t" r="r" b="b"/>
              <a:pathLst>
                <a:path w="113029" h="85725">
                  <a:moveTo>
                    <a:pt x="0" y="0"/>
                  </a:moveTo>
                  <a:lnTo>
                    <a:pt x="112775" y="0"/>
                  </a:lnTo>
                  <a:lnTo>
                    <a:pt x="112775" y="85344"/>
                  </a:lnTo>
                  <a:lnTo>
                    <a:pt x="0" y="85344"/>
                  </a:lnTo>
                  <a:lnTo>
                    <a:pt x="0" y="0"/>
                  </a:lnTo>
                  <a:close/>
                </a:path>
              </a:pathLst>
            </a:custGeom>
            <a:ln w="12192">
              <a:solidFill>
                <a:srgbClr val="FFFFFF"/>
              </a:solidFill>
            </a:ln>
          </p:spPr>
          <p:txBody>
            <a:bodyPr wrap="square" lIns="0" tIns="0" rIns="0" bIns="0" rtlCol="0"/>
            <a:lstStyle/>
            <a:p>
              <a:endParaRPr/>
            </a:p>
          </p:txBody>
        </p:sp>
      </p:grpSp>
      <p:sp>
        <p:nvSpPr>
          <p:cNvPr id="71" name="object 71"/>
          <p:cNvSpPr txBox="1"/>
          <p:nvPr/>
        </p:nvSpPr>
        <p:spPr>
          <a:xfrm>
            <a:off x="6241191" y="2359341"/>
            <a:ext cx="541655" cy="779780"/>
          </a:xfrm>
          <a:prstGeom prst="rect">
            <a:avLst/>
          </a:prstGeom>
        </p:spPr>
        <p:txBody>
          <a:bodyPr vert="horz" wrap="square" lIns="0" tIns="12700" rIns="0" bIns="0" rtlCol="0">
            <a:spAutoFit/>
          </a:bodyPr>
          <a:lstStyle/>
          <a:p>
            <a:pPr marR="5080">
              <a:lnSpc>
                <a:spcPct val="103000"/>
              </a:lnSpc>
              <a:spcBef>
                <a:spcPts val="100"/>
              </a:spcBef>
            </a:pPr>
            <a:r>
              <a:rPr sz="800" dirty="0">
                <a:latin typeface="Arial"/>
                <a:cs typeface="Arial"/>
              </a:rPr>
              <a:t>Cortex-</a:t>
            </a:r>
            <a:r>
              <a:rPr sz="800" spc="-25" dirty="0">
                <a:latin typeface="Arial"/>
                <a:cs typeface="Arial"/>
              </a:rPr>
              <a:t>A17</a:t>
            </a:r>
            <a:r>
              <a:rPr sz="800" dirty="0">
                <a:latin typeface="Arial"/>
                <a:cs typeface="Arial"/>
              </a:rPr>
              <a:t> Cortex-</a:t>
            </a:r>
            <a:r>
              <a:rPr sz="800" spc="-25" dirty="0">
                <a:latin typeface="Arial"/>
                <a:cs typeface="Arial"/>
              </a:rPr>
              <a:t>A15</a:t>
            </a:r>
            <a:r>
              <a:rPr sz="800" dirty="0">
                <a:latin typeface="Arial"/>
                <a:cs typeface="Arial"/>
              </a:rPr>
              <a:t> Cortex-</a:t>
            </a:r>
            <a:r>
              <a:rPr sz="800" spc="-25" dirty="0">
                <a:latin typeface="Arial"/>
                <a:cs typeface="Arial"/>
              </a:rPr>
              <a:t>A9</a:t>
            </a:r>
            <a:r>
              <a:rPr sz="800" dirty="0">
                <a:latin typeface="Arial"/>
                <a:cs typeface="Arial"/>
              </a:rPr>
              <a:t> Cortex-</a:t>
            </a:r>
            <a:r>
              <a:rPr sz="800" spc="-25" dirty="0">
                <a:latin typeface="Arial"/>
                <a:cs typeface="Arial"/>
              </a:rPr>
              <a:t>A8</a:t>
            </a:r>
            <a:r>
              <a:rPr sz="800" dirty="0">
                <a:latin typeface="Arial"/>
                <a:cs typeface="Arial"/>
              </a:rPr>
              <a:t> Cortex-</a:t>
            </a:r>
            <a:r>
              <a:rPr sz="800" spc="-25" dirty="0">
                <a:latin typeface="Arial"/>
                <a:cs typeface="Arial"/>
              </a:rPr>
              <a:t>A7</a:t>
            </a:r>
            <a:r>
              <a:rPr sz="800" dirty="0">
                <a:latin typeface="Arial"/>
                <a:cs typeface="Arial"/>
              </a:rPr>
              <a:t> Cortex-</a:t>
            </a:r>
            <a:r>
              <a:rPr sz="800" spc="-25" dirty="0">
                <a:latin typeface="Arial"/>
                <a:cs typeface="Arial"/>
              </a:rPr>
              <a:t>A5</a:t>
            </a:r>
            <a:endParaRPr sz="800">
              <a:latin typeface="Arial"/>
              <a:cs typeface="Arial"/>
            </a:endParaRPr>
          </a:p>
        </p:txBody>
      </p:sp>
      <p:sp>
        <p:nvSpPr>
          <p:cNvPr id="72" name="object 72"/>
          <p:cNvSpPr txBox="1"/>
          <p:nvPr/>
        </p:nvSpPr>
        <p:spPr>
          <a:xfrm>
            <a:off x="6236445" y="3199227"/>
            <a:ext cx="490855" cy="528320"/>
          </a:xfrm>
          <a:prstGeom prst="rect">
            <a:avLst/>
          </a:prstGeom>
        </p:spPr>
        <p:txBody>
          <a:bodyPr vert="horz" wrap="square" lIns="0" tIns="12700" rIns="0" bIns="0" rtlCol="0">
            <a:spAutoFit/>
          </a:bodyPr>
          <a:lstStyle/>
          <a:p>
            <a:pPr marR="5080" algn="just">
              <a:lnSpc>
                <a:spcPct val="102899"/>
              </a:lnSpc>
              <a:spcBef>
                <a:spcPts val="100"/>
              </a:spcBef>
            </a:pPr>
            <a:r>
              <a:rPr sz="800" dirty="0">
                <a:latin typeface="Arial"/>
                <a:cs typeface="Arial"/>
              </a:rPr>
              <a:t>Cortex-</a:t>
            </a:r>
            <a:r>
              <a:rPr sz="800" spc="-25" dirty="0">
                <a:latin typeface="Arial"/>
                <a:cs typeface="Arial"/>
              </a:rPr>
              <a:t>R8</a:t>
            </a:r>
            <a:r>
              <a:rPr sz="800" dirty="0">
                <a:latin typeface="Arial"/>
                <a:cs typeface="Arial"/>
              </a:rPr>
              <a:t> Cortex-</a:t>
            </a:r>
            <a:r>
              <a:rPr sz="800" spc="-25" dirty="0">
                <a:latin typeface="Arial"/>
                <a:cs typeface="Arial"/>
              </a:rPr>
              <a:t>R7</a:t>
            </a:r>
            <a:r>
              <a:rPr sz="800" dirty="0">
                <a:latin typeface="Arial"/>
                <a:cs typeface="Arial"/>
              </a:rPr>
              <a:t> Cortex-</a:t>
            </a:r>
            <a:r>
              <a:rPr sz="800" spc="-25" dirty="0">
                <a:latin typeface="Arial"/>
                <a:cs typeface="Arial"/>
              </a:rPr>
              <a:t>R5</a:t>
            </a:r>
            <a:r>
              <a:rPr sz="800" dirty="0">
                <a:latin typeface="Arial"/>
                <a:cs typeface="Arial"/>
              </a:rPr>
              <a:t> Cortex-</a:t>
            </a:r>
            <a:r>
              <a:rPr sz="800" spc="-25" dirty="0">
                <a:latin typeface="Arial"/>
                <a:cs typeface="Arial"/>
              </a:rPr>
              <a:t>R4</a:t>
            </a:r>
            <a:endParaRPr sz="800">
              <a:latin typeface="Arial"/>
              <a:cs typeface="Arial"/>
            </a:endParaRPr>
          </a:p>
        </p:txBody>
      </p:sp>
      <p:sp>
        <p:nvSpPr>
          <p:cNvPr id="73" name="object 73"/>
          <p:cNvSpPr txBox="1"/>
          <p:nvPr/>
        </p:nvSpPr>
        <p:spPr>
          <a:xfrm>
            <a:off x="6236445" y="3771591"/>
            <a:ext cx="822325" cy="654685"/>
          </a:xfrm>
          <a:prstGeom prst="rect">
            <a:avLst/>
          </a:prstGeom>
        </p:spPr>
        <p:txBody>
          <a:bodyPr vert="horz" wrap="square" lIns="0" tIns="12065" rIns="0" bIns="0" rtlCol="0">
            <a:spAutoFit/>
          </a:bodyPr>
          <a:lstStyle/>
          <a:p>
            <a:pPr marR="5080">
              <a:lnSpc>
                <a:spcPct val="103099"/>
              </a:lnSpc>
              <a:spcBef>
                <a:spcPts val="95"/>
              </a:spcBef>
            </a:pPr>
            <a:r>
              <a:rPr sz="800" dirty="0">
                <a:latin typeface="Arial"/>
                <a:cs typeface="Arial"/>
              </a:rPr>
              <a:t>Cortex-M23,</a:t>
            </a:r>
            <a:r>
              <a:rPr sz="800" spc="100" dirty="0">
                <a:latin typeface="Arial"/>
                <a:cs typeface="Arial"/>
              </a:rPr>
              <a:t> </a:t>
            </a:r>
            <a:r>
              <a:rPr sz="800" spc="-25" dirty="0">
                <a:latin typeface="Arial"/>
                <a:cs typeface="Arial"/>
              </a:rPr>
              <a:t>M33</a:t>
            </a:r>
            <a:r>
              <a:rPr sz="800" dirty="0">
                <a:latin typeface="Arial"/>
                <a:cs typeface="Arial"/>
              </a:rPr>
              <a:t> Cortex-</a:t>
            </a:r>
            <a:r>
              <a:rPr sz="800" spc="-25" dirty="0">
                <a:latin typeface="Arial"/>
                <a:cs typeface="Arial"/>
              </a:rPr>
              <a:t>M7</a:t>
            </a:r>
            <a:r>
              <a:rPr sz="800" spc="500" dirty="0">
                <a:latin typeface="Arial"/>
                <a:cs typeface="Arial"/>
              </a:rPr>
              <a:t> </a:t>
            </a:r>
            <a:r>
              <a:rPr sz="800" dirty="0">
                <a:latin typeface="Arial"/>
                <a:cs typeface="Arial"/>
              </a:rPr>
              <a:t>Cortex-</a:t>
            </a:r>
            <a:r>
              <a:rPr sz="800" spc="-25" dirty="0">
                <a:latin typeface="Arial"/>
                <a:cs typeface="Arial"/>
              </a:rPr>
              <a:t>M4</a:t>
            </a:r>
            <a:r>
              <a:rPr sz="800" spc="500" dirty="0">
                <a:latin typeface="Arial"/>
                <a:cs typeface="Arial"/>
              </a:rPr>
              <a:t> </a:t>
            </a:r>
            <a:r>
              <a:rPr sz="800" dirty="0">
                <a:latin typeface="Arial"/>
                <a:cs typeface="Arial"/>
              </a:rPr>
              <a:t>Cortex-</a:t>
            </a:r>
            <a:r>
              <a:rPr sz="800" spc="-25" dirty="0">
                <a:latin typeface="Arial"/>
                <a:cs typeface="Arial"/>
              </a:rPr>
              <a:t>M3</a:t>
            </a:r>
            <a:r>
              <a:rPr sz="800" spc="500" dirty="0">
                <a:latin typeface="Arial"/>
                <a:cs typeface="Arial"/>
              </a:rPr>
              <a:t> </a:t>
            </a:r>
            <a:r>
              <a:rPr sz="800" dirty="0">
                <a:latin typeface="Arial"/>
                <a:cs typeface="Arial"/>
              </a:rPr>
              <a:t>Cortex-M0,</a:t>
            </a:r>
            <a:r>
              <a:rPr sz="800" spc="85" dirty="0">
                <a:latin typeface="Arial"/>
                <a:cs typeface="Arial"/>
              </a:rPr>
              <a:t> </a:t>
            </a:r>
            <a:r>
              <a:rPr sz="800" spc="-25" dirty="0">
                <a:latin typeface="Arial"/>
                <a:cs typeface="Arial"/>
              </a:rPr>
              <a:t>M0+</a:t>
            </a:r>
            <a:endParaRPr sz="800">
              <a:latin typeface="Arial"/>
              <a:cs typeface="Arial"/>
            </a:endParaRPr>
          </a:p>
        </p:txBody>
      </p:sp>
      <p:sp>
        <p:nvSpPr>
          <p:cNvPr id="74" name="object 74"/>
          <p:cNvSpPr txBox="1"/>
          <p:nvPr/>
        </p:nvSpPr>
        <p:spPr>
          <a:xfrm>
            <a:off x="6237391" y="4484865"/>
            <a:ext cx="333375" cy="327660"/>
          </a:xfrm>
          <a:prstGeom prst="rect">
            <a:avLst/>
          </a:prstGeom>
        </p:spPr>
        <p:txBody>
          <a:bodyPr vert="horz" wrap="square" lIns="0" tIns="12065" rIns="0" bIns="0" rtlCol="0">
            <a:spAutoFit/>
          </a:bodyPr>
          <a:lstStyle/>
          <a:p>
            <a:pPr marR="5080">
              <a:lnSpc>
                <a:spcPct val="123800"/>
              </a:lnSpc>
              <a:spcBef>
                <a:spcPts val="95"/>
              </a:spcBef>
            </a:pPr>
            <a:r>
              <a:rPr sz="800" spc="-10" dirty="0">
                <a:latin typeface="Arial"/>
                <a:cs typeface="Arial"/>
              </a:rPr>
              <a:t>SC000 SC300</a:t>
            </a:r>
            <a:endParaRPr sz="800">
              <a:latin typeface="Arial"/>
              <a:cs typeface="Arial"/>
            </a:endParaRPr>
          </a:p>
        </p:txBody>
      </p:sp>
      <p:sp>
        <p:nvSpPr>
          <p:cNvPr id="75" name="object 75"/>
          <p:cNvSpPr txBox="1"/>
          <p:nvPr/>
        </p:nvSpPr>
        <p:spPr>
          <a:xfrm>
            <a:off x="6237391" y="4850597"/>
            <a:ext cx="321310" cy="478155"/>
          </a:xfrm>
          <a:prstGeom prst="rect">
            <a:avLst/>
          </a:prstGeom>
        </p:spPr>
        <p:txBody>
          <a:bodyPr vert="horz" wrap="square" lIns="0" tIns="12065" rIns="0" bIns="0" rtlCol="0">
            <a:spAutoFit/>
          </a:bodyPr>
          <a:lstStyle/>
          <a:p>
            <a:pPr marR="5080">
              <a:lnSpc>
                <a:spcPct val="123800"/>
              </a:lnSpc>
              <a:spcBef>
                <a:spcPts val="95"/>
              </a:spcBef>
            </a:pPr>
            <a:r>
              <a:rPr sz="800" spc="-10" dirty="0">
                <a:latin typeface="Arial"/>
                <a:cs typeface="Arial"/>
              </a:rPr>
              <a:t>Arm11 </a:t>
            </a:r>
            <a:r>
              <a:rPr sz="800" spc="-20" dirty="0">
                <a:latin typeface="Arial"/>
                <a:cs typeface="Arial"/>
              </a:rPr>
              <a:t>Arm9 Arm7</a:t>
            </a:r>
            <a:endParaRPr sz="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9E27-68D3-4593-9307-0CF87639A2EE}"/>
              </a:ext>
            </a:extLst>
          </p:cNvPr>
          <p:cNvSpPr>
            <a:spLocks noGrp="1"/>
          </p:cNvSpPr>
          <p:nvPr>
            <p:ph type="title"/>
          </p:nvPr>
        </p:nvSpPr>
        <p:spPr>
          <a:xfrm>
            <a:off x="981075" y="11723"/>
            <a:ext cx="7704667" cy="1371601"/>
          </a:xfrm>
        </p:spPr>
        <p:txBody>
          <a:bodyPr/>
          <a:lstStyle/>
          <a:p>
            <a:r>
              <a:rPr lang="en-US" b="1" dirty="0" err="1"/>
              <a:t>PUPDRy</a:t>
            </a:r>
            <a:r>
              <a:rPr lang="en-US" b="1" dirty="0"/>
              <a:t> Register</a:t>
            </a:r>
          </a:p>
        </p:txBody>
      </p:sp>
      <p:pic>
        <p:nvPicPr>
          <p:cNvPr id="4" name="Picture 3">
            <a:extLst>
              <a:ext uri="{FF2B5EF4-FFF2-40B4-BE49-F238E27FC236}">
                <a16:creationId xmlns:a16="http://schemas.microsoft.com/office/drawing/2014/main" id="{120430A5-C585-4DE1-A66D-D330AC45B5BF}"/>
              </a:ext>
            </a:extLst>
          </p:cNvPr>
          <p:cNvPicPr>
            <a:picLocks noChangeAspect="1"/>
          </p:cNvPicPr>
          <p:nvPr/>
        </p:nvPicPr>
        <p:blipFill>
          <a:blip r:embed="rId2"/>
          <a:stretch>
            <a:fillRect/>
          </a:stretch>
        </p:blipFill>
        <p:spPr>
          <a:xfrm>
            <a:off x="17585" y="1600199"/>
            <a:ext cx="9223513" cy="3657600"/>
          </a:xfrm>
          <a:prstGeom prst="rect">
            <a:avLst/>
          </a:prstGeom>
        </p:spPr>
      </p:pic>
    </p:spTree>
    <p:extLst>
      <p:ext uri="{BB962C8B-B14F-4D97-AF65-F5344CB8AC3E}">
        <p14:creationId xmlns:p14="http://schemas.microsoft.com/office/powerpoint/2010/main" val="2001872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45564-1082-4C17-925A-8F68D0B23E22}"/>
              </a:ext>
            </a:extLst>
          </p:cNvPr>
          <p:cNvSpPr>
            <a:spLocks noGrp="1"/>
          </p:cNvSpPr>
          <p:nvPr>
            <p:ph type="title"/>
          </p:nvPr>
        </p:nvSpPr>
        <p:spPr>
          <a:xfrm>
            <a:off x="982133" y="248584"/>
            <a:ext cx="7704667" cy="1219199"/>
          </a:xfrm>
        </p:spPr>
        <p:txBody>
          <a:bodyPr/>
          <a:lstStyle/>
          <a:p>
            <a:r>
              <a:rPr lang="en-US" dirty="0"/>
              <a:t>Example</a:t>
            </a:r>
          </a:p>
        </p:txBody>
      </p:sp>
      <p:sp>
        <p:nvSpPr>
          <p:cNvPr id="3" name="Content Placeholder 2">
            <a:extLst>
              <a:ext uri="{FF2B5EF4-FFF2-40B4-BE49-F238E27FC236}">
                <a16:creationId xmlns:a16="http://schemas.microsoft.com/office/drawing/2014/main" id="{F920AFCE-8038-44B4-AF65-D7810226BDF8}"/>
              </a:ext>
            </a:extLst>
          </p:cNvPr>
          <p:cNvSpPr>
            <a:spLocks noGrp="1"/>
          </p:cNvSpPr>
          <p:nvPr>
            <p:ph idx="1"/>
          </p:nvPr>
        </p:nvSpPr>
        <p:spPr>
          <a:xfrm>
            <a:off x="982133" y="1467783"/>
            <a:ext cx="7704667" cy="4780616"/>
          </a:xfrm>
        </p:spPr>
        <p:txBody>
          <a:bodyPr>
            <a:normAutofit fontScale="92500" lnSpcReduction="20000"/>
          </a:bodyPr>
          <a:lstStyle/>
          <a:p>
            <a:r>
              <a:rPr lang="en-US" dirty="0"/>
              <a:t>Write the statements to configure Port A0 as an input pin with pull-up</a:t>
            </a:r>
          </a:p>
          <a:p>
            <a:r>
              <a:rPr lang="en-US" dirty="0"/>
              <a:t>resistor.</a:t>
            </a:r>
          </a:p>
          <a:p>
            <a:r>
              <a:rPr lang="en-US" b="1" dirty="0"/>
              <a:t>Solution:</a:t>
            </a:r>
          </a:p>
          <a:p>
            <a:r>
              <a:rPr lang="en-US" dirty="0"/>
              <a:t>GPIOA-&gt;MODER &amp;= ~0x00000003;</a:t>
            </a:r>
          </a:p>
          <a:p>
            <a:r>
              <a:rPr lang="en-US" dirty="0"/>
              <a:t>/* clear pin mode bits to input mode</a:t>
            </a:r>
          </a:p>
          <a:p>
            <a:r>
              <a:rPr lang="en-US" dirty="0"/>
              <a:t>for PA0 */</a:t>
            </a:r>
          </a:p>
          <a:p>
            <a:r>
              <a:rPr lang="en-US" dirty="0"/>
              <a:t>GPIOA-&gt;PUPDR &amp;= ~0x00000003;</a:t>
            </a:r>
          </a:p>
          <a:p>
            <a:r>
              <a:rPr lang="en-US" dirty="0"/>
              <a:t>/* clear pull-up/pull-down bits for PA0</a:t>
            </a:r>
          </a:p>
          <a:p>
            <a:r>
              <a:rPr lang="en-US" dirty="0"/>
              <a:t>*/</a:t>
            </a:r>
          </a:p>
          <a:p>
            <a:r>
              <a:rPr lang="en-US" dirty="0"/>
              <a:t>GPIOA-&gt;PUPDR |= 0x00000001;</a:t>
            </a:r>
          </a:p>
          <a:p>
            <a:r>
              <a:rPr lang="en-US" dirty="0"/>
              <a:t>/* set pull-up for PA0 */</a:t>
            </a:r>
          </a:p>
        </p:txBody>
      </p:sp>
    </p:spTree>
    <p:extLst>
      <p:ext uri="{BB962C8B-B14F-4D97-AF65-F5344CB8AC3E}">
        <p14:creationId xmlns:p14="http://schemas.microsoft.com/office/powerpoint/2010/main" val="295352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5EC59-F467-4B0A-903A-06A7784D2337}"/>
              </a:ext>
            </a:extLst>
          </p:cNvPr>
          <p:cNvSpPr>
            <a:spLocks noGrp="1"/>
          </p:cNvSpPr>
          <p:nvPr>
            <p:ph type="title"/>
          </p:nvPr>
        </p:nvSpPr>
        <p:spPr>
          <a:xfrm>
            <a:off x="982133" y="304800"/>
            <a:ext cx="7704667" cy="990599"/>
          </a:xfrm>
        </p:spPr>
        <p:txBody>
          <a:bodyPr/>
          <a:lstStyle/>
          <a:p>
            <a:r>
              <a:rPr lang="en-US" b="1" dirty="0"/>
              <a:t>Step to read the switch</a:t>
            </a:r>
          </a:p>
        </p:txBody>
      </p:sp>
      <p:sp>
        <p:nvSpPr>
          <p:cNvPr id="3" name="Content Placeholder 2">
            <a:extLst>
              <a:ext uri="{FF2B5EF4-FFF2-40B4-BE49-F238E27FC236}">
                <a16:creationId xmlns:a16="http://schemas.microsoft.com/office/drawing/2014/main" id="{9CE94E65-BF4A-465B-803C-9FFD79533BC9}"/>
              </a:ext>
            </a:extLst>
          </p:cNvPr>
          <p:cNvSpPr>
            <a:spLocks noGrp="1"/>
          </p:cNvSpPr>
          <p:nvPr>
            <p:ph idx="1"/>
          </p:nvPr>
        </p:nvSpPr>
        <p:spPr>
          <a:xfrm>
            <a:off x="982133" y="1664677"/>
            <a:ext cx="7704667" cy="4736121"/>
          </a:xfrm>
        </p:spPr>
        <p:txBody>
          <a:bodyPr>
            <a:normAutofit/>
          </a:bodyPr>
          <a:lstStyle/>
          <a:p>
            <a:r>
              <a:rPr lang="en-US" dirty="0"/>
              <a:t>To read a switch and display it on an LED, the following steps must be</a:t>
            </a:r>
          </a:p>
          <a:p>
            <a:r>
              <a:rPr lang="en-US" dirty="0"/>
              <a:t>taken.</a:t>
            </a:r>
          </a:p>
          <a:p>
            <a:r>
              <a:rPr lang="en-US" dirty="0"/>
              <a:t>1) Make pin PA5 as output in MODER register for the LD2,</a:t>
            </a:r>
          </a:p>
          <a:p>
            <a:r>
              <a:rPr lang="en-US" dirty="0"/>
              <a:t>2) configure PC13 as input,</a:t>
            </a:r>
          </a:p>
          <a:p>
            <a:r>
              <a:rPr lang="en-US" dirty="0"/>
              <a:t>3) read switch from PC13,</a:t>
            </a:r>
          </a:p>
          <a:p>
            <a:r>
              <a:rPr lang="en-US" dirty="0"/>
              <a:t>4) if PC13 is high, set PA5 high to turn on the LED,</a:t>
            </a:r>
          </a:p>
          <a:p>
            <a:r>
              <a:rPr lang="en-US" dirty="0"/>
              <a:t>5) else clear PA5 low to turn off the LED</a:t>
            </a:r>
          </a:p>
          <a:p>
            <a:r>
              <a:rPr lang="en-US" dirty="0"/>
              <a:t>6) Repeat steps 3 to 5.</a:t>
            </a:r>
          </a:p>
        </p:txBody>
      </p:sp>
    </p:spTree>
    <p:extLst>
      <p:ext uri="{BB962C8B-B14F-4D97-AF65-F5344CB8AC3E}">
        <p14:creationId xmlns:p14="http://schemas.microsoft.com/office/powerpoint/2010/main" val="3541400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D25E07-AB0B-447C-BEA7-DFCE54A58771}"/>
              </a:ext>
            </a:extLst>
          </p:cNvPr>
          <p:cNvPicPr>
            <a:picLocks noChangeAspect="1"/>
          </p:cNvPicPr>
          <p:nvPr/>
        </p:nvPicPr>
        <p:blipFill>
          <a:blip r:embed="rId2"/>
          <a:stretch>
            <a:fillRect/>
          </a:stretch>
        </p:blipFill>
        <p:spPr>
          <a:xfrm>
            <a:off x="1004886" y="0"/>
            <a:ext cx="7426062" cy="4801423"/>
          </a:xfrm>
          <a:prstGeom prst="rect">
            <a:avLst/>
          </a:prstGeom>
        </p:spPr>
      </p:pic>
      <p:pic>
        <p:nvPicPr>
          <p:cNvPr id="5" name="Picture 4">
            <a:extLst>
              <a:ext uri="{FF2B5EF4-FFF2-40B4-BE49-F238E27FC236}">
                <a16:creationId xmlns:a16="http://schemas.microsoft.com/office/drawing/2014/main" id="{C8473819-C1D3-4F05-A113-755D10884AF0}"/>
              </a:ext>
            </a:extLst>
          </p:cNvPr>
          <p:cNvPicPr>
            <a:picLocks noChangeAspect="1"/>
          </p:cNvPicPr>
          <p:nvPr/>
        </p:nvPicPr>
        <p:blipFill>
          <a:blip r:embed="rId3"/>
          <a:stretch>
            <a:fillRect/>
          </a:stretch>
        </p:blipFill>
        <p:spPr>
          <a:xfrm>
            <a:off x="1004886" y="4801422"/>
            <a:ext cx="7416289" cy="1599377"/>
          </a:xfrm>
          <a:prstGeom prst="rect">
            <a:avLst/>
          </a:prstGeom>
        </p:spPr>
      </p:pic>
    </p:spTree>
    <p:extLst>
      <p:ext uri="{BB962C8B-B14F-4D97-AF65-F5344CB8AC3E}">
        <p14:creationId xmlns:p14="http://schemas.microsoft.com/office/powerpoint/2010/main" val="2634542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08A1-B983-4A18-8451-A09197A04DB8}"/>
              </a:ext>
            </a:extLst>
          </p:cNvPr>
          <p:cNvSpPr>
            <a:spLocks noGrp="1"/>
          </p:cNvSpPr>
          <p:nvPr>
            <p:ph type="title"/>
          </p:nvPr>
        </p:nvSpPr>
        <p:spPr>
          <a:xfrm>
            <a:off x="990600" y="342315"/>
            <a:ext cx="7704667" cy="761999"/>
          </a:xfrm>
        </p:spPr>
        <p:txBody>
          <a:bodyPr>
            <a:normAutofit fontScale="90000"/>
          </a:bodyPr>
          <a:lstStyle/>
          <a:p>
            <a:r>
              <a:rPr lang="en-US" b="1" dirty="0"/>
              <a:t>Seven-segment LED interfacing and programming</a:t>
            </a:r>
            <a:endParaRPr lang="en-US" dirty="0"/>
          </a:p>
        </p:txBody>
      </p:sp>
      <p:sp>
        <p:nvSpPr>
          <p:cNvPr id="3" name="Content Placeholder 2">
            <a:extLst>
              <a:ext uri="{FF2B5EF4-FFF2-40B4-BE49-F238E27FC236}">
                <a16:creationId xmlns:a16="http://schemas.microsoft.com/office/drawing/2014/main" id="{DF86A159-ADD5-45D0-B455-E612579350B2}"/>
              </a:ext>
            </a:extLst>
          </p:cNvPr>
          <p:cNvSpPr>
            <a:spLocks noGrp="1"/>
          </p:cNvSpPr>
          <p:nvPr>
            <p:ph idx="1"/>
          </p:nvPr>
        </p:nvSpPr>
        <p:spPr>
          <a:xfrm>
            <a:off x="838199" y="963152"/>
            <a:ext cx="7704667" cy="3256616"/>
          </a:xfrm>
        </p:spPr>
        <p:txBody>
          <a:bodyPr/>
          <a:lstStyle/>
          <a:p>
            <a:r>
              <a:rPr lang="en-US" dirty="0"/>
              <a:t>A popular numeric display is a seven-segment LED. The 7-seg LED can have a common anode or a common cathode.</a:t>
            </a:r>
          </a:p>
          <a:p>
            <a:r>
              <a:rPr lang="en-US" dirty="0"/>
              <a:t>The seven segments of LED are designated as a, b, c, d, e, f, and g</a:t>
            </a:r>
          </a:p>
        </p:txBody>
      </p:sp>
      <p:pic>
        <p:nvPicPr>
          <p:cNvPr id="4" name="Picture 3">
            <a:extLst>
              <a:ext uri="{FF2B5EF4-FFF2-40B4-BE49-F238E27FC236}">
                <a16:creationId xmlns:a16="http://schemas.microsoft.com/office/drawing/2014/main" id="{D0C178F5-8963-4E51-B8F9-5527D2761A6C}"/>
              </a:ext>
            </a:extLst>
          </p:cNvPr>
          <p:cNvPicPr>
            <a:picLocks noChangeAspect="1"/>
          </p:cNvPicPr>
          <p:nvPr/>
        </p:nvPicPr>
        <p:blipFill>
          <a:blip r:embed="rId2"/>
          <a:stretch>
            <a:fillRect/>
          </a:stretch>
        </p:blipFill>
        <p:spPr>
          <a:xfrm>
            <a:off x="1809750" y="3895725"/>
            <a:ext cx="5524500" cy="2962275"/>
          </a:xfrm>
          <a:prstGeom prst="rect">
            <a:avLst/>
          </a:prstGeom>
        </p:spPr>
      </p:pic>
    </p:spTree>
    <p:extLst>
      <p:ext uri="{BB962C8B-B14F-4D97-AF65-F5344CB8AC3E}">
        <p14:creationId xmlns:p14="http://schemas.microsoft.com/office/powerpoint/2010/main" val="598107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2F5CB-F4A1-4862-8821-DDBB61D21572}"/>
              </a:ext>
            </a:extLst>
          </p:cNvPr>
          <p:cNvSpPr>
            <a:spLocks noGrp="1"/>
          </p:cNvSpPr>
          <p:nvPr>
            <p:ph type="title"/>
          </p:nvPr>
        </p:nvSpPr>
        <p:spPr>
          <a:xfrm>
            <a:off x="982131" y="152400"/>
            <a:ext cx="7704667" cy="914401"/>
          </a:xfrm>
        </p:spPr>
        <p:txBody>
          <a:bodyPr/>
          <a:lstStyle/>
          <a:p>
            <a:endParaRPr lang="en-US" dirty="0"/>
          </a:p>
        </p:txBody>
      </p:sp>
      <p:sp>
        <p:nvSpPr>
          <p:cNvPr id="3" name="Content Placeholder 2">
            <a:extLst>
              <a:ext uri="{FF2B5EF4-FFF2-40B4-BE49-F238E27FC236}">
                <a16:creationId xmlns:a16="http://schemas.microsoft.com/office/drawing/2014/main" id="{4ED55EBD-3FFA-402A-97E8-85FCBB4F197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D9AB9D-51E4-4B1A-8ABF-E4BE7C2E132E}"/>
              </a:ext>
            </a:extLst>
          </p:cNvPr>
          <p:cNvPicPr>
            <a:picLocks noChangeAspect="1"/>
          </p:cNvPicPr>
          <p:nvPr/>
        </p:nvPicPr>
        <p:blipFill>
          <a:blip r:embed="rId2"/>
          <a:stretch>
            <a:fillRect/>
          </a:stretch>
        </p:blipFill>
        <p:spPr>
          <a:xfrm>
            <a:off x="1481137" y="1475441"/>
            <a:ext cx="6181725" cy="4524375"/>
          </a:xfrm>
          <a:prstGeom prst="rect">
            <a:avLst/>
          </a:prstGeom>
        </p:spPr>
      </p:pic>
    </p:spTree>
    <p:extLst>
      <p:ext uri="{BB962C8B-B14F-4D97-AF65-F5344CB8AC3E}">
        <p14:creationId xmlns:p14="http://schemas.microsoft.com/office/powerpoint/2010/main" val="3139192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5E0D-A2D6-442A-8A0F-6597C7917B08}"/>
              </a:ext>
            </a:extLst>
          </p:cNvPr>
          <p:cNvSpPr>
            <a:spLocks noGrp="1"/>
          </p:cNvSpPr>
          <p:nvPr>
            <p:ph type="title"/>
          </p:nvPr>
        </p:nvSpPr>
        <p:spPr>
          <a:xfrm>
            <a:off x="982133" y="457201"/>
            <a:ext cx="7704667" cy="914399"/>
          </a:xfrm>
        </p:spPr>
        <p:txBody>
          <a:bodyPr/>
          <a:lstStyle/>
          <a:p>
            <a:r>
              <a:rPr lang="en-US" b="1" dirty="0"/>
              <a:t>Step to display on 7 Segment</a:t>
            </a:r>
          </a:p>
        </p:txBody>
      </p:sp>
      <p:sp>
        <p:nvSpPr>
          <p:cNvPr id="3" name="Content Placeholder 2">
            <a:extLst>
              <a:ext uri="{FF2B5EF4-FFF2-40B4-BE49-F238E27FC236}">
                <a16:creationId xmlns:a16="http://schemas.microsoft.com/office/drawing/2014/main" id="{684A9C6D-E774-47BC-9493-96A09B2406A7}"/>
              </a:ext>
            </a:extLst>
          </p:cNvPr>
          <p:cNvSpPr>
            <a:spLocks noGrp="1"/>
          </p:cNvSpPr>
          <p:nvPr>
            <p:ph idx="1"/>
          </p:nvPr>
        </p:nvSpPr>
        <p:spPr>
          <a:xfrm>
            <a:off x="982133" y="1524000"/>
            <a:ext cx="7704667" cy="4475816"/>
          </a:xfrm>
        </p:spPr>
        <p:txBody>
          <a:bodyPr>
            <a:normAutofit fontScale="85000" lnSpcReduction="20000"/>
          </a:bodyPr>
          <a:lstStyle/>
          <a:p>
            <a:r>
              <a:rPr lang="en-US" dirty="0"/>
              <a:t>The two digits are turned on alternatively. For example, if we want to display number 75 on the 7-seg LED, the following steps should be used:</a:t>
            </a:r>
          </a:p>
          <a:p>
            <a:r>
              <a:rPr lang="en-US" dirty="0"/>
              <a:t>1) Configure Port C as output port to drive the segments,</a:t>
            </a:r>
          </a:p>
          <a:p>
            <a:r>
              <a:rPr lang="en-US" dirty="0"/>
              <a:t>2) Configure PortB0-1 as output port to select the digits,</a:t>
            </a:r>
          </a:p>
          <a:p>
            <a:r>
              <a:rPr lang="en-US" dirty="0"/>
              <a:t>3) Write the pattern of numeral 7 from Table 2-7 to Port C,</a:t>
            </a:r>
          </a:p>
          <a:p>
            <a:r>
              <a:rPr lang="en-US" dirty="0"/>
              <a:t>4) Turn on the select pin to HIGH to activate the tens digit,</a:t>
            </a:r>
          </a:p>
          <a:p>
            <a:r>
              <a:rPr lang="en-US" dirty="0"/>
              <a:t>5) Delay for some time,</a:t>
            </a:r>
          </a:p>
          <a:p>
            <a:r>
              <a:rPr lang="en-US" dirty="0"/>
              <a:t>6) Write the pattern of numeral 5 from Table 2-7 to Port C,</a:t>
            </a:r>
          </a:p>
          <a:p>
            <a:r>
              <a:rPr lang="en-US" dirty="0"/>
              <a:t>7) Turn on the select pin to HIGH to activate the ones digit,</a:t>
            </a:r>
          </a:p>
          <a:p>
            <a:r>
              <a:rPr lang="en-US" dirty="0"/>
              <a:t>8) Delay for some time,</a:t>
            </a:r>
          </a:p>
          <a:p>
            <a:r>
              <a:rPr lang="en-US" dirty="0"/>
              <a:t>9) Repeat from step 3 to 8.</a:t>
            </a:r>
          </a:p>
        </p:txBody>
      </p:sp>
    </p:spTree>
    <p:extLst>
      <p:ext uri="{BB962C8B-B14F-4D97-AF65-F5344CB8AC3E}">
        <p14:creationId xmlns:p14="http://schemas.microsoft.com/office/powerpoint/2010/main" val="2673286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BA09D7-CFDA-4115-9BDA-EE5EC81A9BB6}"/>
              </a:ext>
            </a:extLst>
          </p:cNvPr>
          <p:cNvPicPr>
            <a:picLocks noChangeAspect="1"/>
          </p:cNvPicPr>
          <p:nvPr/>
        </p:nvPicPr>
        <p:blipFill>
          <a:blip r:embed="rId2"/>
          <a:stretch>
            <a:fillRect/>
          </a:stretch>
        </p:blipFill>
        <p:spPr>
          <a:xfrm>
            <a:off x="982133" y="-29308"/>
            <a:ext cx="6800850" cy="3914775"/>
          </a:xfrm>
          <a:prstGeom prst="rect">
            <a:avLst/>
          </a:prstGeom>
        </p:spPr>
      </p:pic>
      <p:pic>
        <p:nvPicPr>
          <p:cNvPr id="5" name="Picture 4">
            <a:extLst>
              <a:ext uri="{FF2B5EF4-FFF2-40B4-BE49-F238E27FC236}">
                <a16:creationId xmlns:a16="http://schemas.microsoft.com/office/drawing/2014/main" id="{8081ED32-4703-462E-BB7C-6AE7CC082784}"/>
              </a:ext>
            </a:extLst>
          </p:cNvPr>
          <p:cNvPicPr>
            <a:picLocks noChangeAspect="1"/>
          </p:cNvPicPr>
          <p:nvPr/>
        </p:nvPicPr>
        <p:blipFill>
          <a:blip r:embed="rId3"/>
          <a:stretch>
            <a:fillRect/>
          </a:stretch>
        </p:blipFill>
        <p:spPr>
          <a:xfrm>
            <a:off x="982133" y="3885467"/>
            <a:ext cx="6800850" cy="2828925"/>
          </a:xfrm>
          <a:prstGeom prst="rect">
            <a:avLst/>
          </a:prstGeom>
        </p:spPr>
      </p:pic>
    </p:spTree>
    <p:extLst>
      <p:ext uri="{BB962C8B-B14F-4D97-AF65-F5344CB8AC3E}">
        <p14:creationId xmlns:p14="http://schemas.microsoft.com/office/powerpoint/2010/main" val="87240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5379" y="521341"/>
            <a:ext cx="7178040" cy="574040"/>
          </a:xfrm>
          <a:prstGeom prst="rect">
            <a:avLst/>
          </a:prstGeom>
        </p:spPr>
        <p:txBody>
          <a:bodyPr vert="horz" wrap="square" lIns="0" tIns="12700" rIns="0" bIns="0" rtlCol="0">
            <a:spAutoFit/>
          </a:bodyPr>
          <a:lstStyle/>
          <a:p>
            <a:pPr marL="12700">
              <a:lnSpc>
                <a:spcPct val="100000"/>
              </a:lnSpc>
              <a:spcBef>
                <a:spcPts val="100"/>
              </a:spcBef>
            </a:pPr>
            <a:r>
              <a:rPr sz="3600" dirty="0"/>
              <a:t>Arm</a:t>
            </a:r>
            <a:r>
              <a:rPr sz="3600" spc="-85" dirty="0"/>
              <a:t> </a:t>
            </a:r>
            <a:r>
              <a:rPr sz="3600" dirty="0"/>
              <a:t>processors</a:t>
            </a:r>
            <a:r>
              <a:rPr sz="3600" spc="-55" dirty="0"/>
              <a:t> </a:t>
            </a:r>
            <a:r>
              <a:rPr sz="3600" dirty="0"/>
              <a:t>vs.</a:t>
            </a:r>
            <a:r>
              <a:rPr sz="3600" spc="-65" dirty="0"/>
              <a:t> </a:t>
            </a:r>
            <a:r>
              <a:rPr sz="3600" dirty="0"/>
              <a:t>Arm</a:t>
            </a:r>
            <a:r>
              <a:rPr sz="3600" spc="-85" dirty="0"/>
              <a:t> </a:t>
            </a:r>
            <a:r>
              <a:rPr sz="3600" spc="-10" dirty="0"/>
              <a:t>architectures</a:t>
            </a:r>
            <a:endParaRPr sz="3600" dirty="0"/>
          </a:p>
        </p:txBody>
      </p:sp>
      <p:sp>
        <p:nvSpPr>
          <p:cNvPr id="3" name="object 3"/>
          <p:cNvSpPr txBox="1"/>
          <p:nvPr/>
        </p:nvSpPr>
        <p:spPr>
          <a:xfrm>
            <a:off x="1528256" y="1497681"/>
            <a:ext cx="7458709" cy="2223135"/>
          </a:xfrm>
          <a:prstGeom prst="rect">
            <a:avLst/>
          </a:prstGeom>
        </p:spPr>
        <p:txBody>
          <a:bodyPr vert="horz" wrap="square" lIns="0" tIns="13335" rIns="0" bIns="0" rtlCol="0">
            <a:spAutoFit/>
          </a:bodyPr>
          <a:lstStyle/>
          <a:p>
            <a:pPr marL="286385" indent="-273685">
              <a:lnSpc>
                <a:spcPts val="2390"/>
              </a:lnSpc>
              <a:spcBef>
                <a:spcPts val="105"/>
              </a:spcBef>
              <a:buClr>
                <a:srgbClr val="D34817"/>
              </a:buClr>
              <a:buSzPct val="85000"/>
              <a:buFont typeface="Wingdings 2"/>
              <a:buChar char=""/>
              <a:tabLst>
                <a:tab pos="286385" algn="l"/>
              </a:tabLst>
            </a:pPr>
            <a:r>
              <a:rPr sz="2000" b="1" dirty="0">
                <a:latin typeface="Perpetua"/>
                <a:cs typeface="Perpetua"/>
              </a:rPr>
              <a:t>Arm</a:t>
            </a:r>
            <a:r>
              <a:rPr sz="2000" b="1" spc="35" dirty="0">
                <a:latin typeface="Perpetua"/>
                <a:cs typeface="Perpetua"/>
              </a:rPr>
              <a:t> </a:t>
            </a:r>
            <a:r>
              <a:rPr sz="2000" b="1" spc="-10" dirty="0">
                <a:latin typeface="Perpetua"/>
                <a:cs typeface="Perpetua"/>
              </a:rPr>
              <a:t>architecture</a:t>
            </a:r>
            <a:endParaRPr sz="2000" dirty="0">
              <a:latin typeface="Perpetua"/>
              <a:cs typeface="Perpetua"/>
            </a:endParaRPr>
          </a:p>
          <a:p>
            <a:pPr marL="561340" marR="5080" lvl="1" indent="-228600">
              <a:lnSpc>
                <a:spcPct val="80000"/>
              </a:lnSpc>
              <a:spcBef>
                <a:spcPts val="420"/>
              </a:spcBef>
              <a:buClr>
                <a:srgbClr val="9B2D1F"/>
              </a:buClr>
              <a:buSzPct val="83333"/>
              <a:buFont typeface="Wingdings 2"/>
              <a:buChar char=""/>
              <a:tabLst>
                <a:tab pos="561340" algn="l"/>
              </a:tabLst>
            </a:pPr>
            <a:r>
              <a:rPr sz="1800" dirty="0">
                <a:latin typeface="Perpetua"/>
                <a:cs typeface="Perpetua"/>
              </a:rPr>
              <a:t>Describes</a:t>
            </a:r>
            <a:r>
              <a:rPr sz="1800" spc="-45" dirty="0">
                <a:latin typeface="Perpetua"/>
                <a:cs typeface="Perpetua"/>
              </a:rPr>
              <a:t> </a:t>
            </a:r>
            <a:r>
              <a:rPr sz="1800" dirty="0">
                <a:latin typeface="Perpetua"/>
                <a:cs typeface="Perpetua"/>
              </a:rPr>
              <a:t>the</a:t>
            </a:r>
            <a:r>
              <a:rPr sz="1800" spc="-30" dirty="0">
                <a:latin typeface="Perpetua"/>
                <a:cs typeface="Perpetua"/>
              </a:rPr>
              <a:t> </a:t>
            </a:r>
            <a:r>
              <a:rPr sz="1800" dirty="0">
                <a:latin typeface="Perpetua"/>
                <a:cs typeface="Perpetua"/>
              </a:rPr>
              <a:t>details of</a:t>
            </a:r>
            <a:r>
              <a:rPr sz="1800" spc="-30" dirty="0">
                <a:latin typeface="Perpetua"/>
                <a:cs typeface="Perpetua"/>
              </a:rPr>
              <a:t> </a:t>
            </a:r>
            <a:r>
              <a:rPr sz="1800" dirty="0">
                <a:latin typeface="Perpetua"/>
                <a:cs typeface="Perpetua"/>
              </a:rPr>
              <a:t>instruction</a:t>
            </a:r>
            <a:r>
              <a:rPr sz="1800" spc="-25" dirty="0">
                <a:latin typeface="Perpetua"/>
                <a:cs typeface="Perpetua"/>
              </a:rPr>
              <a:t> </a:t>
            </a:r>
            <a:r>
              <a:rPr sz="1800" dirty="0">
                <a:latin typeface="Perpetua"/>
                <a:cs typeface="Perpetua"/>
              </a:rPr>
              <a:t>set,</a:t>
            </a:r>
            <a:r>
              <a:rPr sz="1800" spc="-100" dirty="0">
                <a:latin typeface="Perpetua"/>
                <a:cs typeface="Perpetua"/>
              </a:rPr>
              <a:t> </a:t>
            </a:r>
            <a:r>
              <a:rPr sz="1800" spc="-10" dirty="0">
                <a:latin typeface="Perpetua"/>
                <a:cs typeface="Perpetua"/>
              </a:rPr>
              <a:t>programmer’s</a:t>
            </a:r>
            <a:r>
              <a:rPr sz="1800" spc="-25" dirty="0">
                <a:latin typeface="Perpetua"/>
                <a:cs typeface="Perpetua"/>
              </a:rPr>
              <a:t> </a:t>
            </a:r>
            <a:r>
              <a:rPr sz="1800" spc="-10" dirty="0">
                <a:latin typeface="Perpetua"/>
                <a:cs typeface="Perpetua"/>
              </a:rPr>
              <a:t>model,</a:t>
            </a:r>
            <a:r>
              <a:rPr sz="1800" spc="-95" dirty="0">
                <a:latin typeface="Perpetua"/>
                <a:cs typeface="Perpetua"/>
              </a:rPr>
              <a:t> </a:t>
            </a:r>
            <a:r>
              <a:rPr sz="1800" dirty="0">
                <a:latin typeface="Perpetua"/>
                <a:cs typeface="Perpetua"/>
              </a:rPr>
              <a:t>exception</a:t>
            </a:r>
            <a:r>
              <a:rPr sz="1800" spc="-35" dirty="0">
                <a:latin typeface="Perpetua"/>
                <a:cs typeface="Perpetua"/>
              </a:rPr>
              <a:t> </a:t>
            </a:r>
            <a:r>
              <a:rPr sz="1800" spc="-10" dirty="0">
                <a:latin typeface="Perpetua"/>
                <a:cs typeface="Perpetua"/>
              </a:rPr>
              <a:t>model,</a:t>
            </a:r>
            <a:r>
              <a:rPr sz="1800" spc="-85" dirty="0">
                <a:latin typeface="Perpetua"/>
                <a:cs typeface="Perpetua"/>
              </a:rPr>
              <a:t> </a:t>
            </a:r>
            <a:r>
              <a:rPr sz="1800" spc="-25" dirty="0">
                <a:latin typeface="Perpetua"/>
                <a:cs typeface="Perpetua"/>
              </a:rPr>
              <a:t>and </a:t>
            </a:r>
            <a:r>
              <a:rPr sz="1800" dirty="0">
                <a:latin typeface="Perpetua"/>
                <a:cs typeface="Perpetua"/>
              </a:rPr>
              <a:t>memory</a:t>
            </a:r>
            <a:r>
              <a:rPr sz="1800" spc="-40" dirty="0">
                <a:latin typeface="Perpetua"/>
                <a:cs typeface="Perpetua"/>
              </a:rPr>
              <a:t> </a:t>
            </a:r>
            <a:r>
              <a:rPr sz="1800" spc="-25" dirty="0">
                <a:latin typeface="Perpetua"/>
                <a:cs typeface="Perpetua"/>
              </a:rPr>
              <a:t>map</a:t>
            </a:r>
            <a:endParaRPr sz="1800" dirty="0">
              <a:latin typeface="Perpetua"/>
              <a:cs typeface="Perpetua"/>
            </a:endParaRPr>
          </a:p>
          <a:p>
            <a:pPr marL="560705" lvl="1" indent="-227965">
              <a:lnSpc>
                <a:spcPts val="2125"/>
              </a:lnSpc>
              <a:buClr>
                <a:srgbClr val="9B2D1F"/>
              </a:buClr>
              <a:buSzPct val="83333"/>
              <a:buFont typeface="Wingdings 2"/>
              <a:buChar char=""/>
              <a:tabLst>
                <a:tab pos="560705" algn="l"/>
              </a:tabLst>
            </a:pPr>
            <a:r>
              <a:rPr sz="1800" dirty="0">
                <a:latin typeface="Perpetua"/>
                <a:cs typeface="Perpetua"/>
              </a:rPr>
              <a:t>Documented</a:t>
            </a:r>
            <a:r>
              <a:rPr sz="1800" spc="-70" dirty="0">
                <a:latin typeface="Perpetua"/>
                <a:cs typeface="Perpetua"/>
              </a:rPr>
              <a:t> </a:t>
            </a:r>
            <a:r>
              <a:rPr sz="1800" dirty="0">
                <a:latin typeface="Perpetua"/>
                <a:cs typeface="Perpetua"/>
              </a:rPr>
              <a:t>in</a:t>
            </a:r>
            <a:r>
              <a:rPr sz="1800" spc="-35" dirty="0">
                <a:latin typeface="Perpetua"/>
                <a:cs typeface="Perpetua"/>
              </a:rPr>
              <a:t> </a:t>
            </a:r>
            <a:r>
              <a:rPr sz="1800" dirty="0">
                <a:latin typeface="Perpetua"/>
                <a:cs typeface="Perpetua"/>
              </a:rPr>
              <a:t>the</a:t>
            </a:r>
            <a:r>
              <a:rPr sz="1800" spc="-155" dirty="0">
                <a:latin typeface="Perpetua"/>
                <a:cs typeface="Perpetua"/>
              </a:rPr>
              <a:t> </a:t>
            </a:r>
            <a:r>
              <a:rPr sz="1800" dirty="0">
                <a:latin typeface="Perpetua"/>
                <a:cs typeface="Perpetua"/>
              </a:rPr>
              <a:t>Architecture</a:t>
            </a:r>
            <a:r>
              <a:rPr sz="1800" spc="-65" dirty="0">
                <a:latin typeface="Perpetua"/>
                <a:cs typeface="Perpetua"/>
              </a:rPr>
              <a:t> </a:t>
            </a:r>
            <a:r>
              <a:rPr sz="1800" dirty="0">
                <a:latin typeface="Perpetua"/>
                <a:cs typeface="Perpetua"/>
              </a:rPr>
              <a:t>Reference</a:t>
            </a:r>
            <a:r>
              <a:rPr sz="1800" spc="-70" dirty="0">
                <a:latin typeface="Perpetua"/>
                <a:cs typeface="Perpetua"/>
              </a:rPr>
              <a:t> </a:t>
            </a:r>
            <a:r>
              <a:rPr sz="1800" spc="-10" dirty="0">
                <a:latin typeface="Perpetua"/>
                <a:cs typeface="Perpetua"/>
              </a:rPr>
              <a:t>Manual</a:t>
            </a:r>
            <a:endParaRPr sz="1800" dirty="0">
              <a:latin typeface="Perpetua"/>
              <a:cs typeface="Perpetua"/>
            </a:endParaRPr>
          </a:p>
          <a:p>
            <a:pPr marL="286385" indent="-273685">
              <a:lnSpc>
                <a:spcPts val="2390"/>
              </a:lnSpc>
              <a:spcBef>
                <a:spcPts val="115"/>
              </a:spcBef>
              <a:buClr>
                <a:srgbClr val="D34817"/>
              </a:buClr>
              <a:buSzPct val="85000"/>
              <a:buFont typeface="Wingdings 2"/>
              <a:buChar char=""/>
              <a:tabLst>
                <a:tab pos="286385" algn="l"/>
              </a:tabLst>
            </a:pPr>
            <a:r>
              <a:rPr sz="2000" b="1" dirty="0">
                <a:latin typeface="Perpetua"/>
                <a:cs typeface="Perpetua"/>
              </a:rPr>
              <a:t>Arm</a:t>
            </a:r>
            <a:r>
              <a:rPr sz="2000" b="1" spc="45" dirty="0">
                <a:latin typeface="Perpetua"/>
                <a:cs typeface="Perpetua"/>
              </a:rPr>
              <a:t> </a:t>
            </a:r>
            <a:r>
              <a:rPr sz="2000" b="1" spc="-10" dirty="0">
                <a:latin typeface="Perpetua"/>
                <a:cs typeface="Perpetua"/>
              </a:rPr>
              <a:t>processor</a:t>
            </a:r>
            <a:endParaRPr sz="2000" dirty="0">
              <a:latin typeface="Perpetua"/>
              <a:cs typeface="Perpetua"/>
            </a:endParaRPr>
          </a:p>
          <a:p>
            <a:pPr marL="560705" lvl="1" indent="-227965">
              <a:lnSpc>
                <a:spcPts val="2135"/>
              </a:lnSpc>
              <a:buClr>
                <a:srgbClr val="9B2D1F"/>
              </a:buClr>
              <a:buSzPct val="83333"/>
              <a:buFont typeface="Wingdings 2"/>
              <a:buChar char=""/>
              <a:tabLst>
                <a:tab pos="560705" algn="l"/>
              </a:tabLst>
            </a:pPr>
            <a:r>
              <a:rPr sz="1800" spc="-10" dirty="0">
                <a:latin typeface="Perpetua"/>
                <a:cs typeface="Perpetua"/>
              </a:rPr>
              <a:t>Developed</a:t>
            </a:r>
            <a:r>
              <a:rPr sz="1800" spc="-30" dirty="0">
                <a:latin typeface="Perpetua"/>
                <a:cs typeface="Perpetua"/>
              </a:rPr>
              <a:t> </a:t>
            </a:r>
            <a:r>
              <a:rPr sz="1800" dirty="0">
                <a:latin typeface="Perpetua"/>
                <a:cs typeface="Perpetua"/>
              </a:rPr>
              <a:t>using</a:t>
            </a:r>
            <a:r>
              <a:rPr sz="1800" spc="-20" dirty="0">
                <a:latin typeface="Perpetua"/>
                <a:cs typeface="Perpetua"/>
              </a:rPr>
              <a:t> </a:t>
            </a:r>
            <a:r>
              <a:rPr sz="1800" dirty="0">
                <a:latin typeface="Perpetua"/>
                <a:cs typeface="Perpetua"/>
              </a:rPr>
              <a:t>one</a:t>
            </a:r>
            <a:r>
              <a:rPr sz="1800" spc="-25" dirty="0">
                <a:latin typeface="Perpetua"/>
                <a:cs typeface="Perpetua"/>
              </a:rPr>
              <a:t> </a:t>
            </a:r>
            <a:r>
              <a:rPr sz="1800" dirty="0">
                <a:latin typeface="Perpetua"/>
                <a:cs typeface="Perpetua"/>
              </a:rPr>
              <a:t>of</a:t>
            </a:r>
            <a:r>
              <a:rPr sz="1800" spc="-5" dirty="0">
                <a:latin typeface="Perpetua"/>
                <a:cs typeface="Perpetua"/>
              </a:rPr>
              <a:t> </a:t>
            </a:r>
            <a:r>
              <a:rPr sz="1800" dirty="0">
                <a:latin typeface="Perpetua"/>
                <a:cs typeface="Perpetua"/>
              </a:rPr>
              <a:t>the</a:t>
            </a:r>
            <a:r>
              <a:rPr sz="1800" spc="-155" dirty="0">
                <a:latin typeface="Perpetua"/>
                <a:cs typeface="Perpetua"/>
              </a:rPr>
              <a:t> </a:t>
            </a:r>
            <a:r>
              <a:rPr sz="1800" dirty="0">
                <a:latin typeface="Perpetua"/>
                <a:cs typeface="Perpetua"/>
              </a:rPr>
              <a:t>Arm</a:t>
            </a:r>
            <a:r>
              <a:rPr sz="1800" spc="15" dirty="0">
                <a:latin typeface="Perpetua"/>
                <a:cs typeface="Perpetua"/>
              </a:rPr>
              <a:t> </a:t>
            </a:r>
            <a:r>
              <a:rPr sz="1800" spc="-10" dirty="0">
                <a:latin typeface="Perpetua"/>
                <a:cs typeface="Perpetua"/>
              </a:rPr>
              <a:t>architectures</a:t>
            </a:r>
            <a:endParaRPr sz="1800" dirty="0">
              <a:latin typeface="Perpetua"/>
              <a:cs typeface="Perpetua"/>
            </a:endParaRPr>
          </a:p>
          <a:p>
            <a:pPr marL="560705" lvl="1" indent="-227965">
              <a:lnSpc>
                <a:spcPts val="2125"/>
              </a:lnSpc>
              <a:buClr>
                <a:srgbClr val="9B2D1F"/>
              </a:buClr>
              <a:buSzPct val="83333"/>
              <a:buFont typeface="Wingdings 2"/>
              <a:buChar char=""/>
              <a:tabLst>
                <a:tab pos="560705" algn="l"/>
              </a:tabLst>
            </a:pPr>
            <a:r>
              <a:rPr sz="1800" dirty="0">
                <a:latin typeface="Perpetua"/>
                <a:cs typeface="Perpetua"/>
              </a:rPr>
              <a:t>More</a:t>
            </a:r>
            <a:r>
              <a:rPr sz="1800" spc="-10" dirty="0">
                <a:latin typeface="Perpetua"/>
                <a:cs typeface="Perpetua"/>
              </a:rPr>
              <a:t> implementation details,</a:t>
            </a:r>
            <a:r>
              <a:rPr sz="1800" spc="-75" dirty="0">
                <a:latin typeface="Perpetua"/>
                <a:cs typeface="Perpetua"/>
              </a:rPr>
              <a:t> </a:t>
            </a:r>
            <a:r>
              <a:rPr sz="1800" dirty="0">
                <a:latin typeface="Perpetua"/>
                <a:cs typeface="Perpetua"/>
              </a:rPr>
              <a:t>such</a:t>
            </a:r>
            <a:r>
              <a:rPr sz="1800" spc="-10" dirty="0">
                <a:latin typeface="Perpetua"/>
                <a:cs typeface="Perpetua"/>
              </a:rPr>
              <a:t> </a:t>
            </a:r>
            <a:r>
              <a:rPr sz="1800" dirty="0">
                <a:latin typeface="Perpetua"/>
                <a:cs typeface="Perpetua"/>
              </a:rPr>
              <a:t>as</a:t>
            </a:r>
            <a:r>
              <a:rPr sz="1800" spc="5" dirty="0">
                <a:latin typeface="Perpetua"/>
                <a:cs typeface="Perpetua"/>
              </a:rPr>
              <a:t> </a:t>
            </a:r>
            <a:r>
              <a:rPr sz="1800" dirty="0">
                <a:latin typeface="Perpetua"/>
                <a:cs typeface="Perpetua"/>
              </a:rPr>
              <a:t>timing</a:t>
            </a:r>
            <a:r>
              <a:rPr sz="1800" spc="15" dirty="0">
                <a:latin typeface="Perpetua"/>
                <a:cs typeface="Perpetua"/>
              </a:rPr>
              <a:t> </a:t>
            </a:r>
            <a:r>
              <a:rPr sz="1800" spc="-10" dirty="0">
                <a:latin typeface="Perpetua"/>
                <a:cs typeface="Perpetua"/>
              </a:rPr>
              <a:t>information</a:t>
            </a:r>
            <a:endParaRPr sz="1800" dirty="0">
              <a:latin typeface="Perpetua"/>
              <a:cs typeface="Perpetua"/>
            </a:endParaRPr>
          </a:p>
          <a:p>
            <a:pPr marL="560705" lvl="1" indent="-227965">
              <a:lnSpc>
                <a:spcPts val="2140"/>
              </a:lnSpc>
              <a:buClr>
                <a:srgbClr val="9B2D1F"/>
              </a:buClr>
              <a:buSzPct val="83333"/>
              <a:buFont typeface="Wingdings 2"/>
              <a:buChar char=""/>
              <a:tabLst>
                <a:tab pos="560705" algn="l"/>
              </a:tabLst>
            </a:pPr>
            <a:r>
              <a:rPr sz="1800" dirty="0">
                <a:latin typeface="Perpetua"/>
                <a:cs typeface="Perpetua"/>
              </a:rPr>
              <a:t>Documented</a:t>
            </a:r>
            <a:r>
              <a:rPr sz="1800" spc="-35" dirty="0">
                <a:latin typeface="Perpetua"/>
                <a:cs typeface="Perpetua"/>
              </a:rPr>
              <a:t> </a:t>
            </a:r>
            <a:r>
              <a:rPr sz="1800" dirty="0">
                <a:latin typeface="Perpetua"/>
                <a:cs typeface="Perpetua"/>
              </a:rPr>
              <a:t>in</a:t>
            </a:r>
            <a:r>
              <a:rPr sz="1800" spc="-15" dirty="0">
                <a:latin typeface="Perpetua"/>
                <a:cs typeface="Perpetua"/>
              </a:rPr>
              <a:t> </a:t>
            </a:r>
            <a:r>
              <a:rPr sz="1800" spc="-25" dirty="0">
                <a:latin typeface="Perpetua"/>
                <a:cs typeface="Perpetua"/>
              </a:rPr>
              <a:t>processor’s</a:t>
            </a:r>
            <a:r>
              <a:rPr sz="1800" spc="-265" dirty="0">
                <a:latin typeface="Perpetua"/>
                <a:cs typeface="Perpetua"/>
              </a:rPr>
              <a:t> </a:t>
            </a:r>
            <a:r>
              <a:rPr sz="1800" spc="-25" dirty="0">
                <a:latin typeface="Perpetua"/>
                <a:cs typeface="Perpetua"/>
              </a:rPr>
              <a:t>Technical </a:t>
            </a:r>
            <a:r>
              <a:rPr sz="1800" dirty="0">
                <a:latin typeface="Perpetua"/>
                <a:cs typeface="Perpetua"/>
              </a:rPr>
              <a:t>Reference</a:t>
            </a:r>
            <a:r>
              <a:rPr sz="1800" spc="-65" dirty="0">
                <a:latin typeface="Perpetua"/>
                <a:cs typeface="Perpetua"/>
              </a:rPr>
              <a:t> </a:t>
            </a:r>
            <a:r>
              <a:rPr sz="1800" spc="-10" dirty="0">
                <a:latin typeface="Perpetua"/>
                <a:cs typeface="Perpetua"/>
              </a:rPr>
              <a:t>Manual</a:t>
            </a:r>
            <a:endParaRPr sz="1800" dirty="0">
              <a:latin typeface="Perpetua"/>
              <a:cs typeface="Perpetua"/>
            </a:endParaRPr>
          </a:p>
        </p:txBody>
      </p:sp>
      <p:grpSp>
        <p:nvGrpSpPr>
          <p:cNvPr id="4" name="object 4"/>
          <p:cNvGrpSpPr/>
          <p:nvPr/>
        </p:nvGrpSpPr>
        <p:grpSpPr>
          <a:xfrm>
            <a:off x="1528256" y="4287393"/>
            <a:ext cx="6457315" cy="1606550"/>
            <a:chOff x="574548" y="4264152"/>
            <a:chExt cx="6457315" cy="1606550"/>
          </a:xfrm>
        </p:grpSpPr>
        <p:sp>
          <p:nvSpPr>
            <p:cNvPr id="5" name="object 5"/>
            <p:cNvSpPr/>
            <p:nvPr/>
          </p:nvSpPr>
          <p:spPr>
            <a:xfrm>
              <a:off x="3671315" y="4264152"/>
              <a:ext cx="1687195" cy="1606550"/>
            </a:xfrm>
            <a:custGeom>
              <a:avLst/>
              <a:gdLst/>
              <a:ahLst/>
              <a:cxnLst/>
              <a:rect l="l" t="t" r="r" b="b"/>
              <a:pathLst>
                <a:path w="1687195" h="1606550">
                  <a:moveTo>
                    <a:pt x="1687067" y="0"/>
                  </a:moveTo>
                  <a:lnTo>
                    <a:pt x="0" y="0"/>
                  </a:lnTo>
                  <a:lnTo>
                    <a:pt x="0" y="1606296"/>
                  </a:lnTo>
                  <a:lnTo>
                    <a:pt x="1687067" y="1606296"/>
                  </a:lnTo>
                  <a:lnTo>
                    <a:pt x="1687067" y="0"/>
                  </a:lnTo>
                  <a:close/>
                </a:path>
              </a:pathLst>
            </a:custGeom>
            <a:solidFill>
              <a:srgbClr val="B8CFDA"/>
            </a:solidFill>
          </p:spPr>
          <p:txBody>
            <a:bodyPr wrap="square" lIns="0" tIns="0" rIns="0" bIns="0" rtlCol="0"/>
            <a:lstStyle/>
            <a:p>
              <a:endParaRPr/>
            </a:p>
          </p:txBody>
        </p:sp>
        <p:sp>
          <p:nvSpPr>
            <p:cNvPr id="6" name="object 6"/>
            <p:cNvSpPr/>
            <p:nvPr/>
          </p:nvSpPr>
          <p:spPr>
            <a:xfrm>
              <a:off x="5358383" y="4264152"/>
              <a:ext cx="1673860" cy="1606550"/>
            </a:xfrm>
            <a:custGeom>
              <a:avLst/>
              <a:gdLst/>
              <a:ahLst/>
              <a:cxnLst/>
              <a:rect l="l" t="t" r="r" b="b"/>
              <a:pathLst>
                <a:path w="1673859" h="1606550">
                  <a:moveTo>
                    <a:pt x="1673352" y="0"/>
                  </a:moveTo>
                  <a:lnTo>
                    <a:pt x="0" y="0"/>
                  </a:lnTo>
                  <a:lnTo>
                    <a:pt x="0" y="1606296"/>
                  </a:lnTo>
                  <a:lnTo>
                    <a:pt x="1673352" y="1606296"/>
                  </a:lnTo>
                  <a:lnTo>
                    <a:pt x="1673352" y="0"/>
                  </a:lnTo>
                  <a:close/>
                </a:path>
              </a:pathLst>
            </a:custGeom>
            <a:solidFill>
              <a:srgbClr val="A2C0CE"/>
            </a:solidFill>
          </p:spPr>
          <p:txBody>
            <a:bodyPr wrap="square" lIns="0" tIns="0" rIns="0" bIns="0" rtlCol="0"/>
            <a:lstStyle/>
            <a:p>
              <a:endParaRPr/>
            </a:p>
          </p:txBody>
        </p:sp>
        <p:sp>
          <p:nvSpPr>
            <p:cNvPr id="7" name="object 7"/>
            <p:cNvSpPr/>
            <p:nvPr/>
          </p:nvSpPr>
          <p:spPr>
            <a:xfrm>
              <a:off x="2638043" y="4264152"/>
              <a:ext cx="1033780" cy="1606550"/>
            </a:xfrm>
            <a:custGeom>
              <a:avLst/>
              <a:gdLst/>
              <a:ahLst/>
              <a:cxnLst/>
              <a:rect l="l" t="t" r="r" b="b"/>
              <a:pathLst>
                <a:path w="1033779" h="1606550">
                  <a:moveTo>
                    <a:pt x="1033271" y="0"/>
                  </a:moveTo>
                  <a:lnTo>
                    <a:pt x="0" y="0"/>
                  </a:lnTo>
                  <a:lnTo>
                    <a:pt x="0" y="1606296"/>
                  </a:lnTo>
                  <a:lnTo>
                    <a:pt x="1033271" y="1606296"/>
                  </a:lnTo>
                  <a:lnTo>
                    <a:pt x="1033271" y="0"/>
                  </a:lnTo>
                  <a:close/>
                </a:path>
              </a:pathLst>
            </a:custGeom>
            <a:solidFill>
              <a:srgbClr val="CCDCE4"/>
            </a:solidFill>
          </p:spPr>
          <p:txBody>
            <a:bodyPr wrap="square" lIns="0" tIns="0" rIns="0" bIns="0" rtlCol="0"/>
            <a:lstStyle/>
            <a:p>
              <a:endParaRPr/>
            </a:p>
          </p:txBody>
        </p:sp>
        <p:sp>
          <p:nvSpPr>
            <p:cNvPr id="8" name="object 8"/>
            <p:cNvSpPr/>
            <p:nvPr/>
          </p:nvSpPr>
          <p:spPr>
            <a:xfrm>
              <a:off x="4540757" y="5264658"/>
              <a:ext cx="835660" cy="304800"/>
            </a:xfrm>
            <a:custGeom>
              <a:avLst/>
              <a:gdLst/>
              <a:ahLst/>
              <a:cxnLst/>
              <a:rect l="l" t="t" r="r" b="b"/>
              <a:pathLst>
                <a:path w="835660" h="304800">
                  <a:moveTo>
                    <a:pt x="784352" y="0"/>
                  </a:moveTo>
                  <a:lnTo>
                    <a:pt x="50800" y="0"/>
                  </a:lnTo>
                  <a:lnTo>
                    <a:pt x="31027" y="3992"/>
                  </a:lnTo>
                  <a:lnTo>
                    <a:pt x="14879" y="14879"/>
                  </a:lnTo>
                  <a:lnTo>
                    <a:pt x="3992" y="31027"/>
                  </a:lnTo>
                  <a:lnTo>
                    <a:pt x="0" y="50799"/>
                  </a:lnTo>
                  <a:lnTo>
                    <a:pt x="0" y="253999"/>
                  </a:lnTo>
                  <a:lnTo>
                    <a:pt x="3992" y="273772"/>
                  </a:lnTo>
                  <a:lnTo>
                    <a:pt x="14879" y="289920"/>
                  </a:lnTo>
                  <a:lnTo>
                    <a:pt x="31027" y="300807"/>
                  </a:lnTo>
                  <a:lnTo>
                    <a:pt x="50800" y="304799"/>
                  </a:lnTo>
                  <a:lnTo>
                    <a:pt x="784352" y="304799"/>
                  </a:lnTo>
                  <a:lnTo>
                    <a:pt x="804124" y="300807"/>
                  </a:lnTo>
                  <a:lnTo>
                    <a:pt x="820272" y="289920"/>
                  </a:lnTo>
                  <a:lnTo>
                    <a:pt x="831159" y="273772"/>
                  </a:lnTo>
                  <a:lnTo>
                    <a:pt x="835152" y="253999"/>
                  </a:lnTo>
                  <a:lnTo>
                    <a:pt x="835152" y="50799"/>
                  </a:lnTo>
                  <a:lnTo>
                    <a:pt x="831159" y="31027"/>
                  </a:lnTo>
                  <a:lnTo>
                    <a:pt x="820272" y="14879"/>
                  </a:lnTo>
                  <a:lnTo>
                    <a:pt x="804124" y="3992"/>
                  </a:lnTo>
                  <a:lnTo>
                    <a:pt x="784352" y="0"/>
                  </a:lnTo>
                  <a:close/>
                </a:path>
              </a:pathLst>
            </a:custGeom>
            <a:solidFill>
              <a:srgbClr val="F4C6C7"/>
            </a:solidFill>
          </p:spPr>
          <p:txBody>
            <a:bodyPr wrap="square" lIns="0" tIns="0" rIns="0" bIns="0" rtlCol="0"/>
            <a:lstStyle/>
            <a:p>
              <a:endParaRPr/>
            </a:p>
          </p:txBody>
        </p:sp>
        <p:sp>
          <p:nvSpPr>
            <p:cNvPr id="9" name="object 9"/>
            <p:cNvSpPr/>
            <p:nvPr/>
          </p:nvSpPr>
          <p:spPr>
            <a:xfrm>
              <a:off x="4540757" y="5264658"/>
              <a:ext cx="835660" cy="304800"/>
            </a:xfrm>
            <a:custGeom>
              <a:avLst/>
              <a:gdLst/>
              <a:ahLst/>
              <a:cxnLst/>
              <a:rect l="l" t="t" r="r" b="b"/>
              <a:pathLst>
                <a:path w="835660" h="304800">
                  <a:moveTo>
                    <a:pt x="0" y="50799"/>
                  </a:moveTo>
                  <a:lnTo>
                    <a:pt x="3992" y="31027"/>
                  </a:lnTo>
                  <a:lnTo>
                    <a:pt x="14879" y="14879"/>
                  </a:lnTo>
                  <a:lnTo>
                    <a:pt x="31027" y="3992"/>
                  </a:lnTo>
                  <a:lnTo>
                    <a:pt x="50800" y="0"/>
                  </a:lnTo>
                  <a:lnTo>
                    <a:pt x="784352" y="0"/>
                  </a:lnTo>
                  <a:lnTo>
                    <a:pt x="804124" y="3992"/>
                  </a:lnTo>
                  <a:lnTo>
                    <a:pt x="820272" y="14879"/>
                  </a:lnTo>
                  <a:lnTo>
                    <a:pt x="831159" y="31027"/>
                  </a:lnTo>
                  <a:lnTo>
                    <a:pt x="835152" y="50799"/>
                  </a:lnTo>
                  <a:lnTo>
                    <a:pt x="835152" y="253999"/>
                  </a:lnTo>
                  <a:lnTo>
                    <a:pt x="831159" y="273772"/>
                  </a:lnTo>
                  <a:lnTo>
                    <a:pt x="820272" y="289920"/>
                  </a:lnTo>
                  <a:lnTo>
                    <a:pt x="804124" y="300807"/>
                  </a:lnTo>
                  <a:lnTo>
                    <a:pt x="784352" y="304799"/>
                  </a:lnTo>
                  <a:lnTo>
                    <a:pt x="50800" y="304799"/>
                  </a:lnTo>
                  <a:lnTo>
                    <a:pt x="31027" y="300807"/>
                  </a:lnTo>
                  <a:lnTo>
                    <a:pt x="14879" y="289920"/>
                  </a:lnTo>
                  <a:lnTo>
                    <a:pt x="3992" y="273772"/>
                  </a:lnTo>
                  <a:lnTo>
                    <a:pt x="0" y="253999"/>
                  </a:lnTo>
                  <a:lnTo>
                    <a:pt x="0" y="50799"/>
                  </a:lnTo>
                  <a:close/>
                </a:path>
              </a:pathLst>
            </a:custGeom>
            <a:ln w="19812">
              <a:solidFill>
                <a:srgbClr val="3E3E3E"/>
              </a:solidFill>
            </a:ln>
          </p:spPr>
          <p:txBody>
            <a:bodyPr wrap="square" lIns="0" tIns="0" rIns="0" bIns="0" rtlCol="0"/>
            <a:lstStyle/>
            <a:p>
              <a:endParaRPr/>
            </a:p>
          </p:txBody>
        </p:sp>
        <p:sp>
          <p:nvSpPr>
            <p:cNvPr id="10" name="object 10"/>
            <p:cNvSpPr/>
            <p:nvPr/>
          </p:nvSpPr>
          <p:spPr>
            <a:xfrm>
              <a:off x="574548" y="4264152"/>
              <a:ext cx="1035050" cy="1606550"/>
            </a:xfrm>
            <a:custGeom>
              <a:avLst/>
              <a:gdLst/>
              <a:ahLst/>
              <a:cxnLst/>
              <a:rect l="l" t="t" r="r" b="b"/>
              <a:pathLst>
                <a:path w="1035050" h="1606550">
                  <a:moveTo>
                    <a:pt x="1034795" y="0"/>
                  </a:moveTo>
                  <a:lnTo>
                    <a:pt x="0" y="0"/>
                  </a:lnTo>
                  <a:lnTo>
                    <a:pt x="0" y="1606296"/>
                  </a:lnTo>
                  <a:lnTo>
                    <a:pt x="1034795" y="1606296"/>
                  </a:lnTo>
                  <a:lnTo>
                    <a:pt x="1034795" y="0"/>
                  </a:lnTo>
                  <a:close/>
                </a:path>
              </a:pathLst>
            </a:custGeom>
            <a:solidFill>
              <a:srgbClr val="EEF3F6"/>
            </a:solidFill>
          </p:spPr>
          <p:txBody>
            <a:bodyPr wrap="square" lIns="0" tIns="0" rIns="0" bIns="0" rtlCol="0"/>
            <a:lstStyle/>
            <a:p>
              <a:endParaRPr/>
            </a:p>
          </p:txBody>
        </p:sp>
        <p:sp>
          <p:nvSpPr>
            <p:cNvPr id="11" name="object 11"/>
            <p:cNvSpPr/>
            <p:nvPr/>
          </p:nvSpPr>
          <p:spPr>
            <a:xfrm>
              <a:off x="1609344" y="4264152"/>
              <a:ext cx="1033780" cy="1606550"/>
            </a:xfrm>
            <a:custGeom>
              <a:avLst/>
              <a:gdLst/>
              <a:ahLst/>
              <a:cxnLst/>
              <a:rect l="l" t="t" r="r" b="b"/>
              <a:pathLst>
                <a:path w="1033780" h="1606550">
                  <a:moveTo>
                    <a:pt x="1033271" y="0"/>
                  </a:moveTo>
                  <a:lnTo>
                    <a:pt x="0" y="0"/>
                  </a:lnTo>
                  <a:lnTo>
                    <a:pt x="0" y="1606296"/>
                  </a:lnTo>
                  <a:lnTo>
                    <a:pt x="1033271" y="1606296"/>
                  </a:lnTo>
                  <a:lnTo>
                    <a:pt x="1033271" y="0"/>
                  </a:lnTo>
                  <a:close/>
                </a:path>
              </a:pathLst>
            </a:custGeom>
            <a:solidFill>
              <a:srgbClr val="DDE8ED"/>
            </a:solidFill>
          </p:spPr>
          <p:txBody>
            <a:bodyPr wrap="square" lIns="0" tIns="0" rIns="0" bIns="0" rtlCol="0"/>
            <a:lstStyle/>
            <a:p>
              <a:endParaRPr/>
            </a:p>
          </p:txBody>
        </p:sp>
      </p:grpSp>
      <p:sp>
        <p:nvSpPr>
          <p:cNvPr id="12" name="object 12"/>
          <p:cNvSpPr txBox="1"/>
          <p:nvPr/>
        </p:nvSpPr>
        <p:spPr>
          <a:xfrm>
            <a:off x="1779313" y="4322037"/>
            <a:ext cx="572770" cy="276860"/>
          </a:xfrm>
          <a:prstGeom prst="rect">
            <a:avLst/>
          </a:prstGeom>
        </p:spPr>
        <p:txBody>
          <a:bodyPr vert="horz" wrap="square" lIns="0" tIns="12700" rIns="0" bIns="0" rtlCol="0">
            <a:spAutoFit/>
          </a:bodyPr>
          <a:lstStyle/>
          <a:p>
            <a:pPr marR="5080" indent="24130">
              <a:lnSpc>
                <a:spcPct val="102499"/>
              </a:lnSpc>
              <a:spcBef>
                <a:spcPts val="100"/>
              </a:spcBef>
            </a:pPr>
            <a:r>
              <a:rPr sz="800" spc="-10" dirty="0">
                <a:latin typeface="Arial"/>
                <a:cs typeface="Arial"/>
              </a:rPr>
              <a:t>Armv4/v4T Architecture</a:t>
            </a:r>
            <a:endParaRPr sz="800">
              <a:latin typeface="Arial"/>
              <a:cs typeface="Arial"/>
            </a:endParaRPr>
          </a:p>
        </p:txBody>
      </p:sp>
      <p:sp>
        <p:nvSpPr>
          <p:cNvPr id="13" name="object 13"/>
          <p:cNvSpPr txBox="1"/>
          <p:nvPr/>
        </p:nvSpPr>
        <p:spPr>
          <a:xfrm>
            <a:off x="2831189" y="4322037"/>
            <a:ext cx="572770" cy="276860"/>
          </a:xfrm>
          <a:prstGeom prst="rect">
            <a:avLst/>
          </a:prstGeom>
        </p:spPr>
        <p:txBody>
          <a:bodyPr vert="horz" wrap="square" lIns="0" tIns="12700" rIns="0" bIns="0" rtlCol="0">
            <a:spAutoFit/>
          </a:bodyPr>
          <a:lstStyle/>
          <a:p>
            <a:pPr marR="5080" indent="8890">
              <a:lnSpc>
                <a:spcPct val="102499"/>
              </a:lnSpc>
              <a:spcBef>
                <a:spcPts val="100"/>
              </a:spcBef>
            </a:pPr>
            <a:r>
              <a:rPr sz="800" dirty="0">
                <a:latin typeface="Arial"/>
                <a:cs typeface="Arial"/>
              </a:rPr>
              <a:t>Armv5/</a:t>
            </a:r>
            <a:r>
              <a:rPr sz="800" spc="45" dirty="0">
                <a:latin typeface="Arial"/>
                <a:cs typeface="Arial"/>
              </a:rPr>
              <a:t> </a:t>
            </a:r>
            <a:r>
              <a:rPr sz="800" spc="-25" dirty="0">
                <a:latin typeface="Arial"/>
                <a:cs typeface="Arial"/>
              </a:rPr>
              <a:t>v4E</a:t>
            </a:r>
            <a:r>
              <a:rPr sz="800" spc="-10" dirty="0">
                <a:latin typeface="Arial"/>
                <a:cs typeface="Arial"/>
              </a:rPr>
              <a:t> Architecture</a:t>
            </a:r>
            <a:endParaRPr sz="800">
              <a:latin typeface="Arial"/>
              <a:cs typeface="Arial"/>
            </a:endParaRPr>
          </a:p>
        </p:txBody>
      </p:sp>
      <p:sp>
        <p:nvSpPr>
          <p:cNvPr id="14" name="object 14"/>
          <p:cNvSpPr txBox="1"/>
          <p:nvPr/>
        </p:nvSpPr>
        <p:spPr>
          <a:xfrm>
            <a:off x="3811873" y="4322037"/>
            <a:ext cx="572770" cy="276860"/>
          </a:xfrm>
          <a:prstGeom prst="rect">
            <a:avLst/>
          </a:prstGeom>
        </p:spPr>
        <p:txBody>
          <a:bodyPr vert="horz" wrap="square" lIns="0" tIns="12700" rIns="0" bIns="0" rtlCol="0">
            <a:spAutoFit/>
          </a:bodyPr>
          <a:lstStyle/>
          <a:p>
            <a:pPr marR="5080" indent="127635">
              <a:lnSpc>
                <a:spcPct val="102499"/>
              </a:lnSpc>
              <a:spcBef>
                <a:spcPts val="100"/>
              </a:spcBef>
            </a:pPr>
            <a:r>
              <a:rPr sz="800" spc="-10" dirty="0">
                <a:latin typeface="Arial"/>
                <a:cs typeface="Arial"/>
              </a:rPr>
              <a:t>Armv6 Architecture</a:t>
            </a:r>
            <a:endParaRPr sz="800">
              <a:latin typeface="Arial"/>
              <a:cs typeface="Arial"/>
            </a:endParaRPr>
          </a:p>
        </p:txBody>
      </p:sp>
      <p:sp>
        <p:nvSpPr>
          <p:cNvPr id="15" name="object 15"/>
          <p:cNvSpPr txBox="1"/>
          <p:nvPr/>
        </p:nvSpPr>
        <p:spPr>
          <a:xfrm>
            <a:off x="1660277" y="5717667"/>
            <a:ext cx="722630" cy="151765"/>
          </a:xfrm>
          <a:prstGeom prst="rect">
            <a:avLst/>
          </a:prstGeom>
        </p:spPr>
        <p:txBody>
          <a:bodyPr vert="horz" wrap="square" lIns="0" tIns="15875" rIns="0" bIns="0" rtlCol="0">
            <a:spAutoFit/>
          </a:bodyPr>
          <a:lstStyle/>
          <a:p>
            <a:pPr>
              <a:lnSpc>
                <a:spcPct val="100000"/>
              </a:lnSpc>
              <a:spcBef>
                <a:spcPts val="125"/>
              </a:spcBef>
            </a:pPr>
            <a:r>
              <a:rPr sz="800" dirty="0">
                <a:latin typeface="Arial"/>
                <a:cs typeface="Arial"/>
              </a:rPr>
              <a:t>e.g.</a:t>
            </a:r>
            <a:r>
              <a:rPr sz="800" spc="10" dirty="0">
                <a:latin typeface="Arial"/>
                <a:cs typeface="Arial"/>
              </a:rPr>
              <a:t> </a:t>
            </a:r>
            <a:r>
              <a:rPr sz="800" spc="-10" dirty="0">
                <a:latin typeface="Arial"/>
                <a:cs typeface="Arial"/>
              </a:rPr>
              <a:t>Arm7TDMI</a:t>
            </a:r>
            <a:endParaRPr sz="800">
              <a:latin typeface="Arial"/>
              <a:cs typeface="Arial"/>
            </a:endParaRPr>
          </a:p>
        </p:txBody>
      </p:sp>
      <p:sp>
        <p:nvSpPr>
          <p:cNvPr id="16" name="object 16"/>
          <p:cNvSpPr txBox="1"/>
          <p:nvPr/>
        </p:nvSpPr>
        <p:spPr>
          <a:xfrm>
            <a:off x="2661993" y="5703366"/>
            <a:ext cx="868044" cy="151765"/>
          </a:xfrm>
          <a:prstGeom prst="rect">
            <a:avLst/>
          </a:prstGeom>
        </p:spPr>
        <p:txBody>
          <a:bodyPr vert="horz" wrap="square" lIns="0" tIns="15875" rIns="0" bIns="0" rtlCol="0">
            <a:spAutoFit/>
          </a:bodyPr>
          <a:lstStyle/>
          <a:p>
            <a:pPr>
              <a:lnSpc>
                <a:spcPct val="100000"/>
              </a:lnSpc>
              <a:spcBef>
                <a:spcPts val="125"/>
              </a:spcBef>
            </a:pPr>
            <a:r>
              <a:rPr sz="800" dirty="0">
                <a:latin typeface="Arial"/>
                <a:cs typeface="Arial"/>
              </a:rPr>
              <a:t>e.g.</a:t>
            </a:r>
            <a:r>
              <a:rPr sz="800" spc="95" dirty="0">
                <a:latin typeface="Arial"/>
                <a:cs typeface="Arial"/>
              </a:rPr>
              <a:t> </a:t>
            </a:r>
            <a:r>
              <a:rPr sz="800" dirty="0">
                <a:latin typeface="Arial"/>
                <a:cs typeface="Arial"/>
              </a:rPr>
              <a:t>Arm9926EJ-</a:t>
            </a:r>
            <a:r>
              <a:rPr sz="800" spc="-50" dirty="0">
                <a:latin typeface="Arial"/>
                <a:cs typeface="Arial"/>
              </a:rPr>
              <a:t>S</a:t>
            </a:r>
            <a:endParaRPr sz="800">
              <a:latin typeface="Arial"/>
              <a:cs typeface="Arial"/>
            </a:endParaRPr>
          </a:p>
        </p:txBody>
      </p:sp>
      <p:sp>
        <p:nvSpPr>
          <p:cNvPr id="17" name="object 17"/>
          <p:cNvSpPr txBox="1"/>
          <p:nvPr/>
        </p:nvSpPr>
        <p:spPr>
          <a:xfrm>
            <a:off x="3626483" y="5309241"/>
            <a:ext cx="908685" cy="539115"/>
          </a:xfrm>
          <a:prstGeom prst="rect">
            <a:avLst/>
          </a:prstGeom>
        </p:spPr>
        <p:txBody>
          <a:bodyPr vert="horz" wrap="square" lIns="0" tIns="15875" rIns="0" bIns="0" rtlCol="0">
            <a:spAutoFit/>
          </a:bodyPr>
          <a:lstStyle/>
          <a:p>
            <a:pPr marL="220979">
              <a:lnSpc>
                <a:spcPct val="100000"/>
              </a:lnSpc>
              <a:spcBef>
                <a:spcPts val="125"/>
              </a:spcBef>
            </a:pPr>
            <a:r>
              <a:rPr sz="800" dirty="0">
                <a:latin typeface="Arial"/>
                <a:cs typeface="Arial"/>
              </a:rPr>
              <a:t>Arm</a:t>
            </a:r>
            <a:r>
              <a:rPr sz="800" spc="65" dirty="0">
                <a:latin typeface="Arial"/>
                <a:cs typeface="Arial"/>
              </a:rPr>
              <a:t> </a:t>
            </a:r>
            <a:r>
              <a:rPr sz="800" dirty="0">
                <a:latin typeface="Arial"/>
                <a:cs typeface="Arial"/>
              </a:rPr>
              <a:t>v6-</a:t>
            </a:r>
            <a:r>
              <a:rPr sz="800" spc="-50" dirty="0">
                <a:latin typeface="Arial"/>
                <a:cs typeface="Arial"/>
              </a:rPr>
              <a:t>M</a:t>
            </a:r>
            <a:endParaRPr sz="800">
              <a:latin typeface="Arial"/>
              <a:cs typeface="Arial"/>
            </a:endParaRPr>
          </a:p>
          <a:p>
            <a:pPr>
              <a:lnSpc>
                <a:spcPct val="100000"/>
              </a:lnSpc>
              <a:spcBef>
                <a:spcPts val="25"/>
              </a:spcBef>
            </a:pPr>
            <a:r>
              <a:rPr sz="800" dirty="0">
                <a:latin typeface="Arial"/>
                <a:cs typeface="Arial"/>
              </a:rPr>
              <a:t>e.g.</a:t>
            </a:r>
            <a:r>
              <a:rPr sz="800" spc="35" dirty="0">
                <a:latin typeface="Arial"/>
                <a:cs typeface="Arial"/>
              </a:rPr>
              <a:t> </a:t>
            </a:r>
            <a:r>
              <a:rPr sz="800" dirty="0">
                <a:latin typeface="Arial"/>
                <a:cs typeface="Arial"/>
              </a:rPr>
              <a:t>Cortex-M0,</a:t>
            </a:r>
            <a:r>
              <a:rPr sz="800" spc="70" dirty="0">
                <a:latin typeface="Arial"/>
                <a:cs typeface="Arial"/>
              </a:rPr>
              <a:t> </a:t>
            </a:r>
            <a:r>
              <a:rPr sz="800" spc="-25" dirty="0">
                <a:latin typeface="Arial"/>
                <a:cs typeface="Arial"/>
              </a:rPr>
              <a:t>M1</a:t>
            </a:r>
            <a:endParaRPr sz="800">
              <a:latin typeface="Arial"/>
              <a:cs typeface="Arial"/>
            </a:endParaRPr>
          </a:p>
          <a:p>
            <a:pPr>
              <a:lnSpc>
                <a:spcPct val="100000"/>
              </a:lnSpc>
              <a:spcBef>
                <a:spcPts val="185"/>
              </a:spcBef>
            </a:pPr>
            <a:endParaRPr sz="800">
              <a:latin typeface="Arial"/>
              <a:cs typeface="Arial"/>
            </a:endParaRPr>
          </a:p>
          <a:p>
            <a:pPr marL="144145">
              <a:lnSpc>
                <a:spcPct val="100000"/>
              </a:lnSpc>
            </a:pPr>
            <a:r>
              <a:rPr sz="800" dirty="0">
                <a:latin typeface="Arial"/>
                <a:cs typeface="Arial"/>
              </a:rPr>
              <a:t>e.g.</a:t>
            </a:r>
            <a:r>
              <a:rPr sz="800" spc="10" dirty="0">
                <a:latin typeface="Arial"/>
                <a:cs typeface="Arial"/>
              </a:rPr>
              <a:t> </a:t>
            </a:r>
            <a:r>
              <a:rPr sz="800" spc="-10" dirty="0">
                <a:latin typeface="Arial"/>
                <a:cs typeface="Arial"/>
              </a:rPr>
              <a:t>Arm1136</a:t>
            </a:r>
            <a:endParaRPr sz="800">
              <a:latin typeface="Arial"/>
              <a:cs typeface="Arial"/>
            </a:endParaRPr>
          </a:p>
        </p:txBody>
      </p:sp>
      <p:grpSp>
        <p:nvGrpSpPr>
          <p:cNvPr id="18" name="object 18"/>
          <p:cNvGrpSpPr/>
          <p:nvPr/>
        </p:nvGrpSpPr>
        <p:grpSpPr>
          <a:xfrm>
            <a:off x="1664019" y="4629503"/>
            <a:ext cx="3821429" cy="720090"/>
            <a:chOff x="710183" y="4629503"/>
            <a:chExt cx="3821429" cy="720090"/>
          </a:xfrm>
        </p:grpSpPr>
        <p:sp>
          <p:nvSpPr>
            <p:cNvPr id="19" name="object 19"/>
            <p:cNvSpPr/>
            <p:nvPr/>
          </p:nvSpPr>
          <p:spPr>
            <a:xfrm>
              <a:off x="721613" y="4987290"/>
              <a:ext cx="629285" cy="0"/>
            </a:xfrm>
            <a:custGeom>
              <a:avLst/>
              <a:gdLst/>
              <a:ahLst/>
              <a:cxnLst/>
              <a:rect l="l" t="t" r="r" b="b"/>
              <a:pathLst>
                <a:path w="629285">
                  <a:moveTo>
                    <a:pt x="0" y="0"/>
                  </a:moveTo>
                  <a:lnTo>
                    <a:pt x="628840" y="0"/>
                  </a:lnTo>
                </a:path>
              </a:pathLst>
            </a:custGeom>
            <a:ln w="22860">
              <a:solidFill>
                <a:srgbClr val="3E3E3E"/>
              </a:solidFill>
            </a:ln>
          </p:spPr>
          <p:txBody>
            <a:bodyPr wrap="square" lIns="0" tIns="0" rIns="0" bIns="0" rtlCol="0"/>
            <a:lstStyle/>
            <a:p>
              <a:endParaRPr/>
            </a:p>
          </p:txBody>
        </p:sp>
        <p:sp>
          <p:nvSpPr>
            <p:cNvPr id="20" name="object 20"/>
            <p:cNvSpPr/>
            <p:nvPr/>
          </p:nvSpPr>
          <p:spPr>
            <a:xfrm>
              <a:off x="1337760" y="4923784"/>
              <a:ext cx="127000" cy="127000"/>
            </a:xfrm>
            <a:custGeom>
              <a:avLst/>
              <a:gdLst/>
              <a:ahLst/>
              <a:cxnLst/>
              <a:rect l="l" t="t" r="r" b="b"/>
              <a:pathLst>
                <a:path w="127000" h="127000">
                  <a:moveTo>
                    <a:pt x="0" y="0"/>
                  </a:moveTo>
                  <a:lnTo>
                    <a:pt x="0" y="126999"/>
                  </a:lnTo>
                  <a:lnTo>
                    <a:pt x="127000" y="63499"/>
                  </a:lnTo>
                  <a:lnTo>
                    <a:pt x="0" y="0"/>
                  </a:lnTo>
                  <a:close/>
                </a:path>
              </a:pathLst>
            </a:custGeom>
            <a:solidFill>
              <a:srgbClr val="3E3E3E"/>
            </a:solidFill>
          </p:spPr>
          <p:txBody>
            <a:bodyPr wrap="square" lIns="0" tIns="0" rIns="0" bIns="0" rtlCol="0"/>
            <a:lstStyle/>
            <a:p>
              <a:endParaRPr/>
            </a:p>
          </p:txBody>
        </p:sp>
        <p:sp>
          <p:nvSpPr>
            <p:cNvPr id="21" name="object 21"/>
            <p:cNvSpPr/>
            <p:nvPr/>
          </p:nvSpPr>
          <p:spPr>
            <a:xfrm>
              <a:off x="1754886" y="4987290"/>
              <a:ext cx="629285" cy="0"/>
            </a:xfrm>
            <a:custGeom>
              <a:avLst/>
              <a:gdLst/>
              <a:ahLst/>
              <a:cxnLst/>
              <a:rect l="l" t="t" r="r" b="b"/>
              <a:pathLst>
                <a:path w="629285">
                  <a:moveTo>
                    <a:pt x="0" y="0"/>
                  </a:moveTo>
                  <a:lnTo>
                    <a:pt x="628840" y="0"/>
                  </a:lnTo>
                </a:path>
              </a:pathLst>
            </a:custGeom>
            <a:ln w="22860">
              <a:solidFill>
                <a:srgbClr val="3E3E3E"/>
              </a:solidFill>
            </a:ln>
          </p:spPr>
          <p:txBody>
            <a:bodyPr wrap="square" lIns="0" tIns="0" rIns="0" bIns="0" rtlCol="0"/>
            <a:lstStyle/>
            <a:p>
              <a:endParaRPr/>
            </a:p>
          </p:txBody>
        </p:sp>
        <p:sp>
          <p:nvSpPr>
            <p:cNvPr id="22" name="object 22"/>
            <p:cNvSpPr/>
            <p:nvPr/>
          </p:nvSpPr>
          <p:spPr>
            <a:xfrm>
              <a:off x="2371032" y="4923784"/>
              <a:ext cx="127000" cy="127000"/>
            </a:xfrm>
            <a:custGeom>
              <a:avLst/>
              <a:gdLst/>
              <a:ahLst/>
              <a:cxnLst/>
              <a:rect l="l" t="t" r="r" b="b"/>
              <a:pathLst>
                <a:path w="127000" h="127000">
                  <a:moveTo>
                    <a:pt x="0" y="0"/>
                  </a:moveTo>
                  <a:lnTo>
                    <a:pt x="0" y="126999"/>
                  </a:lnTo>
                  <a:lnTo>
                    <a:pt x="127000" y="63499"/>
                  </a:lnTo>
                  <a:lnTo>
                    <a:pt x="0" y="0"/>
                  </a:lnTo>
                  <a:close/>
                </a:path>
              </a:pathLst>
            </a:custGeom>
            <a:solidFill>
              <a:srgbClr val="3E3E3E"/>
            </a:solidFill>
          </p:spPr>
          <p:txBody>
            <a:bodyPr wrap="square" lIns="0" tIns="0" rIns="0" bIns="0" rtlCol="0"/>
            <a:lstStyle/>
            <a:p>
              <a:endParaRPr/>
            </a:p>
          </p:txBody>
        </p:sp>
        <p:sp>
          <p:nvSpPr>
            <p:cNvPr id="23" name="object 23"/>
            <p:cNvSpPr/>
            <p:nvPr/>
          </p:nvSpPr>
          <p:spPr>
            <a:xfrm>
              <a:off x="2766822" y="4987290"/>
              <a:ext cx="629285" cy="0"/>
            </a:xfrm>
            <a:custGeom>
              <a:avLst/>
              <a:gdLst/>
              <a:ahLst/>
              <a:cxnLst/>
              <a:rect l="l" t="t" r="r" b="b"/>
              <a:pathLst>
                <a:path w="629285">
                  <a:moveTo>
                    <a:pt x="0" y="0"/>
                  </a:moveTo>
                  <a:lnTo>
                    <a:pt x="628840" y="0"/>
                  </a:lnTo>
                </a:path>
              </a:pathLst>
            </a:custGeom>
            <a:ln w="22860">
              <a:solidFill>
                <a:srgbClr val="3E3E3E"/>
              </a:solidFill>
            </a:ln>
          </p:spPr>
          <p:txBody>
            <a:bodyPr wrap="square" lIns="0" tIns="0" rIns="0" bIns="0" rtlCol="0"/>
            <a:lstStyle/>
            <a:p>
              <a:endParaRPr/>
            </a:p>
          </p:txBody>
        </p:sp>
        <p:sp>
          <p:nvSpPr>
            <p:cNvPr id="24" name="object 24"/>
            <p:cNvSpPr/>
            <p:nvPr/>
          </p:nvSpPr>
          <p:spPr>
            <a:xfrm>
              <a:off x="3382968" y="4923784"/>
              <a:ext cx="127000" cy="127000"/>
            </a:xfrm>
            <a:custGeom>
              <a:avLst/>
              <a:gdLst/>
              <a:ahLst/>
              <a:cxnLst/>
              <a:rect l="l" t="t" r="r" b="b"/>
              <a:pathLst>
                <a:path w="127000" h="127000">
                  <a:moveTo>
                    <a:pt x="0" y="0"/>
                  </a:moveTo>
                  <a:lnTo>
                    <a:pt x="0" y="126999"/>
                  </a:lnTo>
                  <a:lnTo>
                    <a:pt x="127000" y="63499"/>
                  </a:lnTo>
                  <a:lnTo>
                    <a:pt x="0" y="0"/>
                  </a:lnTo>
                  <a:close/>
                </a:path>
              </a:pathLst>
            </a:custGeom>
            <a:solidFill>
              <a:srgbClr val="3E3E3E"/>
            </a:solidFill>
          </p:spPr>
          <p:txBody>
            <a:bodyPr wrap="square" lIns="0" tIns="0" rIns="0" bIns="0" rtlCol="0"/>
            <a:lstStyle/>
            <a:p>
              <a:endParaRPr/>
            </a:p>
          </p:txBody>
        </p:sp>
        <p:sp>
          <p:nvSpPr>
            <p:cNvPr id="25" name="object 25"/>
            <p:cNvSpPr/>
            <p:nvPr/>
          </p:nvSpPr>
          <p:spPr>
            <a:xfrm>
              <a:off x="3787901" y="4987290"/>
              <a:ext cx="629285" cy="0"/>
            </a:xfrm>
            <a:custGeom>
              <a:avLst/>
              <a:gdLst/>
              <a:ahLst/>
              <a:cxnLst/>
              <a:rect l="l" t="t" r="r" b="b"/>
              <a:pathLst>
                <a:path w="629285">
                  <a:moveTo>
                    <a:pt x="0" y="0"/>
                  </a:moveTo>
                  <a:lnTo>
                    <a:pt x="628840" y="0"/>
                  </a:lnTo>
                </a:path>
              </a:pathLst>
            </a:custGeom>
            <a:ln w="22860">
              <a:solidFill>
                <a:srgbClr val="3E3E3E"/>
              </a:solidFill>
            </a:ln>
          </p:spPr>
          <p:txBody>
            <a:bodyPr wrap="square" lIns="0" tIns="0" rIns="0" bIns="0" rtlCol="0"/>
            <a:lstStyle/>
            <a:p>
              <a:endParaRPr/>
            </a:p>
          </p:txBody>
        </p:sp>
        <p:sp>
          <p:nvSpPr>
            <p:cNvPr id="26" name="object 26"/>
            <p:cNvSpPr/>
            <p:nvPr/>
          </p:nvSpPr>
          <p:spPr>
            <a:xfrm>
              <a:off x="4404048" y="4923784"/>
              <a:ext cx="127000" cy="127000"/>
            </a:xfrm>
            <a:custGeom>
              <a:avLst/>
              <a:gdLst/>
              <a:ahLst/>
              <a:cxnLst/>
              <a:rect l="l" t="t" r="r" b="b"/>
              <a:pathLst>
                <a:path w="127000" h="127000">
                  <a:moveTo>
                    <a:pt x="0" y="0"/>
                  </a:moveTo>
                  <a:lnTo>
                    <a:pt x="0" y="126999"/>
                  </a:lnTo>
                  <a:lnTo>
                    <a:pt x="127000" y="63499"/>
                  </a:lnTo>
                  <a:lnTo>
                    <a:pt x="0" y="0"/>
                  </a:lnTo>
                  <a:close/>
                </a:path>
              </a:pathLst>
            </a:custGeom>
            <a:solidFill>
              <a:srgbClr val="3E3E3E"/>
            </a:solidFill>
          </p:spPr>
          <p:txBody>
            <a:bodyPr wrap="square" lIns="0" tIns="0" rIns="0" bIns="0" rtlCol="0"/>
            <a:lstStyle/>
            <a:p>
              <a:endParaRPr/>
            </a:p>
          </p:txBody>
        </p:sp>
        <p:sp>
          <p:nvSpPr>
            <p:cNvPr id="27" name="object 27"/>
            <p:cNvSpPr/>
            <p:nvPr/>
          </p:nvSpPr>
          <p:spPr>
            <a:xfrm>
              <a:off x="3787901" y="4686599"/>
              <a:ext cx="631825" cy="191135"/>
            </a:xfrm>
            <a:custGeom>
              <a:avLst/>
              <a:gdLst/>
              <a:ahLst/>
              <a:cxnLst/>
              <a:rect l="l" t="t" r="r" b="b"/>
              <a:pathLst>
                <a:path w="631825" h="191135">
                  <a:moveTo>
                    <a:pt x="0" y="190830"/>
                  </a:moveTo>
                  <a:lnTo>
                    <a:pt x="631355" y="0"/>
                  </a:lnTo>
                </a:path>
              </a:pathLst>
            </a:custGeom>
            <a:ln w="22860">
              <a:solidFill>
                <a:srgbClr val="3E3E3E"/>
              </a:solidFill>
            </a:ln>
          </p:spPr>
          <p:txBody>
            <a:bodyPr wrap="square" lIns="0" tIns="0" rIns="0" bIns="0" rtlCol="0"/>
            <a:lstStyle/>
            <a:p>
              <a:endParaRPr/>
            </a:p>
          </p:txBody>
        </p:sp>
        <p:sp>
          <p:nvSpPr>
            <p:cNvPr id="28" name="object 28"/>
            <p:cNvSpPr/>
            <p:nvPr/>
          </p:nvSpPr>
          <p:spPr>
            <a:xfrm>
              <a:off x="4388718" y="4629503"/>
              <a:ext cx="140335" cy="121920"/>
            </a:xfrm>
            <a:custGeom>
              <a:avLst/>
              <a:gdLst/>
              <a:ahLst/>
              <a:cxnLst/>
              <a:rect l="l" t="t" r="r" b="b"/>
              <a:pathLst>
                <a:path w="140335" h="121920">
                  <a:moveTo>
                    <a:pt x="0" y="0"/>
                  </a:moveTo>
                  <a:lnTo>
                    <a:pt x="36753" y="121564"/>
                  </a:lnTo>
                  <a:lnTo>
                    <a:pt x="139941" y="24028"/>
                  </a:lnTo>
                  <a:lnTo>
                    <a:pt x="0" y="0"/>
                  </a:lnTo>
                  <a:close/>
                </a:path>
              </a:pathLst>
            </a:custGeom>
            <a:solidFill>
              <a:srgbClr val="3E3E3E"/>
            </a:solidFill>
          </p:spPr>
          <p:txBody>
            <a:bodyPr wrap="square" lIns="0" tIns="0" rIns="0" bIns="0" rtlCol="0"/>
            <a:lstStyle/>
            <a:p>
              <a:endParaRPr/>
            </a:p>
          </p:txBody>
        </p:sp>
        <p:sp>
          <p:nvSpPr>
            <p:cNvPr id="29" name="object 29"/>
            <p:cNvSpPr/>
            <p:nvPr/>
          </p:nvSpPr>
          <p:spPr>
            <a:xfrm>
              <a:off x="3787901" y="5075681"/>
              <a:ext cx="633095" cy="217804"/>
            </a:xfrm>
            <a:custGeom>
              <a:avLst/>
              <a:gdLst/>
              <a:ahLst/>
              <a:cxnLst/>
              <a:rect l="l" t="t" r="r" b="b"/>
              <a:pathLst>
                <a:path w="633095" h="217804">
                  <a:moveTo>
                    <a:pt x="0" y="0"/>
                  </a:moveTo>
                  <a:lnTo>
                    <a:pt x="632675" y="217678"/>
                  </a:lnTo>
                </a:path>
              </a:pathLst>
            </a:custGeom>
            <a:ln w="22860">
              <a:solidFill>
                <a:srgbClr val="3E3E3E"/>
              </a:solidFill>
            </a:ln>
          </p:spPr>
          <p:txBody>
            <a:bodyPr wrap="square" lIns="0" tIns="0" rIns="0" bIns="0" rtlCol="0"/>
            <a:lstStyle/>
            <a:p>
              <a:endParaRPr/>
            </a:p>
          </p:txBody>
        </p:sp>
        <p:sp>
          <p:nvSpPr>
            <p:cNvPr id="30" name="object 30"/>
            <p:cNvSpPr/>
            <p:nvPr/>
          </p:nvSpPr>
          <p:spPr>
            <a:xfrm>
              <a:off x="4387909" y="5229174"/>
              <a:ext cx="140970" cy="120650"/>
            </a:xfrm>
            <a:custGeom>
              <a:avLst/>
              <a:gdLst/>
              <a:ahLst/>
              <a:cxnLst/>
              <a:rect l="l" t="t" r="r" b="b"/>
              <a:pathLst>
                <a:path w="140970" h="120650">
                  <a:moveTo>
                    <a:pt x="41325" y="0"/>
                  </a:moveTo>
                  <a:lnTo>
                    <a:pt x="0" y="120091"/>
                  </a:lnTo>
                  <a:lnTo>
                    <a:pt x="140754" y="101371"/>
                  </a:lnTo>
                  <a:lnTo>
                    <a:pt x="41325" y="0"/>
                  </a:lnTo>
                  <a:close/>
                </a:path>
              </a:pathLst>
            </a:custGeom>
            <a:solidFill>
              <a:srgbClr val="3E3E3E"/>
            </a:solidFill>
          </p:spPr>
          <p:txBody>
            <a:bodyPr wrap="square" lIns="0" tIns="0" rIns="0" bIns="0" rtlCol="0"/>
            <a:lstStyle/>
            <a:p>
              <a:endParaRPr/>
            </a:p>
          </p:txBody>
        </p:sp>
        <p:sp>
          <p:nvSpPr>
            <p:cNvPr id="31" name="object 31"/>
            <p:cNvSpPr/>
            <p:nvPr/>
          </p:nvSpPr>
          <p:spPr>
            <a:xfrm>
              <a:off x="3006089" y="5020818"/>
              <a:ext cx="77470" cy="139700"/>
            </a:xfrm>
            <a:custGeom>
              <a:avLst/>
              <a:gdLst/>
              <a:ahLst/>
              <a:cxnLst/>
              <a:rect l="l" t="t" r="r" b="b"/>
              <a:pathLst>
                <a:path w="77469" h="139700">
                  <a:moveTo>
                    <a:pt x="0" y="0"/>
                  </a:moveTo>
                  <a:lnTo>
                    <a:pt x="76936" y="139318"/>
                  </a:lnTo>
                </a:path>
              </a:pathLst>
            </a:custGeom>
            <a:ln w="22860">
              <a:solidFill>
                <a:srgbClr val="3E3E3E"/>
              </a:solidFill>
            </a:ln>
          </p:spPr>
          <p:txBody>
            <a:bodyPr wrap="square" lIns="0" tIns="0" rIns="0" bIns="0" rtlCol="0"/>
            <a:lstStyle/>
            <a:p>
              <a:endParaRPr/>
            </a:p>
          </p:txBody>
        </p:sp>
        <p:sp>
          <p:nvSpPr>
            <p:cNvPr id="32" name="object 32"/>
            <p:cNvSpPr/>
            <p:nvPr/>
          </p:nvSpPr>
          <p:spPr>
            <a:xfrm>
              <a:off x="3021305" y="5118324"/>
              <a:ext cx="117475" cy="142240"/>
            </a:xfrm>
            <a:custGeom>
              <a:avLst/>
              <a:gdLst/>
              <a:ahLst/>
              <a:cxnLst/>
              <a:rect l="l" t="t" r="r" b="b"/>
              <a:pathLst>
                <a:path w="117475" h="142239">
                  <a:moveTo>
                    <a:pt x="111175" y="0"/>
                  </a:moveTo>
                  <a:lnTo>
                    <a:pt x="0" y="61391"/>
                  </a:lnTo>
                  <a:lnTo>
                    <a:pt x="116979" y="141871"/>
                  </a:lnTo>
                  <a:lnTo>
                    <a:pt x="111175" y="0"/>
                  </a:lnTo>
                  <a:close/>
                </a:path>
              </a:pathLst>
            </a:custGeom>
            <a:solidFill>
              <a:srgbClr val="3E3E3E"/>
            </a:solidFill>
          </p:spPr>
          <p:txBody>
            <a:bodyPr wrap="square" lIns="0" tIns="0" rIns="0" bIns="0" rtlCol="0"/>
            <a:lstStyle/>
            <a:p>
              <a:endParaRPr/>
            </a:p>
          </p:txBody>
        </p:sp>
      </p:grpSp>
      <p:sp>
        <p:nvSpPr>
          <p:cNvPr id="33" name="object 33"/>
          <p:cNvSpPr txBox="1"/>
          <p:nvPr/>
        </p:nvSpPr>
        <p:spPr>
          <a:xfrm>
            <a:off x="3596452" y="4264152"/>
            <a:ext cx="2715895" cy="1606550"/>
          </a:xfrm>
          <a:prstGeom prst="rect">
            <a:avLst/>
          </a:prstGeom>
        </p:spPr>
        <p:txBody>
          <a:bodyPr vert="horz" wrap="square" lIns="0" tIns="73660" rIns="0" bIns="0" rtlCol="0">
            <a:spAutoFit/>
          </a:bodyPr>
          <a:lstStyle/>
          <a:p>
            <a:pPr marL="1413510">
              <a:lnSpc>
                <a:spcPct val="100000"/>
              </a:lnSpc>
              <a:spcBef>
                <a:spcPts val="580"/>
              </a:spcBef>
            </a:pPr>
            <a:r>
              <a:rPr sz="800" spc="-10" dirty="0">
                <a:latin typeface="Arial"/>
                <a:cs typeface="Arial"/>
              </a:rPr>
              <a:t>Armv7</a:t>
            </a:r>
            <a:endParaRPr sz="800">
              <a:latin typeface="Arial"/>
              <a:cs typeface="Arial"/>
            </a:endParaRPr>
          </a:p>
          <a:p>
            <a:pPr marL="1285240">
              <a:lnSpc>
                <a:spcPct val="100000"/>
              </a:lnSpc>
              <a:spcBef>
                <a:spcPts val="110"/>
              </a:spcBef>
              <a:tabLst>
                <a:tab pos="2075814" algn="l"/>
              </a:tabLst>
            </a:pPr>
            <a:r>
              <a:rPr sz="1200" spc="-15" baseline="6944" dirty="0">
                <a:latin typeface="Arial"/>
                <a:cs typeface="Arial"/>
              </a:rPr>
              <a:t>Architecture</a:t>
            </a:r>
            <a:r>
              <a:rPr sz="1200" baseline="6944" dirty="0">
                <a:latin typeface="Arial"/>
                <a:cs typeface="Arial"/>
              </a:rPr>
              <a:t>	</a:t>
            </a:r>
            <a:r>
              <a:rPr sz="800" dirty="0">
                <a:latin typeface="Arial"/>
                <a:cs typeface="Arial"/>
              </a:rPr>
              <a:t>Armv7-</a:t>
            </a:r>
            <a:r>
              <a:rPr sz="800" spc="-50" dirty="0">
                <a:latin typeface="Arial"/>
                <a:cs typeface="Arial"/>
              </a:rPr>
              <a:t>A</a:t>
            </a:r>
            <a:endParaRPr sz="800">
              <a:latin typeface="Arial"/>
              <a:cs typeface="Arial"/>
            </a:endParaRPr>
          </a:p>
          <a:p>
            <a:pPr marL="1943100">
              <a:lnSpc>
                <a:spcPct val="100000"/>
              </a:lnSpc>
              <a:spcBef>
                <a:spcPts val="25"/>
              </a:spcBef>
            </a:pPr>
            <a:r>
              <a:rPr sz="800" dirty="0">
                <a:latin typeface="Arial"/>
                <a:cs typeface="Arial"/>
              </a:rPr>
              <a:t>e.g.</a:t>
            </a:r>
            <a:r>
              <a:rPr sz="800" spc="60" dirty="0">
                <a:latin typeface="Arial"/>
                <a:cs typeface="Arial"/>
              </a:rPr>
              <a:t> </a:t>
            </a:r>
            <a:r>
              <a:rPr sz="800" dirty="0">
                <a:latin typeface="Arial"/>
                <a:cs typeface="Arial"/>
              </a:rPr>
              <a:t>Cortex-</a:t>
            </a:r>
            <a:r>
              <a:rPr sz="800" spc="-25" dirty="0">
                <a:latin typeface="Arial"/>
                <a:cs typeface="Arial"/>
              </a:rPr>
              <a:t>A9</a:t>
            </a:r>
            <a:endParaRPr sz="800">
              <a:latin typeface="Arial"/>
              <a:cs typeface="Arial"/>
            </a:endParaRPr>
          </a:p>
          <a:p>
            <a:pPr>
              <a:lnSpc>
                <a:spcPct val="100000"/>
              </a:lnSpc>
              <a:spcBef>
                <a:spcPts val="190"/>
              </a:spcBef>
            </a:pPr>
            <a:endParaRPr sz="800">
              <a:latin typeface="Arial"/>
              <a:cs typeface="Arial"/>
            </a:endParaRPr>
          </a:p>
          <a:p>
            <a:pPr marL="2072639">
              <a:lnSpc>
                <a:spcPct val="100000"/>
              </a:lnSpc>
              <a:spcBef>
                <a:spcPts val="5"/>
              </a:spcBef>
            </a:pPr>
            <a:r>
              <a:rPr sz="800" dirty="0">
                <a:latin typeface="Arial"/>
                <a:cs typeface="Arial"/>
              </a:rPr>
              <a:t>Armv7-</a:t>
            </a:r>
            <a:r>
              <a:rPr sz="800" spc="-50" dirty="0">
                <a:latin typeface="Arial"/>
                <a:cs typeface="Arial"/>
              </a:rPr>
              <a:t>R</a:t>
            </a:r>
            <a:endParaRPr sz="800">
              <a:latin typeface="Arial"/>
              <a:cs typeface="Arial"/>
            </a:endParaRPr>
          </a:p>
          <a:p>
            <a:pPr marL="1939925">
              <a:lnSpc>
                <a:spcPct val="100000"/>
              </a:lnSpc>
              <a:spcBef>
                <a:spcPts val="20"/>
              </a:spcBef>
            </a:pPr>
            <a:r>
              <a:rPr sz="800" dirty="0">
                <a:latin typeface="Arial"/>
                <a:cs typeface="Arial"/>
              </a:rPr>
              <a:t>e.g.</a:t>
            </a:r>
            <a:r>
              <a:rPr sz="800" spc="60" dirty="0">
                <a:latin typeface="Arial"/>
                <a:cs typeface="Arial"/>
              </a:rPr>
              <a:t> </a:t>
            </a:r>
            <a:r>
              <a:rPr sz="800" dirty="0">
                <a:latin typeface="Arial"/>
                <a:cs typeface="Arial"/>
              </a:rPr>
              <a:t>Cortex-</a:t>
            </a:r>
            <a:r>
              <a:rPr sz="800" spc="-25" dirty="0">
                <a:latin typeface="Arial"/>
                <a:cs typeface="Arial"/>
              </a:rPr>
              <a:t>R4</a:t>
            </a:r>
            <a:endParaRPr sz="800">
              <a:latin typeface="Arial"/>
              <a:cs typeface="Arial"/>
            </a:endParaRPr>
          </a:p>
          <a:p>
            <a:pPr>
              <a:lnSpc>
                <a:spcPct val="100000"/>
              </a:lnSpc>
              <a:spcBef>
                <a:spcPts val="605"/>
              </a:spcBef>
            </a:pPr>
            <a:endParaRPr sz="800">
              <a:latin typeface="Arial"/>
              <a:cs typeface="Arial"/>
            </a:endParaRPr>
          </a:p>
          <a:p>
            <a:pPr marL="2068195">
              <a:lnSpc>
                <a:spcPct val="100000"/>
              </a:lnSpc>
              <a:spcBef>
                <a:spcPts val="5"/>
              </a:spcBef>
            </a:pPr>
            <a:r>
              <a:rPr sz="800" dirty="0">
                <a:latin typeface="Arial"/>
                <a:cs typeface="Arial"/>
              </a:rPr>
              <a:t>Armv7-</a:t>
            </a:r>
            <a:r>
              <a:rPr sz="800" spc="-50" dirty="0">
                <a:latin typeface="Arial"/>
                <a:cs typeface="Arial"/>
              </a:rPr>
              <a:t>M</a:t>
            </a:r>
            <a:endParaRPr sz="800">
              <a:latin typeface="Arial"/>
              <a:cs typeface="Arial"/>
            </a:endParaRPr>
          </a:p>
          <a:p>
            <a:pPr marL="1935480">
              <a:lnSpc>
                <a:spcPct val="100000"/>
              </a:lnSpc>
              <a:spcBef>
                <a:spcPts val="20"/>
              </a:spcBef>
            </a:pPr>
            <a:r>
              <a:rPr sz="800" dirty="0">
                <a:latin typeface="Arial"/>
                <a:cs typeface="Arial"/>
              </a:rPr>
              <a:t>e.g.</a:t>
            </a:r>
            <a:r>
              <a:rPr sz="800" spc="60" dirty="0">
                <a:latin typeface="Arial"/>
                <a:cs typeface="Arial"/>
              </a:rPr>
              <a:t> </a:t>
            </a:r>
            <a:r>
              <a:rPr sz="800" dirty="0">
                <a:latin typeface="Arial"/>
                <a:cs typeface="Arial"/>
              </a:rPr>
              <a:t>Cortex-</a:t>
            </a:r>
            <a:r>
              <a:rPr sz="800" spc="-25" dirty="0">
                <a:latin typeface="Arial"/>
                <a:cs typeface="Arial"/>
              </a:rPr>
              <a:t>M4</a:t>
            </a:r>
            <a:endParaRPr sz="800">
              <a:latin typeface="Arial"/>
              <a:cs typeface="Arial"/>
            </a:endParaRPr>
          </a:p>
        </p:txBody>
      </p:sp>
      <p:grpSp>
        <p:nvGrpSpPr>
          <p:cNvPr id="34" name="object 34"/>
          <p:cNvGrpSpPr/>
          <p:nvPr/>
        </p:nvGrpSpPr>
        <p:grpSpPr>
          <a:xfrm>
            <a:off x="6412803" y="4629503"/>
            <a:ext cx="758190" cy="713740"/>
            <a:chOff x="5458967" y="4629503"/>
            <a:chExt cx="758190" cy="713740"/>
          </a:xfrm>
        </p:grpSpPr>
        <p:sp>
          <p:nvSpPr>
            <p:cNvPr id="35" name="object 35"/>
            <p:cNvSpPr/>
            <p:nvPr/>
          </p:nvSpPr>
          <p:spPr>
            <a:xfrm>
              <a:off x="5473445" y="4987290"/>
              <a:ext cx="629285" cy="0"/>
            </a:xfrm>
            <a:custGeom>
              <a:avLst/>
              <a:gdLst/>
              <a:ahLst/>
              <a:cxnLst/>
              <a:rect l="l" t="t" r="r" b="b"/>
              <a:pathLst>
                <a:path w="629285">
                  <a:moveTo>
                    <a:pt x="0" y="0"/>
                  </a:moveTo>
                  <a:lnTo>
                    <a:pt x="628840" y="0"/>
                  </a:lnTo>
                </a:path>
              </a:pathLst>
            </a:custGeom>
            <a:ln w="22860">
              <a:solidFill>
                <a:srgbClr val="3E3E3E"/>
              </a:solidFill>
            </a:ln>
          </p:spPr>
          <p:txBody>
            <a:bodyPr wrap="square" lIns="0" tIns="0" rIns="0" bIns="0" rtlCol="0"/>
            <a:lstStyle/>
            <a:p>
              <a:endParaRPr/>
            </a:p>
          </p:txBody>
        </p:sp>
        <p:sp>
          <p:nvSpPr>
            <p:cNvPr id="36" name="object 36"/>
            <p:cNvSpPr/>
            <p:nvPr/>
          </p:nvSpPr>
          <p:spPr>
            <a:xfrm>
              <a:off x="6089592" y="4923784"/>
              <a:ext cx="127000" cy="127000"/>
            </a:xfrm>
            <a:custGeom>
              <a:avLst/>
              <a:gdLst/>
              <a:ahLst/>
              <a:cxnLst/>
              <a:rect l="l" t="t" r="r" b="b"/>
              <a:pathLst>
                <a:path w="127000" h="127000">
                  <a:moveTo>
                    <a:pt x="0" y="0"/>
                  </a:moveTo>
                  <a:lnTo>
                    <a:pt x="0" y="126999"/>
                  </a:lnTo>
                  <a:lnTo>
                    <a:pt x="127000" y="63499"/>
                  </a:lnTo>
                  <a:lnTo>
                    <a:pt x="0" y="0"/>
                  </a:lnTo>
                  <a:close/>
                </a:path>
              </a:pathLst>
            </a:custGeom>
            <a:solidFill>
              <a:srgbClr val="3E3E3E"/>
            </a:solidFill>
          </p:spPr>
          <p:txBody>
            <a:bodyPr wrap="square" lIns="0" tIns="0" rIns="0" bIns="0" rtlCol="0"/>
            <a:lstStyle/>
            <a:p>
              <a:endParaRPr/>
            </a:p>
          </p:txBody>
        </p:sp>
        <p:sp>
          <p:nvSpPr>
            <p:cNvPr id="37" name="object 37"/>
            <p:cNvSpPr/>
            <p:nvPr/>
          </p:nvSpPr>
          <p:spPr>
            <a:xfrm>
              <a:off x="5473445" y="4686599"/>
              <a:ext cx="631825" cy="191135"/>
            </a:xfrm>
            <a:custGeom>
              <a:avLst/>
              <a:gdLst/>
              <a:ahLst/>
              <a:cxnLst/>
              <a:rect l="l" t="t" r="r" b="b"/>
              <a:pathLst>
                <a:path w="631825" h="191135">
                  <a:moveTo>
                    <a:pt x="0" y="190830"/>
                  </a:moveTo>
                  <a:lnTo>
                    <a:pt x="631355" y="0"/>
                  </a:lnTo>
                </a:path>
              </a:pathLst>
            </a:custGeom>
            <a:ln w="22860">
              <a:solidFill>
                <a:srgbClr val="3E3E3E"/>
              </a:solidFill>
            </a:ln>
          </p:spPr>
          <p:txBody>
            <a:bodyPr wrap="square" lIns="0" tIns="0" rIns="0" bIns="0" rtlCol="0"/>
            <a:lstStyle/>
            <a:p>
              <a:endParaRPr/>
            </a:p>
          </p:txBody>
        </p:sp>
        <p:sp>
          <p:nvSpPr>
            <p:cNvPr id="38" name="object 38"/>
            <p:cNvSpPr/>
            <p:nvPr/>
          </p:nvSpPr>
          <p:spPr>
            <a:xfrm>
              <a:off x="6074262" y="4629503"/>
              <a:ext cx="140335" cy="121920"/>
            </a:xfrm>
            <a:custGeom>
              <a:avLst/>
              <a:gdLst/>
              <a:ahLst/>
              <a:cxnLst/>
              <a:rect l="l" t="t" r="r" b="b"/>
              <a:pathLst>
                <a:path w="140335" h="121920">
                  <a:moveTo>
                    <a:pt x="0" y="0"/>
                  </a:moveTo>
                  <a:lnTo>
                    <a:pt x="36753" y="121564"/>
                  </a:lnTo>
                  <a:lnTo>
                    <a:pt x="139941" y="24028"/>
                  </a:lnTo>
                  <a:lnTo>
                    <a:pt x="0" y="0"/>
                  </a:lnTo>
                  <a:close/>
                </a:path>
              </a:pathLst>
            </a:custGeom>
            <a:solidFill>
              <a:srgbClr val="3E3E3E"/>
            </a:solidFill>
          </p:spPr>
          <p:txBody>
            <a:bodyPr wrap="square" lIns="0" tIns="0" rIns="0" bIns="0" rtlCol="0"/>
            <a:lstStyle/>
            <a:p>
              <a:endParaRPr/>
            </a:p>
          </p:txBody>
        </p:sp>
        <p:sp>
          <p:nvSpPr>
            <p:cNvPr id="39" name="object 39"/>
            <p:cNvSpPr/>
            <p:nvPr/>
          </p:nvSpPr>
          <p:spPr>
            <a:xfrm>
              <a:off x="5470397" y="5069586"/>
              <a:ext cx="633095" cy="217804"/>
            </a:xfrm>
            <a:custGeom>
              <a:avLst/>
              <a:gdLst/>
              <a:ahLst/>
              <a:cxnLst/>
              <a:rect l="l" t="t" r="r" b="b"/>
              <a:pathLst>
                <a:path w="633095" h="217804">
                  <a:moveTo>
                    <a:pt x="0" y="0"/>
                  </a:moveTo>
                  <a:lnTo>
                    <a:pt x="632675" y="217678"/>
                  </a:lnTo>
                </a:path>
              </a:pathLst>
            </a:custGeom>
            <a:ln w="22860">
              <a:solidFill>
                <a:srgbClr val="3E3E3E"/>
              </a:solidFill>
            </a:ln>
          </p:spPr>
          <p:txBody>
            <a:bodyPr wrap="square" lIns="0" tIns="0" rIns="0" bIns="0" rtlCol="0"/>
            <a:lstStyle/>
            <a:p>
              <a:endParaRPr/>
            </a:p>
          </p:txBody>
        </p:sp>
        <p:sp>
          <p:nvSpPr>
            <p:cNvPr id="40" name="object 40"/>
            <p:cNvSpPr/>
            <p:nvPr/>
          </p:nvSpPr>
          <p:spPr>
            <a:xfrm>
              <a:off x="6070405" y="5223078"/>
              <a:ext cx="140970" cy="120650"/>
            </a:xfrm>
            <a:custGeom>
              <a:avLst/>
              <a:gdLst/>
              <a:ahLst/>
              <a:cxnLst/>
              <a:rect l="l" t="t" r="r" b="b"/>
              <a:pathLst>
                <a:path w="140970" h="120650">
                  <a:moveTo>
                    <a:pt x="41325" y="0"/>
                  </a:moveTo>
                  <a:lnTo>
                    <a:pt x="0" y="120091"/>
                  </a:lnTo>
                  <a:lnTo>
                    <a:pt x="140754" y="101371"/>
                  </a:lnTo>
                  <a:lnTo>
                    <a:pt x="41325" y="0"/>
                  </a:lnTo>
                  <a:close/>
                </a:path>
              </a:pathLst>
            </a:custGeom>
            <a:solidFill>
              <a:srgbClr val="3E3E3E"/>
            </a:solidFill>
          </p:spPr>
          <p:txBody>
            <a:bodyPr wrap="square" lIns="0" tIns="0" rIns="0" bIns="0" rtlCol="0"/>
            <a:lstStyle/>
            <a:p>
              <a:endParaRPr/>
            </a:p>
          </p:txBody>
        </p:sp>
      </p:grpSp>
      <p:sp>
        <p:nvSpPr>
          <p:cNvPr id="41" name="object 41"/>
          <p:cNvSpPr txBox="1"/>
          <p:nvPr/>
        </p:nvSpPr>
        <p:spPr>
          <a:xfrm>
            <a:off x="4625151" y="4264152"/>
            <a:ext cx="3360420" cy="1606550"/>
          </a:xfrm>
          <a:prstGeom prst="rect">
            <a:avLst/>
          </a:prstGeom>
        </p:spPr>
        <p:txBody>
          <a:bodyPr vert="horz" wrap="square" lIns="0" tIns="73660" rIns="0" bIns="0" rtlCol="0">
            <a:spAutoFit/>
          </a:bodyPr>
          <a:lstStyle/>
          <a:p>
            <a:pPr marL="1992630">
              <a:lnSpc>
                <a:spcPct val="100000"/>
              </a:lnSpc>
              <a:spcBef>
                <a:spcPts val="580"/>
              </a:spcBef>
            </a:pPr>
            <a:r>
              <a:rPr sz="800" spc="-10" dirty="0">
                <a:latin typeface="Arial"/>
                <a:cs typeface="Arial"/>
              </a:rPr>
              <a:t>Armv8</a:t>
            </a:r>
            <a:endParaRPr sz="800">
              <a:latin typeface="Arial"/>
              <a:cs typeface="Arial"/>
            </a:endParaRPr>
          </a:p>
          <a:p>
            <a:pPr marL="1864360">
              <a:lnSpc>
                <a:spcPct val="100000"/>
              </a:lnSpc>
              <a:spcBef>
                <a:spcPts val="110"/>
              </a:spcBef>
              <a:tabLst>
                <a:tab pos="2724785" algn="l"/>
              </a:tabLst>
            </a:pPr>
            <a:r>
              <a:rPr sz="1200" spc="-15" baseline="6944" dirty="0">
                <a:latin typeface="Arial"/>
                <a:cs typeface="Arial"/>
              </a:rPr>
              <a:t>Architecture</a:t>
            </a:r>
            <a:r>
              <a:rPr sz="1200" baseline="6944" dirty="0">
                <a:latin typeface="Arial"/>
                <a:cs typeface="Arial"/>
              </a:rPr>
              <a:t>	</a:t>
            </a:r>
            <a:r>
              <a:rPr sz="800" dirty="0">
                <a:latin typeface="Arial"/>
                <a:cs typeface="Arial"/>
              </a:rPr>
              <a:t>Armv8-</a:t>
            </a:r>
            <a:r>
              <a:rPr sz="800" spc="-50" dirty="0">
                <a:latin typeface="Arial"/>
                <a:cs typeface="Arial"/>
              </a:rPr>
              <a:t>A</a:t>
            </a:r>
            <a:endParaRPr sz="800">
              <a:latin typeface="Arial"/>
              <a:cs typeface="Arial"/>
            </a:endParaRPr>
          </a:p>
          <a:p>
            <a:pPr marL="2835910" marR="150495" indent="-180340">
              <a:lnSpc>
                <a:spcPts val="1000"/>
              </a:lnSpc>
              <a:spcBef>
                <a:spcPts val="25"/>
              </a:spcBef>
            </a:pPr>
            <a:r>
              <a:rPr sz="800" dirty="0">
                <a:latin typeface="Arial"/>
                <a:cs typeface="Arial"/>
              </a:rPr>
              <a:t>e.g.</a:t>
            </a:r>
            <a:r>
              <a:rPr sz="800" spc="10" dirty="0">
                <a:latin typeface="Arial"/>
                <a:cs typeface="Arial"/>
              </a:rPr>
              <a:t> </a:t>
            </a:r>
            <a:r>
              <a:rPr sz="800" spc="-10" dirty="0">
                <a:latin typeface="Arial"/>
                <a:cs typeface="Arial"/>
              </a:rPr>
              <a:t>Cortex- </a:t>
            </a:r>
            <a:r>
              <a:rPr sz="800" spc="-25" dirty="0">
                <a:latin typeface="Arial"/>
                <a:cs typeface="Arial"/>
              </a:rPr>
              <a:t>A53</a:t>
            </a:r>
            <a:endParaRPr sz="800">
              <a:latin typeface="Arial"/>
              <a:cs typeface="Arial"/>
            </a:endParaRPr>
          </a:p>
          <a:p>
            <a:pPr marL="2665095" marR="158115" algn="ctr">
              <a:lnSpc>
                <a:spcPts val="790"/>
              </a:lnSpc>
              <a:spcBef>
                <a:spcPts val="150"/>
              </a:spcBef>
            </a:pPr>
            <a:r>
              <a:rPr sz="800" dirty="0">
                <a:latin typeface="Arial"/>
                <a:cs typeface="Arial"/>
              </a:rPr>
              <a:t>Cortex-</a:t>
            </a:r>
            <a:r>
              <a:rPr sz="800" spc="-25" dirty="0">
                <a:latin typeface="Arial"/>
                <a:cs typeface="Arial"/>
              </a:rPr>
              <a:t>A57</a:t>
            </a:r>
            <a:r>
              <a:rPr sz="800" dirty="0">
                <a:latin typeface="Arial"/>
                <a:cs typeface="Arial"/>
              </a:rPr>
              <a:t> Armv8-</a:t>
            </a:r>
            <a:r>
              <a:rPr sz="800" spc="-50" dirty="0">
                <a:latin typeface="Arial"/>
                <a:cs typeface="Arial"/>
              </a:rPr>
              <a:t>R</a:t>
            </a:r>
            <a:endParaRPr sz="800">
              <a:latin typeface="Arial"/>
              <a:cs typeface="Arial"/>
            </a:endParaRPr>
          </a:p>
          <a:p>
            <a:pPr>
              <a:lnSpc>
                <a:spcPct val="100000"/>
              </a:lnSpc>
              <a:spcBef>
                <a:spcPts val="480"/>
              </a:spcBef>
            </a:pPr>
            <a:endParaRPr sz="800">
              <a:latin typeface="Arial"/>
              <a:cs typeface="Arial"/>
            </a:endParaRPr>
          </a:p>
          <a:p>
            <a:pPr marL="2597150" marR="98425" algn="ctr">
              <a:lnSpc>
                <a:spcPct val="103099"/>
              </a:lnSpc>
              <a:spcBef>
                <a:spcPts val="5"/>
              </a:spcBef>
            </a:pPr>
            <a:r>
              <a:rPr sz="800" dirty="0">
                <a:latin typeface="Arial"/>
                <a:cs typeface="Arial"/>
              </a:rPr>
              <a:t>Armv8-M,</a:t>
            </a:r>
            <a:r>
              <a:rPr sz="800" spc="85" dirty="0">
                <a:latin typeface="Arial"/>
                <a:cs typeface="Arial"/>
              </a:rPr>
              <a:t> </a:t>
            </a:r>
            <a:r>
              <a:rPr sz="800" spc="-20" dirty="0">
                <a:latin typeface="Arial"/>
                <a:cs typeface="Arial"/>
              </a:rPr>
              <a:t>e.g. </a:t>
            </a:r>
            <a:r>
              <a:rPr sz="800" dirty="0">
                <a:latin typeface="Arial"/>
                <a:cs typeface="Arial"/>
              </a:rPr>
              <a:t>Cortex-</a:t>
            </a:r>
            <a:r>
              <a:rPr sz="800" spc="-20" dirty="0">
                <a:latin typeface="Arial"/>
                <a:cs typeface="Arial"/>
              </a:rPr>
              <a:t>M23, </a:t>
            </a:r>
            <a:r>
              <a:rPr sz="800" spc="-25" dirty="0">
                <a:latin typeface="Arial"/>
                <a:cs typeface="Arial"/>
              </a:rPr>
              <a:t>M33</a:t>
            </a:r>
            <a:endParaRPr sz="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688657"/>
            <a:ext cx="4311015" cy="635000"/>
          </a:xfrm>
          <a:prstGeom prst="rect">
            <a:avLst/>
          </a:prstGeom>
        </p:spPr>
        <p:txBody>
          <a:bodyPr vert="horz" wrap="square" lIns="0" tIns="12065" rIns="0" bIns="0" rtlCol="0">
            <a:spAutoFit/>
          </a:bodyPr>
          <a:lstStyle/>
          <a:p>
            <a:pPr marL="12700">
              <a:lnSpc>
                <a:spcPct val="100000"/>
              </a:lnSpc>
              <a:spcBef>
                <a:spcPts val="95"/>
              </a:spcBef>
            </a:pPr>
            <a:r>
              <a:rPr dirty="0"/>
              <a:t>Arm </a:t>
            </a:r>
            <a:r>
              <a:rPr spc="-20" dirty="0"/>
              <a:t>Cortex-</a:t>
            </a:r>
            <a:r>
              <a:rPr dirty="0"/>
              <a:t>M</a:t>
            </a:r>
            <a:r>
              <a:rPr spc="25" dirty="0"/>
              <a:t> </a:t>
            </a:r>
            <a:r>
              <a:rPr spc="-10" dirty="0"/>
              <a:t>series</a:t>
            </a:r>
          </a:p>
        </p:txBody>
      </p:sp>
      <p:sp>
        <p:nvSpPr>
          <p:cNvPr id="3" name="object 3"/>
          <p:cNvSpPr txBox="1"/>
          <p:nvPr/>
        </p:nvSpPr>
        <p:spPr>
          <a:xfrm>
            <a:off x="1143000" y="1542074"/>
            <a:ext cx="7164705" cy="3256279"/>
          </a:xfrm>
          <a:prstGeom prst="rect">
            <a:avLst/>
          </a:prstGeom>
        </p:spPr>
        <p:txBody>
          <a:bodyPr vert="horz" wrap="square" lIns="0" tIns="13335" rIns="0" bIns="0" rtlCol="0">
            <a:spAutoFit/>
          </a:bodyPr>
          <a:lstStyle/>
          <a:p>
            <a:pPr marL="286385" indent="-273685">
              <a:lnSpc>
                <a:spcPts val="2380"/>
              </a:lnSpc>
              <a:spcBef>
                <a:spcPts val="105"/>
              </a:spcBef>
              <a:buClr>
                <a:srgbClr val="D34817"/>
              </a:buClr>
              <a:buSzPct val="85000"/>
              <a:buFont typeface="Wingdings 2"/>
              <a:buChar char=""/>
              <a:tabLst>
                <a:tab pos="286385" algn="l"/>
              </a:tabLst>
            </a:pPr>
            <a:r>
              <a:rPr sz="2000" b="1" dirty="0">
                <a:latin typeface="Perpetua"/>
                <a:cs typeface="Perpetua"/>
              </a:rPr>
              <a:t>Cortex-M</a:t>
            </a:r>
            <a:r>
              <a:rPr sz="2000" b="1" spc="-35" dirty="0">
                <a:latin typeface="Perpetua"/>
                <a:cs typeface="Perpetua"/>
              </a:rPr>
              <a:t> </a:t>
            </a:r>
            <a:r>
              <a:rPr sz="2000" b="1" dirty="0">
                <a:latin typeface="Perpetua"/>
                <a:cs typeface="Perpetua"/>
              </a:rPr>
              <a:t>series:</a:t>
            </a:r>
            <a:r>
              <a:rPr sz="2000" b="1" spc="-85" dirty="0">
                <a:latin typeface="Perpetua"/>
                <a:cs typeface="Perpetua"/>
              </a:rPr>
              <a:t> </a:t>
            </a:r>
            <a:r>
              <a:rPr sz="2000" dirty="0">
                <a:latin typeface="Perpetua"/>
                <a:cs typeface="Perpetua"/>
              </a:rPr>
              <a:t>Cortex-M0,</a:t>
            </a:r>
            <a:r>
              <a:rPr sz="2000" spc="-95" dirty="0">
                <a:latin typeface="Perpetua"/>
                <a:cs typeface="Perpetua"/>
              </a:rPr>
              <a:t> </a:t>
            </a:r>
            <a:r>
              <a:rPr sz="2000" dirty="0">
                <a:latin typeface="Perpetua"/>
                <a:cs typeface="Perpetua"/>
              </a:rPr>
              <a:t>M0+,</a:t>
            </a:r>
            <a:r>
              <a:rPr sz="2000" spc="-90" dirty="0">
                <a:latin typeface="Perpetua"/>
                <a:cs typeface="Perpetua"/>
              </a:rPr>
              <a:t> </a:t>
            </a:r>
            <a:r>
              <a:rPr sz="2000" dirty="0">
                <a:latin typeface="Perpetua"/>
                <a:cs typeface="Perpetua"/>
              </a:rPr>
              <a:t>M3,</a:t>
            </a:r>
            <a:r>
              <a:rPr sz="2000" spc="-85" dirty="0">
                <a:latin typeface="Perpetua"/>
                <a:cs typeface="Perpetua"/>
              </a:rPr>
              <a:t> </a:t>
            </a:r>
            <a:r>
              <a:rPr sz="2000" dirty="0">
                <a:latin typeface="Perpetua"/>
                <a:cs typeface="Perpetua"/>
              </a:rPr>
              <a:t>M4,</a:t>
            </a:r>
            <a:r>
              <a:rPr sz="2000" spc="-90" dirty="0">
                <a:latin typeface="Perpetua"/>
                <a:cs typeface="Perpetua"/>
              </a:rPr>
              <a:t> </a:t>
            </a:r>
            <a:r>
              <a:rPr sz="2000" dirty="0">
                <a:latin typeface="Perpetua"/>
                <a:cs typeface="Perpetua"/>
              </a:rPr>
              <a:t>M7,</a:t>
            </a:r>
            <a:r>
              <a:rPr sz="2000" spc="-85" dirty="0">
                <a:latin typeface="Perpetua"/>
                <a:cs typeface="Perpetua"/>
              </a:rPr>
              <a:t> </a:t>
            </a:r>
            <a:r>
              <a:rPr sz="2000" dirty="0">
                <a:latin typeface="Perpetua"/>
                <a:cs typeface="Perpetua"/>
              </a:rPr>
              <a:t>M22,</a:t>
            </a:r>
            <a:r>
              <a:rPr sz="2000" spc="-90" dirty="0">
                <a:latin typeface="Perpetua"/>
                <a:cs typeface="Perpetua"/>
              </a:rPr>
              <a:t> </a:t>
            </a:r>
            <a:r>
              <a:rPr sz="2000" spc="-25" dirty="0">
                <a:latin typeface="Perpetua"/>
                <a:cs typeface="Perpetua"/>
              </a:rPr>
              <a:t>M23</a:t>
            </a:r>
            <a:endParaRPr sz="2000" dirty="0">
              <a:latin typeface="Perpetua"/>
              <a:cs typeface="Perpetua"/>
            </a:endParaRPr>
          </a:p>
          <a:p>
            <a:pPr marL="560705" lvl="1" indent="-227965">
              <a:lnSpc>
                <a:spcPts val="2260"/>
              </a:lnSpc>
              <a:buClr>
                <a:srgbClr val="9B2D1F"/>
              </a:buClr>
              <a:buSzPct val="84210"/>
              <a:buFont typeface="Wingdings 2"/>
              <a:buChar char=""/>
              <a:tabLst>
                <a:tab pos="560705" algn="l"/>
              </a:tabLst>
            </a:pPr>
            <a:r>
              <a:rPr sz="1900" dirty="0">
                <a:latin typeface="Perpetua"/>
                <a:cs typeface="Perpetua"/>
              </a:rPr>
              <a:t>Low</a:t>
            </a:r>
            <a:r>
              <a:rPr sz="1900" spc="-50" dirty="0">
                <a:latin typeface="Perpetua"/>
                <a:cs typeface="Perpetua"/>
              </a:rPr>
              <a:t> </a:t>
            </a:r>
            <a:r>
              <a:rPr sz="1900" spc="-10" dirty="0">
                <a:latin typeface="Perpetua"/>
                <a:cs typeface="Perpetua"/>
              </a:rPr>
              <a:t>cost,</a:t>
            </a:r>
            <a:r>
              <a:rPr sz="1900" spc="-100" dirty="0">
                <a:latin typeface="Perpetua"/>
                <a:cs typeface="Perpetua"/>
              </a:rPr>
              <a:t> </a:t>
            </a:r>
            <a:r>
              <a:rPr sz="1900" dirty="0">
                <a:latin typeface="Perpetua"/>
                <a:cs typeface="Perpetua"/>
              </a:rPr>
              <a:t>low</a:t>
            </a:r>
            <a:r>
              <a:rPr sz="1900" spc="-20" dirty="0">
                <a:latin typeface="Perpetua"/>
                <a:cs typeface="Perpetua"/>
              </a:rPr>
              <a:t> </a:t>
            </a:r>
            <a:r>
              <a:rPr sz="1900" spc="-65" dirty="0">
                <a:latin typeface="Perpetua"/>
                <a:cs typeface="Perpetua"/>
              </a:rPr>
              <a:t>power,</a:t>
            </a:r>
            <a:r>
              <a:rPr sz="1900" spc="-45" dirty="0">
                <a:latin typeface="Perpetua"/>
                <a:cs typeface="Perpetua"/>
              </a:rPr>
              <a:t> </a:t>
            </a:r>
            <a:r>
              <a:rPr sz="1900" dirty="0">
                <a:latin typeface="Perpetua"/>
                <a:cs typeface="Perpetua"/>
              </a:rPr>
              <a:t>bit</a:t>
            </a:r>
            <a:r>
              <a:rPr sz="1900" spc="-45" dirty="0">
                <a:latin typeface="Perpetua"/>
                <a:cs typeface="Perpetua"/>
              </a:rPr>
              <a:t> </a:t>
            </a:r>
            <a:r>
              <a:rPr sz="1900" dirty="0">
                <a:latin typeface="Perpetua"/>
                <a:cs typeface="Perpetua"/>
              </a:rPr>
              <a:t>and</a:t>
            </a:r>
            <a:r>
              <a:rPr sz="1900" spc="-15" dirty="0">
                <a:latin typeface="Perpetua"/>
                <a:cs typeface="Perpetua"/>
              </a:rPr>
              <a:t> </a:t>
            </a:r>
            <a:r>
              <a:rPr sz="1900" dirty="0">
                <a:latin typeface="Perpetua"/>
                <a:cs typeface="Perpetua"/>
              </a:rPr>
              <a:t>byte</a:t>
            </a:r>
            <a:r>
              <a:rPr sz="1900" spc="-45" dirty="0">
                <a:latin typeface="Perpetua"/>
                <a:cs typeface="Perpetua"/>
              </a:rPr>
              <a:t> </a:t>
            </a:r>
            <a:r>
              <a:rPr sz="1900" spc="-10" dirty="0">
                <a:latin typeface="Perpetua"/>
                <a:cs typeface="Perpetua"/>
              </a:rPr>
              <a:t>operations,</a:t>
            </a:r>
            <a:r>
              <a:rPr sz="1900" spc="-55" dirty="0">
                <a:latin typeface="Perpetua"/>
                <a:cs typeface="Perpetua"/>
              </a:rPr>
              <a:t> </a:t>
            </a:r>
            <a:r>
              <a:rPr sz="1900" dirty="0">
                <a:latin typeface="Perpetua"/>
                <a:cs typeface="Perpetua"/>
              </a:rPr>
              <a:t>fast</a:t>
            </a:r>
            <a:r>
              <a:rPr sz="1900" spc="-25" dirty="0">
                <a:latin typeface="Perpetua"/>
                <a:cs typeface="Perpetua"/>
              </a:rPr>
              <a:t> </a:t>
            </a:r>
            <a:r>
              <a:rPr sz="1900" dirty="0">
                <a:latin typeface="Perpetua"/>
                <a:cs typeface="Perpetua"/>
              </a:rPr>
              <a:t>interrupt </a:t>
            </a:r>
            <a:r>
              <a:rPr sz="1900" spc="-10" dirty="0">
                <a:latin typeface="Perpetua"/>
                <a:cs typeface="Perpetua"/>
              </a:rPr>
              <a:t>response</a:t>
            </a:r>
            <a:endParaRPr sz="1900" dirty="0">
              <a:latin typeface="Perpetua"/>
              <a:cs typeface="Perpetua"/>
            </a:endParaRPr>
          </a:p>
          <a:p>
            <a:pPr marL="286385" indent="-273685">
              <a:lnSpc>
                <a:spcPts val="2380"/>
              </a:lnSpc>
              <a:spcBef>
                <a:spcPts val="100"/>
              </a:spcBef>
              <a:buClr>
                <a:srgbClr val="D34817"/>
              </a:buClr>
              <a:buSzPct val="85000"/>
              <a:buFont typeface="Wingdings 2"/>
              <a:buChar char=""/>
              <a:tabLst>
                <a:tab pos="286385" algn="l"/>
              </a:tabLst>
            </a:pPr>
            <a:r>
              <a:rPr sz="2000" b="1" spc="-10" dirty="0">
                <a:latin typeface="Perpetua"/>
                <a:cs typeface="Perpetua"/>
              </a:rPr>
              <a:t>Energy-efficiency</a:t>
            </a:r>
            <a:endParaRPr sz="2000" dirty="0">
              <a:latin typeface="Perpetua"/>
              <a:cs typeface="Perpetua"/>
            </a:endParaRPr>
          </a:p>
          <a:p>
            <a:pPr marL="560705" lvl="1" indent="-227965">
              <a:lnSpc>
                <a:spcPts val="2260"/>
              </a:lnSpc>
              <a:buClr>
                <a:srgbClr val="9B2D1F"/>
              </a:buClr>
              <a:buSzPct val="84210"/>
              <a:buFont typeface="Wingdings 2"/>
              <a:buChar char=""/>
              <a:tabLst>
                <a:tab pos="560705" algn="l"/>
              </a:tabLst>
            </a:pPr>
            <a:r>
              <a:rPr sz="1900" spc="-20" dirty="0">
                <a:latin typeface="Perpetua"/>
                <a:cs typeface="Perpetua"/>
              </a:rPr>
              <a:t>Lower</a:t>
            </a:r>
            <a:r>
              <a:rPr sz="1900" spc="-40" dirty="0">
                <a:latin typeface="Perpetua"/>
                <a:cs typeface="Perpetua"/>
              </a:rPr>
              <a:t> </a:t>
            </a:r>
            <a:r>
              <a:rPr sz="1900" dirty="0">
                <a:latin typeface="Perpetua"/>
                <a:cs typeface="Perpetua"/>
              </a:rPr>
              <a:t>energy</a:t>
            </a:r>
            <a:r>
              <a:rPr sz="1900" spc="-35" dirty="0">
                <a:latin typeface="Perpetua"/>
                <a:cs typeface="Perpetua"/>
              </a:rPr>
              <a:t> </a:t>
            </a:r>
            <a:r>
              <a:rPr sz="1900" spc="-10" dirty="0">
                <a:latin typeface="Perpetua"/>
                <a:cs typeface="Perpetua"/>
              </a:rPr>
              <a:t>cost,</a:t>
            </a:r>
            <a:r>
              <a:rPr sz="1900" spc="-95" dirty="0">
                <a:latin typeface="Perpetua"/>
                <a:cs typeface="Perpetua"/>
              </a:rPr>
              <a:t> </a:t>
            </a:r>
            <a:r>
              <a:rPr sz="1900" dirty="0">
                <a:latin typeface="Perpetua"/>
                <a:cs typeface="Perpetua"/>
              </a:rPr>
              <a:t>longer</a:t>
            </a:r>
            <a:r>
              <a:rPr sz="1900" spc="-30" dirty="0">
                <a:latin typeface="Perpetua"/>
                <a:cs typeface="Perpetua"/>
              </a:rPr>
              <a:t> </a:t>
            </a:r>
            <a:r>
              <a:rPr sz="1900" dirty="0">
                <a:latin typeface="Perpetua"/>
                <a:cs typeface="Perpetua"/>
              </a:rPr>
              <a:t>battery</a:t>
            </a:r>
            <a:r>
              <a:rPr sz="1900" spc="-40" dirty="0">
                <a:latin typeface="Perpetua"/>
                <a:cs typeface="Perpetua"/>
              </a:rPr>
              <a:t> </a:t>
            </a:r>
            <a:r>
              <a:rPr sz="1900" spc="-20" dirty="0">
                <a:latin typeface="Perpetua"/>
                <a:cs typeface="Perpetua"/>
              </a:rPr>
              <a:t>life</a:t>
            </a:r>
            <a:endParaRPr sz="1900" dirty="0">
              <a:latin typeface="Perpetua"/>
              <a:cs typeface="Perpetua"/>
            </a:endParaRPr>
          </a:p>
          <a:p>
            <a:pPr marL="286385" indent="-273685">
              <a:lnSpc>
                <a:spcPts val="2370"/>
              </a:lnSpc>
              <a:spcBef>
                <a:spcPts val="120"/>
              </a:spcBef>
              <a:buClr>
                <a:srgbClr val="D34817"/>
              </a:buClr>
              <a:buSzPct val="85000"/>
              <a:buFont typeface="Wingdings 2"/>
              <a:buChar char=""/>
              <a:tabLst>
                <a:tab pos="286385" algn="l"/>
                <a:tab pos="1844039" algn="l"/>
              </a:tabLst>
            </a:pPr>
            <a:r>
              <a:rPr sz="2000" b="1" dirty="0">
                <a:latin typeface="Perpetua"/>
                <a:cs typeface="Perpetua"/>
              </a:rPr>
              <a:t>Smaller</a:t>
            </a:r>
            <a:r>
              <a:rPr sz="2000" b="1" spc="-55" dirty="0">
                <a:latin typeface="Perpetua"/>
                <a:cs typeface="Perpetua"/>
              </a:rPr>
              <a:t> </a:t>
            </a:r>
            <a:r>
              <a:rPr sz="2000" b="1" spc="-20" dirty="0">
                <a:latin typeface="Perpetua"/>
                <a:cs typeface="Perpetua"/>
              </a:rPr>
              <a:t>code</a:t>
            </a:r>
            <a:r>
              <a:rPr sz="2000" b="1" dirty="0">
                <a:latin typeface="Perpetua"/>
                <a:cs typeface="Perpetua"/>
              </a:rPr>
              <a:t>	</a:t>
            </a:r>
            <a:r>
              <a:rPr sz="2000" dirty="0">
                <a:latin typeface="Perpetua"/>
                <a:cs typeface="Perpetua"/>
              </a:rPr>
              <a:t>(Thumb</a:t>
            </a:r>
            <a:r>
              <a:rPr sz="2000" spc="-40" dirty="0">
                <a:latin typeface="Perpetua"/>
                <a:cs typeface="Perpetua"/>
              </a:rPr>
              <a:t> </a:t>
            </a:r>
            <a:r>
              <a:rPr sz="2000" dirty="0">
                <a:latin typeface="Perpetua"/>
                <a:cs typeface="Perpetua"/>
              </a:rPr>
              <a:t>mode</a:t>
            </a:r>
            <a:r>
              <a:rPr sz="2000" spc="-35" dirty="0">
                <a:latin typeface="Perpetua"/>
                <a:cs typeface="Perpetua"/>
              </a:rPr>
              <a:t> </a:t>
            </a:r>
            <a:r>
              <a:rPr sz="2000" spc="-10" dirty="0">
                <a:latin typeface="Perpetua"/>
                <a:cs typeface="Perpetua"/>
              </a:rPr>
              <a:t>instructions)</a:t>
            </a:r>
            <a:endParaRPr sz="2000" dirty="0">
              <a:latin typeface="Perpetua"/>
              <a:cs typeface="Perpetua"/>
            </a:endParaRPr>
          </a:p>
          <a:p>
            <a:pPr marL="560705" lvl="1" indent="-227965">
              <a:lnSpc>
                <a:spcPts val="2250"/>
              </a:lnSpc>
              <a:buClr>
                <a:srgbClr val="9B2D1F"/>
              </a:buClr>
              <a:buSzPct val="84210"/>
              <a:buFont typeface="Wingdings 2"/>
              <a:buChar char=""/>
              <a:tabLst>
                <a:tab pos="560705" algn="l"/>
              </a:tabLst>
            </a:pPr>
            <a:r>
              <a:rPr sz="1900" spc="-20" dirty="0">
                <a:latin typeface="Perpetua"/>
                <a:cs typeface="Perpetua"/>
              </a:rPr>
              <a:t>Lower</a:t>
            </a:r>
            <a:r>
              <a:rPr sz="1900" spc="-55" dirty="0">
                <a:latin typeface="Perpetua"/>
                <a:cs typeface="Perpetua"/>
              </a:rPr>
              <a:t> </a:t>
            </a:r>
            <a:r>
              <a:rPr sz="1900" dirty="0">
                <a:latin typeface="Perpetua"/>
                <a:cs typeface="Perpetua"/>
              </a:rPr>
              <a:t>silicon</a:t>
            </a:r>
            <a:r>
              <a:rPr sz="1900" spc="-40" dirty="0">
                <a:latin typeface="Perpetua"/>
                <a:cs typeface="Perpetua"/>
              </a:rPr>
              <a:t> </a:t>
            </a:r>
            <a:r>
              <a:rPr sz="1900" spc="-20" dirty="0">
                <a:latin typeface="Perpetua"/>
                <a:cs typeface="Perpetua"/>
              </a:rPr>
              <a:t>costs</a:t>
            </a:r>
            <a:endParaRPr sz="1900" dirty="0">
              <a:latin typeface="Perpetua"/>
              <a:cs typeface="Perpetua"/>
            </a:endParaRPr>
          </a:p>
          <a:p>
            <a:pPr marL="286385" indent="-273685">
              <a:lnSpc>
                <a:spcPts val="2380"/>
              </a:lnSpc>
              <a:spcBef>
                <a:spcPts val="114"/>
              </a:spcBef>
              <a:buClr>
                <a:srgbClr val="D34817"/>
              </a:buClr>
              <a:buSzPct val="85000"/>
              <a:buFont typeface="Wingdings 2"/>
              <a:buChar char=""/>
              <a:tabLst>
                <a:tab pos="286385" algn="l"/>
              </a:tabLst>
            </a:pPr>
            <a:r>
              <a:rPr sz="2000" b="1" dirty="0">
                <a:latin typeface="Perpetua"/>
                <a:cs typeface="Perpetua"/>
              </a:rPr>
              <a:t>Ease</a:t>
            </a:r>
            <a:r>
              <a:rPr sz="2000" b="1" spc="-30" dirty="0">
                <a:latin typeface="Perpetua"/>
                <a:cs typeface="Perpetua"/>
              </a:rPr>
              <a:t> </a:t>
            </a:r>
            <a:r>
              <a:rPr sz="2000" b="1" dirty="0">
                <a:latin typeface="Perpetua"/>
                <a:cs typeface="Perpetua"/>
              </a:rPr>
              <a:t>of</a:t>
            </a:r>
            <a:r>
              <a:rPr sz="2000" b="1" spc="-20" dirty="0">
                <a:latin typeface="Perpetua"/>
                <a:cs typeface="Perpetua"/>
              </a:rPr>
              <a:t> </a:t>
            </a:r>
            <a:r>
              <a:rPr sz="2000" b="1" spc="-25" dirty="0">
                <a:latin typeface="Perpetua"/>
                <a:cs typeface="Perpetua"/>
              </a:rPr>
              <a:t>use</a:t>
            </a:r>
            <a:endParaRPr sz="2000" dirty="0">
              <a:latin typeface="Perpetua"/>
              <a:cs typeface="Perpetua"/>
            </a:endParaRPr>
          </a:p>
          <a:p>
            <a:pPr marL="560705" lvl="1" indent="-227965">
              <a:lnSpc>
                <a:spcPts val="2260"/>
              </a:lnSpc>
              <a:buClr>
                <a:srgbClr val="9B2D1F"/>
              </a:buClr>
              <a:buSzPct val="84210"/>
              <a:buFont typeface="Wingdings 2"/>
              <a:buChar char=""/>
              <a:tabLst>
                <a:tab pos="560705" algn="l"/>
              </a:tabLst>
            </a:pPr>
            <a:r>
              <a:rPr sz="1900" dirty="0">
                <a:latin typeface="Perpetua"/>
                <a:cs typeface="Perpetua"/>
              </a:rPr>
              <a:t>Faster</a:t>
            </a:r>
            <a:r>
              <a:rPr sz="1900" spc="-70" dirty="0">
                <a:latin typeface="Perpetua"/>
                <a:cs typeface="Perpetua"/>
              </a:rPr>
              <a:t> </a:t>
            </a:r>
            <a:r>
              <a:rPr sz="1900" dirty="0">
                <a:latin typeface="Perpetua"/>
                <a:cs typeface="Perpetua"/>
              </a:rPr>
              <a:t>software</a:t>
            </a:r>
            <a:r>
              <a:rPr sz="1900" spc="-55" dirty="0">
                <a:latin typeface="Perpetua"/>
                <a:cs typeface="Perpetua"/>
              </a:rPr>
              <a:t> </a:t>
            </a:r>
            <a:r>
              <a:rPr sz="1900" spc="-10" dirty="0">
                <a:latin typeface="Perpetua"/>
                <a:cs typeface="Perpetua"/>
              </a:rPr>
              <a:t>development</a:t>
            </a:r>
            <a:r>
              <a:rPr sz="1900" spc="-45" dirty="0">
                <a:latin typeface="Perpetua"/>
                <a:cs typeface="Perpetua"/>
              </a:rPr>
              <a:t> </a:t>
            </a:r>
            <a:r>
              <a:rPr sz="1900" dirty="0">
                <a:latin typeface="Perpetua"/>
                <a:cs typeface="Perpetua"/>
              </a:rPr>
              <a:t>and</a:t>
            </a:r>
            <a:r>
              <a:rPr sz="1900" spc="-65" dirty="0">
                <a:latin typeface="Perpetua"/>
                <a:cs typeface="Perpetua"/>
              </a:rPr>
              <a:t> </a:t>
            </a:r>
            <a:r>
              <a:rPr sz="1900" spc="-20" dirty="0">
                <a:latin typeface="Perpetua"/>
                <a:cs typeface="Perpetua"/>
              </a:rPr>
              <a:t>reuse</a:t>
            </a:r>
            <a:endParaRPr sz="1900" dirty="0">
              <a:latin typeface="Perpetua"/>
              <a:cs typeface="Perpetua"/>
            </a:endParaRPr>
          </a:p>
          <a:p>
            <a:pPr marL="286385" indent="-273685">
              <a:lnSpc>
                <a:spcPts val="2380"/>
              </a:lnSpc>
              <a:spcBef>
                <a:spcPts val="105"/>
              </a:spcBef>
              <a:buClr>
                <a:srgbClr val="D34817"/>
              </a:buClr>
              <a:buSzPct val="85000"/>
              <a:buFont typeface="Wingdings 2"/>
              <a:buChar char=""/>
              <a:tabLst>
                <a:tab pos="286385" algn="l"/>
              </a:tabLst>
            </a:pPr>
            <a:r>
              <a:rPr sz="2000" b="1" dirty="0">
                <a:latin typeface="Perpetua"/>
                <a:cs typeface="Perpetua"/>
              </a:rPr>
              <a:t>Embedded</a:t>
            </a:r>
            <a:r>
              <a:rPr sz="2000" b="1" spc="-90" dirty="0">
                <a:latin typeface="Perpetua"/>
                <a:cs typeface="Perpetua"/>
              </a:rPr>
              <a:t> </a:t>
            </a:r>
            <a:r>
              <a:rPr sz="2000" b="1" spc="-10" dirty="0">
                <a:latin typeface="Perpetua"/>
                <a:cs typeface="Perpetua"/>
              </a:rPr>
              <a:t>applications</a:t>
            </a:r>
            <a:endParaRPr sz="2000" dirty="0">
              <a:latin typeface="Perpetua"/>
              <a:cs typeface="Perpetua"/>
            </a:endParaRPr>
          </a:p>
          <a:p>
            <a:pPr marL="561340" marR="5080" lvl="1" indent="-228600">
              <a:lnSpc>
                <a:spcPct val="80000"/>
              </a:lnSpc>
              <a:spcBef>
                <a:spcPts val="430"/>
              </a:spcBef>
              <a:buClr>
                <a:srgbClr val="9B2D1F"/>
              </a:buClr>
              <a:buSzPct val="84210"/>
              <a:buFont typeface="Wingdings 2"/>
              <a:buChar char=""/>
              <a:tabLst>
                <a:tab pos="561340" algn="l"/>
              </a:tabLst>
            </a:pPr>
            <a:r>
              <a:rPr sz="1900" dirty="0">
                <a:latin typeface="Perpetua"/>
                <a:cs typeface="Perpetua"/>
              </a:rPr>
              <a:t>Smart</a:t>
            </a:r>
            <a:r>
              <a:rPr sz="1900" spc="-60" dirty="0">
                <a:latin typeface="Perpetua"/>
                <a:cs typeface="Perpetua"/>
              </a:rPr>
              <a:t> </a:t>
            </a:r>
            <a:r>
              <a:rPr sz="1900" spc="-10" dirty="0">
                <a:latin typeface="Perpetua"/>
                <a:cs typeface="Perpetua"/>
              </a:rPr>
              <a:t>metering,</a:t>
            </a:r>
            <a:r>
              <a:rPr sz="1900" spc="-85" dirty="0">
                <a:latin typeface="Perpetua"/>
                <a:cs typeface="Perpetua"/>
              </a:rPr>
              <a:t> </a:t>
            </a:r>
            <a:r>
              <a:rPr sz="1900" dirty="0">
                <a:latin typeface="Perpetua"/>
                <a:cs typeface="Perpetua"/>
              </a:rPr>
              <a:t>human</a:t>
            </a:r>
            <a:r>
              <a:rPr sz="1900" spc="-15" dirty="0">
                <a:latin typeface="Perpetua"/>
                <a:cs typeface="Perpetua"/>
              </a:rPr>
              <a:t> </a:t>
            </a:r>
            <a:r>
              <a:rPr sz="1900" dirty="0">
                <a:latin typeface="Perpetua"/>
                <a:cs typeface="Perpetua"/>
              </a:rPr>
              <a:t>interface</a:t>
            </a:r>
            <a:r>
              <a:rPr sz="1900" spc="-25" dirty="0">
                <a:latin typeface="Perpetua"/>
                <a:cs typeface="Perpetua"/>
              </a:rPr>
              <a:t> </a:t>
            </a:r>
            <a:r>
              <a:rPr sz="1900" spc="-10" dirty="0">
                <a:latin typeface="Perpetua"/>
                <a:cs typeface="Perpetua"/>
              </a:rPr>
              <a:t>devices,</a:t>
            </a:r>
            <a:r>
              <a:rPr sz="1900" spc="-85" dirty="0">
                <a:latin typeface="Perpetua"/>
                <a:cs typeface="Perpetua"/>
              </a:rPr>
              <a:t> </a:t>
            </a:r>
            <a:r>
              <a:rPr sz="1900" dirty="0">
                <a:latin typeface="Perpetua"/>
                <a:cs typeface="Perpetua"/>
              </a:rPr>
              <a:t>automotive and</a:t>
            </a:r>
            <a:r>
              <a:rPr sz="1900" spc="-25" dirty="0">
                <a:latin typeface="Perpetua"/>
                <a:cs typeface="Perpetua"/>
              </a:rPr>
              <a:t> </a:t>
            </a:r>
            <a:r>
              <a:rPr sz="1900" dirty="0">
                <a:latin typeface="Perpetua"/>
                <a:cs typeface="Perpetua"/>
              </a:rPr>
              <a:t>industrial</a:t>
            </a:r>
            <a:r>
              <a:rPr sz="1900" spc="15" dirty="0">
                <a:latin typeface="Perpetua"/>
                <a:cs typeface="Perpetua"/>
              </a:rPr>
              <a:t> </a:t>
            </a:r>
            <a:r>
              <a:rPr sz="1900" spc="-10" dirty="0">
                <a:latin typeface="Perpetua"/>
                <a:cs typeface="Perpetua"/>
              </a:rPr>
              <a:t>control systems,</a:t>
            </a:r>
            <a:r>
              <a:rPr sz="1900" spc="-100" dirty="0">
                <a:latin typeface="Perpetua"/>
                <a:cs typeface="Perpetua"/>
              </a:rPr>
              <a:t> </a:t>
            </a:r>
            <a:r>
              <a:rPr sz="1900" dirty="0">
                <a:latin typeface="Perpetua"/>
                <a:cs typeface="Perpetua"/>
              </a:rPr>
              <a:t>white</a:t>
            </a:r>
            <a:r>
              <a:rPr sz="1900" spc="-30" dirty="0">
                <a:latin typeface="Perpetua"/>
                <a:cs typeface="Perpetua"/>
              </a:rPr>
              <a:t> </a:t>
            </a:r>
            <a:r>
              <a:rPr sz="1900" spc="-10" dirty="0">
                <a:latin typeface="Perpetua"/>
                <a:cs typeface="Perpetua"/>
              </a:rPr>
              <a:t>goods,</a:t>
            </a:r>
            <a:r>
              <a:rPr sz="1900" spc="-95" dirty="0">
                <a:latin typeface="Perpetua"/>
                <a:cs typeface="Perpetua"/>
              </a:rPr>
              <a:t> </a:t>
            </a:r>
            <a:r>
              <a:rPr sz="1900" dirty="0">
                <a:latin typeface="Perpetua"/>
                <a:cs typeface="Perpetua"/>
              </a:rPr>
              <a:t>consumer</a:t>
            </a:r>
            <a:r>
              <a:rPr sz="1900" spc="-20" dirty="0">
                <a:latin typeface="Perpetua"/>
                <a:cs typeface="Perpetua"/>
              </a:rPr>
              <a:t> </a:t>
            </a:r>
            <a:r>
              <a:rPr sz="1900" dirty="0">
                <a:latin typeface="Perpetua"/>
                <a:cs typeface="Perpetua"/>
              </a:rPr>
              <a:t>products</a:t>
            </a:r>
            <a:r>
              <a:rPr sz="1900" spc="-10" dirty="0">
                <a:latin typeface="Perpetua"/>
                <a:cs typeface="Perpetua"/>
              </a:rPr>
              <a:t> </a:t>
            </a:r>
            <a:r>
              <a:rPr sz="1900" dirty="0">
                <a:latin typeface="Perpetua"/>
                <a:cs typeface="Perpetua"/>
              </a:rPr>
              <a:t>and</a:t>
            </a:r>
            <a:r>
              <a:rPr sz="1900" spc="-30" dirty="0">
                <a:latin typeface="Perpetua"/>
                <a:cs typeface="Perpetua"/>
              </a:rPr>
              <a:t> </a:t>
            </a:r>
            <a:r>
              <a:rPr sz="1900" dirty="0">
                <a:latin typeface="Perpetua"/>
                <a:cs typeface="Perpetua"/>
              </a:rPr>
              <a:t>medical</a:t>
            </a:r>
            <a:r>
              <a:rPr sz="1900" spc="-35" dirty="0">
                <a:latin typeface="Perpetua"/>
                <a:cs typeface="Perpetua"/>
              </a:rPr>
              <a:t> </a:t>
            </a:r>
            <a:r>
              <a:rPr sz="1900" spc="-10" dirty="0">
                <a:latin typeface="Perpetua"/>
                <a:cs typeface="Perpetua"/>
              </a:rPr>
              <a:t>instrumentation</a:t>
            </a:r>
            <a:endParaRPr sz="1900" dirty="0">
              <a:latin typeface="Perpetua"/>
              <a:cs typeface="Perpetua"/>
            </a:endParaRPr>
          </a:p>
        </p:txBody>
      </p:sp>
      <p:pic>
        <p:nvPicPr>
          <p:cNvPr id="4" name="object 4"/>
          <p:cNvPicPr/>
          <p:nvPr/>
        </p:nvPicPr>
        <p:blipFill>
          <a:blip r:embed="rId3" cstate="print"/>
          <a:stretch>
            <a:fillRect/>
          </a:stretch>
        </p:blipFill>
        <p:spPr>
          <a:xfrm>
            <a:off x="1972646" y="5046078"/>
            <a:ext cx="5647353" cy="1202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CF1C-B47E-47B0-B77E-498BE7322BF9}"/>
              </a:ext>
            </a:extLst>
          </p:cNvPr>
          <p:cNvSpPr>
            <a:spLocks noGrp="1"/>
          </p:cNvSpPr>
          <p:nvPr>
            <p:ph type="title"/>
          </p:nvPr>
        </p:nvSpPr>
        <p:spPr>
          <a:xfrm>
            <a:off x="473074" y="457200"/>
            <a:ext cx="7704667" cy="1295397"/>
          </a:xfrm>
        </p:spPr>
        <p:txBody>
          <a:bodyPr>
            <a:normAutofit fontScale="90000"/>
          </a:bodyPr>
          <a:lstStyle/>
          <a:p>
            <a:r>
              <a:rPr lang="en-US" b="1" dirty="0"/>
              <a:t>STM32 Family</a:t>
            </a:r>
            <a:br>
              <a:rPr lang="en-US" b="1" dirty="0"/>
            </a:br>
            <a:endParaRPr lang="en-US" dirty="0"/>
          </a:p>
        </p:txBody>
      </p:sp>
      <p:sp>
        <p:nvSpPr>
          <p:cNvPr id="5" name="Rectangle 3">
            <a:extLst>
              <a:ext uri="{FF2B5EF4-FFF2-40B4-BE49-F238E27FC236}">
                <a16:creationId xmlns:a16="http://schemas.microsoft.com/office/drawing/2014/main" id="{9A81C44B-7DE0-4AF1-8D8C-DCEA5BB0351C}"/>
              </a:ext>
            </a:extLst>
          </p:cNvPr>
          <p:cNvSpPr>
            <a:spLocks noChangeArrowheads="1"/>
          </p:cNvSpPr>
          <p:nvPr/>
        </p:nvSpPr>
        <p:spPr bwMode="auto">
          <a:xfrm>
            <a:off x="1204912" y="3330231"/>
            <a:ext cx="349776"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a:ln>
                  <a:noFill/>
                </a:ln>
                <a:solidFill>
                  <a:srgbClr val="000000"/>
                </a:solidFill>
                <a:effectLst/>
                <a:latin typeface="Quattrocento Sans"/>
              </a:rPr>
              <a:t>  </a:t>
            </a:r>
            <a:r>
              <a:rPr kumimoji="0" lang="en-US" altLang="en-US" sz="1500" b="0" i="0" u="none" strike="noStrike" cap="none" normalizeH="0" baseline="0" dirty="0">
                <a:ln>
                  <a:noFill/>
                </a:ln>
                <a:solidFill>
                  <a:srgbClr val="000000"/>
                </a:solidFill>
                <a:effectLst/>
                <a:latin typeface="Quattrocento Sans"/>
              </a:rPr>
              <a:t> </a:t>
            </a:r>
            <a:endParaRPr kumimoji="0" lang="en-US" altLang="en-US" sz="2100" b="0" i="0" u="none" strike="noStrike" cap="none" normalizeH="0" baseline="0" dirty="0">
              <a:ln>
                <a:noFill/>
              </a:ln>
              <a:solidFill>
                <a:srgbClr val="000000"/>
              </a:solidFill>
              <a:effectLst/>
              <a:latin typeface="Quattrocento Sans"/>
            </a:endParaRPr>
          </a:p>
        </p:txBody>
      </p:sp>
      <p:pic>
        <p:nvPicPr>
          <p:cNvPr id="6" name="Picture 5">
            <a:extLst>
              <a:ext uri="{FF2B5EF4-FFF2-40B4-BE49-F238E27FC236}">
                <a16:creationId xmlns:a16="http://schemas.microsoft.com/office/drawing/2014/main" id="{CE99510E-6878-496A-BC4A-745C86D21778}"/>
              </a:ext>
            </a:extLst>
          </p:cNvPr>
          <p:cNvPicPr>
            <a:picLocks noChangeAspect="1"/>
          </p:cNvPicPr>
          <p:nvPr/>
        </p:nvPicPr>
        <p:blipFill>
          <a:blip r:embed="rId2"/>
          <a:stretch>
            <a:fillRect/>
          </a:stretch>
        </p:blipFill>
        <p:spPr>
          <a:xfrm>
            <a:off x="4808529" y="1255931"/>
            <a:ext cx="4335471" cy="5533593"/>
          </a:xfrm>
          <a:prstGeom prst="rect">
            <a:avLst/>
          </a:prstGeom>
        </p:spPr>
      </p:pic>
      <p:sp>
        <p:nvSpPr>
          <p:cNvPr id="7" name="Rectangle 6">
            <a:extLst>
              <a:ext uri="{FF2B5EF4-FFF2-40B4-BE49-F238E27FC236}">
                <a16:creationId xmlns:a16="http://schemas.microsoft.com/office/drawing/2014/main" id="{53F78EBD-E5D2-461D-9A2B-D4617C799864}"/>
              </a:ext>
            </a:extLst>
          </p:cNvPr>
          <p:cNvSpPr/>
          <p:nvPr/>
        </p:nvSpPr>
        <p:spPr>
          <a:xfrm>
            <a:off x="762000" y="1691320"/>
            <a:ext cx="4046529" cy="3970318"/>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dirty="0">
                <a:solidFill>
                  <a:srgbClr val="000000"/>
                </a:solidFill>
                <a:latin typeface="Quattrocento Sans"/>
              </a:rPr>
              <a:t>STM32F0x – Cortex-M0 based, very low power, up to 40Mhz</a:t>
            </a:r>
          </a:p>
          <a:p>
            <a:pPr lvl="0" defTabSz="914400" eaLnBrk="0" fontAlgn="base" hangingPunct="0">
              <a:spcBef>
                <a:spcPct val="0"/>
              </a:spcBef>
              <a:spcAft>
                <a:spcPct val="0"/>
              </a:spcAft>
              <a:buFontTx/>
              <a:buChar char="•"/>
            </a:pPr>
            <a:endParaRPr lang="en-US" altLang="en-US" dirty="0">
              <a:solidFill>
                <a:srgbClr val="000000"/>
              </a:solidFill>
              <a:latin typeface="Quattrocento Sans"/>
            </a:endParaRPr>
          </a:p>
          <a:p>
            <a:pPr lvl="0" defTabSz="914400" eaLnBrk="0" fontAlgn="base" hangingPunct="0">
              <a:spcBef>
                <a:spcPct val="0"/>
              </a:spcBef>
              <a:spcAft>
                <a:spcPct val="0"/>
              </a:spcAft>
              <a:buFontTx/>
              <a:buChar char="•"/>
            </a:pPr>
            <a:r>
              <a:rPr lang="en-US" altLang="en-US" dirty="0">
                <a:solidFill>
                  <a:srgbClr val="000000"/>
                </a:solidFill>
                <a:latin typeface="Quattrocento Sans"/>
              </a:rPr>
              <a:t>F1, L1, F2 – Cortex-M3 based (L1 is low power, up to 72Mhz</a:t>
            </a:r>
          </a:p>
          <a:p>
            <a:pPr lvl="0" defTabSz="914400" eaLnBrk="0" fontAlgn="base" hangingPunct="0">
              <a:spcBef>
                <a:spcPct val="0"/>
              </a:spcBef>
              <a:spcAft>
                <a:spcPct val="0"/>
              </a:spcAft>
              <a:buFontTx/>
              <a:buChar char="•"/>
            </a:pPr>
            <a:endParaRPr lang="en-US" altLang="en-US" dirty="0">
              <a:solidFill>
                <a:srgbClr val="000000"/>
              </a:solidFill>
              <a:latin typeface="Quattrocento Sans"/>
            </a:endParaRPr>
          </a:p>
          <a:p>
            <a:pPr lvl="0" defTabSz="914400" eaLnBrk="0" fontAlgn="base" hangingPunct="0">
              <a:spcBef>
                <a:spcPct val="0"/>
              </a:spcBef>
              <a:spcAft>
                <a:spcPct val="0"/>
              </a:spcAft>
              <a:buFontTx/>
              <a:buChar char="•"/>
            </a:pPr>
            <a:r>
              <a:rPr lang="en-US" altLang="en-US" dirty="0">
                <a:solidFill>
                  <a:srgbClr val="000000"/>
                </a:solidFill>
                <a:latin typeface="Quattrocento Sans"/>
              </a:rPr>
              <a:t>F3 – Cortex-M4 based, 72 </a:t>
            </a:r>
            <a:r>
              <a:rPr lang="en-US" altLang="en-US" dirty="0" err="1">
                <a:solidFill>
                  <a:srgbClr val="000000"/>
                </a:solidFill>
                <a:latin typeface="Quattrocento Sans"/>
              </a:rPr>
              <a:t>Mhz</a:t>
            </a:r>
            <a:r>
              <a:rPr lang="en-US" altLang="en-US" dirty="0">
                <a:solidFill>
                  <a:srgbClr val="000000"/>
                </a:solidFill>
                <a:latin typeface="Quattrocento Sans"/>
              </a:rPr>
              <a:t>, floating point unit</a:t>
            </a:r>
          </a:p>
          <a:p>
            <a:pPr lvl="0" defTabSz="914400" eaLnBrk="0" fontAlgn="base" hangingPunct="0">
              <a:spcBef>
                <a:spcPct val="0"/>
              </a:spcBef>
              <a:spcAft>
                <a:spcPct val="0"/>
              </a:spcAft>
              <a:buFontTx/>
              <a:buChar char="•"/>
            </a:pPr>
            <a:endParaRPr lang="en-US" altLang="en-US" dirty="0">
              <a:solidFill>
                <a:srgbClr val="000000"/>
              </a:solidFill>
              <a:latin typeface="Quattrocento Sans"/>
            </a:endParaRPr>
          </a:p>
          <a:p>
            <a:pPr lvl="0" defTabSz="914400" eaLnBrk="0" fontAlgn="base" hangingPunct="0">
              <a:spcBef>
                <a:spcPct val="0"/>
              </a:spcBef>
              <a:spcAft>
                <a:spcPct val="0"/>
              </a:spcAft>
              <a:buFontTx/>
              <a:buChar char="•"/>
            </a:pPr>
            <a:r>
              <a:rPr lang="en-US" altLang="en-US" dirty="0">
                <a:solidFill>
                  <a:srgbClr val="000000"/>
                </a:solidFill>
                <a:latin typeface="Quattrocento Sans"/>
              </a:rPr>
              <a:t>F4 - Cortex-M4 based 250MHz, floating point unit</a:t>
            </a:r>
          </a:p>
          <a:p>
            <a:pPr lvl="0" defTabSz="914400" eaLnBrk="0" fontAlgn="base" hangingPunct="0">
              <a:spcBef>
                <a:spcPct val="0"/>
              </a:spcBef>
              <a:spcAft>
                <a:spcPct val="0"/>
              </a:spcAft>
              <a:buFontTx/>
              <a:buChar char="•"/>
            </a:pPr>
            <a:endParaRPr lang="en-US" altLang="en-US" dirty="0">
              <a:solidFill>
                <a:srgbClr val="000000"/>
              </a:solidFill>
              <a:latin typeface="Quattrocento Sans"/>
            </a:endParaRPr>
          </a:p>
          <a:p>
            <a:pPr lvl="0" defTabSz="914400" eaLnBrk="0" fontAlgn="base" hangingPunct="0">
              <a:spcBef>
                <a:spcPct val="0"/>
              </a:spcBef>
              <a:spcAft>
                <a:spcPct val="0"/>
              </a:spcAft>
              <a:buFontTx/>
              <a:buChar char="•"/>
            </a:pPr>
            <a:r>
              <a:rPr lang="en-US" altLang="en-US" dirty="0">
                <a:solidFill>
                  <a:srgbClr val="000000"/>
                </a:solidFill>
                <a:latin typeface="Quattrocento Sans"/>
              </a:rPr>
              <a:t>L4 – Cortex-M4 based, extremely low power, 80Mhz</a:t>
            </a:r>
          </a:p>
        </p:txBody>
      </p:sp>
    </p:spTree>
    <p:extLst>
      <p:ext uri="{BB962C8B-B14F-4D97-AF65-F5344CB8AC3E}">
        <p14:creationId xmlns:p14="http://schemas.microsoft.com/office/powerpoint/2010/main" val="233331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FE2A-316A-403B-955C-C7C3A378F02F}"/>
              </a:ext>
            </a:extLst>
          </p:cNvPr>
          <p:cNvSpPr>
            <a:spLocks noGrp="1"/>
          </p:cNvSpPr>
          <p:nvPr>
            <p:ph type="title"/>
          </p:nvPr>
        </p:nvSpPr>
        <p:spPr/>
        <p:txBody>
          <a:bodyPr/>
          <a:lstStyle/>
          <a:p>
            <a:r>
              <a:rPr lang="en-US" b="1" dirty="0"/>
              <a:t>STM32 Microcontroller</a:t>
            </a:r>
            <a:br>
              <a:rPr lang="en-US" b="1" dirty="0"/>
            </a:br>
            <a:endParaRPr lang="en-US" dirty="0"/>
          </a:p>
        </p:txBody>
      </p:sp>
      <p:sp>
        <p:nvSpPr>
          <p:cNvPr id="3" name="Content Placeholder 2">
            <a:extLst>
              <a:ext uri="{FF2B5EF4-FFF2-40B4-BE49-F238E27FC236}">
                <a16:creationId xmlns:a16="http://schemas.microsoft.com/office/drawing/2014/main" id="{273A5EAA-8DE1-4C5A-BB98-73529D743975}"/>
              </a:ext>
            </a:extLst>
          </p:cNvPr>
          <p:cNvSpPr>
            <a:spLocks noGrp="1"/>
          </p:cNvSpPr>
          <p:nvPr>
            <p:ph idx="1"/>
          </p:nvPr>
        </p:nvSpPr>
        <p:spPr>
          <a:xfrm>
            <a:off x="1003235" y="1600200"/>
            <a:ext cx="7704667" cy="4628216"/>
          </a:xfrm>
        </p:spPr>
        <p:txBody>
          <a:bodyPr>
            <a:normAutofit fontScale="85000" lnSpcReduction="10000"/>
          </a:bodyPr>
          <a:lstStyle/>
          <a:p>
            <a:r>
              <a:rPr lang="en-US" dirty="0"/>
              <a:t>The STM32 is MCUs built on Arm® </a:t>
            </a:r>
            <a:r>
              <a:rPr lang="en-US" dirty="0" err="1"/>
              <a:t>Cortex™M</a:t>
            </a:r>
            <a:r>
              <a:rPr lang="en-US" dirty="0"/>
              <a:t> processor core. The</a:t>
            </a:r>
          </a:p>
          <a:p>
            <a:r>
              <a:rPr lang="en-US" dirty="0"/>
              <a:t>STM32 microcontrollers can</a:t>
            </a:r>
          </a:p>
          <a:p>
            <a:r>
              <a:rPr lang="en-US" dirty="0"/>
              <a:t>cover Arm® Cortex™ M0, M0+, M3, M4 and</a:t>
            </a:r>
          </a:p>
          <a:p>
            <a:r>
              <a:rPr lang="en-US" dirty="0"/>
              <a:t>M7 cores. They can have few K bytes to few M bytes of </a:t>
            </a:r>
            <a:r>
              <a:rPr lang="en-US" dirty="0" err="1"/>
              <a:t>onchip</a:t>
            </a:r>
            <a:r>
              <a:rPr lang="en-US" dirty="0"/>
              <a:t> Flash</a:t>
            </a:r>
          </a:p>
          <a:p>
            <a:r>
              <a:rPr lang="en-US" dirty="0"/>
              <a:t>memory for code. Their on-chip SRAM can vary depending on the chip.</a:t>
            </a:r>
          </a:p>
          <a:p>
            <a:r>
              <a:rPr lang="en-US" dirty="0"/>
              <a:t>They all have a large</a:t>
            </a:r>
          </a:p>
          <a:p>
            <a:r>
              <a:rPr lang="en-US" dirty="0"/>
              <a:t>number of on-chip peripherals. See Figure 2-1. In this</a:t>
            </a:r>
          </a:p>
          <a:p>
            <a:r>
              <a:rPr lang="en-US" dirty="0"/>
              <a:t>book, we focus on STM32F446 chips. The STM32F4xx</a:t>
            </a:r>
          </a:p>
          <a:p>
            <a:r>
              <a:rPr lang="en-US" dirty="0"/>
              <a:t>is based on CortexM4</a:t>
            </a:r>
          </a:p>
          <a:p>
            <a:r>
              <a:rPr lang="en-US" dirty="0"/>
              <a:t>while STM32F0 uses Cortex-M0+.</a:t>
            </a:r>
          </a:p>
        </p:txBody>
      </p:sp>
    </p:spTree>
    <p:extLst>
      <p:ext uri="{BB962C8B-B14F-4D97-AF65-F5344CB8AC3E}">
        <p14:creationId xmlns:p14="http://schemas.microsoft.com/office/powerpoint/2010/main" val="347645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5B37-75F3-4CCE-8CB1-01D6043C4135}"/>
              </a:ext>
            </a:extLst>
          </p:cNvPr>
          <p:cNvSpPr>
            <a:spLocks noGrp="1"/>
          </p:cNvSpPr>
          <p:nvPr>
            <p:ph type="title"/>
          </p:nvPr>
        </p:nvSpPr>
        <p:spPr>
          <a:xfrm>
            <a:off x="982133" y="457201"/>
            <a:ext cx="7704667" cy="1066799"/>
          </a:xfrm>
        </p:spPr>
        <p:txBody>
          <a:bodyPr>
            <a:normAutofit fontScale="90000"/>
          </a:bodyPr>
          <a:lstStyle/>
          <a:p>
            <a:r>
              <a:rPr lang="en-US" b="1" dirty="0"/>
              <a:t>STM32 Family</a:t>
            </a:r>
            <a:br>
              <a:rPr lang="en-US" b="1" dirty="0"/>
            </a:br>
            <a:endParaRPr lang="en-US" dirty="0"/>
          </a:p>
        </p:txBody>
      </p:sp>
      <p:pic>
        <p:nvPicPr>
          <p:cNvPr id="4" name="Picture 3">
            <a:extLst>
              <a:ext uri="{FF2B5EF4-FFF2-40B4-BE49-F238E27FC236}">
                <a16:creationId xmlns:a16="http://schemas.microsoft.com/office/drawing/2014/main" id="{B330A371-A609-4C4E-B1C4-214AB2C81FCC}"/>
              </a:ext>
            </a:extLst>
          </p:cNvPr>
          <p:cNvPicPr>
            <a:picLocks noChangeAspect="1"/>
          </p:cNvPicPr>
          <p:nvPr/>
        </p:nvPicPr>
        <p:blipFill>
          <a:blip r:embed="rId2"/>
          <a:stretch>
            <a:fillRect/>
          </a:stretch>
        </p:blipFill>
        <p:spPr>
          <a:xfrm>
            <a:off x="838200" y="1219199"/>
            <a:ext cx="8274220" cy="5181599"/>
          </a:xfrm>
          <a:prstGeom prst="rect">
            <a:avLst/>
          </a:prstGeom>
        </p:spPr>
      </p:pic>
    </p:spTree>
    <p:extLst>
      <p:ext uri="{BB962C8B-B14F-4D97-AF65-F5344CB8AC3E}">
        <p14:creationId xmlns:p14="http://schemas.microsoft.com/office/powerpoint/2010/main" val="46575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CFCB-2495-4819-8CBE-CD2043212125}"/>
              </a:ext>
            </a:extLst>
          </p:cNvPr>
          <p:cNvSpPr>
            <a:spLocks noGrp="1"/>
          </p:cNvSpPr>
          <p:nvPr>
            <p:ph type="title"/>
          </p:nvPr>
        </p:nvSpPr>
        <p:spPr>
          <a:xfrm>
            <a:off x="982133" y="210484"/>
            <a:ext cx="7704667" cy="1295399"/>
          </a:xfrm>
        </p:spPr>
        <p:txBody>
          <a:bodyPr>
            <a:normAutofit fontScale="90000"/>
          </a:bodyPr>
          <a:lstStyle/>
          <a:p>
            <a:r>
              <a:rPr lang="en-US" b="1" dirty="0"/>
              <a:t>STM32L432</a:t>
            </a:r>
            <a:br>
              <a:rPr lang="en-US" b="1" dirty="0"/>
            </a:br>
            <a:endParaRPr lang="en-US" dirty="0"/>
          </a:p>
        </p:txBody>
      </p:sp>
      <p:sp>
        <p:nvSpPr>
          <p:cNvPr id="3" name="Content Placeholder 2">
            <a:extLst>
              <a:ext uri="{FF2B5EF4-FFF2-40B4-BE49-F238E27FC236}">
                <a16:creationId xmlns:a16="http://schemas.microsoft.com/office/drawing/2014/main" id="{7C5CB510-5C30-4D02-B0CB-916CA4483B0C}"/>
              </a:ext>
            </a:extLst>
          </p:cNvPr>
          <p:cNvSpPr>
            <a:spLocks noGrp="1"/>
          </p:cNvSpPr>
          <p:nvPr>
            <p:ph idx="1"/>
          </p:nvPr>
        </p:nvSpPr>
        <p:spPr>
          <a:xfrm>
            <a:off x="1066800" y="1505883"/>
            <a:ext cx="7704667" cy="4114800"/>
          </a:xfrm>
        </p:spPr>
        <p:txBody>
          <a:bodyPr>
            <a:normAutofit lnSpcReduction="10000"/>
          </a:bodyPr>
          <a:lstStyle/>
          <a:p>
            <a:r>
              <a:rPr lang="en-US" dirty="0"/>
              <a:t>Core Processor is Cortex-M4</a:t>
            </a:r>
          </a:p>
          <a:p>
            <a:r>
              <a:rPr lang="en-US" dirty="0"/>
              <a:t>Huge number of communication interfaces</a:t>
            </a:r>
          </a:p>
          <a:p>
            <a:pPr lvl="1"/>
            <a:r>
              <a:rPr lang="en-US" dirty="0"/>
              <a:t>USB</a:t>
            </a:r>
          </a:p>
          <a:p>
            <a:pPr lvl="1"/>
            <a:r>
              <a:rPr lang="en-US" dirty="0"/>
              <a:t>Serial Audio</a:t>
            </a:r>
          </a:p>
          <a:p>
            <a:pPr lvl="1"/>
            <a:r>
              <a:rPr lang="en-US" dirty="0"/>
              <a:t>2x I2C</a:t>
            </a:r>
          </a:p>
          <a:p>
            <a:pPr lvl="1"/>
            <a:r>
              <a:rPr lang="en-US" dirty="0"/>
              <a:t>3x USART</a:t>
            </a:r>
          </a:p>
          <a:p>
            <a:r>
              <a:rPr lang="en-US" dirty="0"/>
              <a:t>ADC (analog to digital converter)</a:t>
            </a:r>
          </a:p>
          <a:p>
            <a:r>
              <a:rPr lang="en-US" dirty="0"/>
              <a:t>2x DAC (digital to analog converter)</a:t>
            </a:r>
          </a:p>
          <a:p>
            <a:r>
              <a:rPr lang="en-US" dirty="0"/>
              <a:t>Extreme low power mode</a:t>
            </a:r>
          </a:p>
          <a:p>
            <a:endParaRPr lang="en-US" dirty="0"/>
          </a:p>
        </p:txBody>
      </p:sp>
    </p:spTree>
    <p:extLst>
      <p:ext uri="{BB962C8B-B14F-4D97-AF65-F5344CB8AC3E}">
        <p14:creationId xmlns:p14="http://schemas.microsoft.com/office/powerpoint/2010/main" val="2476879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237</TotalTime>
  <Words>2643</Words>
  <Application>Microsoft Office PowerPoint</Application>
  <PresentationFormat>On-screen Show (4:3)</PresentationFormat>
  <Paragraphs>275</Paragraphs>
  <Slides>37</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Arial</vt:lpstr>
      <vt:lpstr>Calibri</vt:lpstr>
      <vt:lpstr>Corbel</vt:lpstr>
      <vt:lpstr>Perpetua</vt:lpstr>
      <vt:lpstr>Quattrocento Sans</vt:lpstr>
      <vt:lpstr>Tahoma</vt:lpstr>
      <vt:lpstr>Times New Roman</vt:lpstr>
      <vt:lpstr>TimesNewRomanPS-BoldMT</vt:lpstr>
      <vt:lpstr>TimesNewRomanPSMT</vt:lpstr>
      <vt:lpstr>Wingdings 2</vt:lpstr>
      <vt:lpstr>Parallax</vt:lpstr>
      <vt:lpstr>1_Parallax</vt:lpstr>
      <vt:lpstr>Week 14 </vt:lpstr>
      <vt:lpstr>Microcontroller </vt:lpstr>
      <vt:lpstr>Arm processor families</vt:lpstr>
      <vt:lpstr>Arm processors vs. Arm architectures</vt:lpstr>
      <vt:lpstr>Arm Cortex-M series</vt:lpstr>
      <vt:lpstr>STM32 Family </vt:lpstr>
      <vt:lpstr>STM32 Microcontroller </vt:lpstr>
      <vt:lpstr>STM32 Family </vt:lpstr>
      <vt:lpstr>STM32L432 </vt:lpstr>
      <vt:lpstr>STM32L432xx</vt:lpstr>
      <vt:lpstr>Nucleo board</vt:lpstr>
      <vt:lpstr>Nucleo board Block Diagram</vt:lpstr>
      <vt:lpstr>STM32F4xx Memory Map</vt:lpstr>
      <vt:lpstr>I/o Port addresses</vt:lpstr>
      <vt:lpstr>I/O Port Registers</vt:lpstr>
      <vt:lpstr>GPIO port</vt:lpstr>
      <vt:lpstr>ODRy Register</vt:lpstr>
      <vt:lpstr>Direction Register</vt:lpstr>
      <vt:lpstr>Example</vt:lpstr>
      <vt:lpstr>The Clock Enable of the Peripheral Registers</vt:lpstr>
      <vt:lpstr> </vt:lpstr>
      <vt:lpstr>LED connection</vt:lpstr>
      <vt:lpstr>Toggling an LED in C</vt:lpstr>
      <vt:lpstr>Bit Set/Reset Register</vt:lpstr>
      <vt:lpstr>PowerPoint Presentation</vt:lpstr>
      <vt:lpstr>Input Data </vt:lpstr>
      <vt:lpstr>Reading a switch in STM Arm</vt:lpstr>
      <vt:lpstr>I/O Port registers  in STM Arm</vt:lpstr>
      <vt:lpstr>Oty and OSPEEDRy registers</vt:lpstr>
      <vt:lpstr>PUPDRy Register</vt:lpstr>
      <vt:lpstr>Example</vt:lpstr>
      <vt:lpstr>Step to read the switch</vt:lpstr>
      <vt:lpstr>PowerPoint Presentation</vt:lpstr>
      <vt:lpstr>Seven-segment LED interfacing and programming</vt:lpstr>
      <vt:lpstr>PowerPoint Presentation</vt:lpstr>
      <vt:lpstr>Step to display on 7 Segment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SHARC programming model</dc:title>
  <dc:creator>Marilyn Wolf</dc:creator>
  <cp:lastModifiedBy>Noman</cp:lastModifiedBy>
  <cp:revision>27</cp:revision>
  <dcterms:created xsi:type="dcterms:W3CDTF">2024-12-08T13:47:30Z</dcterms:created>
  <dcterms:modified xsi:type="dcterms:W3CDTF">2024-12-08T18:00:09Z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2019-02-01T00:00:00Z</vt:filetime>
  </property>
  <property fmtid="{D5CDD505-2E9C-101B-9397-08002B2CF9AE}" pid="3" name="Creator">
    <vt:lpwstr>Acrobat PDFMaker 11 for PowerPoint</vt:lpwstr>
  </property>
  <property fmtid="{D5CDD505-2E9C-101B-9397-08002B2CF9AE}" pid="4" name="LastSaved">
    <vt:filetime>2024-12-08T00:00:00Z</vt:filetime>
  </property>
  <property fmtid="{D5CDD505-2E9C-101B-9397-08002B2CF9AE}" pid="5" name="Producer">
    <vt:lpwstr>Adobe PDF Library 11.0</vt:lpwstr>
  </property>
</Properties>
</file>