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95" r:id="rId1"/>
  </p:sldMasterIdLst>
  <p:notesMasterIdLst>
    <p:notesMasterId r:id="rId12"/>
  </p:notesMasterIdLst>
  <p:sldIdLst>
    <p:sldId id="294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AB9AD-41BC-4C34-AE30-7C96D542E2A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5F7C9-8C10-4823-935E-44924915B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6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>
            <a:extLst>
              <a:ext uri="{FF2B5EF4-FFF2-40B4-BE49-F238E27FC236}">
                <a16:creationId xmlns:a16="http://schemas.microsoft.com/office/drawing/2014/main" id="{D597E290-08A6-473A-8A66-E70EAE5F9159}"/>
              </a:ext>
            </a:extLst>
          </p:cNvPr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419C0E36-A8B6-4021-9FA5-267EC171B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147483646 h 2502"/>
                <a:gd name="T2" fmla="*/ 574595625 w 860"/>
                <a:gd name="T3" fmla="*/ 2147483646 h 2502"/>
                <a:gd name="T4" fmla="*/ 2147483646 w 860"/>
                <a:gd name="T5" fmla="*/ 0 h 2502"/>
                <a:gd name="T6" fmla="*/ 1562496875 w 860"/>
                <a:gd name="T7" fmla="*/ 0 h 2502"/>
                <a:gd name="T8" fmla="*/ 0 w 860"/>
                <a:gd name="T9" fmla="*/ 2147483646 h 25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8D1B702-E6CA-4924-B6E9-583BEA1DB813}"/>
                </a:ext>
              </a:extLst>
            </p:cNvPr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987FCC34-04E5-487E-B349-0AE369ABA52A}"/>
                </a:ext>
              </a:extLst>
            </p:cNvPr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31F48B09-8289-41FA-92C4-C8B045BFCAD3}"/>
                </a:ext>
              </a:extLst>
            </p:cNvPr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31F43F86-22C0-4413-BA81-DBE3615EFE5C}"/>
                </a:ext>
              </a:extLst>
            </p:cNvPr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450F0525-5D98-4473-BC87-E6D8303EC43A}"/>
                </a:ext>
              </a:extLst>
            </p:cNvPr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>
            <a:extLst>
              <a:ext uri="{FF2B5EF4-FFF2-40B4-BE49-F238E27FC236}">
                <a16:creationId xmlns:a16="http://schemas.microsoft.com/office/drawing/2014/main" id="{1CD71580-9C63-4814-AFB4-AB24680CAD29}"/>
              </a:ext>
            </a:extLst>
          </p:cNvPr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574595625 w 228"/>
              <a:gd name="T1" fmla="*/ 143650494 h 57"/>
              <a:gd name="T2" fmla="*/ 0 w 228"/>
              <a:gd name="T3" fmla="*/ 0 h 57"/>
              <a:gd name="T4" fmla="*/ 559474688 w 228"/>
              <a:gd name="T5" fmla="*/ 136089189 h 57"/>
              <a:gd name="T6" fmla="*/ 574595625 w 228"/>
              <a:gd name="T7" fmla="*/ 143650494 h 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F8FBA23-A527-4A70-904D-9532AF9AF06B}"/>
              </a:ext>
            </a:extLst>
          </p:cNvPr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98284506 w 39"/>
              <a:gd name="T3" fmla="*/ 128529556 h 51"/>
              <a:gd name="T4" fmla="*/ 7559614 w 39"/>
              <a:gd name="T5" fmla="*/ 0 h 51"/>
              <a:gd name="T6" fmla="*/ 0 w 39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6FEBF7B2-318D-4B5C-A09B-8FFFB09A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32BC5-D25B-4BFB-846F-CF3152CF3739}" type="datetimeFigureOut">
              <a:rPr lang="en-US"/>
              <a:pPr>
                <a:defRPr/>
              </a:pPr>
              <a:t>12/17/2024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86C12AB-97D4-44E5-AD51-0B69B8749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E825FA2-378B-4AC2-87F6-45A6005C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9E8F1-1818-4D8C-B27C-D9AD07B4DCFA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93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D641A2E-A9F0-4CA0-BFE3-560CD8934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976D6-1C63-4762-A8C6-2BC22FAD6BCA}" type="datetimeFigureOut">
              <a:rPr lang="en-US"/>
              <a:pPr>
                <a:defRPr/>
              </a:pPr>
              <a:t>12/17/2024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0AC1076-17BA-476E-B606-98EB18683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55CAF3-24C0-499F-9CBB-4EE884D5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3AFE5-E647-4433-BC6E-B6774F53D57F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421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BA753-6DF7-4889-8AAB-4F01E606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2FCB1-7098-4926-BB37-FD63C22AA278}" type="datetimeFigureOut">
              <a:rPr lang="en-US"/>
              <a:pPr>
                <a:defRPr/>
              </a:pPr>
              <a:t>12/17/2024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1099F-F9BB-4797-996D-F988C42C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CF71F-3406-412D-9822-9DEC0A22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B1D21-775B-4DC5-84B6-E200D7D8C23F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3646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6241B1-DC5B-482D-BAED-2B233BA050DC}"/>
              </a:ext>
            </a:extLst>
          </p:cNvPr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C5CA3-D725-49FB-83BA-81E52A33F30E}"/>
              </a:ext>
            </a:extLst>
          </p:cNvPr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BBBD327-295A-4364-97C3-39FB01D791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17C20-5153-4397-AFA0-E59D3001EB27}" type="datetimeFigureOut">
              <a:rPr lang="en-US"/>
              <a:pPr>
                <a:defRPr/>
              </a:pPr>
              <a:t>12/17/2024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9325264-B939-40BF-A3BB-D840AB67EE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210167-FAF5-4488-8AE2-4EA258DA43A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7A422-8FE4-4FAA-85C5-3910E03C34E1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9659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610B7-0A31-45E4-81A0-FE427CA1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AA489-4A22-4F30-80A4-FE4C69D125D8}" type="datetimeFigureOut">
              <a:rPr lang="en-US"/>
              <a:pPr>
                <a:defRPr/>
              </a:pPr>
              <a:t>12/17/2024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F97BC-48D0-4ABB-8CE5-ED59CBB61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8625F-6383-4ABB-AD8C-89C0D431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776A0-E5F3-4CCC-A69D-AE53E3A1B509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0464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633628-24B3-4799-AB60-7679C3C30B42}"/>
              </a:ext>
            </a:extLst>
          </p:cNvPr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94609-5BCD-4ECE-AB78-C0BA5AE1A96B}"/>
              </a:ext>
            </a:extLst>
          </p:cNvPr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3A38EA3-61B7-48B8-86A6-AABA5478BC8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1742C-18D4-4E8E-83A7-007BF26D4887}" type="datetimeFigureOut">
              <a:rPr lang="en-US"/>
              <a:pPr>
                <a:defRPr/>
              </a:pPr>
              <a:t>12/17/2024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4AA6FD3-7C4E-4963-92A0-366A9FEBB03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B1E2004-433F-4FDD-9D5E-4F9415A6596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83E0E-84F5-4561-8B88-F7C25287A75F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775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CF63BCB-8053-49CA-90E8-E9715020AA5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2457F-BC60-4A18-8616-04F6F42B2F48}" type="datetimeFigureOut">
              <a:rPr lang="en-US"/>
              <a:pPr>
                <a:defRPr/>
              </a:pPr>
              <a:t>12/17/2024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A89A97-B7D5-4A2D-A7DF-AE2DEDFDF8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6CE260C-5FFA-4C30-AED6-75FEA8113F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9E29E-62AF-4F8B-8C53-7286FBEDA900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2681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D4D57-736C-48CB-8E35-36803275D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B0422-3BDA-492B-9C28-1C558AF261E1}" type="datetimeFigureOut">
              <a:rPr lang="en-US"/>
              <a:pPr>
                <a:defRPr/>
              </a:pPr>
              <a:t>12/17/2024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51C1B-299D-4D1A-82CE-383AAC239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F7163-A9DB-4DB8-8708-AB1323A5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D1D15-3AA9-4F10-B360-4E32AD47E1E2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2808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4296E-9251-4287-8D8F-325DD578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C4C56-686C-4485-B380-8A1E01C984E7}" type="datetimeFigureOut">
              <a:rPr lang="en-US"/>
              <a:pPr>
                <a:defRPr/>
              </a:pPr>
              <a:t>12/17/2024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DE4E1-F74C-4A6E-8150-FFDBC2C4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D9A3D-2670-47B9-B772-ACAA0E56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CD0BE-2B88-4190-A033-FC5962FB72D3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11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E9A4B-050C-44CB-855A-1CC6D175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99DCA-4531-4CC8-945E-6A49AD65F139}" type="datetimeFigureOut">
              <a:rPr lang="en-US"/>
              <a:pPr>
                <a:defRPr/>
              </a:pPr>
              <a:t>12/17/2024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86D89-DAFA-4F89-9213-6A2C49AE3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38D03-6487-408A-91AC-DAD38F89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3D3B5-AC60-4353-A64F-1D68F97A0BA7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407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3BFFF-2495-49C5-951F-2F2E459EA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8DFAF-4EF8-4D14-BC02-19928E19CAC8}" type="datetimeFigureOut">
              <a:rPr lang="en-US"/>
              <a:pPr>
                <a:defRPr/>
              </a:pPr>
              <a:t>12/17/2024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372EE-1DCD-411E-9D38-46F1F9E6E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8F91B-E37A-4BAD-B72E-CB952B96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4EEE7-2D85-4043-B0B6-B24AB2608261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03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C05B149-99C4-4A76-876E-FECE293A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708C9-3151-4A3E-8714-840ABD9ECD45}" type="datetimeFigureOut">
              <a:rPr lang="en-US"/>
              <a:pPr>
                <a:defRPr/>
              </a:pPr>
              <a:t>12/17/2024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52CA6DB-B741-443E-8EDD-14D6A052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B5C40CF-9AC0-4209-9AFD-F1E0751F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66405-C2FD-492D-9EEC-21DB3A20DEB3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957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B37AF65-F737-46B8-9339-44BFF7F9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024AB-6F37-45FC-BE9B-2EF75D884AF0}" type="datetimeFigureOut">
              <a:rPr lang="en-US"/>
              <a:pPr>
                <a:defRPr/>
              </a:pPr>
              <a:t>12/17/2024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D9381C8-2F16-4E3E-AF09-CF857D80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F1988DF-18F2-4040-AB1E-292F4C09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B0B5B-D07A-48FE-B5B6-FB612C2D52D4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15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A5A42BD-3C15-41CB-9623-AC95454E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D197B-7516-4D85-A319-228F6F4E286B}" type="datetimeFigureOut">
              <a:rPr lang="en-US"/>
              <a:pPr>
                <a:defRPr/>
              </a:pPr>
              <a:t>12/17/2024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FFE5435-CC0E-40BD-9487-739B49C1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D93A118-4E48-48B6-9082-1516D462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AA1E2-BC05-4092-94F2-C4FCE76B31D3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19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99A45E1-4E6D-4AA9-A093-A3C42FF5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1C864-D18B-49B1-BAA9-B255CC19C2C9}" type="datetimeFigureOut">
              <a:rPr lang="en-US"/>
              <a:pPr>
                <a:defRPr/>
              </a:pPr>
              <a:t>12/17/2024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D3FF248-2BC6-4F2C-A615-4BCA6F39C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06D558D-A8D1-4729-979F-A2F93314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E3876-124C-45A7-9EC0-8A537355BF5D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62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DEB53CF-DF0D-41DD-B99C-86417125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B9527-4C26-4F0F-B08E-1BB82AD871AA}" type="datetimeFigureOut">
              <a:rPr lang="en-US"/>
              <a:pPr>
                <a:defRPr/>
              </a:pPr>
              <a:t>12/17/2024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CE550DB-C724-4AA5-9835-86397A416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9363652-BE43-4DCD-AC56-C2BE7303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D8588-B746-4051-B7A4-E1F232A1B2B1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469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A593A43-E1AD-4E5E-A772-1CE90960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953EF-9995-4A9D-A8F4-F8F84A208D73}" type="datetimeFigureOut">
              <a:rPr lang="en-US"/>
              <a:pPr>
                <a:defRPr/>
              </a:pPr>
              <a:t>12/17/2024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422958B-B5FE-4D89-AD84-739EDA96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CAC3003-2F66-4AA4-BBB7-7ADCFDFD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53EA6-7D3D-4D91-B112-A707DDA79186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94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>
            <a:extLst>
              <a:ext uri="{FF2B5EF4-FFF2-40B4-BE49-F238E27FC236}">
                <a16:creationId xmlns:a16="http://schemas.microsoft.com/office/drawing/2014/main" id="{4016985F-0CF1-43FD-A744-837121A10D8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>
              <a:extLst>
                <a:ext uri="{FF2B5EF4-FFF2-40B4-BE49-F238E27FC236}">
                  <a16:creationId xmlns:a16="http://schemas.microsoft.com/office/drawing/2014/main" id="{5CA3B21B-8372-4A3D-A188-40BC93172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2147483646 h 3333"/>
                <a:gd name="T2" fmla="*/ 0 w 676"/>
                <a:gd name="T3" fmla="*/ 2147483646 h 3333"/>
                <a:gd name="T4" fmla="*/ 317539688 w 676"/>
                <a:gd name="T5" fmla="*/ 2147483646 h 3333"/>
                <a:gd name="T6" fmla="*/ 1703625625 w 676"/>
                <a:gd name="T7" fmla="*/ 0 h 3333"/>
                <a:gd name="T8" fmla="*/ 1295360313 w 676"/>
                <a:gd name="T9" fmla="*/ 0 h 3333"/>
                <a:gd name="T10" fmla="*/ 0 w 676"/>
                <a:gd name="T11" fmla="*/ 2147483646 h 33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216D5C1-AD26-476C-A9A8-6AF449E16997}"/>
                </a:ext>
              </a:extLst>
            </p:cNvPr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EC9EBD42-BE1F-4956-88C9-214A2AE79AB4}"/>
                </a:ext>
              </a:extLst>
            </p:cNvPr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A5BA271B-1F39-42D4-82FD-2680B31F189B}"/>
                </a:ext>
              </a:extLst>
            </p:cNvPr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7A669EA3-742A-46C8-BCC3-78E0B6C252E6}"/>
                </a:ext>
              </a:extLst>
            </p:cNvPr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52F473C-1785-4AE9-8350-7B4D58D4E295}"/>
                </a:ext>
              </a:extLst>
            </p:cNvPr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213C0FEF-245E-4A3E-89C3-BA11FEB28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64629571-ADB4-4811-8E8B-64E9B59228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0A659-31DA-4A4F-BD2E-F9E4D2961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053B02B3-DCE9-4C71-B271-CFA6490A6F07}" type="datetimeFigureOut">
              <a:rPr lang="en-US"/>
              <a:pPr>
                <a:defRPr/>
              </a:pPr>
              <a:t>12/17/2024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B3B89-8211-426B-A46C-46F85F9F2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3652A-1AD9-4E58-91E4-C866ED2A0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9A3F230D-3BA4-4D1C-A079-01066A546F96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529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  <p:sldLayoutId id="2147483909" r:id="rId14"/>
    <p:sldLayoutId id="2147483910" r:id="rId15"/>
    <p:sldLayoutId id="2147483911" r:id="rId16"/>
    <p:sldLayoutId id="2147483912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4804676-D2A9-4AC2-A4EB-7A86B7FFBD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1688" y="10668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 sz="4400" b="1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Week 15 </a:t>
            </a:r>
            <a:endParaRPr lang="el-GR" altLang="en-US" sz="4400" b="1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15BBE3D-CE00-481C-96FA-42869342A6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2663" y="1762918"/>
            <a:ext cx="7704137" cy="3332163"/>
          </a:xfrm>
        </p:spPr>
        <p:txBody>
          <a:bodyPr/>
          <a:lstStyle/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STM 32 Serial Communication</a:t>
            </a:r>
          </a:p>
        </p:txBody>
      </p:sp>
      <p:sp>
        <p:nvSpPr>
          <p:cNvPr id="7172" name="Slide Number Placeholder 5">
            <a:extLst>
              <a:ext uri="{FF2B5EF4-FFF2-40B4-BE49-F238E27FC236}">
                <a16:creationId xmlns:a16="http://schemas.microsoft.com/office/drawing/2014/main" id="{EDC6B894-39FB-4DA5-A564-A25569FD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928074-F04F-4DFD-BE06-3A8FE1840EF1}" type="slidenum">
              <a:rPr kumimoji="0" lang="el-G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l-GR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295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1511-0946-4132-A574-60BD09FFF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1EB40-5629-46F3-9BE3-519192E35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8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5A38-074C-4DDA-B5DE-FC8A44BE6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2" y="0"/>
            <a:ext cx="7704667" cy="1294228"/>
          </a:xfrm>
        </p:spPr>
        <p:txBody>
          <a:bodyPr/>
          <a:lstStyle/>
          <a:p>
            <a:r>
              <a:rPr lang="en-US" b="1" dirty="0"/>
              <a:t>UARTS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B3BA-637D-409D-90FD-491E9A68B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992" y="1627218"/>
            <a:ext cx="7704667" cy="3332816"/>
          </a:xfrm>
        </p:spPr>
        <p:txBody>
          <a:bodyPr/>
          <a:lstStyle/>
          <a:p>
            <a:r>
              <a:rPr lang="en-US" dirty="0"/>
              <a:t>Block diagram showing two UARTs connected, where Node A is transmitting to Node B.</a:t>
            </a:r>
          </a:p>
          <a:p>
            <a:r>
              <a:rPr lang="en-US" dirty="0"/>
              <a:t>The digital pulse train between the nodes is composed of one start </a:t>
            </a:r>
            <a:r>
              <a:rPr lang="en-US" dirty="0" err="1"/>
              <a:t>bit,eight</a:t>
            </a:r>
            <a:r>
              <a:rPr lang="en-US" dirty="0"/>
              <a:t> data bits, and one stop bit. </a:t>
            </a:r>
          </a:p>
          <a:p>
            <a:r>
              <a:rPr lang="en-US" dirty="0"/>
              <a:t>These bits all together are considered to be a</a:t>
            </a:r>
          </a:p>
          <a:p>
            <a:r>
              <a:rPr lang="en-US" dirty="0"/>
              <a:t>single frame. </a:t>
            </a:r>
          </a:p>
          <a:p>
            <a:r>
              <a:rPr lang="en-US" dirty="0"/>
              <a:t>The receiving node must detect the start bit in order to determine when the frame starts.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B1F8D-CD69-4ABF-9B2D-4C8D82EE2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502" y="4895850"/>
            <a:ext cx="70199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9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4CF6-FA08-48C5-8470-EC238A7E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2" y="-132416"/>
            <a:ext cx="7704667" cy="1981200"/>
          </a:xfrm>
        </p:spPr>
        <p:txBody>
          <a:bodyPr/>
          <a:lstStyle/>
          <a:p>
            <a:r>
              <a:rPr lang="en-US" b="1" dirty="0"/>
              <a:t>UARTS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77A74-C176-44E1-AE6B-CAF79EE32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1" y="1848784"/>
            <a:ext cx="7704667" cy="3332816"/>
          </a:xfrm>
        </p:spPr>
        <p:txBody>
          <a:bodyPr/>
          <a:lstStyle/>
          <a:p>
            <a:r>
              <a:rPr lang="en-US" dirty="0"/>
              <a:t>The receiving node also has been configured to accept a predetermined number of  data bits and whether or not there will be one or two stop bits. </a:t>
            </a:r>
          </a:p>
          <a:p>
            <a:r>
              <a:rPr lang="en-US" dirty="0"/>
              <a:t>UARTs can be set to send seven or eight data bits as well as one or two stop bits. </a:t>
            </a:r>
          </a:p>
          <a:p>
            <a:r>
              <a:rPr lang="en-US" dirty="0"/>
              <a:t>There is also a provision for sending an additional parity bit, which aids in detecting transmission error</a:t>
            </a:r>
          </a:p>
        </p:txBody>
      </p:sp>
    </p:spTree>
    <p:extLst>
      <p:ext uri="{BB962C8B-B14F-4D97-AF65-F5344CB8AC3E}">
        <p14:creationId xmlns:p14="http://schemas.microsoft.com/office/powerpoint/2010/main" val="3623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19DED-5A1C-472E-AC9F-5326EC9A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2" y="0"/>
            <a:ext cx="7704667" cy="1981200"/>
          </a:xfrm>
        </p:spPr>
        <p:txBody>
          <a:bodyPr/>
          <a:lstStyle/>
          <a:p>
            <a:r>
              <a:rPr lang="en-US" dirty="0"/>
              <a:t>USART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7C39B-CB1C-45D4-A7B4-52E2AAC35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2" y="1543985"/>
            <a:ext cx="7704667" cy="3332816"/>
          </a:xfrm>
        </p:spPr>
        <p:txBody>
          <a:bodyPr/>
          <a:lstStyle/>
          <a:p>
            <a:r>
              <a:rPr lang="en-US" dirty="0"/>
              <a:t>The USART is a variant of the UART because an additional clock line can be used between nodes, as shown in Figure.</a:t>
            </a:r>
          </a:p>
          <a:p>
            <a:r>
              <a:rPr lang="en-US" dirty="0"/>
              <a:t>There is no need for  start and stop bits to be used when two USART nodes are interconnected, as shown in Figure </a:t>
            </a:r>
          </a:p>
          <a:p>
            <a:r>
              <a:rPr lang="en-US" dirty="0"/>
              <a:t>The data bits are clearly synchronized to the clock pulses, which shortens the frame length and improves channel communication efficiency.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192856-5AA1-485C-9AC1-0A46835C2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302" y="4953000"/>
            <a:ext cx="64103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61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C135B0-AEA2-4F1F-BBB6-E97474948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1519"/>
            <a:ext cx="9060030" cy="49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457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656D-ED34-40F9-A87A-DF004246A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2" y="105509"/>
            <a:ext cx="7704667" cy="1981200"/>
          </a:xfrm>
        </p:spPr>
        <p:txBody>
          <a:bodyPr/>
          <a:lstStyle/>
          <a:p>
            <a:r>
              <a:rPr lang="en-US" b="1" dirty="0"/>
              <a:t>Register Name</a:t>
            </a:r>
            <a:br>
              <a:rPr lang="en-US" b="1" dirty="0"/>
            </a:br>
            <a:r>
              <a:rPr lang="en-US" b="1" dirty="0"/>
              <a:t>Register Function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3A183-CABD-4BAC-BD25-473EAB752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2" y="2343443"/>
            <a:ext cx="7704667" cy="3332816"/>
          </a:xfrm>
        </p:spPr>
        <p:txBody>
          <a:bodyPr/>
          <a:lstStyle/>
          <a:p>
            <a:r>
              <a:rPr lang="en-US" b="1" dirty="0"/>
              <a:t>USART_SR</a:t>
            </a:r>
          </a:p>
          <a:p>
            <a:r>
              <a:rPr lang="en-US" b="1" dirty="0"/>
              <a:t>USART_DR</a:t>
            </a:r>
          </a:p>
          <a:p>
            <a:r>
              <a:rPr lang="en-US" b="1" dirty="0"/>
              <a:t>USART_BRR</a:t>
            </a:r>
          </a:p>
          <a:p>
            <a:r>
              <a:rPr lang="en-US" b="1" dirty="0"/>
              <a:t>USART_CR1</a:t>
            </a:r>
          </a:p>
          <a:p>
            <a:r>
              <a:rPr lang="en-US" b="1" dirty="0"/>
              <a:t>USART_CR2</a:t>
            </a:r>
          </a:p>
          <a:p>
            <a:r>
              <a:rPr lang="en-US" b="1" dirty="0"/>
              <a:t>USART_CR3</a:t>
            </a:r>
          </a:p>
          <a:p>
            <a:r>
              <a:rPr lang="en-US" dirty="0"/>
              <a:t>Status Register</a:t>
            </a:r>
          </a:p>
          <a:p>
            <a:r>
              <a:rPr lang="en-US" dirty="0"/>
              <a:t>Data Register</a:t>
            </a:r>
          </a:p>
          <a:p>
            <a:r>
              <a:rPr lang="en-US" dirty="0"/>
              <a:t>Baud Rate Register, Control Register 1, Control Register 2, Control Register 3</a:t>
            </a:r>
          </a:p>
        </p:txBody>
      </p:sp>
    </p:spTree>
    <p:extLst>
      <p:ext uri="{BB962C8B-B14F-4D97-AF65-F5344CB8AC3E}">
        <p14:creationId xmlns:p14="http://schemas.microsoft.com/office/powerpoint/2010/main" val="1880154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F3E04-8D0A-4DD5-B45C-695DEB4B1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00" y="1762592"/>
            <a:ext cx="7704667" cy="3332816"/>
          </a:xfrm>
        </p:spPr>
        <p:txBody>
          <a:bodyPr/>
          <a:lstStyle/>
          <a:p>
            <a:r>
              <a:rPr lang="en-US" dirty="0"/>
              <a:t>Assume the clock source of 16 MHz is fed to USART Baud rate generator with oversampling rate of 16. Find the values for the USART_BRR register for baud rates of (a) 9,600, (b) 19,200, (c) 57,600, and (d)</a:t>
            </a:r>
          </a:p>
          <a:p>
            <a:r>
              <a:rPr lang="en-US" dirty="0"/>
              <a:t>115,200.</a:t>
            </a:r>
          </a:p>
          <a:p>
            <a:r>
              <a:rPr lang="en-US" b="1" dirty="0"/>
              <a:t>Solution:</a:t>
            </a:r>
          </a:p>
          <a:p>
            <a:r>
              <a:rPr lang="en-US" dirty="0"/>
              <a:t>USARTDIV = </a:t>
            </a:r>
            <a:r>
              <a:rPr lang="en-US" dirty="0" err="1"/>
              <a:t>Fck</a:t>
            </a:r>
            <a:r>
              <a:rPr lang="en-US" dirty="0"/>
              <a:t> / 16 x Baud</a:t>
            </a:r>
          </a:p>
          <a:p>
            <a:r>
              <a:rPr lang="en-US" dirty="0"/>
              <a:t>(a) 16MHz / 16 x 9,600 = 104.166. Now, 104 = 0x68 for upper 12-bits. For </a:t>
            </a:r>
            <a:r>
              <a:rPr lang="fr-FR" dirty="0"/>
              <a:t>fraction part, 0.166 x 16 </a:t>
            </a:r>
            <a:r>
              <a:rPr lang="en-US" dirty="0"/>
              <a:t>= 2.656 and we use 3 for the lower 4 bits. Therefore BRR = 0x0683</a:t>
            </a:r>
          </a:p>
          <a:p>
            <a:r>
              <a:rPr lang="en-US" dirty="0"/>
              <a:t>(b) 16MHz / 16 x 19,200 = 52.08. Now, 52 = 0x034 for upper 12-bits. For </a:t>
            </a:r>
            <a:r>
              <a:rPr lang="fr-FR" dirty="0"/>
              <a:t>fraction part, 0.08 x 16 = </a:t>
            </a:r>
            <a:r>
              <a:rPr lang="en-US" dirty="0"/>
              <a:t>1.28 and we use 1 for lower 4-bits. Therefore BRR = 0x0341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73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8474-683A-4B7C-9252-F847C7B98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00" y="2005819"/>
            <a:ext cx="7704667" cy="3332816"/>
          </a:xfrm>
        </p:spPr>
        <p:txBody>
          <a:bodyPr/>
          <a:lstStyle/>
          <a:p>
            <a:r>
              <a:rPr lang="en-US" dirty="0"/>
              <a:t>(c) 16MHz / 16 x 57,600 = 17.36. Now, 17 = 0x011 for upper 12-bits. For </a:t>
            </a:r>
            <a:r>
              <a:rPr lang="fr-FR" dirty="0"/>
              <a:t>fraction part, 0.36 x 16 = </a:t>
            </a:r>
            <a:r>
              <a:rPr lang="en-US" dirty="0"/>
              <a:t>5.76 and we use 6 for lower 4 bits. Therefore BRR = 0x0116</a:t>
            </a:r>
          </a:p>
          <a:p>
            <a:endParaRPr lang="en-US" dirty="0"/>
          </a:p>
          <a:p>
            <a:r>
              <a:rPr lang="en-US" dirty="0"/>
              <a:t>(d) 16MHz / 16 x 115,200 = 8.68. Now, 08 = 0x008 for upper 12-bits. For </a:t>
            </a:r>
            <a:r>
              <a:rPr lang="fr-FR" dirty="0"/>
              <a:t>fraction part, 0.68 x 16 = </a:t>
            </a:r>
            <a:r>
              <a:rPr lang="en-US" dirty="0"/>
              <a:t>10.88 and we use 11 = 0xB for lower 4-bits. </a:t>
            </a:r>
          </a:p>
          <a:p>
            <a:r>
              <a:rPr lang="en-US" dirty="0"/>
              <a:t>Therefore BRR = 0x008B. </a:t>
            </a:r>
          </a:p>
          <a:p>
            <a:r>
              <a:rPr lang="en-US" dirty="0"/>
              <a:t>USART_BRR Register values for the different baud rate using oversampling of 16 with 16 MHz Clock frequency.</a:t>
            </a:r>
          </a:p>
        </p:txBody>
      </p:sp>
    </p:spTree>
    <p:extLst>
      <p:ext uri="{BB962C8B-B14F-4D97-AF65-F5344CB8AC3E}">
        <p14:creationId xmlns:p14="http://schemas.microsoft.com/office/powerpoint/2010/main" val="205103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63139-0F60-4E1E-BE4A-6B7696FE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Program to sends the characters "YES" from the serial port at 9600 </a:t>
            </a:r>
            <a:r>
              <a:rPr lang="en-US" dirty="0" err="1"/>
              <a:t>buadrate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C8182-B9E0-40E7-8826-EC623B15F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71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2503</TotalTime>
  <Words>521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Corbel</vt:lpstr>
      <vt:lpstr>Tahoma</vt:lpstr>
      <vt:lpstr>Times New Roman</vt:lpstr>
      <vt:lpstr>1_Parallax</vt:lpstr>
      <vt:lpstr>Week 15 </vt:lpstr>
      <vt:lpstr>UARTS</vt:lpstr>
      <vt:lpstr>UARTS</vt:lpstr>
      <vt:lpstr>USART</vt:lpstr>
      <vt:lpstr>PowerPoint Presentation</vt:lpstr>
      <vt:lpstr>Register Name Register Function </vt:lpstr>
      <vt:lpstr>PowerPoint Presentation</vt:lpstr>
      <vt:lpstr>PowerPoint Presentation</vt:lpstr>
      <vt:lpstr>Program to sends the characters "YES" from the serial port at 9600 buadrate.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assembly</dc:title>
  <dc:subject>Chapter 6: AVR Advanced assembly language programming</dc:subject>
  <dc:creator>Sepehr Naimi </dc:creator>
  <cp:keywords>assembler directives addressing modes Macro EEPROM checksum</cp:keywords>
  <dc:description/>
  <cp:lastModifiedBy>Noman</cp:lastModifiedBy>
  <cp:revision>59</cp:revision>
  <dcterms:modified xsi:type="dcterms:W3CDTF">2024-12-17T17:39:49Z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</Properties>
</file>