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  <p:sldMasterId id="2147483720" r:id="rId2"/>
  </p:sldMasterIdLst>
  <p:notesMasterIdLst>
    <p:notesMasterId r:id="rId14"/>
  </p:notesMasterIdLst>
  <p:sldIdLst>
    <p:sldId id="313" r:id="rId3"/>
    <p:sldId id="278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322" r:id="rId13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4028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pPr marL="12700">
              <a:lnSpc>
                <a:spcPts val="1650"/>
              </a:lnSpc>
            </a:pPr>
            <a:r>
              <a:rPr lang="en-US"/>
              <a:t>ELEC</a:t>
            </a:r>
            <a:r>
              <a:rPr lang="en-US" spc="-15"/>
              <a:t> </a:t>
            </a:r>
            <a:r>
              <a:rPr lang="en-US" spc="-10"/>
              <a:t>5260/6260/6266</a:t>
            </a:r>
            <a:r>
              <a:rPr lang="en-US" spc="-55"/>
              <a:t> </a:t>
            </a:r>
            <a:r>
              <a:rPr lang="en-US"/>
              <a:t>Embedded</a:t>
            </a:r>
            <a:r>
              <a:rPr lang="en-US" spc="-35"/>
              <a:t> </a:t>
            </a:r>
            <a:r>
              <a:rPr lang="en-US" spc="-10"/>
              <a:t>Systems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957094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/>
              <a:t>ELEC</a:t>
            </a:r>
            <a:r>
              <a:rPr lang="en-US" spc="-15"/>
              <a:t> </a:t>
            </a:r>
            <a:r>
              <a:rPr lang="en-US" spc="-10"/>
              <a:t>5260/6260/6266</a:t>
            </a:r>
            <a:r>
              <a:rPr lang="en-US" spc="-55"/>
              <a:t> </a:t>
            </a:r>
            <a:r>
              <a:rPr lang="en-US"/>
              <a:t>Embedded</a:t>
            </a:r>
            <a:r>
              <a:rPr lang="en-US" spc="-35"/>
              <a:t> </a:t>
            </a:r>
            <a:r>
              <a:rPr lang="en-US" spc="-10"/>
              <a:t>Systems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0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/>
              <a:t>ELEC</a:t>
            </a:r>
            <a:r>
              <a:rPr lang="en-US" spc="-15"/>
              <a:t> </a:t>
            </a:r>
            <a:r>
              <a:rPr lang="en-US" spc="-10"/>
              <a:t>5260/6260/6266</a:t>
            </a:r>
            <a:r>
              <a:rPr lang="en-US" spc="-55"/>
              <a:t> </a:t>
            </a:r>
            <a:r>
              <a:rPr lang="en-US"/>
              <a:t>Embedded</a:t>
            </a:r>
            <a:r>
              <a:rPr lang="en-US" spc="-35"/>
              <a:t> </a:t>
            </a:r>
            <a:r>
              <a:rPr lang="en-US" spc="-10"/>
              <a:t>Systems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6014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/>
              <a:t>ELEC</a:t>
            </a:r>
            <a:r>
              <a:rPr lang="en-US" spc="-15"/>
              <a:t> </a:t>
            </a:r>
            <a:r>
              <a:rPr lang="en-US" spc="-10"/>
              <a:t>5260/6260/6266</a:t>
            </a:r>
            <a:r>
              <a:rPr lang="en-US" spc="-55"/>
              <a:t> </a:t>
            </a:r>
            <a:r>
              <a:rPr lang="en-US"/>
              <a:t>Embedded</a:t>
            </a:r>
            <a:r>
              <a:rPr lang="en-US" spc="-35"/>
              <a:t> </a:t>
            </a:r>
            <a:r>
              <a:rPr lang="en-US" spc="-10"/>
              <a:t>Systems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830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/>
              <a:t>ELEC</a:t>
            </a:r>
            <a:r>
              <a:rPr lang="en-US" spc="-15"/>
              <a:t> </a:t>
            </a:r>
            <a:r>
              <a:rPr lang="en-US" spc="-10"/>
              <a:t>5260/6260/6266</a:t>
            </a:r>
            <a:r>
              <a:rPr lang="en-US" spc="-55"/>
              <a:t> </a:t>
            </a:r>
            <a:r>
              <a:rPr lang="en-US"/>
              <a:t>Embedded</a:t>
            </a:r>
            <a:r>
              <a:rPr lang="en-US" spc="-35"/>
              <a:t> </a:t>
            </a:r>
            <a:r>
              <a:rPr lang="en-US" spc="-10"/>
              <a:t>Systems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546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/>
              <a:t>ELEC</a:t>
            </a:r>
            <a:r>
              <a:rPr lang="en-US" spc="-15"/>
              <a:t> </a:t>
            </a:r>
            <a:r>
              <a:rPr lang="en-US" spc="-10"/>
              <a:t>5260/6260/6266</a:t>
            </a:r>
            <a:r>
              <a:rPr lang="en-US" spc="-55"/>
              <a:t> </a:t>
            </a:r>
            <a:r>
              <a:rPr lang="en-US"/>
              <a:t>Embedded</a:t>
            </a:r>
            <a:r>
              <a:rPr lang="en-US" spc="-35"/>
              <a:t> </a:t>
            </a:r>
            <a:r>
              <a:rPr lang="en-US" spc="-10"/>
              <a:t>Systems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284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/>
              <a:t>ELEC</a:t>
            </a:r>
            <a:r>
              <a:rPr lang="en-US" spc="-15"/>
              <a:t> </a:t>
            </a:r>
            <a:r>
              <a:rPr lang="en-US" spc="-10"/>
              <a:t>5260/6260/6266</a:t>
            </a:r>
            <a:r>
              <a:rPr lang="en-US" spc="-55"/>
              <a:t> </a:t>
            </a:r>
            <a:r>
              <a:rPr lang="en-US"/>
              <a:t>Embedded</a:t>
            </a:r>
            <a:r>
              <a:rPr lang="en-US" spc="-35"/>
              <a:t> </a:t>
            </a:r>
            <a:r>
              <a:rPr lang="en-US" spc="-10"/>
              <a:t>Systems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045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/>
              <a:t>ELEC</a:t>
            </a:r>
            <a:r>
              <a:rPr lang="en-US" spc="-15"/>
              <a:t> </a:t>
            </a:r>
            <a:r>
              <a:rPr lang="en-US" spc="-10"/>
              <a:t>5260/6260/6266</a:t>
            </a:r>
            <a:r>
              <a:rPr lang="en-US" spc="-55"/>
              <a:t> </a:t>
            </a:r>
            <a:r>
              <a:rPr lang="en-US"/>
              <a:t>Embedded</a:t>
            </a:r>
            <a:r>
              <a:rPr lang="en-US" spc="-35"/>
              <a:t> </a:t>
            </a:r>
            <a:r>
              <a:rPr lang="en-US" spc="-10"/>
              <a:t>Systems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673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/>
              <a:t>ELEC</a:t>
            </a:r>
            <a:r>
              <a:rPr lang="en-US" spc="-15"/>
              <a:t> </a:t>
            </a:r>
            <a:r>
              <a:rPr lang="en-US" spc="-10"/>
              <a:t>5260/6260/6266</a:t>
            </a:r>
            <a:r>
              <a:rPr lang="en-US" spc="-55"/>
              <a:t> </a:t>
            </a:r>
            <a:r>
              <a:rPr lang="en-US"/>
              <a:t>Embedded</a:t>
            </a:r>
            <a:r>
              <a:rPr lang="en-US" spc="-35"/>
              <a:t> </a:t>
            </a:r>
            <a:r>
              <a:rPr lang="en-US" spc="-10"/>
              <a:t>Systems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18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0">
            <a:extLst>
              <a:ext uri="{FF2B5EF4-FFF2-40B4-BE49-F238E27FC236}">
                <a16:creationId xmlns:a16="http://schemas.microsoft.com/office/drawing/2014/main" id="{D597E290-08A6-473A-8A66-E70EAE5F9159}"/>
              </a:ext>
            </a:extLst>
          </p:cNvPr>
          <p:cNvGrpSpPr>
            <a:grpSpLocks/>
          </p:cNvGrpSpPr>
          <p:nvPr/>
        </p:nvGrpSpPr>
        <p:grpSpPr bwMode="auto">
          <a:xfrm>
            <a:off x="203200" y="0"/>
            <a:ext cx="3778250" cy="6858000"/>
            <a:chOff x="203200" y="0"/>
            <a:chExt cx="3778250" cy="6858001"/>
          </a:xfrm>
        </p:grpSpPr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419C0E36-A8B6-4021-9FA5-267EC171B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>
                <a:gd name="T0" fmla="*/ 0 w 860"/>
                <a:gd name="T1" fmla="*/ 2147483646 h 2502"/>
                <a:gd name="T2" fmla="*/ 574595625 w 860"/>
                <a:gd name="T3" fmla="*/ 2147483646 h 2502"/>
                <a:gd name="T4" fmla="*/ 2147483646 w 860"/>
                <a:gd name="T5" fmla="*/ 0 h 2502"/>
                <a:gd name="T6" fmla="*/ 1562496875 w 860"/>
                <a:gd name="T7" fmla="*/ 0 h 2502"/>
                <a:gd name="T8" fmla="*/ 0 w 860"/>
                <a:gd name="T9" fmla="*/ 2147483646 h 25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Freeform 7">
              <a:extLst>
                <a:ext uri="{FF2B5EF4-FFF2-40B4-BE49-F238E27FC236}">
                  <a16:creationId xmlns:a16="http://schemas.microsoft.com/office/drawing/2014/main" id="{28D1B702-E6CA-4924-B6E9-583BEA1DB813}"/>
                </a:ext>
              </a:extLst>
            </p:cNvPr>
            <p:cNvSpPr/>
            <p:nvPr/>
          </p:nvSpPr>
          <p:spPr bwMode="auto">
            <a:xfrm>
              <a:off x="203200" y="0"/>
              <a:ext cx="1336675" cy="3862389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987FCC34-04E5-487E-B349-0AE369ABA52A}"/>
                </a:ext>
              </a:extLst>
            </p:cNvPr>
            <p:cNvSpPr/>
            <p:nvPr/>
          </p:nvSpPr>
          <p:spPr bwMode="auto">
            <a:xfrm>
              <a:off x="207963" y="3776664"/>
              <a:ext cx="1936750" cy="3081337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8" name="Freeform 9">
              <a:extLst>
                <a:ext uri="{FF2B5EF4-FFF2-40B4-BE49-F238E27FC236}">
                  <a16:creationId xmlns:a16="http://schemas.microsoft.com/office/drawing/2014/main" id="{31F48B09-8289-41FA-92C4-C8B045BFCAD3}"/>
                </a:ext>
              </a:extLst>
            </p:cNvPr>
            <p:cNvSpPr/>
            <p:nvPr/>
          </p:nvSpPr>
          <p:spPr bwMode="auto">
            <a:xfrm>
              <a:off x="646113" y="3886201"/>
              <a:ext cx="2373312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1F43F86-22C0-4413-BA81-DBE3615EFE5C}"/>
                </a:ext>
              </a:extLst>
            </p:cNvPr>
            <p:cNvSpPr/>
            <p:nvPr/>
          </p:nvSpPr>
          <p:spPr bwMode="auto">
            <a:xfrm>
              <a:off x="641350" y="3881439"/>
              <a:ext cx="3340100" cy="2976562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450F0525-5D98-4473-BC87-E6D8303EC43A}"/>
                </a:ext>
              </a:extLst>
            </p:cNvPr>
            <p:cNvSpPr/>
            <p:nvPr/>
          </p:nvSpPr>
          <p:spPr bwMode="auto">
            <a:xfrm>
              <a:off x="203200" y="3771901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" name="Freeform 12">
            <a:extLst>
              <a:ext uri="{FF2B5EF4-FFF2-40B4-BE49-F238E27FC236}">
                <a16:creationId xmlns:a16="http://schemas.microsoft.com/office/drawing/2014/main" id="{1CD71580-9C63-4814-AFB4-AB24680CAD29}"/>
              </a:ext>
            </a:extLst>
          </p:cNvPr>
          <p:cNvSpPr>
            <a:spLocks/>
          </p:cNvSpPr>
          <p:nvPr/>
        </p:nvSpPr>
        <p:spPr bwMode="auto">
          <a:xfrm>
            <a:off x="203200" y="3771900"/>
            <a:ext cx="361950" cy="90488"/>
          </a:xfrm>
          <a:custGeom>
            <a:avLst/>
            <a:gdLst>
              <a:gd name="T0" fmla="*/ 574595625 w 228"/>
              <a:gd name="T1" fmla="*/ 143650494 h 57"/>
              <a:gd name="T2" fmla="*/ 0 w 228"/>
              <a:gd name="T3" fmla="*/ 0 h 57"/>
              <a:gd name="T4" fmla="*/ 559474688 w 228"/>
              <a:gd name="T5" fmla="*/ 136089189 h 57"/>
              <a:gd name="T6" fmla="*/ 574595625 w 228"/>
              <a:gd name="T7" fmla="*/ 143650494 h 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F8FBA23-A527-4A70-904D-9532AF9AF06B}"/>
              </a:ext>
            </a:extLst>
          </p:cNvPr>
          <p:cNvSpPr>
            <a:spLocks/>
          </p:cNvSpPr>
          <p:nvPr/>
        </p:nvSpPr>
        <p:spPr bwMode="auto">
          <a:xfrm>
            <a:off x="560388" y="3867150"/>
            <a:ext cx="61912" cy="80963"/>
          </a:xfrm>
          <a:custGeom>
            <a:avLst/>
            <a:gdLst>
              <a:gd name="T0" fmla="*/ 0 w 39"/>
              <a:gd name="T1" fmla="*/ 0 h 51"/>
              <a:gd name="T2" fmla="*/ 98284506 w 39"/>
              <a:gd name="T3" fmla="*/ 128529556 h 51"/>
              <a:gd name="T4" fmla="*/ 7559614 w 39"/>
              <a:gd name="T5" fmla="*/ 0 h 51"/>
              <a:gd name="T6" fmla="*/ 0 w 39"/>
              <a:gd name="T7" fmla="*/ 0 h 51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6FEBF7B2-318D-4B5C-A09B-8FFFB09A98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26313" y="6116638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32BC5-D25B-4BFB-846F-CF3152CF3739}" type="datetimeFigureOut">
              <a:rPr lang="en-US"/>
              <a:pPr>
                <a:defRPr/>
              </a:pPr>
              <a:t>12/15/2024</a:t>
            </a:fld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F86C12AB-97D4-44E5-AD51-0B69B8749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24263" y="6116638"/>
            <a:ext cx="36083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E825FA2-378B-4AC2-87F6-45A6005CE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5638" y="6116638"/>
            <a:ext cx="4111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9E8F1-1818-4D8C-B27C-D9AD07B4DCFA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0566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E9A4B-050C-44CB-855A-1CC6D175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43775" y="6108700"/>
            <a:ext cx="85725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99DCA-4531-4CC8-945E-6A49AD65F139}" type="datetimeFigureOut">
              <a:rPr lang="en-US"/>
              <a:pPr>
                <a:defRPr/>
              </a:pPr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86D89-DAFA-4F89-9213-6A2C49AE3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73263" y="6108700"/>
            <a:ext cx="531336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38D03-6487-408A-91AC-DAD38F89C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8175" y="6108700"/>
            <a:ext cx="4286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C3D3B5-AC60-4353-A64F-1D68F97A0BA7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2347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pPr marL="12700">
              <a:lnSpc>
                <a:spcPts val="1650"/>
              </a:lnSpc>
            </a:pPr>
            <a:r>
              <a:rPr lang="en-US"/>
              <a:t>ELEC</a:t>
            </a:r>
            <a:r>
              <a:rPr lang="en-US" spc="-15"/>
              <a:t> </a:t>
            </a:r>
            <a:r>
              <a:rPr lang="en-US" spc="-10"/>
              <a:t>5260/6260/6266</a:t>
            </a:r>
            <a:r>
              <a:rPr lang="en-US" spc="-55"/>
              <a:t> </a:t>
            </a:r>
            <a:r>
              <a:rPr lang="en-US"/>
              <a:t>Embedded</a:t>
            </a:r>
            <a:r>
              <a:rPr lang="en-US" spc="-35"/>
              <a:t> </a:t>
            </a:r>
            <a:r>
              <a:rPr lang="en-US" spc="-10"/>
              <a:t>Systems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978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3BFFF-2495-49C5-951F-2F2E459EA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08DFAF-4EF8-4D14-BC02-19928E19CAC8}" type="datetimeFigureOut">
              <a:rPr lang="en-US"/>
              <a:pPr>
                <a:defRPr/>
              </a:pPr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372EE-1DCD-411E-9D38-46F1F9E6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8F91B-E37A-4BAD-B72E-CB952B96B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74EEE7-2D85-4043-B0B6-B24AB2608261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79516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C05B149-99C4-4A76-876E-FECE293A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B708C9-3151-4A3E-8714-840ABD9ECD45}" type="datetimeFigureOut">
              <a:rPr lang="en-US"/>
              <a:pPr>
                <a:defRPr/>
              </a:pPr>
              <a:t>12/15/2024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52CA6DB-B741-443E-8EDD-14D6A0529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B5C40CF-9AC0-4209-9AFD-F1E0751F5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D66405-C2FD-492D-9EEC-21DB3A20DEB3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04727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B37AF65-F737-46B8-9339-44BFF7F9E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4024AB-6F37-45FC-BE9B-2EF75D884AF0}" type="datetimeFigureOut">
              <a:rPr lang="en-US"/>
              <a:pPr>
                <a:defRPr/>
              </a:pPr>
              <a:t>12/15/2024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D9381C8-2F16-4E3E-AF09-CF857D80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F1988DF-18F2-4040-AB1E-292F4C09B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EB0B5B-D07A-48FE-B5B6-FB612C2D52D4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1612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A5A42BD-3C15-41CB-9623-AC95454E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5D197B-7516-4D85-A319-228F6F4E286B}" type="datetimeFigureOut">
              <a:rPr lang="en-US"/>
              <a:pPr>
                <a:defRPr/>
              </a:pPr>
              <a:t>12/15/2024</a:t>
            </a:fld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FFE5435-CC0E-40BD-9487-739B49C1C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D93A118-4E48-48B6-9082-1516D462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5AA1E2-BC05-4092-94F2-C4FCE76B31D3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6040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99A45E1-4E6D-4AA9-A093-A3C42FF58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C1C864-D18B-49B1-BAA9-B255CC19C2C9}" type="datetimeFigureOut">
              <a:rPr lang="en-US"/>
              <a:pPr>
                <a:defRPr/>
              </a:pPr>
              <a:t>12/15/2024</a:t>
            </a:fld>
            <a:endParaRPr lang="en-US" dirty="0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D3FF248-2BC6-4F2C-A615-4BCA6F39C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06D558D-A8D1-4729-979F-A2F93314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EE3876-124C-45A7-9EC0-8A537355BF5D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21447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DEB53CF-DF0D-41DD-B99C-86417125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B9527-4C26-4F0F-B08E-1BB82AD871AA}" type="datetimeFigureOut">
              <a:rPr lang="en-US"/>
              <a:pPr>
                <a:defRPr/>
              </a:pPr>
              <a:t>12/15/2024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CE550DB-C724-4AA5-9835-86397A41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9363652-BE43-4DCD-AC56-C2BE7303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4D8588-B746-4051-B7A4-E1F232A1B2B1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91564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1A593A43-E1AD-4E5E-A772-1CE90960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953EF-9995-4A9D-A8F4-F8F84A208D73}" type="datetimeFigureOut">
              <a:rPr lang="en-US"/>
              <a:pPr>
                <a:defRPr/>
              </a:pPr>
              <a:t>12/15/2024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422958B-B5FE-4D89-AD84-739EDA966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CAC3003-2F66-4AA4-BBB7-7ADCFDFD9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253EA6-7D3D-4D91-B112-A707DDA79186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9106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D641A2E-A9F0-4CA0-BFE3-560CD8934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7976D6-1C63-4762-A8C6-2BC22FAD6BCA}" type="datetimeFigureOut">
              <a:rPr lang="en-US"/>
              <a:pPr>
                <a:defRPr/>
              </a:pPr>
              <a:t>12/15/2024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0AC1076-17BA-476E-B606-98EB18683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55CAF3-24C0-499F-9CBB-4EE884D54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3AFE5-E647-4433-BC6E-B6774F53D57F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6922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BA753-6DF7-4889-8AAB-4F01E606B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92FCB1-7098-4926-BB37-FD63C22AA278}" type="datetimeFigureOut">
              <a:rPr lang="en-US"/>
              <a:pPr>
                <a:defRPr/>
              </a:pPr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1099F-F9BB-4797-996D-F988C42C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CF71F-3406-412D-9822-9DEC0A22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B1D21-775B-4DC5-84B6-E200D7D8C23F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86556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26241B1-DC5B-482D-BAED-2B233BA050DC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2C5CA3-D725-49FB-83BA-81E52A33F30E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BBBD327-295A-4364-97C3-39FB01D791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817C20-5153-4397-AFA0-E59D3001EB27}" type="datetimeFigureOut">
              <a:rPr lang="en-US"/>
              <a:pPr>
                <a:defRPr/>
              </a:pPr>
              <a:t>12/15/2024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9325264-B939-40BF-A3BB-D840AB67EE4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3210167-FAF5-4488-8AE2-4EA258DA43A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27A422-8FE4-4FAA-85C5-3910E03C34E1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9541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/>
              <a:t>ELEC</a:t>
            </a:r>
            <a:r>
              <a:rPr lang="en-US" spc="-15"/>
              <a:t> </a:t>
            </a:r>
            <a:r>
              <a:rPr lang="en-US" spc="-10"/>
              <a:t>5260/6260/6266</a:t>
            </a:r>
            <a:r>
              <a:rPr lang="en-US" spc="-55"/>
              <a:t> </a:t>
            </a:r>
            <a:r>
              <a:rPr lang="en-US"/>
              <a:t>Embedded</a:t>
            </a:r>
            <a:r>
              <a:rPr lang="en-US" spc="-35"/>
              <a:t> </a:t>
            </a:r>
            <a:r>
              <a:rPr lang="en-US" spc="-10"/>
              <a:t>Systems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055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610B7-0A31-45E4-81A0-FE427CA1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DAA489-4A22-4F30-80A4-FE4C69D125D8}" type="datetimeFigureOut">
              <a:rPr lang="en-US"/>
              <a:pPr>
                <a:defRPr/>
              </a:pPr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F97BC-48D0-4ABB-8CE5-ED59CBB61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8625F-6383-4ABB-AD8C-89C0D431A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1776A0-E5F3-4CCC-A69D-AE53E3A1B509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1973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E633628-24B3-4799-AB60-7679C3C30B42}"/>
              </a:ext>
            </a:extLst>
          </p:cNvPr>
          <p:cNvSpPr txBox="1"/>
          <p:nvPr/>
        </p:nvSpPr>
        <p:spPr>
          <a:xfrm>
            <a:off x="969963" y="8636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594609-5BCD-4ECE-AB78-C0BA5AE1A96B}"/>
              </a:ext>
            </a:extLst>
          </p:cNvPr>
          <p:cNvSpPr txBox="1"/>
          <p:nvPr/>
        </p:nvSpPr>
        <p:spPr>
          <a:xfrm>
            <a:off x="8172450" y="2819400"/>
            <a:ext cx="457200" cy="584200"/>
          </a:xfrm>
          <a:prstGeom prst="rect">
            <a:avLst/>
          </a:prstGeom>
        </p:spPr>
        <p:txBody>
          <a:bodyPr anchor="ctr"/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 eaLnBrk="1" fontAlgn="auto" hangingPunct="1">
              <a:spcAft>
                <a:spcPts val="0"/>
              </a:spcAft>
              <a:defRPr/>
            </a:pPr>
            <a:r>
              <a:rPr lang="en-US" sz="8000" dirty="0">
                <a:effectLst/>
                <a:latin typeface="+mn-lt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3A38EA3-61B7-48B8-86A6-AABA5478BC8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1742C-18D4-4E8E-83A7-007BF26D4887}" type="datetimeFigureOut">
              <a:rPr lang="en-US"/>
              <a:pPr>
                <a:defRPr/>
              </a:pPr>
              <a:t>12/15/2024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4AA6FD3-7C4E-4963-92A0-366A9FEBB03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1B1E2004-433F-4FDD-9D5E-4F9415A6596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83E0E-84F5-4561-8B88-F7C25287A75F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856421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rtlCol="0">
            <a:normAutofit/>
          </a:bodyPr>
          <a:lstStyle>
            <a:lvl1pPr>
              <a:defRPr lang="en-US" b="0" dirty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CF63BCB-8053-49CA-90E8-E9715020AA5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82457F-BC60-4A18-8616-04F6F42B2F48}" type="datetimeFigureOut">
              <a:rPr lang="en-US"/>
              <a:pPr>
                <a:defRPr/>
              </a:pPr>
              <a:t>12/15/2024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A89A97-B7D5-4A2D-A7DF-AE2DEDFDF8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CE260C-5FFA-4C30-AED6-75FEA8113F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29E29E-62AF-4F8B-8C53-7286FBEDA900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6642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D4D57-736C-48CB-8E35-36803275D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B0422-3BDA-492B-9C28-1C558AF261E1}" type="datetimeFigureOut">
              <a:rPr lang="en-US"/>
              <a:pPr>
                <a:defRPr/>
              </a:pPr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51C1B-299D-4D1A-82CE-383AAC239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F7163-A9DB-4DB8-8708-AB1323A57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D1D15-3AA9-4F10-B360-4E32AD47E1E2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720162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4296E-9251-4287-8D8F-325DD578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CC4C56-686C-4485-B380-8A1E01C984E7}" type="datetimeFigureOut">
              <a:rPr lang="en-US"/>
              <a:pPr>
                <a:defRPr/>
              </a:pPr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DE4E1-F74C-4A6E-8150-FFDBC2C4F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9A3D-2670-47B9-B772-ACAA0E56B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9CD0BE-2B88-4190-A033-FC5962FB72D3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53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/>
              <a:t>ELEC</a:t>
            </a:r>
            <a:r>
              <a:rPr lang="en-US" spc="-15"/>
              <a:t> </a:t>
            </a:r>
            <a:r>
              <a:rPr lang="en-US" spc="-10"/>
              <a:t>5260/6260/6266</a:t>
            </a:r>
            <a:r>
              <a:rPr lang="en-US" spc="-55"/>
              <a:t> </a:t>
            </a:r>
            <a:r>
              <a:rPr lang="en-US"/>
              <a:t>Embedded</a:t>
            </a:r>
            <a:r>
              <a:rPr lang="en-US" spc="-35"/>
              <a:t> </a:t>
            </a:r>
            <a:r>
              <a:rPr lang="en-US" spc="-10"/>
              <a:t>Systems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87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/>
              <a:t>ELEC</a:t>
            </a:r>
            <a:r>
              <a:rPr lang="en-US" spc="-15"/>
              <a:t> </a:t>
            </a:r>
            <a:r>
              <a:rPr lang="en-US" spc="-10"/>
              <a:t>5260/6260/6266</a:t>
            </a:r>
            <a:r>
              <a:rPr lang="en-US" spc="-55"/>
              <a:t> </a:t>
            </a:r>
            <a:r>
              <a:rPr lang="en-US"/>
              <a:t>Embedded</a:t>
            </a:r>
            <a:r>
              <a:rPr lang="en-US" spc="-35"/>
              <a:t> </a:t>
            </a:r>
            <a:r>
              <a:rPr lang="en-US" spc="-10"/>
              <a:t>Systems</a:t>
            </a:r>
            <a:endParaRPr lang="en-US" spc="-1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196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/>
              <a:t>ELEC</a:t>
            </a:r>
            <a:r>
              <a:rPr lang="en-US" spc="-15"/>
              <a:t> </a:t>
            </a:r>
            <a:r>
              <a:rPr lang="en-US" spc="-10"/>
              <a:t>5260/6260/6266</a:t>
            </a:r>
            <a:r>
              <a:rPr lang="en-US" spc="-55"/>
              <a:t> </a:t>
            </a:r>
            <a:r>
              <a:rPr lang="en-US"/>
              <a:t>Embedded</a:t>
            </a:r>
            <a:r>
              <a:rPr lang="en-US" spc="-35"/>
              <a:t> </a:t>
            </a:r>
            <a:r>
              <a:rPr lang="en-US" spc="-10"/>
              <a:t>Systems</a:t>
            </a:r>
            <a:endParaRPr lang="en-US" spc="-1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94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/>
              <a:t>ELEC</a:t>
            </a:r>
            <a:r>
              <a:rPr lang="en-US" spc="-15"/>
              <a:t> </a:t>
            </a:r>
            <a:r>
              <a:rPr lang="en-US" spc="-10"/>
              <a:t>5260/6260/6266</a:t>
            </a:r>
            <a:r>
              <a:rPr lang="en-US" spc="-55"/>
              <a:t> </a:t>
            </a:r>
            <a:r>
              <a:rPr lang="en-US"/>
              <a:t>Embedded</a:t>
            </a:r>
            <a:r>
              <a:rPr lang="en-US" spc="-35"/>
              <a:t> </a:t>
            </a:r>
            <a:r>
              <a:rPr lang="en-US" spc="-10"/>
              <a:t>Systems</a:t>
            </a:r>
            <a:endParaRPr lang="en-US" spc="-1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21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/>
              <a:t>ELEC</a:t>
            </a:r>
            <a:r>
              <a:rPr lang="en-US" spc="-15"/>
              <a:t> </a:t>
            </a:r>
            <a:r>
              <a:rPr lang="en-US" spc="-10"/>
              <a:t>5260/6260/6266</a:t>
            </a:r>
            <a:r>
              <a:rPr lang="en-US" spc="-55"/>
              <a:t> </a:t>
            </a:r>
            <a:r>
              <a:rPr lang="en-US"/>
              <a:t>Embedded</a:t>
            </a:r>
            <a:r>
              <a:rPr lang="en-US" spc="-35"/>
              <a:t> </a:t>
            </a:r>
            <a:r>
              <a:rPr lang="en-US" spc="-10"/>
              <a:t>Systems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553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650"/>
              </a:lnSpc>
            </a:pPr>
            <a:r>
              <a:rPr lang="en-US"/>
              <a:t>ELEC</a:t>
            </a:r>
            <a:r>
              <a:rPr lang="en-US" spc="-15"/>
              <a:t> </a:t>
            </a:r>
            <a:r>
              <a:rPr lang="en-US" spc="-10"/>
              <a:t>5260/6260/6266</a:t>
            </a:r>
            <a:r>
              <a:rPr lang="en-US" spc="-55"/>
              <a:t> </a:t>
            </a:r>
            <a:r>
              <a:rPr lang="en-US"/>
              <a:t>Embedded</a:t>
            </a:r>
            <a:r>
              <a:rPr lang="en-US" spc="-35"/>
              <a:t> </a:t>
            </a:r>
            <a:r>
              <a:rPr lang="en-US" spc="-10"/>
              <a:t>Systems</a:t>
            </a:r>
            <a:endParaRPr lang="en-US" spc="-1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7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2.jpe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12/15/2024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12700">
              <a:lnSpc>
                <a:spcPts val="1650"/>
              </a:lnSpc>
            </a:pPr>
            <a:r>
              <a:rPr lang="en-US"/>
              <a:t>ELEC</a:t>
            </a:r>
            <a:r>
              <a:rPr lang="en-US" spc="-15"/>
              <a:t> </a:t>
            </a:r>
            <a:r>
              <a:rPr lang="en-US" spc="-10"/>
              <a:t>5260/6260/6266</a:t>
            </a:r>
            <a:r>
              <a:rPr lang="en-US" spc="-55"/>
              <a:t> </a:t>
            </a:r>
            <a:r>
              <a:rPr lang="en-US"/>
              <a:t>Embedded</a:t>
            </a:r>
            <a:r>
              <a:rPr lang="en-US" spc="-35"/>
              <a:t> </a:t>
            </a:r>
            <a:r>
              <a:rPr lang="en-US" spc="-10"/>
              <a:t>Systems</a:t>
            </a:r>
            <a:endParaRPr lang="en-US" spc="-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8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3">
            <a:extLst>
              <a:ext uri="{FF2B5EF4-FFF2-40B4-BE49-F238E27FC236}">
                <a16:creationId xmlns:a16="http://schemas.microsoft.com/office/drawing/2014/main" id="{4016985F-0CF1-43FD-A744-837121A10D83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2132013" cy="6858000"/>
            <a:chOff x="0" y="0"/>
            <a:chExt cx="2132013" cy="6858001"/>
          </a:xfrm>
        </p:grpSpPr>
        <p:sp>
          <p:nvSpPr>
            <p:cNvPr id="1032" name="Freeform 6">
              <a:extLst>
                <a:ext uri="{FF2B5EF4-FFF2-40B4-BE49-F238E27FC236}">
                  <a16:creationId xmlns:a16="http://schemas.microsoft.com/office/drawing/2014/main" id="{5CA3B21B-8372-4A3D-A188-40BC93172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073150" cy="5291138"/>
            </a:xfrm>
            <a:custGeom>
              <a:avLst/>
              <a:gdLst>
                <a:gd name="T0" fmla="*/ 0 w 676"/>
                <a:gd name="T1" fmla="*/ 2147483646 h 3333"/>
                <a:gd name="T2" fmla="*/ 0 w 676"/>
                <a:gd name="T3" fmla="*/ 2147483646 h 3333"/>
                <a:gd name="T4" fmla="*/ 317539688 w 676"/>
                <a:gd name="T5" fmla="*/ 2147483646 h 3333"/>
                <a:gd name="T6" fmla="*/ 1703625625 w 676"/>
                <a:gd name="T7" fmla="*/ 0 h 3333"/>
                <a:gd name="T8" fmla="*/ 1295360313 w 676"/>
                <a:gd name="T9" fmla="*/ 0 h 3333"/>
                <a:gd name="T10" fmla="*/ 0 w 676"/>
                <a:gd name="T11" fmla="*/ 2147483646 h 333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6216D5C1-AD26-476C-A9A8-6AF449E16997}"/>
                </a:ext>
              </a:extLst>
            </p:cNvPr>
            <p:cNvSpPr/>
            <p:nvPr/>
          </p:nvSpPr>
          <p:spPr bwMode="auto">
            <a:xfrm>
              <a:off x="0" y="0"/>
              <a:ext cx="758825" cy="4624389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EC9EBD42-BE1F-4956-88C9-214A2AE79AB4}"/>
                </a:ext>
              </a:extLst>
            </p:cNvPr>
            <p:cNvSpPr/>
            <p:nvPr/>
          </p:nvSpPr>
          <p:spPr bwMode="auto">
            <a:xfrm>
              <a:off x="0" y="5662614"/>
              <a:ext cx="906463" cy="1195387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A5BA271B-1F39-42D4-82FD-2680B31F189B}"/>
                </a:ext>
              </a:extLst>
            </p:cNvPr>
            <p:cNvSpPr/>
            <p:nvPr/>
          </p:nvSpPr>
          <p:spPr bwMode="auto">
            <a:xfrm>
              <a:off x="0" y="5295901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7A669EA3-742A-46C8-BCC3-78E0B6C252E6}"/>
                </a:ext>
              </a:extLst>
            </p:cNvPr>
            <p:cNvSpPr/>
            <p:nvPr/>
          </p:nvSpPr>
          <p:spPr bwMode="auto">
            <a:xfrm>
              <a:off x="0" y="5257801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752F473C-1785-4AE9-8350-7B4D58D4E295}"/>
                </a:ext>
              </a:extLst>
            </p:cNvPr>
            <p:cNvSpPr/>
            <p:nvPr/>
          </p:nvSpPr>
          <p:spPr bwMode="auto">
            <a:xfrm>
              <a:off x="0" y="5357814"/>
              <a:ext cx="1377950" cy="1500187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213C0FEF-245E-4A3E-89C3-BA11FEB287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82663" y="457200"/>
            <a:ext cx="7704137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64629571-ADB4-4811-8E8B-64E9B59228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82663" y="2667000"/>
            <a:ext cx="7704137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0A659-31DA-4A4F-BD2E-F9E4D2961E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58063" y="6116638"/>
            <a:ext cx="8588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053B02B3-DCE9-4C71-B271-CFA6490A6F07}" type="datetimeFigureOut">
              <a:rPr lang="en-US"/>
              <a:pPr>
                <a:defRPr/>
              </a:pPr>
              <a:t>12/15/2024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B3B89-8211-426B-A46C-46F85F9F26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87550" y="6116638"/>
            <a:ext cx="53133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3652A-1AD9-4E58-91E4-C866ED2A0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50" y="6116638"/>
            <a:ext cx="412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>
              <a:defRPr/>
            </a:pPr>
            <a:fld id="{9A3F230D-3BA4-4D1C-A079-01066A546F96}" type="slidenum">
              <a:rPr lang="fa-IR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78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000" kern="1200">
          <a:ln w="3175" cmpd="sng">
            <a:noFill/>
          </a:ln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Corbel" panose="020B0503020204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857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430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00250" indent="-171450" algn="l" defTabSz="457200" rtl="0" eaLnBrk="0" fontAlgn="base" hangingPunct="0">
        <a:spcBef>
          <a:spcPct val="20000"/>
        </a:spcBef>
        <a:spcAft>
          <a:spcPts val="600"/>
        </a:spcAft>
        <a:buClr>
          <a:srgbClr val="1287C3"/>
        </a:buClr>
        <a:buSzPct val="14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4804676-D2A9-4AC2-A4EB-7A86B7FFBD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1688" y="1066800"/>
            <a:ext cx="7704137" cy="1981200"/>
          </a:xfrm>
        </p:spPr>
        <p:txBody>
          <a:bodyPr/>
          <a:lstStyle/>
          <a:p>
            <a:pPr eaLnBrk="1" hangingPunct="1"/>
            <a:r>
              <a:rPr lang="en-US" altLang="en-US" sz="4400" b="1" dirty="0">
                <a:ln>
                  <a:noFill/>
                </a:ln>
                <a:latin typeface="Times New Roman" panose="02020603050405020304" pitchFamily="18" charset="0"/>
                <a:cs typeface="Times New Roman" panose="02020603050405020304" pitchFamily="18" charset="0"/>
              </a:rPr>
              <a:t>Week 17 </a:t>
            </a:r>
            <a:endParaRPr lang="el-GR" altLang="en-US" sz="4400" b="1" dirty="0">
              <a:ln>
                <a:noFill/>
              </a:ln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15BBE3D-CE00-481C-96FA-42869342A6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01688" y="2062089"/>
            <a:ext cx="7704137" cy="3332163"/>
          </a:xfrm>
        </p:spPr>
        <p:txBody>
          <a:bodyPr/>
          <a:lstStyle/>
          <a:p>
            <a:pPr marL="0" indent="0" algn="ctr" eaLnBrk="1" hangingPunct="1">
              <a:buFont typeface="Arial" panose="020B0604020202020204" pitchFamily="34" charset="0"/>
              <a:buNone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Operating System</a:t>
            </a:r>
          </a:p>
        </p:txBody>
      </p:sp>
      <p:sp>
        <p:nvSpPr>
          <p:cNvPr id="7172" name="Slide Number Placeholder 5">
            <a:extLst>
              <a:ext uri="{FF2B5EF4-FFF2-40B4-BE49-F238E27FC236}">
                <a16:creationId xmlns:a16="http://schemas.microsoft.com/office/drawing/2014/main" id="{EDC6B894-39FB-4DA5-A564-A25569FD4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rbel" panose="020B0503020204020204" pitchFamily="34" charset="0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928074-F04F-4DFD-BE06-3A8FE1840EF1}" type="slidenum">
              <a:rPr kumimoji="0" lang="el-GR" alt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l-GR" alt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8295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53E99-DD55-4C5F-B909-B9CA17AC9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Trends in Embedded Operating Systems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CEA6E1B-53F4-410B-9FB3-5F49D85A1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447801"/>
            <a:ext cx="8001000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and Machine Learning Integration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Real-time data processing for intelligent devices.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Edge Computing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Reducing latency by processing data closer to the source.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Increased Security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Advanced encryption and secure boot mechanisms.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 Source Growth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Wider adoption of open-source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5G and IoT Expansion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Enhanced communication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2D31A5E-C054-466D-8328-BA59E2B5D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576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BB3E2-163D-4843-ACBA-A53BFA547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3257-35CD-406C-81F9-1C6CEA338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981200"/>
            <a:ext cx="7704667" cy="4038600"/>
          </a:xfrm>
        </p:spPr>
        <p:txBody>
          <a:bodyPr>
            <a:normAutofit/>
          </a:bodyPr>
          <a:lstStyle/>
          <a:p>
            <a:r>
              <a:rPr lang="en-US" dirty="0"/>
              <a:t>Embedded Operating Systems are pivotal in modern embedded applications.</a:t>
            </a:r>
          </a:p>
          <a:p>
            <a:endParaRPr lang="en-US" dirty="0"/>
          </a:p>
          <a:p>
            <a:r>
              <a:rPr lang="en-US" dirty="0"/>
              <a:t>They ensure efficient, reliable, and real-time performance.</a:t>
            </a:r>
          </a:p>
          <a:p>
            <a:endParaRPr lang="en-US" dirty="0"/>
          </a:p>
          <a:p>
            <a:r>
              <a:rPr lang="en-US" dirty="0"/>
              <a:t>With advancements in technology, EOS will continue to evolve to meet the demands of emerging applications.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779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2B74-FEDA-4E10-A17C-DAA87380D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136" y="381000"/>
            <a:ext cx="7704667" cy="1981200"/>
          </a:xfrm>
        </p:spPr>
        <p:txBody>
          <a:bodyPr/>
          <a:lstStyle/>
          <a:p>
            <a:r>
              <a:rPr lang="en-US" b="1" dirty="0"/>
              <a:t>Introduction to Embedded Operating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0D727-6A13-4718-9FF6-39F311DE3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057400"/>
            <a:ext cx="7704667" cy="3332816"/>
          </a:xfrm>
        </p:spPr>
        <p:txBody>
          <a:bodyPr>
            <a:normAutofit/>
          </a:bodyPr>
          <a:lstStyle/>
          <a:p>
            <a:r>
              <a:rPr lang="en-US" b="1" dirty="0"/>
              <a:t>Definition</a:t>
            </a:r>
            <a:r>
              <a:rPr lang="en-US" dirty="0"/>
              <a:t>: An Embedded Operating System (EOS) is a specialized OS designed to perform dedicated functions in embedded systems.</a:t>
            </a:r>
          </a:p>
          <a:p>
            <a:r>
              <a:rPr lang="en-US" b="1" dirty="0"/>
              <a:t>Examples</a:t>
            </a:r>
            <a:r>
              <a:rPr lang="en-US" dirty="0"/>
              <a:t>: RTOS (Real-Time Operating System), VxWorks, </a:t>
            </a:r>
            <a:r>
              <a:rPr lang="en-US" dirty="0" err="1"/>
              <a:t>FreeRTOS</a:t>
            </a:r>
            <a:r>
              <a:rPr lang="en-US" dirty="0"/>
              <a:t>, Embedded Linux.</a:t>
            </a:r>
          </a:p>
          <a:p>
            <a:r>
              <a:rPr lang="en-US" b="1" dirty="0"/>
              <a:t>Applications</a:t>
            </a:r>
            <a:r>
              <a:rPr lang="en-US" dirty="0"/>
              <a:t>: IoT devices, automotive systems, medical equipment, consumer electronics.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17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A5A38-074C-4DDA-B5DE-FC8A44BE6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 of Embedded Operating Systems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B3BA-637D-409D-90FD-491E9A68B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Real-time performance</a:t>
            </a:r>
            <a:r>
              <a:rPr lang="en-US" dirty="0"/>
              <a:t>: Guarantees response within strict time constraints.</a:t>
            </a:r>
          </a:p>
          <a:p>
            <a:r>
              <a:rPr lang="en-US" b="1" dirty="0"/>
              <a:t>Resource constraints</a:t>
            </a:r>
            <a:r>
              <a:rPr lang="en-US" dirty="0"/>
              <a:t>: Optimized for limited CPU, memory, and power.</a:t>
            </a:r>
          </a:p>
          <a:p>
            <a:r>
              <a:rPr lang="en-US" b="1" dirty="0"/>
              <a:t>Reliability</a:t>
            </a:r>
            <a:r>
              <a:rPr lang="en-US" dirty="0"/>
              <a:t>: Designed for continuous operation.</a:t>
            </a:r>
          </a:p>
          <a:p>
            <a:r>
              <a:rPr lang="en-US" b="1" dirty="0"/>
              <a:t>Customizability</a:t>
            </a:r>
            <a:r>
              <a:rPr lang="en-US" dirty="0"/>
              <a:t>: Tailored for specific hardware.</a:t>
            </a:r>
          </a:p>
          <a:p>
            <a:r>
              <a:rPr lang="en-US" b="1" dirty="0"/>
              <a:t>Small footprint</a:t>
            </a:r>
            <a:r>
              <a:rPr lang="en-US" dirty="0"/>
              <a:t>: Minimal kernel size.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93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FE65-6938-40FC-88C4-6175193B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Embedded Operating Systems</a:t>
            </a:r>
            <a:br>
              <a:rPr lang="en-US" b="1" dirty="0"/>
            </a:br>
            <a:endParaRPr lang="en-US" dirty="0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32F49D87-2284-483A-A801-36D05A17F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42672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52CEF634-0D66-4AB4-969D-B22C46B9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8747" y="1929728"/>
            <a:ext cx="7351641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Operating Systems (RTOS)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 real-time: Ensures deadlines are met.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 real-time: Missed deadlines are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tolerale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General-Purpose Operating Systems (GPOS)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Adapted for embedded use (e.g., Embedded Linux).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Networked Operating Systems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for devices in communication networks.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6B8FBC0-0CF5-4F31-9FAA-40F4EB14E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612" y="405447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605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FA30-F38B-4170-83F3-F3246496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Components of Embedded Operating Systems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9CE32-C1D7-4254-8468-3A8285CA42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6751" y="2209800"/>
            <a:ext cx="7704667" cy="3332816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/>
              <a:t>Kernel</a:t>
            </a:r>
            <a:r>
              <a:rPr lang="en-US" dirty="0"/>
              <a:t>: Core managing hardware and software resources.</a:t>
            </a:r>
          </a:p>
          <a:p>
            <a:r>
              <a:rPr lang="en-US" b="1" dirty="0"/>
              <a:t>Scheduler</a:t>
            </a:r>
            <a:r>
              <a:rPr lang="en-US" dirty="0"/>
              <a:t>: Determines the execution order of tasks.</a:t>
            </a:r>
          </a:p>
          <a:p>
            <a:r>
              <a:rPr lang="en-US" b="1" dirty="0"/>
              <a:t>Inter-process Communication (IPC)</a:t>
            </a:r>
            <a:r>
              <a:rPr lang="en-US" dirty="0"/>
              <a:t>: Mechanisms for task communication (e.g., message queues, semaphores).</a:t>
            </a:r>
          </a:p>
          <a:p>
            <a:r>
              <a:rPr lang="en-US" b="1" dirty="0"/>
              <a:t>Device Drivers</a:t>
            </a:r>
            <a:r>
              <a:rPr lang="en-US" dirty="0"/>
              <a:t>: Interfaces for hardware components.</a:t>
            </a:r>
          </a:p>
          <a:p>
            <a:r>
              <a:rPr lang="en-US" b="1" dirty="0"/>
              <a:t>Memory Management</a:t>
            </a:r>
            <a:r>
              <a:rPr lang="en-US" dirty="0"/>
              <a:t>: Optimized allocation of limited memory.</a:t>
            </a:r>
          </a:p>
          <a:p>
            <a:r>
              <a:rPr lang="en-US" b="1" dirty="0"/>
              <a:t>File System</a:t>
            </a:r>
            <a:r>
              <a:rPr lang="en-US" dirty="0"/>
              <a:t>: Lightweight file handling (optional in some systems).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68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DF871-14EE-4CDA-9C62-223E9678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Advantages of Embedded Operating Systems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978A-B525-4ABF-80E8-9CE03E3193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2" y="1981200"/>
            <a:ext cx="7704667" cy="3332816"/>
          </a:xfrm>
        </p:spPr>
        <p:txBody>
          <a:bodyPr/>
          <a:lstStyle/>
          <a:p>
            <a:r>
              <a:rPr lang="en-US" dirty="0"/>
              <a:t>Deterministic behavior for real-time applications.</a:t>
            </a:r>
          </a:p>
          <a:p>
            <a:r>
              <a:rPr lang="en-US" dirty="0"/>
              <a:t>Efficient use of resources.</a:t>
            </a:r>
          </a:p>
          <a:p>
            <a:r>
              <a:rPr lang="en-US" dirty="0"/>
              <a:t>Scalability to different hardware platforms.</a:t>
            </a:r>
          </a:p>
          <a:p>
            <a:r>
              <a:rPr lang="en-US" dirty="0"/>
              <a:t>Robustness and reliability.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143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B7F74-4018-46EA-BEA7-986EE154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in Embedded Operating Systems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4123A-0F47-44DA-93D1-7011657AE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133" y="2286000"/>
            <a:ext cx="7704667" cy="3332816"/>
          </a:xfrm>
        </p:spPr>
        <p:txBody>
          <a:bodyPr/>
          <a:lstStyle/>
          <a:p>
            <a:r>
              <a:rPr lang="en-US" dirty="0"/>
              <a:t>Limited hardware resources (CPU, RAM, storage).</a:t>
            </a:r>
          </a:p>
          <a:p>
            <a:r>
              <a:rPr lang="en-US" dirty="0"/>
              <a:t>Power consumption constraints.</a:t>
            </a:r>
          </a:p>
          <a:p>
            <a:r>
              <a:rPr lang="en-US" dirty="0"/>
              <a:t>Real-time deadline adherence.</a:t>
            </a:r>
          </a:p>
          <a:p>
            <a:r>
              <a:rPr lang="en-US" dirty="0"/>
              <a:t>Debugging and testing complexities.</a:t>
            </a:r>
          </a:p>
          <a:p>
            <a:r>
              <a:rPr lang="en-US" dirty="0"/>
              <a:t>Security concerns in connected devices.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165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2C70-0225-4FAC-83FB-B9CC1011A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Popular Embedded Operating Systems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A45127-235F-400B-9C80-4EB6D79C8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333" y="6613525"/>
            <a:ext cx="7704667" cy="333281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C53677-6667-460C-AC82-6A69200F0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779" y="1715631"/>
            <a:ext cx="6530442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FreeRTOS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and open-source.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Suitable for small-scale embedded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VxWorks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Commercial RTOS for mission-critical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Embedded Linux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 and highly customizable.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in IoT and consumer electronics.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QNX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Microkernel-based RTOS.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for automotive and industrial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570C7227-8B79-4EAF-AC4F-05F1C551EE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96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546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2423A-F899-442D-93C5-60B57FD01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Real-World Applications of Embedded Operating Systems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FDA540-BFD5-42B0-AC7A-4E8A8C705F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8801" y="1552295"/>
            <a:ext cx="779127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Automotive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ABS, engine control units (ECUs), infotainment systems.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Medical Devices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Pacemakers, MRI machines, infusion pumps.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 Electronics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Smartphones, smart TVs, home automation.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Industrial Systems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Robtics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control systems, PLCs.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 Devices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Smart sensors, wearable technology.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1EB927C-F2DB-4CC3-94AC-1A2BCCEFA1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" y="3962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604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1_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312</TotalTime>
  <Words>505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Corbel</vt:lpstr>
      <vt:lpstr>Tahoma</vt:lpstr>
      <vt:lpstr>Times New Roman</vt:lpstr>
      <vt:lpstr>Parallax</vt:lpstr>
      <vt:lpstr>1_Parallax</vt:lpstr>
      <vt:lpstr>Week 17 </vt:lpstr>
      <vt:lpstr>Introduction to Embedded Operating Systems</vt:lpstr>
      <vt:lpstr>Characteristics of Embedded Operating Systems </vt:lpstr>
      <vt:lpstr>Types of Embedded Operating Systems </vt:lpstr>
      <vt:lpstr>Key Components of Embedded Operating Systems </vt:lpstr>
      <vt:lpstr>Advantages of Embedded Operating Systems </vt:lpstr>
      <vt:lpstr>Challenges in Embedded Operating Systems </vt:lpstr>
      <vt:lpstr>Popular Embedded Operating Systems </vt:lpstr>
      <vt:lpstr>Real-World Applications of Embedded Operating Systems </vt:lpstr>
      <vt:lpstr>Future Trends in Embedded Operating Systems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SHARC programming model</dc:title>
  <dc:creator>Marilyn Wolf</dc:creator>
  <cp:lastModifiedBy>Noman</cp:lastModifiedBy>
  <cp:revision>31</cp:revision>
  <dcterms:created xsi:type="dcterms:W3CDTF">2024-12-08T13:47:30Z</dcterms:created>
  <dcterms:modified xsi:type="dcterms:W3CDTF">2024-12-15T15:02:39Z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2019-02-01T00:00:00Z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2024-12-08T00:00:00Z</vt:filetime>
  </property>
  <property fmtid="{D5CDD505-2E9C-101B-9397-08002B2CF9AE}" pid="5" name="Producer">
    <vt:lpwstr>Adobe PDF Library 11.0</vt:lpwstr>
  </property>
</Properties>
</file>