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280" y="1341574"/>
            <a:ext cx="1742547" cy="290799"/>
          </a:xfrm>
        </p:spPr>
        <p:txBody>
          <a:bodyPr anchor="b">
            <a:noAutofit/>
          </a:bodyPr>
          <a:lstStyle>
            <a:lvl1pPr marL="0" indent="0">
              <a:buNone/>
              <a:defRPr sz="1412" b="0">
                <a:solidFill>
                  <a:schemeClr val="accent1">
                    <a:lumMod val="75000"/>
                  </a:schemeClr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01" y="1683109"/>
            <a:ext cx="1851425" cy="1344969"/>
          </a:xfrm>
        </p:spPr>
        <p:txBody>
          <a:bodyPr anchor="t"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2362" y="1345847"/>
            <a:ext cx="1748352" cy="290799"/>
          </a:xfrm>
        </p:spPr>
        <p:txBody>
          <a:bodyPr anchor="b">
            <a:noAutofit/>
          </a:bodyPr>
          <a:lstStyle>
            <a:lvl1pPr marL="0" indent="0">
              <a:buNone/>
              <a:defRPr sz="1412" b="0">
                <a:solidFill>
                  <a:schemeClr val="accent1">
                    <a:lumMod val="75000"/>
                  </a:schemeClr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288" y="1683109"/>
            <a:ext cx="1851425" cy="1344969"/>
          </a:xfrm>
        </p:spPr>
        <p:txBody>
          <a:bodyPr anchor="t"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37AF65-F737-46B8-9339-44BFF7F9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024AB-6F37-45FC-BE9B-2EF75D884AF0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9381C8-2F16-4E3E-AF09-CF857D80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1988DF-18F2-4040-AB1E-292F4C09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B0B5B-D07A-48FE-B5B6-FB612C2D52D4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0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5A42BD-3C15-41CB-9623-AC95454E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197B-7516-4D85-A319-228F6F4E286B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FFE5435-CC0E-40BD-9487-739B49C1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93A118-4E48-48B6-9082-1516D462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A1E2-BC05-4092-94F2-C4FCE76B31D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06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99A45E1-4E6D-4AA9-A093-A3C42FF5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C864-D18B-49B1-BAA9-B255CC19C2C9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3FF248-2BC6-4F2C-A615-4BCA6F39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6D558D-A8D1-4729-979F-A2F9331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E3876-124C-45A7-9EC0-8A537355BF5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322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02" y="807508"/>
            <a:ext cx="1342361" cy="692150"/>
          </a:xfrm>
        </p:spPr>
        <p:txBody>
          <a:bodyPr anchor="b">
            <a:normAutofit/>
          </a:bodyPr>
          <a:lstStyle>
            <a:lvl1pPr algn="ctr">
              <a:defRPr sz="12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225" y="346075"/>
            <a:ext cx="2360489" cy="2576337"/>
          </a:xfrm>
        </p:spPr>
        <p:txBody>
          <a:bodyPr>
            <a:normAutofit/>
          </a:bodyPr>
          <a:lstStyle>
            <a:lvl1pPr>
              <a:defRPr sz="1008"/>
            </a:lvl1pPr>
            <a:lvl2pPr>
              <a:defRPr sz="908"/>
            </a:lvl2pPr>
            <a:lvl3pPr>
              <a:defRPr sz="807"/>
            </a:lvl3pPr>
            <a:lvl4pPr>
              <a:defRPr sz="706"/>
            </a:lvl4pPr>
            <a:lvl5pPr>
              <a:defRPr sz="706"/>
            </a:lvl5pPr>
            <a:lvl6pPr>
              <a:defRPr sz="706"/>
            </a:lvl6pPr>
            <a:lvl7pPr>
              <a:defRPr sz="706"/>
            </a:lvl7pPr>
            <a:lvl8pPr>
              <a:defRPr sz="706"/>
            </a:lvl8pPr>
            <a:lvl9pPr>
              <a:defRPr sz="7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402" y="1499658"/>
            <a:ext cx="1342361" cy="922867"/>
          </a:xfrm>
        </p:spPr>
        <p:txBody>
          <a:bodyPr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EB53CF-DF0D-41DD-B99C-86417125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B9527-4C26-4F0F-B08E-1BB82AD871AA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E550DB-C724-4AA5-9835-86397A41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363652-BE43-4DCD-AC56-C2BE7303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D8588-B746-4051-B7A4-E1F232A1B2B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52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01" y="884413"/>
            <a:ext cx="2052301" cy="692150"/>
          </a:xfrm>
        </p:spPr>
        <p:txBody>
          <a:bodyPr anchor="b">
            <a:normAutofit/>
          </a:bodyPr>
          <a:lstStyle>
            <a:lvl1pPr algn="ctr">
              <a:defRPr sz="141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2487" y="461433"/>
            <a:ext cx="1240941" cy="2307167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801" y="1576563"/>
            <a:ext cx="2052301" cy="922867"/>
          </a:xfrm>
        </p:spPr>
        <p:txBody>
          <a:bodyPr>
            <a:normAutofit/>
          </a:bodyPr>
          <a:lstStyle>
            <a:lvl1pPr marL="0" indent="0" algn="ctr">
              <a:buNone/>
              <a:defRPr sz="908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593A43-E1AD-4E5E-A772-1CE9096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953EF-9995-4A9D-A8F4-F8F84A208D73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22958B-B5FE-4D89-AD84-739EDA9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AC3003-2F66-4AA4-BBB7-7ADCFDF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53EA6-7D3D-4D91-B112-A707DDA79186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01" y="2388344"/>
            <a:ext cx="3789312" cy="285993"/>
          </a:xfrm>
        </p:spPr>
        <p:txBody>
          <a:bodyPr anchor="b">
            <a:normAutofit/>
          </a:bodyPr>
          <a:lstStyle>
            <a:lvl1pPr algn="ctr">
              <a:defRPr sz="12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2446" y="470371"/>
            <a:ext cx="3111245" cy="15971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401" y="2674337"/>
            <a:ext cx="3789312" cy="249142"/>
          </a:xfrm>
        </p:spPr>
        <p:txBody>
          <a:bodyPr>
            <a:normAutofit/>
          </a:bodyPr>
          <a:lstStyle>
            <a:lvl1pPr marL="0" indent="0" algn="ctr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641A2E-A9F0-4CA0-BFE3-560CD893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976D6-1C63-4762-A8C6-2BC22FAD6BCA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AC1076-17BA-476E-B606-98EB1868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55CAF3-24C0-499F-9CBB-4EE884D5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3AFE5-E647-4433-BC6E-B6774F53D57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978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02" y="346075"/>
            <a:ext cx="3789312" cy="1538111"/>
          </a:xfrm>
        </p:spPr>
        <p:txBody>
          <a:bodyPr>
            <a:normAutofit/>
          </a:bodyPr>
          <a:lstStyle>
            <a:lvl1pPr algn="ctr">
              <a:defRPr sz="16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02" y="2191808"/>
            <a:ext cx="3789313" cy="730603"/>
          </a:xfrm>
        </p:spPr>
        <p:txBody>
          <a:bodyPr>
            <a:normAutofit/>
          </a:bodyPr>
          <a:lstStyle>
            <a:lvl1pPr marL="0" indent="0" algn="ctr">
              <a:buNone/>
              <a:defRPr sz="1008">
                <a:solidFill>
                  <a:schemeClr val="tx1"/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A753-6DF7-4889-8AAB-4F01E606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2FCB1-7098-4926-BB37-FD63C22AA278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099F-F9BB-4797-996D-F988C42C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F71F-3406-412D-9822-9DEC0A22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1D21-775B-4DC5-84B6-E200D7D8C2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387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241B1-DC5B-482D-BAED-2B233BA050DC}"/>
              </a:ext>
            </a:extLst>
          </p:cNvPr>
          <p:cNvSpPr txBox="1"/>
          <p:nvPr/>
        </p:nvSpPr>
        <p:spPr>
          <a:xfrm>
            <a:off x="489023" y="435798"/>
            <a:ext cx="230505" cy="294805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4034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C5CA3-D725-49FB-83BA-81E52A33F30E}"/>
              </a:ext>
            </a:extLst>
          </p:cNvPr>
          <p:cNvSpPr txBox="1"/>
          <p:nvPr/>
        </p:nvSpPr>
        <p:spPr>
          <a:xfrm>
            <a:off x="4120277" y="1422753"/>
            <a:ext cx="230505" cy="294805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34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16" y="346076"/>
            <a:ext cx="3516116" cy="1384299"/>
          </a:xfrm>
        </p:spPr>
        <p:txBody>
          <a:bodyPr>
            <a:normAutofit/>
          </a:bodyPr>
          <a:lstStyle>
            <a:lvl1pPr algn="ctr">
              <a:defRPr sz="16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5777" y="1730374"/>
            <a:ext cx="3343194" cy="19226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8"/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01" y="2191808"/>
            <a:ext cx="3789312" cy="730603"/>
          </a:xfrm>
        </p:spPr>
        <p:txBody>
          <a:bodyPr>
            <a:normAutofit/>
          </a:bodyPr>
          <a:lstStyle>
            <a:lvl1pPr marL="0" indent="0" algn="ctr">
              <a:buNone/>
              <a:defRPr sz="1008">
                <a:solidFill>
                  <a:schemeClr val="tx1"/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BBD327-295A-4364-97C3-39FB01D79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7C20-5153-4397-AFA0-E59D3001EB27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9325264-B939-40BF-A3BB-D840AB67EE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210167-FAF5-4488-8AE2-4EA258DA43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7A422-8FE4-4FAA-85C5-3910E03C34E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091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03" y="1669608"/>
            <a:ext cx="3789311" cy="741200"/>
          </a:xfrm>
        </p:spPr>
        <p:txBody>
          <a:bodyPr anchor="b">
            <a:normAutofit/>
          </a:bodyPr>
          <a:lstStyle>
            <a:lvl1pPr algn="r">
              <a:defRPr sz="16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01" y="2410808"/>
            <a:ext cx="3789312" cy="434183"/>
          </a:xfrm>
        </p:spPr>
        <p:txBody>
          <a:bodyPr anchor="t">
            <a:normAutofit/>
          </a:bodyPr>
          <a:lstStyle>
            <a:lvl1pPr marL="0" indent="0" algn="r">
              <a:buNone/>
              <a:defRPr sz="1008">
                <a:solidFill>
                  <a:schemeClr val="tx1"/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10B7-0A31-45E4-81A0-FE427CA1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AA489-4A22-4F30-80A4-FE4C69D125D8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97BC-48D0-4ABB-8CE5-ED59CBB6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625F-6383-4ABB-AD8C-89C0D431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76A0-E5F3-4CCC-A69D-AE53E3A1B50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668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633628-24B3-4799-AB60-7679C3C30B42}"/>
              </a:ext>
            </a:extLst>
          </p:cNvPr>
          <p:cNvSpPr txBox="1"/>
          <p:nvPr/>
        </p:nvSpPr>
        <p:spPr>
          <a:xfrm>
            <a:off x="489023" y="435798"/>
            <a:ext cx="230505" cy="294805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4034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94609-5BCD-4ECE-AB78-C0BA5AE1A96B}"/>
              </a:ext>
            </a:extLst>
          </p:cNvPr>
          <p:cNvSpPr txBox="1"/>
          <p:nvPr/>
        </p:nvSpPr>
        <p:spPr>
          <a:xfrm>
            <a:off x="4120277" y="1422753"/>
            <a:ext cx="230505" cy="294805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34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16" y="346076"/>
            <a:ext cx="3516116" cy="1384299"/>
          </a:xfrm>
        </p:spPr>
        <p:txBody>
          <a:bodyPr>
            <a:normAutofit/>
          </a:bodyPr>
          <a:lstStyle>
            <a:lvl1pPr algn="ctr">
              <a:defRPr sz="16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402" y="1961092"/>
            <a:ext cx="3789312" cy="448616"/>
          </a:xfrm>
        </p:spPr>
        <p:txBody>
          <a:bodyPr rtlCol="0" anchor="b">
            <a:normAutofit/>
          </a:bodyPr>
          <a:lstStyle>
            <a:lvl1pPr algn="r">
              <a:buNone/>
              <a:defRPr lang="en-US" sz="12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01" y="2409707"/>
            <a:ext cx="3789312" cy="512704"/>
          </a:xfrm>
        </p:spPr>
        <p:txBody>
          <a:bodyPr anchor="t">
            <a:normAutofit/>
          </a:bodyPr>
          <a:lstStyle>
            <a:lvl1pPr marL="0" indent="0" algn="r">
              <a:buNone/>
              <a:defRPr sz="908">
                <a:solidFill>
                  <a:schemeClr val="tx1"/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3A38EA3-61B7-48B8-86A6-AABA5478B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1742C-18D4-4E8E-83A7-007BF26D4887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AA6FD3-7C4E-4963-92A0-366A9FEBB0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1E2004-433F-4FDD-9D5E-4F9415A659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83E0E-84F5-4561-8B88-F7C25287A75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24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03" y="346076"/>
            <a:ext cx="3789312" cy="1376289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1402" y="1768828"/>
            <a:ext cx="3789313" cy="422981"/>
          </a:xfrm>
        </p:spPr>
        <p:txBody>
          <a:bodyPr rtlCol="0" anchor="b">
            <a:normAutofit/>
          </a:bodyPr>
          <a:lstStyle>
            <a:lvl1pPr>
              <a:buNone/>
              <a:defRPr lang="en-US" sz="141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02" y="2191808"/>
            <a:ext cx="3789313" cy="730603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tx1"/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F63BCB-8053-49CA-90E8-E9715020AA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2457F-BC60-4A18-8616-04F6F42B2F48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A89A97-B7D5-4A2D-A7DF-AE2DEDFDF8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CE260C-5FFA-4C30-AED6-75FEA8113F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9E29E-62AF-4F8B-8C53-7286FBEDA90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200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4D57-736C-48CB-8E35-36803275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B0422-3BDA-492B-9C28-1C558AF261E1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1C1B-299D-4D1A-82CE-383AAC23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7163-A9DB-4DB8-8708-AB1323A5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D1D15-3AA9-4F10-B360-4E32AD47E1E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70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1119" y="346075"/>
            <a:ext cx="669595" cy="25763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1402" y="346075"/>
            <a:ext cx="3033255" cy="257633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296E-9251-4287-8D8F-325DD578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C4C56-686C-4485-B380-8A1E01C984E7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E4E1-F74C-4A6E-8150-FFDBC2C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9A3D-2670-47B9-B772-ACAA0E56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CD0BE-2B88-4190-A033-FC5962FB72D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36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14509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1450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5260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14509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D597E290-08A6-473A-8A66-E70EAE5F9159}"/>
              </a:ext>
            </a:extLst>
          </p:cNvPr>
          <p:cNvGrpSpPr>
            <a:grpSpLocks/>
          </p:cNvGrpSpPr>
          <p:nvPr/>
        </p:nvGrpSpPr>
        <p:grpSpPr bwMode="auto">
          <a:xfrm>
            <a:off x="102447" y="0"/>
            <a:ext cx="1904868" cy="346075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19C0E36-A8B6-4021-9FA5-267EC171B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574595625 w 860"/>
                <a:gd name="T3" fmla="*/ 2147483646 h 2502"/>
                <a:gd name="T4" fmla="*/ 2147483646 w 860"/>
                <a:gd name="T5" fmla="*/ 0 h 2502"/>
                <a:gd name="T6" fmla="*/ 1562496875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8D1B702-E6CA-4924-B6E9-583BEA1DB813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87FCC34-04E5-487E-B349-0AE369ABA52A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1F48B09-8289-41FA-92C4-C8B045BFCAD3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1F43F86-22C0-4413-BA81-DBE3615EFE5C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50F0525-5D98-4473-BC87-E6D8303EC43A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1CD71580-9C63-4814-AFB4-AB24680CAD29}"/>
              </a:ext>
            </a:extLst>
          </p:cNvPr>
          <p:cNvSpPr>
            <a:spLocks/>
          </p:cNvSpPr>
          <p:nvPr/>
        </p:nvSpPr>
        <p:spPr bwMode="auto">
          <a:xfrm>
            <a:off x="102447" y="1903412"/>
            <a:ext cx="182483" cy="45663"/>
          </a:xfrm>
          <a:custGeom>
            <a:avLst/>
            <a:gdLst>
              <a:gd name="T0" fmla="*/ 574595625 w 228"/>
              <a:gd name="T1" fmla="*/ 143650494 h 57"/>
              <a:gd name="T2" fmla="*/ 0 w 228"/>
              <a:gd name="T3" fmla="*/ 0 h 57"/>
              <a:gd name="T4" fmla="*/ 559474688 w 228"/>
              <a:gd name="T5" fmla="*/ 136089189 h 57"/>
              <a:gd name="T6" fmla="*/ 574595625 w 228"/>
              <a:gd name="T7" fmla="*/ 143650494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F8FBA23-A527-4A70-904D-9532AF9AF06B}"/>
              </a:ext>
            </a:extLst>
          </p:cNvPr>
          <p:cNvSpPr>
            <a:spLocks/>
          </p:cNvSpPr>
          <p:nvPr/>
        </p:nvSpPr>
        <p:spPr bwMode="auto">
          <a:xfrm>
            <a:off x="282529" y="1951479"/>
            <a:ext cx="31214" cy="40856"/>
          </a:xfrm>
          <a:custGeom>
            <a:avLst/>
            <a:gdLst>
              <a:gd name="T0" fmla="*/ 0 w 39"/>
              <a:gd name="T1" fmla="*/ 0 h 51"/>
              <a:gd name="T2" fmla="*/ 98284506 w 39"/>
              <a:gd name="T3" fmla="*/ 128529556 h 51"/>
              <a:gd name="T4" fmla="*/ 7559614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085" y="461434"/>
            <a:ext cx="3502510" cy="1760282"/>
          </a:xfrm>
        </p:spPr>
        <p:txBody>
          <a:bodyPr anchor="b">
            <a:normAutofit/>
          </a:bodyPr>
          <a:lstStyle>
            <a:lvl1pPr algn="r">
              <a:defRPr sz="2723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304" y="2221716"/>
            <a:ext cx="2905292" cy="688583"/>
          </a:xfrm>
        </p:spPr>
        <p:txBody>
          <a:bodyPr anchor="t">
            <a:normAutofit/>
          </a:bodyPr>
          <a:lstStyle>
            <a:lvl1pPr marL="0" indent="0" algn="r">
              <a:buNone/>
              <a:defRPr sz="908">
                <a:solidFill>
                  <a:schemeClr val="tx1"/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FEBF7B2-318D-4B5C-A09B-8FFFB09A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3683" y="3086637"/>
            <a:ext cx="432197" cy="18425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32BC5-D25B-4BFB-846F-CF3152CF3739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6C12AB-97D4-44E5-AD51-0B69B874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7233" y="3086637"/>
            <a:ext cx="1819228" cy="18425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E825FA2-378B-4AC2-87F6-45A6005C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72301" y="3086637"/>
            <a:ext cx="207294" cy="18425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9E8F1-1818-4D8C-B27C-D9AD07B4DCFA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8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59" y="230717"/>
            <a:ext cx="3884436" cy="999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59" y="1345847"/>
            <a:ext cx="3884436" cy="1681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9A4B-050C-44CB-855A-1CC6D175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02487" y="3082631"/>
            <a:ext cx="432197" cy="18425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99DCA-4531-4CC8-945E-6A49AD65F139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6D89-DAFA-4F89-9213-6A2C49AE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4853" y="3082631"/>
            <a:ext cx="2678820" cy="18425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8D03-6487-408A-91AC-DAD38F89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63497" y="3082631"/>
            <a:ext cx="216098" cy="18425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3D3B5-AC60-4353-A64F-1D68F97A0BA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77" y="1345846"/>
            <a:ext cx="3377818" cy="1190962"/>
          </a:xfrm>
        </p:spPr>
        <p:txBody>
          <a:bodyPr anchor="b"/>
          <a:lstStyle>
            <a:lvl1pPr algn="r">
              <a:defRPr sz="201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778" y="2536809"/>
            <a:ext cx="3377817" cy="434183"/>
          </a:xfrm>
        </p:spPr>
        <p:txBody>
          <a:bodyPr anchor="t">
            <a:normAutofit/>
          </a:bodyPr>
          <a:lstStyle>
            <a:lvl1pPr marL="0" indent="0" algn="r">
              <a:buNone/>
              <a:defRPr sz="1008">
                <a:solidFill>
                  <a:schemeClr val="tx1"/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BFFF-2495-49C5-951F-2F2E459E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8DFAF-4EF8-4D14-BC02-19928E19CAC8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72EE-1DCD-411E-9D38-46F1F9E6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F91B-E37A-4BAD-B72E-CB952B96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EEE7-2D85-4043-B0B6-B24AB260826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70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59" y="346076"/>
            <a:ext cx="3884436" cy="88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159" y="1345847"/>
            <a:ext cx="1885531" cy="1699933"/>
          </a:xfrm>
        </p:spPr>
        <p:txBody>
          <a:bodyPr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4064" y="1345847"/>
            <a:ext cx="1885531" cy="1688907"/>
          </a:xfrm>
        </p:spPr>
        <p:txBody>
          <a:bodyPr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05B149-99C4-4A76-876E-FECE293A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708C9-3151-4A3E-8714-840ABD9ECD45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2CA6DB-B741-443E-8EDD-14D6A05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5C40CF-9AC0-4209-9AFD-F1E0751F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66405-C2FD-492D-9EEC-21DB3A20DEB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58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14509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1450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208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52609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184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14509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948" y="-15839"/>
            <a:ext cx="38855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606703"/>
            <a:ext cx="3938904" cy="2672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81670" y="3325815"/>
            <a:ext cx="627392" cy="121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99296" y="3325815"/>
            <a:ext cx="1534795" cy="121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4016985F-0CF1-43FD-A744-837121A10D8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74890" cy="346075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5CA3B21B-8372-4A3D-A188-40BC93172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317539688 w 676"/>
                <a:gd name="T5" fmla="*/ 2147483646 h 3333"/>
                <a:gd name="T6" fmla="*/ 1703625625 w 676"/>
                <a:gd name="T7" fmla="*/ 0 h 3333"/>
                <a:gd name="T8" fmla="*/ 1295360313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216D5C1-AD26-476C-A9A8-6AF449E16997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C9EBD42-BE1F-4956-88C9-214A2AE79AB4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5BA271B-1F39-42D4-82FD-2680B31F189B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A669EA3-742A-46C8-BCC3-78E0B6C252E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2F473C-1785-4AE9-8350-7B4D58D4E295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13C0FEF-245E-4A3E-89C3-BA11FEB28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426" y="230717"/>
            <a:ext cx="3884169" cy="99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4629571-ADB4-4811-8E8B-64E9B5922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426" y="1345847"/>
            <a:ext cx="3884169" cy="169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A659-31DA-4A4F-BD2E-F9E4D296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9690" y="3086637"/>
            <a:ext cx="43299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50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53B02B3-DCE9-4C71-B271-CFA6490A6F07}" type="datetimeFigureOut">
              <a:rPr lang="en-US"/>
              <a:pPr>
                <a:defRPr/>
              </a:pPr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3B89-8211-426B-A46C-46F85F9F2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056" y="3086637"/>
            <a:ext cx="2678821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50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652A-1AD9-4E58-91E4-C866ED2A0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1500" y="3086637"/>
            <a:ext cx="208095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50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A3F230D-3BA4-4D1C-A079-01066A546F96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8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230520" rtl="0" eaLnBrk="0" fontAlgn="base" hangingPunct="0">
        <a:spcBef>
          <a:spcPct val="0"/>
        </a:spcBef>
        <a:spcAft>
          <a:spcPct val="0"/>
        </a:spcAft>
        <a:defRPr sz="2017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230520" rtl="0" eaLnBrk="0" fontAlgn="base" hangingPunct="0">
        <a:spcBef>
          <a:spcPct val="0"/>
        </a:spcBef>
        <a:spcAft>
          <a:spcPct val="0"/>
        </a:spcAft>
        <a:defRPr sz="2017">
          <a:solidFill>
            <a:schemeClr val="tx1"/>
          </a:solidFill>
          <a:latin typeface="Corbel" panose="020B0503020204020204" pitchFamily="34" charset="0"/>
        </a:defRPr>
      </a:lvl2pPr>
      <a:lvl3pPr algn="ctr" defTabSz="230520" rtl="0" eaLnBrk="0" fontAlgn="base" hangingPunct="0">
        <a:spcBef>
          <a:spcPct val="0"/>
        </a:spcBef>
        <a:spcAft>
          <a:spcPct val="0"/>
        </a:spcAft>
        <a:defRPr sz="2017">
          <a:solidFill>
            <a:schemeClr val="tx1"/>
          </a:solidFill>
          <a:latin typeface="Corbel" panose="020B0503020204020204" pitchFamily="34" charset="0"/>
        </a:defRPr>
      </a:lvl3pPr>
      <a:lvl4pPr algn="ctr" defTabSz="230520" rtl="0" eaLnBrk="0" fontAlgn="base" hangingPunct="0">
        <a:spcBef>
          <a:spcPct val="0"/>
        </a:spcBef>
        <a:spcAft>
          <a:spcPct val="0"/>
        </a:spcAft>
        <a:defRPr sz="2017">
          <a:solidFill>
            <a:schemeClr val="tx1"/>
          </a:solidFill>
          <a:latin typeface="Corbel" panose="020B0503020204020204" pitchFamily="34" charset="0"/>
        </a:defRPr>
      </a:lvl4pPr>
      <a:lvl5pPr algn="ctr" defTabSz="230520" rtl="0" eaLnBrk="0" fontAlgn="base" hangingPunct="0">
        <a:spcBef>
          <a:spcPct val="0"/>
        </a:spcBef>
        <a:spcAft>
          <a:spcPct val="0"/>
        </a:spcAft>
        <a:defRPr sz="2017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44075" indent="-144075" algn="l" defTabSz="230520" rtl="0" eaLnBrk="0" fontAlgn="base" hangingPunct="0">
        <a:spcBef>
          <a:spcPct val="20000"/>
        </a:spcBef>
        <a:spcAft>
          <a:spcPts val="303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74595" indent="-144075" algn="l" defTabSz="230520" rtl="0" eaLnBrk="0" fontAlgn="base" hangingPunct="0">
        <a:spcBef>
          <a:spcPct val="20000"/>
        </a:spcBef>
        <a:spcAft>
          <a:spcPts val="303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605116" indent="-144075" algn="l" defTabSz="230520" rtl="0" eaLnBrk="0" fontAlgn="base" hangingPunct="0">
        <a:spcBef>
          <a:spcPct val="20000"/>
        </a:spcBef>
        <a:spcAft>
          <a:spcPts val="303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78006" indent="-86445" algn="l" defTabSz="230520" rtl="0" eaLnBrk="0" fontAlgn="base" hangingPunct="0">
        <a:spcBef>
          <a:spcPct val="20000"/>
        </a:spcBef>
        <a:spcAft>
          <a:spcPts val="303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807" kern="1200">
          <a:solidFill>
            <a:schemeClr val="tx1"/>
          </a:solidFill>
          <a:latin typeface="+mn-lt"/>
          <a:ea typeface="+mn-ea"/>
          <a:cs typeface="+mn-cs"/>
        </a:defRPr>
      </a:lvl4pPr>
      <a:lvl5pPr marL="1008526" indent="-86445" algn="l" defTabSz="230520" rtl="0" eaLnBrk="0" fontAlgn="base" hangingPunct="0">
        <a:spcBef>
          <a:spcPct val="20000"/>
        </a:spcBef>
        <a:spcAft>
          <a:spcPts val="303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706" kern="1200">
          <a:solidFill>
            <a:schemeClr val="tx1"/>
          </a:solidFill>
          <a:latin typeface="+mn-lt"/>
          <a:ea typeface="+mn-ea"/>
          <a:cs typeface="+mn-cs"/>
        </a:defRPr>
      </a:lvl5pPr>
      <a:lvl6pPr marL="1267861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0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9838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0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72890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0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95942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0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4.jp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4804676-D2A9-4AC2-A4EB-7A86B7FFB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185" y="539433"/>
            <a:ext cx="3884169" cy="998855"/>
          </a:xfrm>
        </p:spPr>
        <p:txBody>
          <a:bodyPr/>
          <a:lstStyle/>
          <a:p>
            <a:pPr eaLnBrk="1" hangingPunct="1"/>
            <a:r>
              <a:rPr lang="en-US" altLang="en-US" sz="2218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Week 16 </a:t>
            </a:r>
            <a:endParaRPr lang="el-GR" altLang="en-US" sz="2218" b="1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15BBE3D-CE00-481C-96FA-42869342A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426" y="890392"/>
            <a:ext cx="3884169" cy="1679966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18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 32 Timer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EDC6B894-39FB-4DA5-A564-A25569F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4595" indent="-144075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576301" indent="-11526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806821" indent="-11526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1037341" indent="-11526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1267861" indent="-115260" defTabSz="2305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1498382" indent="-115260" defTabSz="2305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1728902" indent="-115260" defTabSz="2305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1959422" indent="-115260" defTabSz="2305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defTabSz="230520" rtl="0" fontAlgn="base">
              <a:spcBef>
                <a:spcPct val="0"/>
              </a:spcBef>
              <a:spcAft>
                <a:spcPct val="0"/>
              </a:spcAft>
              <a:defRPr/>
            </a:pPr>
            <a:fld id="{37928074-F04F-4DFD-BE06-3A8FE1840EF1}" type="slidenum">
              <a:rPr lang="el-GR" altLang="en-US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230520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l-GR" altLang="en-US" kern="120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9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47650"/>
            <a:chOff x="0" y="0"/>
            <a:chExt cx="4608195" cy="247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59" cy="2473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5695" y="176517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0" y="0"/>
                  </a:moveTo>
                  <a:lnTo>
                    <a:pt x="5466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6088" y="176517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4">
                  <a:moveTo>
                    <a:pt x="0" y="0"/>
                  </a:moveTo>
                  <a:lnTo>
                    <a:pt x="5466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stm32</a:t>
            </a:r>
            <a:r>
              <a:rPr spc="190" dirty="0"/>
              <a:t> </a:t>
            </a:r>
            <a:r>
              <a:rPr dirty="0"/>
              <a:t>unict</a:t>
            </a:r>
            <a:r>
              <a:rPr spc="190" dirty="0"/>
              <a:t> </a:t>
            </a:r>
            <a:r>
              <a:rPr dirty="0"/>
              <a:t>lib</a:t>
            </a:r>
            <a:r>
              <a:rPr spc="55" dirty="0"/>
              <a:t> </a:t>
            </a:r>
            <a:r>
              <a:rPr dirty="0"/>
              <a:t>Functions</a:t>
            </a:r>
            <a:r>
              <a:rPr spc="55" dirty="0"/>
              <a:t> </a:t>
            </a:r>
            <a:r>
              <a:rPr dirty="0"/>
              <a:t>for</a:t>
            </a:r>
            <a:r>
              <a:rPr spc="55" dirty="0"/>
              <a:t> </a:t>
            </a:r>
            <a:r>
              <a:rPr spc="-10" dirty="0"/>
              <a:t>Timers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1585" y="637067"/>
            <a:ext cx="2498214" cy="5828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507515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85545" y="1723504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8158" y="1723504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7410" y="172350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893874"/>
            <a:ext cx="76809" cy="7680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190510" y="2109863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9775" y="2109863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3892" y="2109863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280234"/>
            <a:ext cx="76809" cy="7680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122184" y="2496223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3123" y="2496223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9027" y="2496223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007" y="2666593"/>
            <a:ext cx="76809" cy="7680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190510" y="2882582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41449" y="2882582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7353" y="2882582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5653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Read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counter:</a:t>
            </a:r>
          </a:p>
          <a:p>
            <a:pPr marL="314960">
              <a:lnSpc>
                <a:spcPct val="100000"/>
              </a:lnSpc>
              <a:spcBef>
                <a:spcPts val="15"/>
              </a:spcBef>
            </a:pPr>
            <a:r>
              <a:rPr b="1" dirty="0">
                <a:latin typeface="Courier New"/>
                <a:cs typeface="Courier New"/>
              </a:rPr>
              <a:t>int16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TIM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get(TIM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TypeDef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z="1350" b="1" baseline="-9259" dirty="0">
                <a:latin typeface="Courier New"/>
                <a:cs typeface="Courier New"/>
              </a:rPr>
              <a:t>*</a:t>
            </a:r>
            <a:r>
              <a:rPr sz="1350" b="1" spc="-7" baseline="-9259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timer);</a:t>
            </a:r>
            <a:endParaRPr sz="900">
              <a:latin typeface="Courier New"/>
              <a:cs typeface="Courier New"/>
            </a:endParaRPr>
          </a:p>
          <a:p>
            <a:pPr marL="314960">
              <a:lnSpc>
                <a:spcPct val="100000"/>
              </a:lnSpc>
              <a:spcBef>
                <a:spcPts val="865"/>
              </a:spcBef>
            </a:pPr>
            <a:r>
              <a:rPr dirty="0">
                <a:solidFill>
                  <a:srgbClr val="FF0000"/>
                </a:solidFill>
              </a:rPr>
              <a:t>Write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counter:</a:t>
            </a:r>
          </a:p>
          <a:p>
            <a:pPr marL="314960">
              <a:lnSpc>
                <a:spcPct val="100000"/>
              </a:lnSpc>
              <a:spcBef>
                <a:spcPts val="20"/>
              </a:spcBef>
            </a:pPr>
            <a:r>
              <a:rPr b="1" dirty="0">
                <a:latin typeface="Courier New"/>
                <a:cs typeface="Courier New"/>
              </a:rPr>
              <a:t>void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TIM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set(TIM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TypeDef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z="1350" b="1" baseline="-9259" dirty="0">
                <a:latin typeface="Courier New"/>
                <a:cs typeface="Courier New"/>
              </a:rPr>
              <a:t>*</a:t>
            </a:r>
            <a:r>
              <a:rPr sz="1350" b="1" spc="-7" baseline="-9259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timer,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int16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value);</a:t>
            </a:r>
            <a:endParaRPr sz="900">
              <a:latin typeface="Courier New"/>
              <a:cs typeface="Courier New"/>
            </a:endParaRPr>
          </a:p>
          <a:p>
            <a:pPr marL="314960">
              <a:lnSpc>
                <a:spcPct val="100000"/>
              </a:lnSpc>
              <a:spcBef>
                <a:spcPts val="865"/>
              </a:spcBef>
            </a:pPr>
            <a:r>
              <a:rPr dirty="0">
                <a:solidFill>
                  <a:srgbClr val="FF0000"/>
                </a:solidFill>
              </a:rPr>
              <a:t>Check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if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update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event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occurred:</a:t>
            </a:r>
          </a:p>
          <a:p>
            <a:pPr marL="314960">
              <a:lnSpc>
                <a:spcPct val="100000"/>
              </a:lnSpc>
              <a:spcBef>
                <a:spcPts val="15"/>
              </a:spcBef>
            </a:pPr>
            <a:r>
              <a:rPr b="1" dirty="0">
                <a:latin typeface="Courier New"/>
                <a:cs typeface="Courier New"/>
              </a:rPr>
              <a:t>int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TIM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update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check(TIM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TypeDef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z="1350" b="1" baseline="-9259" dirty="0">
                <a:latin typeface="Courier New"/>
                <a:cs typeface="Courier New"/>
              </a:rPr>
              <a:t>*</a:t>
            </a:r>
            <a:r>
              <a:rPr sz="1350" b="1" spc="-7" baseline="-9259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timer);</a:t>
            </a:r>
            <a:endParaRPr sz="900">
              <a:latin typeface="Courier New"/>
              <a:cs typeface="Courier New"/>
            </a:endParaRPr>
          </a:p>
          <a:p>
            <a:pPr marL="314960">
              <a:lnSpc>
                <a:spcPct val="100000"/>
              </a:lnSpc>
              <a:spcBef>
                <a:spcPts val="865"/>
              </a:spcBef>
            </a:pPr>
            <a:r>
              <a:rPr dirty="0">
                <a:solidFill>
                  <a:srgbClr val="FF0000"/>
                </a:solidFill>
              </a:rPr>
              <a:t>Clears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the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update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event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notification:</a:t>
            </a:r>
          </a:p>
          <a:p>
            <a:pPr marL="314960">
              <a:lnSpc>
                <a:spcPct val="100000"/>
              </a:lnSpc>
              <a:spcBef>
                <a:spcPts val="20"/>
              </a:spcBef>
            </a:pPr>
            <a:r>
              <a:rPr b="1" dirty="0">
                <a:latin typeface="Courier New"/>
                <a:cs typeface="Courier New"/>
              </a:rPr>
              <a:t>void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TIM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update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clear(TIM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TypeDef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sz="1350" b="1" baseline="-9259" dirty="0">
                <a:latin typeface="Courier New"/>
                <a:cs typeface="Courier New"/>
              </a:rPr>
              <a:t>*</a:t>
            </a:r>
            <a:r>
              <a:rPr sz="1350" b="1" spc="-7" baseline="-9259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timer);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spc="145" dirty="0"/>
              <a:t> </a:t>
            </a:r>
            <a:r>
              <a:rPr dirty="0"/>
              <a:t>let’s</a:t>
            </a:r>
            <a:r>
              <a:rPr spc="45" dirty="0"/>
              <a:t> </a:t>
            </a:r>
            <a:r>
              <a:rPr dirty="0"/>
              <a:t>flash</a:t>
            </a:r>
            <a:r>
              <a:rPr spc="4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LED</a:t>
            </a:r>
            <a:r>
              <a:rPr spc="45" dirty="0"/>
              <a:t> </a:t>
            </a:r>
            <a:r>
              <a:rPr dirty="0"/>
              <a:t>at</a:t>
            </a:r>
            <a:r>
              <a:rPr spc="50" dirty="0"/>
              <a:t> </a:t>
            </a:r>
            <a:r>
              <a:rPr dirty="0"/>
              <a:t>500</a:t>
            </a:r>
            <a:r>
              <a:rPr spc="45" dirty="0"/>
              <a:t> </a:t>
            </a:r>
            <a:r>
              <a:rPr spc="-25" dirty="0"/>
              <a:t>ms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1585" y="744179"/>
            <a:ext cx="2498214" cy="5828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614627"/>
            <a:ext cx="76809" cy="7680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831720" y="1691436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791766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002942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47584" y="2218931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007" y="2353297"/>
            <a:ext cx="76809" cy="7680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457769" y="2569286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2921" rIns="0" bIns="0" rtlCol="0">
            <a:spAutoFit/>
          </a:bodyPr>
          <a:lstStyle/>
          <a:p>
            <a:pPr marL="314960" marR="770255">
              <a:lnSpc>
                <a:spcPct val="129099"/>
              </a:lnSpc>
              <a:spcBef>
                <a:spcPts val="100"/>
              </a:spcBef>
            </a:pPr>
            <a:r>
              <a:rPr spc="-10" dirty="0"/>
              <a:t>Default</a:t>
            </a:r>
            <a:r>
              <a:rPr spc="-45" dirty="0"/>
              <a:t> </a:t>
            </a:r>
            <a:r>
              <a:rPr dirty="0"/>
              <a:t>clock</a:t>
            </a:r>
            <a:r>
              <a:rPr spc="-15" dirty="0"/>
              <a:t> </a:t>
            </a:r>
            <a:r>
              <a:rPr dirty="0"/>
              <a:t>source</a:t>
            </a:r>
            <a:r>
              <a:rPr spc="-20" dirty="0"/>
              <a:t> </a:t>
            </a:r>
            <a:r>
              <a:rPr b="1" dirty="0">
                <a:latin typeface="Courier New"/>
                <a:cs typeface="Courier New"/>
              </a:rPr>
              <a:t>CK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PSC</a:t>
            </a:r>
            <a:r>
              <a:rPr b="1" spc="-295" dirty="0">
                <a:latin typeface="Courier New"/>
                <a:cs typeface="Courier New"/>
              </a:rPr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at</a:t>
            </a:r>
            <a:r>
              <a:rPr spc="-15" dirty="0"/>
              <a:t> </a:t>
            </a:r>
            <a:r>
              <a:rPr dirty="0"/>
              <a:t>84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MHz</a:t>
            </a:r>
            <a:r>
              <a:rPr i="1" spc="45" dirty="0">
                <a:latin typeface="Arial"/>
                <a:cs typeface="Arial"/>
              </a:rPr>
              <a:t> </a:t>
            </a:r>
            <a:r>
              <a:rPr dirty="0"/>
              <a:t>(about</a:t>
            </a:r>
            <a:r>
              <a:rPr spc="-15" dirty="0"/>
              <a:t> </a:t>
            </a:r>
            <a:r>
              <a:rPr dirty="0"/>
              <a:t>19</a:t>
            </a:r>
            <a:r>
              <a:rPr spc="-15" dirty="0"/>
              <a:t> </a:t>
            </a:r>
            <a:r>
              <a:rPr i="1" spc="-25" dirty="0">
                <a:latin typeface="Arial"/>
                <a:cs typeface="Arial"/>
              </a:rPr>
              <a:t>ns</a:t>
            </a:r>
            <a:r>
              <a:rPr spc="-25" dirty="0"/>
              <a:t>) </a:t>
            </a:r>
            <a:r>
              <a:rPr dirty="0"/>
              <a:t>We</a:t>
            </a:r>
            <a:r>
              <a:rPr spc="-30" dirty="0"/>
              <a:t> </a:t>
            </a:r>
            <a:r>
              <a:rPr dirty="0"/>
              <a:t>must</a:t>
            </a:r>
            <a:r>
              <a:rPr spc="-25" dirty="0"/>
              <a:t> </a:t>
            </a:r>
            <a:r>
              <a:rPr dirty="0"/>
              <a:t>derive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period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500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ms</a:t>
            </a:r>
          </a:p>
          <a:p>
            <a:pPr marL="314960" marR="5080">
              <a:lnSpc>
                <a:spcPct val="101499"/>
              </a:lnSpc>
              <a:spcBef>
                <a:spcPts val="565"/>
              </a:spcBef>
            </a:pPr>
            <a:r>
              <a:rPr dirty="0"/>
              <a:t>We</a:t>
            </a:r>
            <a:r>
              <a:rPr spc="-30" dirty="0"/>
              <a:t> </a:t>
            </a:r>
            <a:r>
              <a:rPr dirty="0"/>
              <a:t>could</a:t>
            </a:r>
            <a:r>
              <a:rPr spc="-25" dirty="0"/>
              <a:t> </a:t>
            </a:r>
            <a:r>
              <a:rPr dirty="0"/>
              <a:t>use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b="1" dirty="0">
                <a:latin typeface="Arial"/>
                <a:cs typeface="Arial"/>
              </a:rPr>
              <a:t>division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factor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84000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order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have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clock</a:t>
            </a:r>
            <a:r>
              <a:rPr spc="-25" dirty="0"/>
              <a:t> </a:t>
            </a:r>
            <a:r>
              <a:rPr spc="-10" dirty="0"/>
              <a:t>count </a:t>
            </a:r>
            <a:r>
              <a:rPr dirty="0"/>
              <a:t>signal</a:t>
            </a:r>
            <a:r>
              <a:rPr spc="-30" dirty="0"/>
              <a:t> </a:t>
            </a:r>
            <a:r>
              <a:rPr spc="-10" dirty="0"/>
              <a:t>(</a:t>
            </a:r>
            <a:r>
              <a:rPr b="1" spc="-10" dirty="0">
                <a:latin typeface="Courier New"/>
                <a:cs typeface="Courier New"/>
              </a:rPr>
              <a:t>CK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CNT</a:t>
            </a:r>
            <a:r>
              <a:rPr dirty="0"/>
              <a:t>)</a:t>
            </a:r>
            <a:r>
              <a:rPr spc="-1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dirty="0"/>
              <a:t>1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ms</a:t>
            </a:r>
            <a:r>
              <a:rPr dirty="0"/>
              <a:t>,</a:t>
            </a:r>
            <a:r>
              <a:rPr spc="-15" dirty="0"/>
              <a:t> </a:t>
            </a:r>
            <a:r>
              <a:rPr dirty="0"/>
              <a:t>but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PSC</a:t>
            </a:r>
            <a:r>
              <a:rPr spc="-15" dirty="0"/>
              <a:t> </a:t>
            </a:r>
            <a:r>
              <a:rPr dirty="0"/>
              <a:t>register</a:t>
            </a:r>
            <a:r>
              <a:rPr spc="-15" dirty="0"/>
              <a:t> </a:t>
            </a:r>
            <a:r>
              <a:rPr dirty="0"/>
              <a:t>has</a:t>
            </a:r>
            <a:r>
              <a:rPr spc="-15" dirty="0"/>
              <a:t> </a:t>
            </a:r>
            <a:r>
              <a:rPr dirty="0"/>
              <a:t>only</a:t>
            </a:r>
            <a:r>
              <a:rPr spc="-20" dirty="0"/>
              <a:t> </a:t>
            </a:r>
            <a:r>
              <a:rPr dirty="0"/>
              <a:t>16</a:t>
            </a:r>
            <a:r>
              <a:rPr spc="-15" dirty="0"/>
              <a:t> </a:t>
            </a:r>
            <a:r>
              <a:rPr spc="-10" dirty="0"/>
              <a:t>bits...</a:t>
            </a:r>
          </a:p>
          <a:p>
            <a:pPr marL="314960" marR="152400">
              <a:lnSpc>
                <a:spcPct val="101499"/>
              </a:lnSpc>
              <a:spcBef>
                <a:spcPts val="570"/>
              </a:spcBef>
            </a:pPr>
            <a:r>
              <a:rPr spc="-10" dirty="0"/>
              <a:t>Let’s</a:t>
            </a:r>
            <a:r>
              <a:rPr spc="-25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instead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b="1" dirty="0">
                <a:latin typeface="Arial"/>
                <a:cs typeface="Arial"/>
              </a:rPr>
              <a:t>division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factor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>
                <a:solidFill>
                  <a:srgbClr val="FF0000"/>
                </a:solidFill>
              </a:rPr>
              <a:t>8400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order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have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clock </a:t>
            </a:r>
            <a:r>
              <a:rPr dirty="0"/>
              <a:t>count</a:t>
            </a:r>
            <a:r>
              <a:rPr spc="-25" dirty="0"/>
              <a:t> </a:t>
            </a:r>
            <a:r>
              <a:rPr dirty="0"/>
              <a:t>signal</a:t>
            </a:r>
            <a:r>
              <a:rPr spc="-10" dirty="0"/>
              <a:t> (</a:t>
            </a:r>
            <a:r>
              <a:rPr b="1" spc="-10" dirty="0">
                <a:latin typeface="Courier New"/>
                <a:cs typeface="Courier New"/>
              </a:rPr>
              <a:t>CK</a:t>
            </a:r>
            <a:r>
              <a:rPr b="1" spc="-2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CNT</a:t>
            </a:r>
            <a:r>
              <a:rPr dirty="0"/>
              <a:t>)</a:t>
            </a:r>
            <a:r>
              <a:rPr spc="-10" dirty="0"/>
              <a:t> </a:t>
            </a:r>
            <a:r>
              <a:rPr dirty="0"/>
              <a:t>at</a:t>
            </a:r>
            <a:r>
              <a:rPr spc="-15" dirty="0"/>
              <a:t> </a:t>
            </a:r>
            <a:r>
              <a:rPr dirty="0"/>
              <a:t>0</a:t>
            </a:r>
            <a:r>
              <a:rPr i="1" dirty="0">
                <a:latin typeface="Arial"/>
                <a:cs typeface="Arial"/>
              </a:rPr>
              <a:t>.</a:t>
            </a:r>
            <a:r>
              <a:rPr dirty="0"/>
              <a:t>1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ms</a:t>
            </a:r>
          </a:p>
          <a:p>
            <a:pPr marL="314960">
              <a:lnSpc>
                <a:spcPct val="100000"/>
              </a:lnSpc>
              <a:spcBef>
                <a:spcPts val="315"/>
              </a:spcBef>
            </a:pPr>
            <a:r>
              <a:rPr dirty="0"/>
              <a:t>So</a:t>
            </a:r>
            <a:r>
              <a:rPr spc="-25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must</a:t>
            </a:r>
            <a:r>
              <a:rPr spc="-25" dirty="0"/>
              <a:t> </a:t>
            </a:r>
            <a:r>
              <a:rPr spc="-10" dirty="0"/>
              <a:t>have</a:t>
            </a:r>
            <a:r>
              <a:rPr spc="-20" dirty="0"/>
              <a:t> </a:t>
            </a:r>
            <a:r>
              <a:rPr dirty="0">
                <a:solidFill>
                  <a:srgbClr val="FF0000"/>
                </a:solidFill>
              </a:rPr>
              <a:t>5000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/>
              <a:t>counts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order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have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period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500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ms</a:t>
            </a: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1007" y="2669616"/>
            <a:ext cx="76809" cy="7680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spc="145" dirty="0"/>
              <a:t> </a:t>
            </a:r>
            <a:r>
              <a:rPr dirty="0"/>
              <a:t>let’s</a:t>
            </a:r>
            <a:r>
              <a:rPr spc="45" dirty="0"/>
              <a:t> </a:t>
            </a:r>
            <a:r>
              <a:rPr dirty="0"/>
              <a:t>flash</a:t>
            </a:r>
            <a:r>
              <a:rPr spc="4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LED</a:t>
            </a:r>
            <a:r>
              <a:rPr spc="45" dirty="0"/>
              <a:t> </a:t>
            </a:r>
            <a:r>
              <a:rPr dirty="0"/>
              <a:t>at</a:t>
            </a:r>
            <a:r>
              <a:rPr spc="50" dirty="0"/>
              <a:t> </a:t>
            </a:r>
            <a:r>
              <a:rPr dirty="0"/>
              <a:t>500</a:t>
            </a:r>
            <a:r>
              <a:rPr spc="45" dirty="0"/>
              <a:t> </a:t>
            </a:r>
            <a:r>
              <a:rPr spc="-25" dirty="0"/>
              <a:t>ms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780" y="883080"/>
            <a:ext cx="2810490" cy="6557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826386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4395" y="1779150"/>
            <a:ext cx="2757805" cy="795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Arial MT"/>
                <a:cs typeface="Arial MT"/>
              </a:rPr>
              <a:t>Let’s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configure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timebase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b="1" spc="-10" dirty="0">
                <a:solidFill>
                  <a:srgbClr val="FF0000"/>
                </a:solidFill>
                <a:latin typeface="Arial"/>
                <a:cs typeface="Arial"/>
              </a:rPr>
              <a:t>prescaler=8400</a:t>
            </a:r>
            <a:r>
              <a:rPr sz="9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Arial MT"/>
                <a:cs typeface="Arial MT"/>
              </a:rPr>
              <a:t>and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10" dirty="0">
                <a:solidFill>
                  <a:srgbClr val="FF0000"/>
                </a:solidFill>
                <a:latin typeface="Arial"/>
                <a:cs typeface="Arial"/>
              </a:rPr>
              <a:t>autoreload=5000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900" dirty="0">
                <a:latin typeface="Arial MT"/>
                <a:cs typeface="Arial MT"/>
              </a:rPr>
              <a:t>Then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poll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b="1" dirty="0">
                <a:solidFill>
                  <a:srgbClr val="FF0000"/>
                </a:solidFill>
                <a:latin typeface="Arial"/>
                <a:cs typeface="Arial"/>
              </a:rPr>
              <a:t>“update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FF0000"/>
                </a:solidFill>
                <a:latin typeface="Arial"/>
                <a:cs typeface="Arial"/>
              </a:rPr>
              <a:t>event”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900" dirty="0">
                <a:latin typeface="Arial MT"/>
                <a:cs typeface="Arial MT"/>
              </a:rPr>
              <a:t>When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occurs,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toggle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b="1" dirty="0">
                <a:latin typeface="Arial"/>
                <a:cs typeface="Arial"/>
              </a:rPr>
              <a:t>clear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the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event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212746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459926"/>
            <a:ext cx="76809" cy="7680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First</a:t>
            </a:r>
            <a:r>
              <a:rPr spc="80" dirty="0"/>
              <a:t> </a:t>
            </a:r>
            <a:r>
              <a:rPr dirty="0"/>
              <a:t>Example:</a:t>
            </a:r>
            <a:r>
              <a:rPr spc="200" dirty="0"/>
              <a:t> </a:t>
            </a:r>
            <a:r>
              <a:rPr dirty="0"/>
              <a:t>flashing</a:t>
            </a:r>
            <a:r>
              <a:rPr spc="85" dirty="0"/>
              <a:t> </a:t>
            </a:r>
            <a:r>
              <a:rPr dirty="0"/>
              <a:t>using</a:t>
            </a:r>
            <a:r>
              <a:rPr spc="80" dirty="0"/>
              <a:t> </a:t>
            </a:r>
            <a:r>
              <a:rPr spc="-10" dirty="0"/>
              <a:t>timer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6684" y="330484"/>
            <a:ext cx="127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46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4073" y="515251"/>
            <a:ext cx="30480" cy="2396490"/>
            <a:chOff x="284073" y="515251"/>
            <a:chExt cx="30480" cy="2396490"/>
          </a:xfrm>
        </p:grpSpPr>
        <p:sp>
          <p:nvSpPr>
            <p:cNvPr id="7" name="object 7"/>
            <p:cNvSpPr/>
            <p:nvPr/>
          </p:nvSpPr>
          <p:spPr>
            <a:xfrm>
              <a:off x="286613" y="51779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1924" y="51779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613" y="60634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924" y="60634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6613" y="69491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924" y="69491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613" y="78348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924" y="78348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6613" y="87205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924" y="87205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613" y="96062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924" y="96062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613" y="104919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924" y="104919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613" y="11377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1924" y="11377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613" y="122632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924" y="122632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6613" y="131489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924" y="131489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6613" y="140346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1924" y="140346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6613" y="149203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1924" y="149203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6613" y="158060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1924" y="158060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6613" y="166917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924" y="166917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6613" y="175773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1924" y="175773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6613" y="184630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1924" y="184630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6613" y="193487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1924" y="193487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6613" y="202344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1924" y="202344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6613" y="211201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1924" y="211201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6613" y="220057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924" y="220057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6613" y="228914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1924" y="228914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6613" y="237770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1924" y="237770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6613" y="246627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1924" y="246627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6613" y="255484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924" y="255484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6613" y="264341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1924" y="264341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6613" y="273198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924" y="273198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6613" y="282055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1924" y="282055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357454" y="462115"/>
            <a:ext cx="3943985" cy="2449830"/>
            <a:chOff x="357454" y="462115"/>
            <a:chExt cx="3943985" cy="2449830"/>
          </a:xfrm>
        </p:grpSpPr>
        <p:sp>
          <p:nvSpPr>
            <p:cNvPr id="62" name="object 62"/>
            <p:cNvSpPr/>
            <p:nvPr/>
          </p:nvSpPr>
          <p:spPr>
            <a:xfrm>
              <a:off x="359994" y="467182"/>
              <a:ext cx="3888104" cy="0"/>
            </a:xfrm>
            <a:custGeom>
              <a:avLst/>
              <a:gdLst/>
              <a:ahLst/>
              <a:cxnLst/>
              <a:rect l="l" t="t" r="r" b="b"/>
              <a:pathLst>
                <a:path w="3888104">
                  <a:moveTo>
                    <a:pt x="0" y="0"/>
                  </a:moveTo>
                  <a:lnTo>
                    <a:pt x="3888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47997" y="467182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60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96079" y="464655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5060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96079" y="51779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96079" y="60634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96079" y="69491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96079" y="78348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96079" y="87205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96079" y="96062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96079" y="104919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96079" y="11377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96079" y="122632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96079" y="131489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3399" y="137436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96079" y="140346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96079" y="149203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96079" y="158060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96079" y="166917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3399" y="1728635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84021" y="1728635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96079" y="175773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96079" y="184630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83399" y="1905774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296079" y="193487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83399" y="1994344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296079" y="202344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296079" y="211201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96079" y="220057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96079" y="228914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296079" y="237770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47788" y="243718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348409" y="243718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296079" y="246627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96079" y="255484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296079" y="264341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47788" y="27028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348409" y="27028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771" y="0"/>
                  </a:lnTo>
                </a:path>
              </a:pathLst>
            </a:custGeom>
            <a:ln w="50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296079" y="273198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96079" y="282055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47294" y="491164"/>
            <a:ext cx="1965960" cy="2419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latin typeface="Courier New"/>
                <a:cs typeface="Courier New"/>
              </a:rPr>
              <a:t>#include</a:t>
            </a:r>
            <a:r>
              <a:rPr sz="600" b="1" spc="-65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"stm32_unict_lib.h"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  <a:spcBef>
                <a:spcPts val="675"/>
              </a:spcBef>
            </a:pPr>
            <a:r>
              <a:rPr sz="600" b="1" dirty="0">
                <a:latin typeface="Courier New"/>
                <a:cs typeface="Courier New"/>
              </a:rPr>
              <a:t>int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main()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sz="600" b="1" spc="-5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94310" marR="988694">
              <a:lnSpc>
                <a:spcPts val="700"/>
              </a:lnSpc>
              <a:spcBef>
                <a:spcPts val="30"/>
              </a:spcBef>
            </a:pP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2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LED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at</a:t>
            </a:r>
            <a:r>
              <a:rPr sz="600" b="1" spc="-25" dirty="0">
                <a:latin typeface="Courier New"/>
                <a:cs typeface="Courier New"/>
              </a:rPr>
              <a:t> PC3 </a:t>
            </a:r>
            <a:r>
              <a:rPr sz="600" b="1" spc="-10" dirty="0">
                <a:latin typeface="Courier New"/>
                <a:cs typeface="Courier New"/>
              </a:rPr>
              <a:t>GPIO_init(GPIOC);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75"/>
              </a:lnSpc>
            </a:pPr>
            <a:r>
              <a:rPr sz="600" b="1" spc="-10" dirty="0">
                <a:latin typeface="Courier New"/>
                <a:cs typeface="Courier New"/>
              </a:rPr>
              <a:t>GPIO_config_output(GPIOC,</a:t>
            </a:r>
            <a:r>
              <a:rPr sz="600" b="1" spc="60" dirty="0">
                <a:latin typeface="Courier New"/>
                <a:cs typeface="Courier New"/>
              </a:rPr>
              <a:t> </a:t>
            </a:r>
            <a:r>
              <a:rPr sz="600" b="1" spc="-25" dirty="0">
                <a:latin typeface="Courier New"/>
                <a:cs typeface="Courier New"/>
              </a:rPr>
              <a:t>3);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Courier New"/>
              <a:cs typeface="Courier New"/>
            </a:endParaRPr>
          </a:p>
          <a:p>
            <a:pPr marL="194310" marR="988694">
              <a:lnSpc>
                <a:spcPts val="700"/>
              </a:lnSpc>
            </a:pP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init</a:t>
            </a:r>
            <a:r>
              <a:rPr sz="600" b="1" spc="-2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the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timer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TIM</a:t>
            </a:r>
            <a:r>
              <a:rPr sz="600" b="1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init(TIM2);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710"/>
              </a:lnSpc>
              <a:spcBef>
                <a:spcPts val="650"/>
              </a:spcBef>
            </a:pP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Configure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the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timebase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95"/>
              </a:lnSpc>
            </a:pP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Counter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clock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set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to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0.1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spc="-25" dirty="0">
                <a:latin typeface="Courier New"/>
                <a:cs typeface="Courier New"/>
              </a:rPr>
              <a:t>ms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710"/>
              </a:lnSpc>
            </a:pP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TIM</a:t>
            </a:r>
            <a:r>
              <a:rPr sz="600" b="1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config</a:t>
            </a:r>
            <a:r>
              <a:rPr sz="600" b="1" spc="-1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timebase(TIM2,</a:t>
            </a: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 8400,</a:t>
            </a:r>
            <a:r>
              <a:rPr sz="6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5000);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Courier New"/>
              <a:cs typeface="Courier New"/>
            </a:endParaRPr>
          </a:p>
          <a:p>
            <a:pPr marL="194310" marR="5080">
              <a:lnSpc>
                <a:spcPts val="700"/>
              </a:lnSpc>
            </a:pP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TIM</a:t>
            </a:r>
            <a:r>
              <a:rPr sz="600" b="1" spc="-1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set(TIM2,</a:t>
            </a:r>
            <a:r>
              <a:rPr sz="6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0);</a:t>
            </a:r>
            <a:r>
              <a:rPr sz="6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6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resets</a:t>
            </a:r>
            <a:r>
              <a:rPr sz="6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sz="6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counter TIM</a:t>
            </a:r>
            <a:r>
              <a:rPr sz="600" b="1" spc="-1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on(TIM2);</a:t>
            </a:r>
            <a:r>
              <a:rPr sz="6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6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starts</a:t>
            </a:r>
            <a:r>
              <a:rPr sz="6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sz="6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timer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Courier New"/>
              <a:cs typeface="Courier New"/>
            </a:endParaRPr>
          </a:p>
          <a:p>
            <a:pPr marL="194310" marR="1034415">
              <a:lnSpc>
                <a:spcPts val="700"/>
              </a:lnSpc>
            </a:pP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4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infinite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spc="-20" dirty="0">
                <a:latin typeface="Courier New"/>
                <a:cs typeface="Courier New"/>
              </a:rPr>
              <a:t>loop </a:t>
            </a:r>
            <a:r>
              <a:rPr sz="600" b="1" dirty="0">
                <a:latin typeface="Courier New"/>
                <a:cs typeface="Courier New"/>
              </a:rPr>
              <a:t>for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(;;)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spc="-5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65"/>
              </a:lnSpc>
            </a:pP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check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the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update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event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95"/>
              </a:lnSpc>
            </a:pPr>
            <a:r>
              <a:rPr sz="600" b="1" dirty="0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sz="6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(TIM</a:t>
            </a:r>
            <a:r>
              <a:rPr sz="600" b="1" spc="-1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update</a:t>
            </a:r>
            <a:r>
              <a:rPr sz="600" b="1" spc="-1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check(TIM2))</a:t>
            </a:r>
            <a:r>
              <a:rPr sz="6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i="1" spc="-50" dirty="0">
                <a:solidFill>
                  <a:srgbClr val="FF0000"/>
                </a:solidFill>
                <a:latin typeface="Verdana"/>
                <a:cs typeface="Verdana"/>
              </a:rPr>
              <a:t>{</a:t>
            </a:r>
            <a:endParaRPr sz="600">
              <a:latin typeface="Verdana"/>
              <a:cs typeface="Verdana"/>
            </a:endParaRPr>
          </a:p>
          <a:p>
            <a:pPr marL="558800">
              <a:lnSpc>
                <a:spcPts val="695"/>
              </a:lnSpc>
            </a:pPr>
            <a:r>
              <a:rPr sz="600" b="1" spc="-10" dirty="0">
                <a:latin typeface="Courier New"/>
                <a:cs typeface="Courier New"/>
              </a:rPr>
              <a:t>GPIO_toggle(GPIOC,</a:t>
            </a:r>
            <a:r>
              <a:rPr sz="600" b="1" spc="40" dirty="0">
                <a:latin typeface="Courier New"/>
                <a:cs typeface="Courier New"/>
              </a:rPr>
              <a:t> </a:t>
            </a:r>
            <a:r>
              <a:rPr sz="600" b="1" spc="-25" dirty="0">
                <a:latin typeface="Courier New"/>
                <a:cs typeface="Courier New"/>
              </a:rPr>
              <a:t>3);</a:t>
            </a:r>
            <a:endParaRPr sz="600">
              <a:latin typeface="Courier New"/>
              <a:cs typeface="Courier New"/>
            </a:endParaRPr>
          </a:p>
          <a:p>
            <a:pPr marL="558800" marR="259715">
              <a:lnSpc>
                <a:spcPts val="700"/>
              </a:lnSpc>
              <a:spcBef>
                <a:spcPts val="30"/>
              </a:spcBef>
            </a:pP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clear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the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update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event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TIM</a:t>
            </a:r>
            <a:r>
              <a:rPr sz="600" b="1" spc="-1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update</a:t>
            </a:r>
            <a:r>
              <a:rPr sz="600" b="1" spc="-1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600" b="1" spc="-10" dirty="0">
                <a:solidFill>
                  <a:srgbClr val="FF0000"/>
                </a:solidFill>
                <a:latin typeface="Courier New"/>
                <a:cs typeface="Courier New"/>
              </a:rPr>
              <a:t>clear(TIM2);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65"/>
              </a:lnSpc>
            </a:pPr>
            <a:r>
              <a:rPr sz="600" b="1" spc="-5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710"/>
              </a:lnSpc>
            </a:pPr>
            <a:r>
              <a:rPr sz="600" b="1" spc="-5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84086" y="2909125"/>
            <a:ext cx="30480" cy="88900"/>
            <a:chOff x="284086" y="2909125"/>
            <a:chExt cx="30480" cy="88900"/>
          </a:xfrm>
        </p:grpSpPr>
        <p:sp>
          <p:nvSpPr>
            <p:cNvPr id="103" name="object 103"/>
            <p:cNvSpPr/>
            <p:nvPr/>
          </p:nvSpPr>
          <p:spPr>
            <a:xfrm>
              <a:off x="286613" y="290912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11924" y="290912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/>
          <p:nvPr/>
        </p:nvSpPr>
        <p:spPr>
          <a:xfrm>
            <a:off x="4296079" y="290912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8856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47294" y="2882498"/>
            <a:ext cx="71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45986" y="2911607"/>
            <a:ext cx="4187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001770" algn="l"/>
              </a:tabLst>
            </a:pPr>
            <a:r>
              <a:rPr sz="1500" i="1" spc="-127" baseline="-11111" dirty="0">
                <a:latin typeface="Arial"/>
                <a:cs typeface="Arial"/>
              </a:rPr>
              <a:t> </a:t>
            </a:r>
            <a:r>
              <a:rPr sz="1000" i="1" u="dbl" spc="2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r>
              <a:rPr sz="1000" i="1" u="dbl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455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112" name="object 1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Second</a:t>
            </a:r>
            <a:r>
              <a:rPr spc="85" dirty="0"/>
              <a:t> </a:t>
            </a:r>
            <a:r>
              <a:rPr dirty="0"/>
              <a:t>Example:</a:t>
            </a:r>
            <a:r>
              <a:rPr spc="200" dirty="0"/>
              <a:t> </a:t>
            </a:r>
            <a:r>
              <a:rPr dirty="0"/>
              <a:t>flashing</a:t>
            </a:r>
            <a:r>
              <a:rPr spc="85" dirty="0"/>
              <a:t> </a:t>
            </a:r>
            <a:r>
              <a:rPr dirty="0"/>
              <a:t>controlled</a:t>
            </a:r>
            <a:r>
              <a:rPr spc="90" dirty="0"/>
              <a:t> </a:t>
            </a:r>
            <a:r>
              <a:rPr dirty="0"/>
              <a:t>by</a:t>
            </a:r>
            <a:r>
              <a:rPr spc="85" dirty="0"/>
              <a:t> </a:t>
            </a:r>
            <a:r>
              <a:rPr spc="-10" dirty="0"/>
              <a:t>button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6684" y="233888"/>
            <a:ext cx="127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46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4073" y="418642"/>
            <a:ext cx="30480" cy="2750820"/>
            <a:chOff x="284073" y="418642"/>
            <a:chExt cx="30480" cy="2750820"/>
          </a:xfrm>
        </p:grpSpPr>
        <p:sp>
          <p:nvSpPr>
            <p:cNvPr id="7" name="object 7"/>
            <p:cNvSpPr/>
            <p:nvPr/>
          </p:nvSpPr>
          <p:spPr>
            <a:xfrm>
              <a:off x="286613" y="42118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1924" y="42118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613" y="50975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924" y="50975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6613" y="59832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924" y="59832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613" y="68689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924" y="68689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6613" y="77546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924" y="77546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613" y="86403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924" y="86403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613" y="95260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924" y="95260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613" y="104115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1924" y="104115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613" y="112972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924" y="112972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6613" y="121829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924" y="121829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6613" y="130686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1924" y="130686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6613" y="139543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1924" y="139543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6613" y="148400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1924" y="148400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6613" y="157257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924" y="157257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6613" y="166113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1924" y="166113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6613" y="174970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1924" y="174970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6613" y="183827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1924" y="183827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6613" y="192684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1924" y="192684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6613" y="201541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1924" y="201541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6613" y="210398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924" y="210398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6613" y="219254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1924" y="219254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6613" y="228111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1924" y="228111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6613" y="236968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1924" y="236968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6613" y="245825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924" y="245825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6613" y="254681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1924" y="254681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6613" y="263538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924" y="263538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6613" y="272395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1924" y="272395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6613" y="281251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924" y="281251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6613" y="290108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1924" y="290108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6613" y="298965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1924" y="298965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6613" y="307822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1924" y="307822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357454" y="365506"/>
            <a:ext cx="3943985" cy="2804160"/>
            <a:chOff x="357454" y="365506"/>
            <a:chExt cx="3943985" cy="2804160"/>
          </a:xfrm>
        </p:grpSpPr>
        <p:sp>
          <p:nvSpPr>
            <p:cNvPr id="70" name="object 70"/>
            <p:cNvSpPr/>
            <p:nvPr/>
          </p:nvSpPr>
          <p:spPr>
            <a:xfrm>
              <a:off x="359994" y="370586"/>
              <a:ext cx="3888104" cy="0"/>
            </a:xfrm>
            <a:custGeom>
              <a:avLst/>
              <a:gdLst/>
              <a:ahLst/>
              <a:cxnLst/>
              <a:rect l="l" t="t" r="r" b="b"/>
              <a:pathLst>
                <a:path w="3888104">
                  <a:moveTo>
                    <a:pt x="0" y="0"/>
                  </a:moveTo>
                  <a:lnTo>
                    <a:pt x="3888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47997" y="370586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50800">
                  <a:moveTo>
                    <a:pt x="0" y="0"/>
                  </a:moveTo>
                  <a:lnTo>
                    <a:pt x="5060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96079" y="368046"/>
              <a:ext cx="0" cy="50800"/>
            </a:xfrm>
            <a:custGeom>
              <a:avLst/>
              <a:gdLst/>
              <a:ahLst/>
              <a:cxnLst/>
              <a:rect l="l" t="t" r="r" b="b"/>
              <a:pathLst>
                <a:path h="50800">
                  <a:moveTo>
                    <a:pt x="0" y="5060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96079" y="42118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96079" y="50975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96079" y="59832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96079" y="68689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96079" y="77546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96079" y="86403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96079" y="95260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96079" y="104115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96079" y="112972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96079" y="121829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96079" y="130686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96079" y="139543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296079" y="148400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296079" y="157257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296079" y="166113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296079" y="174970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96079" y="183827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96079" y="192684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296079" y="201541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296079" y="210398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296079" y="219254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296079" y="228111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96079" y="236968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296079" y="245825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296079" y="254682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296079" y="263538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296079" y="272395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96079" y="281251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96079" y="290108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96079" y="298965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96079" y="307822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347294" y="394568"/>
            <a:ext cx="3669665" cy="2773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latin typeface="Courier New"/>
                <a:cs typeface="Courier New"/>
              </a:rPr>
              <a:t>#include</a:t>
            </a:r>
            <a:r>
              <a:rPr sz="600" b="1" spc="-65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"stm32_unict_lib.h"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  <a:spcBef>
                <a:spcPts val="675"/>
              </a:spcBef>
            </a:pPr>
            <a:r>
              <a:rPr sz="600" b="1" dirty="0">
                <a:latin typeface="Courier New"/>
                <a:cs typeface="Courier New"/>
              </a:rPr>
              <a:t>int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main()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sz="600" b="1" spc="-5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95"/>
              </a:lnSpc>
            </a:pPr>
            <a:r>
              <a:rPr sz="600" b="1" dirty="0">
                <a:latin typeface="Courier New"/>
                <a:cs typeface="Courier New"/>
              </a:rPr>
              <a:t>int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last_key_state,</a:t>
            </a:r>
            <a:r>
              <a:rPr sz="600" b="1" spc="-1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flashing</a:t>
            </a:r>
            <a:r>
              <a:rPr sz="600" b="1" spc="-1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=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spc="-25" dirty="0">
                <a:latin typeface="Courier New"/>
                <a:cs typeface="Courier New"/>
              </a:rPr>
              <a:t>0;</a:t>
            </a:r>
            <a:endParaRPr sz="600">
              <a:latin typeface="Courier New"/>
              <a:cs typeface="Courier New"/>
            </a:endParaRPr>
          </a:p>
          <a:p>
            <a:pPr marL="194310" marR="2692400">
              <a:lnSpc>
                <a:spcPts val="700"/>
              </a:lnSpc>
              <a:spcBef>
                <a:spcPts val="30"/>
              </a:spcBef>
            </a:pP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2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LED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at</a:t>
            </a:r>
            <a:r>
              <a:rPr sz="600" b="1" spc="-25" dirty="0">
                <a:latin typeface="Courier New"/>
                <a:cs typeface="Courier New"/>
              </a:rPr>
              <a:t> PC3 </a:t>
            </a:r>
            <a:r>
              <a:rPr sz="600" b="1" spc="-10" dirty="0">
                <a:latin typeface="Courier New"/>
                <a:cs typeface="Courier New"/>
              </a:rPr>
              <a:t>GPIO_init(GPIOC);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75"/>
              </a:lnSpc>
            </a:pPr>
            <a:r>
              <a:rPr sz="600" b="1" spc="-10" dirty="0">
                <a:latin typeface="Courier New"/>
                <a:cs typeface="Courier New"/>
              </a:rPr>
              <a:t>GPIO_config_output(GPIOC,</a:t>
            </a:r>
            <a:r>
              <a:rPr sz="600" b="1" spc="60" dirty="0">
                <a:latin typeface="Courier New"/>
                <a:cs typeface="Courier New"/>
              </a:rPr>
              <a:t> </a:t>
            </a:r>
            <a:r>
              <a:rPr sz="600" b="1" spc="-25" dirty="0">
                <a:latin typeface="Courier New"/>
                <a:cs typeface="Courier New"/>
              </a:rPr>
              <a:t>3);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Courier New"/>
              <a:cs typeface="Courier New"/>
            </a:endParaRPr>
          </a:p>
          <a:p>
            <a:pPr marL="194310" marR="2464435">
              <a:lnSpc>
                <a:spcPts val="700"/>
              </a:lnSpc>
            </a:pP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pushbutton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X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(PB10) GPIO_init(GPIOB);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75"/>
              </a:lnSpc>
            </a:pPr>
            <a:r>
              <a:rPr sz="600" b="1" spc="-10" dirty="0">
                <a:latin typeface="Courier New"/>
                <a:cs typeface="Courier New"/>
              </a:rPr>
              <a:t>GPIO_config_input(GPIOB,</a:t>
            </a:r>
            <a:r>
              <a:rPr sz="600" b="1" spc="60" dirty="0">
                <a:latin typeface="Courier New"/>
                <a:cs typeface="Courier New"/>
              </a:rPr>
              <a:t> </a:t>
            </a:r>
            <a:r>
              <a:rPr sz="600" b="1" spc="-20" dirty="0">
                <a:latin typeface="Courier New"/>
                <a:cs typeface="Courier New"/>
              </a:rPr>
              <a:t>10);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  <a:spcBef>
                <a:spcPts val="675"/>
              </a:spcBef>
              <a:tabLst>
                <a:tab pos="1105535" algn="l"/>
              </a:tabLst>
            </a:pPr>
            <a:r>
              <a:rPr sz="600" b="1" spc="-10" dirty="0">
                <a:latin typeface="Courier New"/>
                <a:cs typeface="Courier New"/>
              </a:rPr>
              <a:t>TIM_init(TIM2);</a:t>
            </a:r>
            <a:r>
              <a:rPr sz="600" b="1" dirty="0">
                <a:latin typeface="Courier New"/>
                <a:cs typeface="Courier New"/>
              </a:rPr>
              <a:t>	//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init</a:t>
            </a:r>
            <a:r>
              <a:rPr sz="600" b="1" spc="-2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the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spc="-20" dirty="0">
                <a:latin typeface="Courier New"/>
                <a:cs typeface="Courier New"/>
              </a:rPr>
              <a:t>timer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Courier New"/>
              <a:cs typeface="Courier New"/>
            </a:endParaRPr>
          </a:p>
          <a:p>
            <a:pPr marL="194310" marR="1007110">
              <a:lnSpc>
                <a:spcPts val="700"/>
              </a:lnSpc>
            </a:pP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Configure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the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timebase,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counter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clock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set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to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0.1</a:t>
            </a:r>
            <a:r>
              <a:rPr sz="600" b="1" spc="-40" dirty="0">
                <a:latin typeface="Courier New"/>
                <a:cs typeface="Courier New"/>
              </a:rPr>
              <a:t> </a:t>
            </a:r>
            <a:r>
              <a:rPr sz="600" b="1" spc="-25" dirty="0">
                <a:latin typeface="Courier New"/>
                <a:cs typeface="Courier New"/>
              </a:rPr>
              <a:t>ms </a:t>
            </a:r>
            <a:r>
              <a:rPr sz="600" b="1" spc="-10" dirty="0">
                <a:latin typeface="Courier New"/>
                <a:cs typeface="Courier New"/>
              </a:rPr>
              <a:t>TIM_config_timebase(TIM2,</a:t>
            </a:r>
            <a:r>
              <a:rPr sz="600" b="1" spc="1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8400,</a:t>
            </a:r>
            <a:r>
              <a:rPr sz="600" b="1" spc="1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5000);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65"/>
              </a:lnSpc>
            </a:pPr>
            <a:r>
              <a:rPr sz="600" b="1" spc="-10" dirty="0">
                <a:latin typeface="Courier New"/>
                <a:cs typeface="Courier New"/>
              </a:rPr>
              <a:t>TIM_set(TIM2,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0);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1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resets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the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counter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710"/>
              </a:lnSpc>
            </a:pPr>
            <a:r>
              <a:rPr sz="600" b="1" spc="-10" dirty="0">
                <a:latin typeface="Courier New"/>
                <a:cs typeface="Courier New"/>
              </a:rPr>
              <a:t>TIM_on(TIM2);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//</a:t>
            </a:r>
            <a:r>
              <a:rPr sz="600" b="1" spc="-1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starts</a:t>
            </a:r>
            <a:r>
              <a:rPr sz="600" b="1" spc="-1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the</a:t>
            </a:r>
            <a:r>
              <a:rPr sz="600" b="1" spc="-15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timer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Courier New"/>
              <a:cs typeface="Courier New"/>
            </a:endParaRPr>
          </a:p>
          <a:p>
            <a:pPr marL="194310" marR="1735455">
              <a:lnSpc>
                <a:spcPts val="700"/>
              </a:lnSpc>
            </a:pPr>
            <a:r>
              <a:rPr sz="600" b="1" spc="-10" dirty="0">
                <a:latin typeface="Courier New"/>
                <a:cs typeface="Courier New"/>
              </a:rPr>
              <a:t>last_key_state</a:t>
            </a:r>
            <a:r>
              <a:rPr sz="600" b="1" spc="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=</a:t>
            </a:r>
            <a:r>
              <a:rPr sz="600" b="1" spc="2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GPIO_read(GPIOB,</a:t>
            </a:r>
            <a:r>
              <a:rPr sz="600" b="1" spc="20" dirty="0">
                <a:latin typeface="Courier New"/>
                <a:cs typeface="Courier New"/>
              </a:rPr>
              <a:t> </a:t>
            </a:r>
            <a:r>
              <a:rPr sz="600" b="1" spc="-20" dirty="0">
                <a:latin typeface="Courier New"/>
                <a:cs typeface="Courier New"/>
              </a:rPr>
              <a:t>10); </a:t>
            </a:r>
            <a:r>
              <a:rPr sz="600" b="1" dirty="0">
                <a:latin typeface="Courier New"/>
                <a:cs typeface="Courier New"/>
              </a:rPr>
              <a:t>for</a:t>
            </a:r>
            <a:r>
              <a:rPr sz="600" b="1" spc="-3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(;;)</a:t>
            </a:r>
            <a:r>
              <a:rPr sz="600" b="1" spc="-30" dirty="0">
                <a:latin typeface="Courier New"/>
                <a:cs typeface="Courier New"/>
              </a:rPr>
              <a:t> </a:t>
            </a:r>
            <a:r>
              <a:rPr sz="600" b="1" spc="-5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65"/>
              </a:lnSpc>
            </a:pPr>
            <a:r>
              <a:rPr sz="600" b="1" dirty="0">
                <a:latin typeface="Courier New"/>
                <a:cs typeface="Courier New"/>
              </a:rPr>
              <a:t>int</a:t>
            </a:r>
            <a:r>
              <a:rPr sz="600" b="1" spc="1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current_key_state</a:t>
            </a:r>
            <a:r>
              <a:rPr sz="600" b="1" spc="1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=</a:t>
            </a:r>
            <a:r>
              <a:rPr sz="600" b="1" spc="1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GPIO_read(GPIOB,</a:t>
            </a:r>
            <a:r>
              <a:rPr sz="600" b="1" spc="10" dirty="0">
                <a:latin typeface="Courier New"/>
                <a:cs typeface="Courier New"/>
              </a:rPr>
              <a:t> </a:t>
            </a:r>
            <a:r>
              <a:rPr sz="600" b="1" spc="-20" dirty="0">
                <a:latin typeface="Courier New"/>
                <a:cs typeface="Courier New"/>
              </a:rPr>
              <a:t>10);</a:t>
            </a:r>
            <a:endParaRPr sz="600">
              <a:latin typeface="Courier New"/>
              <a:cs typeface="Courier New"/>
            </a:endParaRPr>
          </a:p>
          <a:p>
            <a:pPr marL="376555" marR="5080">
              <a:lnSpc>
                <a:spcPts val="700"/>
              </a:lnSpc>
              <a:spcBef>
                <a:spcPts val="30"/>
              </a:spcBef>
            </a:pPr>
            <a:r>
              <a:rPr sz="600" b="1" dirty="0">
                <a:latin typeface="Courier New"/>
                <a:cs typeface="Courier New"/>
              </a:rPr>
              <a:t>if</a:t>
            </a:r>
            <a:r>
              <a:rPr sz="600" b="1" spc="-15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(last_key_state </a:t>
            </a:r>
            <a:r>
              <a:rPr sz="600" b="1" dirty="0">
                <a:latin typeface="Courier New"/>
                <a:cs typeface="Courier New"/>
              </a:rPr>
              <a:t>==</a:t>
            </a:r>
            <a:r>
              <a:rPr sz="600" b="1" spc="-1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1</a:t>
            </a:r>
            <a:r>
              <a:rPr sz="600" b="1" spc="-1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&amp;&amp;</a:t>
            </a:r>
            <a:r>
              <a:rPr sz="600" b="1" spc="-10" dirty="0">
                <a:latin typeface="Courier New"/>
                <a:cs typeface="Courier New"/>
              </a:rPr>
              <a:t> current_key_state </a:t>
            </a:r>
            <a:r>
              <a:rPr sz="600" b="1" dirty="0">
                <a:latin typeface="Courier New"/>
                <a:cs typeface="Courier New"/>
              </a:rPr>
              <a:t>==</a:t>
            </a:r>
            <a:r>
              <a:rPr sz="600" b="1" spc="-1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0)</a:t>
            </a:r>
            <a:r>
              <a:rPr sz="600" b="1" spc="-15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flashing</a:t>
            </a:r>
            <a:r>
              <a:rPr sz="600" b="1" spc="-1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=</a:t>
            </a:r>
            <a:r>
              <a:rPr sz="600" b="1" spc="-10" dirty="0">
                <a:latin typeface="Courier New"/>
                <a:cs typeface="Courier New"/>
              </a:rPr>
              <a:t> !flashing; last_key_state</a:t>
            </a:r>
            <a:r>
              <a:rPr sz="600" b="1" spc="1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=</a:t>
            </a:r>
            <a:r>
              <a:rPr sz="600" b="1" spc="1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current_key_state;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65"/>
              </a:lnSpc>
            </a:pPr>
            <a:r>
              <a:rPr sz="600" b="1" dirty="0">
                <a:latin typeface="Courier New"/>
                <a:cs typeface="Courier New"/>
              </a:rPr>
              <a:t>if</a:t>
            </a:r>
            <a:r>
              <a:rPr sz="600" b="1" spc="20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(TIM_update_check(TIM2))</a:t>
            </a:r>
            <a:r>
              <a:rPr sz="600" b="1" spc="20" dirty="0">
                <a:latin typeface="Courier New"/>
                <a:cs typeface="Courier New"/>
              </a:rPr>
              <a:t> </a:t>
            </a:r>
            <a:r>
              <a:rPr sz="600" b="1" spc="-5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558800" marR="1462405">
              <a:lnSpc>
                <a:spcPts val="700"/>
              </a:lnSpc>
              <a:spcBef>
                <a:spcPts val="25"/>
              </a:spcBef>
            </a:pPr>
            <a:r>
              <a:rPr sz="600" b="1" dirty="0">
                <a:latin typeface="Courier New"/>
                <a:cs typeface="Courier New"/>
              </a:rPr>
              <a:t>if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dirty="0">
                <a:latin typeface="Courier New"/>
                <a:cs typeface="Courier New"/>
              </a:rPr>
              <a:t>(flashing)</a:t>
            </a:r>
            <a:r>
              <a:rPr sz="600" b="1" spc="-15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GPIO_toggle(GPIOC,</a:t>
            </a:r>
            <a:r>
              <a:rPr sz="600" b="1" spc="-20" dirty="0">
                <a:latin typeface="Courier New"/>
                <a:cs typeface="Courier New"/>
              </a:rPr>
              <a:t> </a:t>
            </a:r>
            <a:r>
              <a:rPr sz="600" b="1" spc="-25" dirty="0">
                <a:latin typeface="Courier New"/>
                <a:cs typeface="Courier New"/>
              </a:rPr>
              <a:t>3); </a:t>
            </a:r>
            <a:r>
              <a:rPr sz="600" b="1" dirty="0">
                <a:latin typeface="Courier New"/>
                <a:cs typeface="Courier New"/>
              </a:rPr>
              <a:t>else</a:t>
            </a:r>
            <a:r>
              <a:rPr sz="600" b="1" spc="5" dirty="0">
                <a:latin typeface="Courier New"/>
                <a:cs typeface="Courier New"/>
              </a:rPr>
              <a:t> </a:t>
            </a:r>
            <a:r>
              <a:rPr sz="600" b="1" spc="-10" dirty="0">
                <a:latin typeface="Courier New"/>
                <a:cs typeface="Courier New"/>
              </a:rPr>
              <a:t>GPIO_write(GPIOC,3,</a:t>
            </a:r>
            <a:r>
              <a:rPr sz="600" b="1" spc="5" dirty="0">
                <a:latin typeface="Courier New"/>
                <a:cs typeface="Courier New"/>
              </a:rPr>
              <a:t> </a:t>
            </a:r>
            <a:r>
              <a:rPr sz="600" b="1" spc="-25" dirty="0">
                <a:latin typeface="Courier New"/>
                <a:cs typeface="Courier New"/>
              </a:rPr>
              <a:t>0); </a:t>
            </a:r>
            <a:r>
              <a:rPr sz="600" b="1" spc="-10" dirty="0">
                <a:latin typeface="Courier New"/>
                <a:cs typeface="Courier New"/>
              </a:rPr>
              <a:t>TIM_update_clear(TIM2);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60"/>
              </a:lnSpc>
            </a:pPr>
            <a:r>
              <a:rPr sz="600" b="1" spc="-5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710"/>
              </a:lnSpc>
            </a:pPr>
            <a:r>
              <a:rPr sz="600" b="1" spc="-5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84086" y="3166795"/>
            <a:ext cx="30480" cy="88900"/>
            <a:chOff x="284086" y="3166795"/>
            <a:chExt cx="30480" cy="88900"/>
          </a:xfrm>
        </p:grpSpPr>
        <p:sp>
          <p:nvSpPr>
            <p:cNvPr id="106" name="object 106"/>
            <p:cNvSpPr/>
            <p:nvPr/>
          </p:nvSpPr>
          <p:spPr>
            <a:xfrm>
              <a:off x="286613" y="316679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11924" y="316679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/>
          <p:nvPr/>
        </p:nvSpPr>
        <p:spPr>
          <a:xfrm>
            <a:off x="4296079" y="316679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8856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47294" y="3140181"/>
            <a:ext cx="71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84086" y="3238919"/>
            <a:ext cx="15240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i="1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96684" y="3169277"/>
            <a:ext cx="4110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50970" algn="l"/>
              </a:tabLst>
            </a:pPr>
            <a:r>
              <a:rPr sz="1000" i="1" u="dbl" spc="2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r>
              <a:rPr sz="1000" i="1" u="dbl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455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35" dirty="0"/>
              <a:t> </a:t>
            </a:r>
            <a:r>
              <a:rPr dirty="0"/>
              <a:t>is</a:t>
            </a:r>
            <a:r>
              <a:rPr spc="4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spc="-10" dirty="0"/>
              <a:t>“timer”?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678611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130770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754987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207145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007" y="2466975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3031" y="2646387"/>
            <a:ext cx="61874" cy="61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3031" y="2785567"/>
            <a:ext cx="61874" cy="618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52069">
              <a:lnSpc>
                <a:spcPct val="102699"/>
              </a:lnSpc>
              <a:spcBef>
                <a:spcPts val="55"/>
              </a:spcBef>
            </a:pPr>
            <a:r>
              <a:rPr sz="1100" dirty="0"/>
              <a:t>A</a:t>
            </a:r>
            <a:r>
              <a:rPr sz="1100" spc="-30" dirty="0"/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TIMER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/>
              <a:t>is</a:t>
            </a:r>
            <a:r>
              <a:rPr sz="1100" spc="-25" dirty="0"/>
              <a:t> </a:t>
            </a:r>
            <a:r>
              <a:rPr sz="1100" dirty="0"/>
              <a:t>a</a:t>
            </a:r>
            <a:r>
              <a:rPr sz="1100" spc="-30" dirty="0"/>
              <a:t> </a:t>
            </a:r>
            <a:r>
              <a:rPr sz="1100" dirty="0"/>
              <a:t>circuit</a:t>
            </a:r>
            <a:r>
              <a:rPr sz="1100" spc="-25" dirty="0"/>
              <a:t> </a:t>
            </a:r>
            <a:r>
              <a:rPr sz="1100" dirty="0"/>
              <a:t>that</a:t>
            </a:r>
            <a:r>
              <a:rPr sz="1100" spc="-30" dirty="0"/>
              <a:t> </a:t>
            </a:r>
            <a:r>
              <a:rPr sz="1100" spc="-10" dirty="0"/>
              <a:t>enables</a:t>
            </a:r>
            <a:r>
              <a:rPr sz="1100" spc="-25" dirty="0"/>
              <a:t> </a:t>
            </a:r>
            <a:r>
              <a:rPr sz="1100" dirty="0"/>
              <a:t>the</a:t>
            </a:r>
            <a:r>
              <a:rPr sz="1100" spc="-30" dirty="0"/>
              <a:t> </a:t>
            </a:r>
            <a:r>
              <a:rPr sz="1100" dirty="0"/>
              <a:t>software</a:t>
            </a:r>
            <a:r>
              <a:rPr sz="1100" spc="-30" dirty="0"/>
              <a:t> </a:t>
            </a:r>
            <a:r>
              <a:rPr sz="1100" dirty="0"/>
              <a:t>to</a:t>
            </a:r>
            <a:r>
              <a:rPr sz="1100" spc="-25" dirty="0"/>
              <a:t> </a:t>
            </a:r>
            <a:r>
              <a:rPr sz="1100" spc="-10" dirty="0"/>
              <a:t>have</a:t>
            </a:r>
            <a:r>
              <a:rPr sz="1100" spc="-30" dirty="0"/>
              <a:t> </a:t>
            </a:r>
            <a:r>
              <a:rPr sz="1100" spc="-25" dirty="0"/>
              <a:t>the </a:t>
            </a:r>
            <a:r>
              <a:rPr sz="1100" spc="-10" dirty="0"/>
              <a:t>“knowledge</a:t>
            </a:r>
            <a:r>
              <a:rPr sz="1100" spc="-20" dirty="0"/>
              <a:t> </a:t>
            </a:r>
            <a:r>
              <a:rPr sz="1100" dirty="0"/>
              <a:t>of</a:t>
            </a:r>
            <a:r>
              <a:rPr sz="1100" spc="-15" dirty="0"/>
              <a:t> </a:t>
            </a:r>
            <a:r>
              <a:rPr sz="1100" spc="-10" dirty="0"/>
              <a:t>time”</a:t>
            </a:r>
            <a:endParaRPr sz="1100">
              <a:latin typeface="Arial"/>
              <a:cs typeface="Arial"/>
            </a:endParaRPr>
          </a:p>
          <a:p>
            <a:pPr marL="314960" marR="453390">
              <a:lnSpc>
                <a:spcPct val="102600"/>
              </a:lnSpc>
              <a:spcBef>
                <a:spcPts val="850"/>
              </a:spcBef>
            </a:pPr>
            <a:r>
              <a:rPr sz="1100" dirty="0"/>
              <a:t>It</a:t>
            </a:r>
            <a:r>
              <a:rPr sz="1100" spc="-20" dirty="0"/>
              <a:t> </a:t>
            </a:r>
            <a:r>
              <a:rPr sz="1100" dirty="0"/>
              <a:t>is</a:t>
            </a:r>
            <a:r>
              <a:rPr sz="1100" spc="-20" dirty="0"/>
              <a:t> </a:t>
            </a:r>
            <a:r>
              <a:rPr sz="1100" spc="-10" dirty="0"/>
              <a:t>basically</a:t>
            </a:r>
            <a:r>
              <a:rPr sz="1100" spc="-20" dirty="0"/>
              <a:t> </a:t>
            </a:r>
            <a:r>
              <a:rPr sz="1100" dirty="0"/>
              <a:t>a</a:t>
            </a:r>
            <a:r>
              <a:rPr sz="1100" spc="-20" dirty="0"/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global</a:t>
            </a:r>
            <a:r>
              <a:rPr sz="1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/>
              <a:t>(timer</a:t>
            </a:r>
            <a:r>
              <a:rPr sz="1100" spc="-20" dirty="0"/>
              <a:t> </a:t>
            </a:r>
            <a:r>
              <a:rPr sz="1100" dirty="0"/>
              <a:t>counter)</a:t>
            </a:r>
            <a:r>
              <a:rPr sz="1100" spc="-20" dirty="0"/>
              <a:t> that </a:t>
            </a:r>
            <a:r>
              <a:rPr sz="1100" b="1" dirty="0">
                <a:latin typeface="Arial"/>
                <a:cs typeface="Arial"/>
              </a:rPr>
              <a:t>increments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/>
              <a:t>(or</a:t>
            </a:r>
            <a:r>
              <a:rPr sz="1100" spc="-35" dirty="0"/>
              <a:t> </a:t>
            </a:r>
            <a:r>
              <a:rPr sz="1100" b="1" dirty="0">
                <a:latin typeface="Arial"/>
                <a:cs typeface="Arial"/>
              </a:rPr>
              <a:t>decrements</a:t>
            </a:r>
            <a:r>
              <a:rPr sz="1100" dirty="0"/>
              <a:t>)</a:t>
            </a:r>
            <a:r>
              <a:rPr sz="1100" spc="-40" dirty="0"/>
              <a:t> </a:t>
            </a:r>
            <a:r>
              <a:rPr sz="1100" dirty="0"/>
              <a:t>on</a:t>
            </a:r>
            <a:r>
              <a:rPr sz="1100" spc="-35" dirty="0"/>
              <a:t> </a:t>
            </a:r>
            <a:r>
              <a:rPr sz="1100" dirty="0"/>
              <a:t>the</a:t>
            </a:r>
            <a:r>
              <a:rPr sz="1100" spc="-40" dirty="0"/>
              <a:t> </a:t>
            </a:r>
            <a:r>
              <a:rPr sz="1100" dirty="0"/>
              <a:t>basis</a:t>
            </a:r>
            <a:r>
              <a:rPr sz="1100" spc="-35" dirty="0"/>
              <a:t> </a:t>
            </a:r>
            <a:r>
              <a:rPr sz="1100" dirty="0"/>
              <a:t>of</a:t>
            </a:r>
            <a:r>
              <a:rPr sz="1100" spc="-40" dirty="0"/>
              <a:t> </a:t>
            </a:r>
            <a:r>
              <a:rPr sz="1100" spc="-50" dirty="0"/>
              <a:t>a </a:t>
            </a:r>
            <a:r>
              <a:rPr sz="1100" b="1" spc="-10" dirty="0">
                <a:latin typeface="Arial"/>
                <a:cs typeface="Arial"/>
              </a:rPr>
              <a:t>programmable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clock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source</a:t>
            </a:r>
            <a:endParaRPr sz="1100">
              <a:latin typeface="Arial"/>
              <a:cs typeface="Arial"/>
            </a:endParaRPr>
          </a:p>
          <a:p>
            <a:pPr marL="314960" marR="5080">
              <a:lnSpc>
                <a:spcPct val="102699"/>
              </a:lnSpc>
              <a:spcBef>
                <a:spcPts val="850"/>
              </a:spcBef>
            </a:pPr>
            <a:r>
              <a:rPr sz="1100" dirty="0"/>
              <a:t>The</a:t>
            </a:r>
            <a:r>
              <a:rPr sz="1100" spc="-30" dirty="0"/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global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/>
              <a:t>(timer</a:t>
            </a:r>
            <a:r>
              <a:rPr sz="1100" spc="-25" dirty="0"/>
              <a:t> </a:t>
            </a:r>
            <a:r>
              <a:rPr sz="1100" dirty="0"/>
              <a:t>counter)</a:t>
            </a:r>
            <a:r>
              <a:rPr sz="1100" spc="-30" dirty="0"/>
              <a:t> </a:t>
            </a:r>
            <a:r>
              <a:rPr sz="1100" dirty="0"/>
              <a:t>can</a:t>
            </a:r>
            <a:r>
              <a:rPr sz="1100" spc="-25" dirty="0"/>
              <a:t> </a:t>
            </a:r>
            <a:r>
              <a:rPr sz="1100" dirty="0"/>
              <a:t>be</a:t>
            </a:r>
            <a:r>
              <a:rPr sz="1100" spc="-30" dirty="0"/>
              <a:t> </a:t>
            </a:r>
            <a:r>
              <a:rPr sz="1100" dirty="0"/>
              <a:t>read</a:t>
            </a:r>
            <a:r>
              <a:rPr sz="1100" spc="-25" dirty="0"/>
              <a:t> </a:t>
            </a:r>
            <a:r>
              <a:rPr sz="1100" dirty="0"/>
              <a:t>or</a:t>
            </a:r>
            <a:r>
              <a:rPr sz="1100" spc="-30" dirty="0"/>
              <a:t> </a:t>
            </a:r>
            <a:r>
              <a:rPr sz="1100" spc="-10" dirty="0"/>
              <a:t>written </a:t>
            </a:r>
            <a:r>
              <a:rPr sz="1100" dirty="0"/>
              <a:t>by</a:t>
            </a:r>
            <a:r>
              <a:rPr sz="1100" spc="-35" dirty="0"/>
              <a:t> </a:t>
            </a:r>
            <a:r>
              <a:rPr sz="1100" dirty="0"/>
              <a:t>the</a:t>
            </a:r>
            <a:r>
              <a:rPr sz="1100" spc="-30" dirty="0"/>
              <a:t> </a:t>
            </a:r>
            <a:r>
              <a:rPr sz="1100" spc="-10" dirty="0"/>
              <a:t>software</a:t>
            </a:r>
            <a:endParaRPr sz="11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885"/>
              </a:spcBef>
            </a:pPr>
            <a:r>
              <a:rPr sz="1100" dirty="0"/>
              <a:t>A</a:t>
            </a:r>
            <a:r>
              <a:rPr sz="1100" spc="-35" dirty="0"/>
              <a:t> </a:t>
            </a:r>
            <a:r>
              <a:rPr sz="1100" dirty="0"/>
              <a:t>timer</a:t>
            </a:r>
            <a:r>
              <a:rPr sz="1100" spc="-35" dirty="0"/>
              <a:t> </a:t>
            </a:r>
            <a:r>
              <a:rPr sz="1100" dirty="0"/>
              <a:t>can</a:t>
            </a:r>
            <a:r>
              <a:rPr sz="1100" spc="-35" dirty="0"/>
              <a:t> </a:t>
            </a:r>
            <a:r>
              <a:rPr sz="1100" dirty="0"/>
              <a:t>generate</a:t>
            </a:r>
            <a:r>
              <a:rPr sz="1100" spc="-35" dirty="0"/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interrupts</a:t>
            </a:r>
            <a:endParaRPr sz="11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725"/>
              </a:spcBef>
            </a:pPr>
            <a:r>
              <a:rPr sz="1100" dirty="0"/>
              <a:t>A</a:t>
            </a:r>
            <a:r>
              <a:rPr sz="1100" spc="-30" dirty="0"/>
              <a:t> </a:t>
            </a:r>
            <a:r>
              <a:rPr sz="1100" dirty="0"/>
              <a:t>timer</a:t>
            </a:r>
            <a:r>
              <a:rPr sz="1100" spc="-30" dirty="0"/>
              <a:t> </a:t>
            </a:r>
            <a:r>
              <a:rPr sz="1100" dirty="0"/>
              <a:t>can</a:t>
            </a:r>
            <a:r>
              <a:rPr sz="1100" spc="-25" dirty="0"/>
              <a:t> </a:t>
            </a:r>
            <a:r>
              <a:rPr sz="1100" dirty="0"/>
              <a:t>be</a:t>
            </a:r>
            <a:r>
              <a:rPr sz="1100" spc="-30" dirty="0"/>
              <a:t> </a:t>
            </a:r>
            <a:r>
              <a:rPr sz="1100" dirty="0"/>
              <a:t>used</a:t>
            </a:r>
            <a:r>
              <a:rPr sz="1100" spc="-25" dirty="0"/>
              <a:t> </a:t>
            </a:r>
            <a:r>
              <a:rPr sz="1100" dirty="0"/>
              <a:t>by</a:t>
            </a:r>
            <a:r>
              <a:rPr sz="1100" spc="-30" dirty="0"/>
              <a:t> </a:t>
            </a:r>
            <a:r>
              <a:rPr sz="1100" dirty="0"/>
              <a:t>a</a:t>
            </a:r>
            <a:r>
              <a:rPr sz="1100" spc="-30" dirty="0"/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slave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circuit</a:t>
            </a:r>
            <a:r>
              <a:rPr sz="1100" spc="-10" dirty="0"/>
              <a:t>:</a:t>
            </a:r>
            <a:endParaRPr sz="1100">
              <a:latin typeface="Arial"/>
              <a:cs typeface="Arial"/>
            </a:endParaRPr>
          </a:p>
          <a:p>
            <a:pPr marL="591820">
              <a:lnSpc>
                <a:spcPct val="100000"/>
              </a:lnSpc>
              <a:spcBef>
                <a:spcPts val="175"/>
              </a:spcBef>
            </a:pPr>
            <a:r>
              <a:rPr dirty="0"/>
              <a:t>to</a:t>
            </a:r>
            <a:r>
              <a:rPr spc="-25" dirty="0"/>
              <a:t> </a:t>
            </a:r>
            <a:r>
              <a:rPr dirty="0"/>
              <a:t>generate</a:t>
            </a:r>
            <a:r>
              <a:rPr spc="-25" dirty="0"/>
              <a:t> </a:t>
            </a:r>
            <a:r>
              <a:rPr dirty="0"/>
              <a:t>particular</a:t>
            </a:r>
            <a:r>
              <a:rPr spc="-25" dirty="0"/>
              <a:t> </a:t>
            </a:r>
            <a:r>
              <a:rPr dirty="0"/>
              <a:t>periodic</a:t>
            </a:r>
            <a:r>
              <a:rPr spc="-25" dirty="0"/>
              <a:t> </a:t>
            </a:r>
            <a:r>
              <a:rPr spc="-10" dirty="0"/>
              <a:t>signals</a:t>
            </a:r>
          </a:p>
          <a:p>
            <a:pPr marL="591820">
              <a:lnSpc>
                <a:spcPct val="100000"/>
              </a:lnSpc>
              <a:spcBef>
                <a:spcPts val="15"/>
              </a:spcBef>
            </a:pPr>
            <a:r>
              <a:rPr dirty="0"/>
              <a:t>to</a:t>
            </a:r>
            <a:r>
              <a:rPr spc="-25" dirty="0"/>
              <a:t> </a:t>
            </a:r>
            <a:r>
              <a:rPr dirty="0"/>
              <a:t>measure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period</a:t>
            </a:r>
            <a:r>
              <a:rPr spc="-2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pulse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input</a:t>
            </a:r>
            <a:r>
              <a:rPr spc="-20" dirty="0"/>
              <a:t> </a:t>
            </a:r>
            <a:r>
              <a:rPr spc="-10" dirty="0"/>
              <a:t>signals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Basics</a:t>
            </a:r>
            <a:r>
              <a:rPr spc="55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spc="-10" dirty="0"/>
              <a:t>timers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843927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31" y="1354035"/>
            <a:ext cx="61874" cy="61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031" y="1729689"/>
            <a:ext cx="61874" cy="61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031" y="2257183"/>
            <a:ext cx="61874" cy="61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772019"/>
            <a:ext cx="3580765" cy="18916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6957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hardware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TIMER</a:t>
            </a:r>
            <a:r>
              <a:rPr sz="11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composed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basic programmable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parts: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289560" marR="5461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clock</a:t>
            </a:r>
            <a:r>
              <a:rPr sz="1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source</a:t>
            </a:r>
            <a:r>
              <a:rPr sz="1000" dirty="0">
                <a:latin typeface="Arial MT"/>
                <a:cs typeface="Arial MT"/>
              </a:rPr>
              <a:t>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circuit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generates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clock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tick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timer</a:t>
            </a:r>
            <a:endParaRPr sz="1000">
              <a:latin typeface="Arial MT"/>
              <a:cs typeface="Arial MT"/>
            </a:endParaRPr>
          </a:p>
          <a:p>
            <a:pPr marL="289560" marR="100330">
              <a:lnSpc>
                <a:spcPct val="100000"/>
              </a:lnSpc>
              <a:spcBef>
                <a:spcPts val="55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base</a:t>
            </a:r>
            <a:r>
              <a:rPr sz="1000" dirty="0">
                <a:latin typeface="Arial MT"/>
                <a:cs typeface="Arial MT"/>
              </a:rPr>
              <a:t>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circuit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derive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time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granularity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clock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source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contains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timer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counter variable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55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slave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circuits</a:t>
            </a:r>
            <a:r>
              <a:rPr sz="1000" dirty="0">
                <a:latin typeface="Arial MT"/>
                <a:cs typeface="Arial MT"/>
              </a:rPr>
              <a:t>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provide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additional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functions</a:t>
            </a:r>
            <a:r>
              <a:rPr sz="1000" spc="-10" dirty="0">
                <a:latin typeface="Arial MT"/>
                <a:cs typeface="Arial MT"/>
              </a:rPr>
              <a:t> (pulse </a:t>
            </a:r>
            <a:r>
              <a:rPr sz="1000" dirty="0">
                <a:latin typeface="Arial MT"/>
                <a:cs typeface="Arial MT"/>
              </a:rPr>
              <a:t>measure,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signal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generation,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etc.)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exploiting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timer variable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60" dirty="0"/>
              <a:t> </a:t>
            </a:r>
            <a:r>
              <a:rPr dirty="0"/>
              <a:t>Timers</a:t>
            </a:r>
            <a:r>
              <a:rPr spc="6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60" dirty="0"/>
              <a:t> </a:t>
            </a:r>
            <a:r>
              <a:rPr dirty="0"/>
              <a:t>STM32</a:t>
            </a:r>
            <a:r>
              <a:rPr spc="65" dirty="0"/>
              <a:t> </a:t>
            </a:r>
            <a:r>
              <a:rPr spc="-20" dirty="0"/>
              <a:t>MCUs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180884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358023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535163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1724952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3031" y="1904365"/>
            <a:ext cx="61874" cy="61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3031" y="2043544"/>
            <a:ext cx="61874" cy="61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3031" y="2182723"/>
            <a:ext cx="61874" cy="61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3031" y="2321903"/>
            <a:ext cx="61874" cy="61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1007" y="2484107"/>
            <a:ext cx="76809" cy="768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7294" y="721816"/>
            <a:ext cx="3796029" cy="18776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STM32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MCUs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offer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11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"/>
                <a:cs typeface="Arial"/>
              </a:rPr>
              <a:t>timer/counters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the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features:</a:t>
            </a:r>
            <a:endParaRPr sz="1100">
              <a:latin typeface="Arial MT"/>
              <a:cs typeface="Arial MT"/>
            </a:endParaRPr>
          </a:p>
          <a:p>
            <a:pPr marL="289560" marR="1459865">
              <a:lnSpc>
                <a:spcPct val="129099"/>
              </a:lnSpc>
              <a:spcBef>
                <a:spcPts val="260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Clock</a:t>
            </a:r>
            <a:r>
              <a:rPr sz="9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selection</a:t>
            </a:r>
            <a:r>
              <a:rPr sz="9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(internal,</a:t>
            </a:r>
            <a:r>
              <a:rPr sz="9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external,</a:t>
            </a:r>
            <a:r>
              <a:rPr sz="9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other) </a:t>
            </a:r>
            <a:r>
              <a:rPr sz="900" spc="-10" dirty="0">
                <a:solidFill>
                  <a:srgbClr val="0000FF"/>
                </a:solidFill>
                <a:latin typeface="Arial MT"/>
                <a:cs typeface="Arial MT"/>
              </a:rPr>
              <a:t>16/32-</a:t>
            </a:r>
            <a:r>
              <a:rPr sz="900" dirty="0">
                <a:solidFill>
                  <a:srgbClr val="0000FF"/>
                </a:solidFill>
                <a:latin typeface="Arial MT"/>
                <a:cs typeface="Arial MT"/>
              </a:rPr>
              <a:t>bit</a:t>
            </a:r>
            <a:r>
              <a:rPr sz="9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000FF"/>
                </a:solidFill>
                <a:latin typeface="Arial MT"/>
                <a:cs typeface="Arial MT"/>
              </a:rPr>
              <a:t>counter</a:t>
            </a:r>
            <a:r>
              <a:rPr sz="9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Arial MT"/>
                <a:cs typeface="Arial MT"/>
              </a:rPr>
              <a:t>resolution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Programmable</a:t>
            </a:r>
            <a:r>
              <a:rPr sz="9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prescaler</a:t>
            </a:r>
            <a:endParaRPr sz="900">
              <a:latin typeface="Arial MT"/>
              <a:cs typeface="Arial MT"/>
            </a:endParaRPr>
          </a:p>
          <a:p>
            <a:pPr marL="566420" marR="1289050" indent="-277495">
              <a:lnSpc>
                <a:spcPct val="119900"/>
              </a:lnSpc>
              <a:spcBef>
                <a:spcPts val="200"/>
              </a:spcBef>
            </a:pPr>
            <a:r>
              <a:rPr sz="900" dirty="0">
                <a:solidFill>
                  <a:srgbClr val="0000FF"/>
                </a:solidFill>
                <a:latin typeface="Arial MT"/>
                <a:cs typeface="Arial MT"/>
              </a:rPr>
              <a:t>Four</a:t>
            </a:r>
            <a:r>
              <a:rPr sz="9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000FF"/>
                </a:solidFill>
                <a:latin typeface="Arial MT"/>
                <a:cs typeface="Arial MT"/>
              </a:rPr>
              <a:t>independent</a:t>
            </a:r>
            <a:r>
              <a:rPr sz="9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000FF"/>
                </a:solidFill>
                <a:latin typeface="Arial MT"/>
                <a:cs typeface="Arial MT"/>
              </a:rPr>
              <a:t>channels</a:t>
            </a:r>
            <a:r>
              <a:rPr sz="9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Arial MT"/>
                <a:cs typeface="Arial MT"/>
              </a:rPr>
              <a:t>configurable</a:t>
            </a:r>
            <a:r>
              <a:rPr sz="9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Arial MT"/>
                <a:cs typeface="Arial MT"/>
              </a:rPr>
              <a:t>as: </a:t>
            </a:r>
            <a:r>
              <a:rPr sz="900" dirty="0">
                <a:latin typeface="Arial MT"/>
                <a:cs typeface="Arial MT"/>
              </a:rPr>
              <a:t>Input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Capture</a:t>
            </a:r>
            <a:endParaRPr sz="900">
              <a:latin typeface="Arial MT"/>
              <a:cs typeface="Arial MT"/>
            </a:endParaRPr>
          </a:p>
          <a:p>
            <a:pPr marL="566420" marR="2378710">
              <a:lnSpc>
                <a:spcPct val="101499"/>
              </a:lnSpc>
            </a:pPr>
            <a:r>
              <a:rPr sz="900" dirty="0">
                <a:latin typeface="Arial MT"/>
                <a:cs typeface="Arial MT"/>
              </a:rPr>
              <a:t>Output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Compare </a:t>
            </a:r>
            <a:r>
              <a:rPr sz="900" dirty="0">
                <a:latin typeface="Arial MT"/>
                <a:cs typeface="Arial MT"/>
              </a:rPr>
              <a:t>PWM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Mode</a:t>
            </a:r>
            <a:endParaRPr sz="900">
              <a:latin typeface="Arial MT"/>
              <a:cs typeface="Arial MT"/>
            </a:endParaRPr>
          </a:p>
          <a:p>
            <a:pPr marL="56642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Arial MT"/>
                <a:cs typeface="Arial MT"/>
              </a:rPr>
              <a:t>One-</a:t>
            </a:r>
            <a:r>
              <a:rPr sz="900" dirty="0">
                <a:latin typeface="Arial MT"/>
                <a:cs typeface="Arial MT"/>
              </a:rPr>
              <a:t>pulse</a:t>
            </a:r>
            <a:r>
              <a:rPr sz="900" spc="-10" dirty="0">
                <a:latin typeface="Arial MT"/>
                <a:cs typeface="Arial MT"/>
              </a:rPr>
              <a:t> Output</a:t>
            </a:r>
            <a:endParaRPr sz="9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Interrupt</a:t>
            </a:r>
            <a:r>
              <a:rPr sz="9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generation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9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basis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various</a:t>
            </a:r>
            <a:r>
              <a:rPr sz="9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events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occur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60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interface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10" dirty="0"/>
              <a:t>Timers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025258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305344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929561"/>
            <a:ext cx="76809" cy="7680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731033" y="200637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8995" y="953362"/>
            <a:ext cx="3542029" cy="1440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several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special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registers</a:t>
            </a:r>
            <a:endParaRPr sz="1100">
              <a:latin typeface="Arial MT"/>
              <a:cs typeface="Arial MT"/>
            </a:endParaRPr>
          </a:p>
          <a:p>
            <a:pPr marL="38100" marR="128905" algn="just">
              <a:lnSpc>
                <a:spcPct val="102600"/>
              </a:lnSpc>
              <a:spcBef>
                <a:spcPts val="850"/>
              </a:spcBef>
            </a:pP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accessible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means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global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variables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ourier New"/>
                <a:cs typeface="Courier New"/>
              </a:rPr>
              <a:t>TIMx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x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b="1" spc="-10" dirty="0">
                <a:latin typeface="Courier New"/>
                <a:cs typeface="Courier New"/>
              </a:rPr>
              <a:t>TIM1</a:t>
            </a:r>
            <a:r>
              <a:rPr sz="1100" spc="-10" dirty="0">
                <a:latin typeface="Arial MT"/>
                <a:cs typeface="Arial MT"/>
              </a:rPr>
              <a:t>, </a:t>
            </a:r>
            <a:r>
              <a:rPr sz="1100" b="1" dirty="0">
                <a:latin typeface="Courier New"/>
                <a:cs typeface="Courier New"/>
              </a:rPr>
              <a:t>TIM2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...)</a:t>
            </a:r>
            <a:endParaRPr sz="1100">
              <a:latin typeface="Arial MT"/>
              <a:cs typeface="Arial MT"/>
            </a:endParaRPr>
          </a:p>
          <a:p>
            <a:pPr marL="38100" algn="just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type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b="1" spc="-20" dirty="0">
                <a:solidFill>
                  <a:srgbClr val="FF0000"/>
                </a:solidFill>
                <a:latin typeface="Courier New"/>
                <a:cs typeface="Courier New"/>
              </a:rPr>
              <a:t>TIM</a:t>
            </a:r>
            <a:r>
              <a:rPr sz="1100" b="1" spc="-2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ourier New"/>
                <a:cs typeface="Courier New"/>
              </a:rPr>
              <a:t>TypeDef</a:t>
            </a:r>
            <a:r>
              <a:rPr sz="11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b="1" spc="-37" baseline="-757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100" spc="-25" dirty="0">
                <a:latin typeface="Arial MT"/>
                <a:cs typeface="Arial MT"/>
              </a:rPr>
              <a:t>,</a:t>
            </a:r>
            <a:endParaRPr sz="110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</a:pPr>
            <a:r>
              <a:rPr sz="1100" dirty="0">
                <a:latin typeface="Arial MT"/>
                <a:cs typeface="Arial MT"/>
              </a:rPr>
              <a:t>i.e.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pointers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structure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whose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field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SFR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timer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-15839"/>
            <a:ext cx="2573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Block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Schematics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Timers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739" y="601975"/>
            <a:ext cx="3210623" cy="226671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Timer</a:t>
            </a:r>
            <a:r>
              <a:rPr spc="60" dirty="0"/>
              <a:t> </a:t>
            </a:r>
            <a:r>
              <a:rPr dirty="0"/>
              <a:t>Clock</a:t>
            </a:r>
            <a:r>
              <a:rPr spc="60" dirty="0"/>
              <a:t> </a:t>
            </a:r>
            <a:r>
              <a:rPr spc="-10" dirty="0"/>
              <a:t>Source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855" y="589484"/>
            <a:ext cx="4176575" cy="1216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075408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252535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429675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007" y="2606814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1783099"/>
            <a:ext cx="3851275" cy="10782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spc="-10" dirty="0">
                <a:latin typeface="Arial MT"/>
                <a:cs typeface="Arial MT"/>
              </a:rPr>
              <a:t>Clock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source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be:</a:t>
            </a:r>
            <a:endParaRPr sz="1100">
              <a:latin typeface="Arial MT"/>
              <a:cs typeface="Arial MT"/>
            </a:endParaRPr>
          </a:p>
          <a:p>
            <a:pPr marL="289560" marR="1055370">
              <a:lnSpc>
                <a:spcPts val="1390"/>
              </a:lnSpc>
              <a:spcBef>
                <a:spcPts val="65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Internal</a:t>
            </a:r>
            <a:r>
              <a:rPr sz="9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(System</a:t>
            </a:r>
            <a:r>
              <a:rPr sz="9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Peripheral</a:t>
            </a:r>
            <a:r>
              <a:rPr sz="9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Clock,</a:t>
            </a:r>
            <a:r>
              <a:rPr sz="9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default</a:t>
            </a:r>
            <a:r>
              <a:rPr sz="9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setting) </a:t>
            </a:r>
            <a:r>
              <a:rPr sz="900" dirty="0">
                <a:solidFill>
                  <a:srgbClr val="0000FF"/>
                </a:solidFill>
                <a:latin typeface="Arial MT"/>
                <a:cs typeface="Arial MT"/>
              </a:rPr>
              <a:t>External</a:t>
            </a:r>
            <a:r>
              <a:rPr sz="9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000FF"/>
                </a:solidFill>
                <a:latin typeface="Arial MT"/>
                <a:cs typeface="Arial MT"/>
              </a:rPr>
              <a:t>(External</a:t>
            </a:r>
            <a:r>
              <a:rPr sz="900" spc="-20" dirty="0">
                <a:solidFill>
                  <a:srgbClr val="0000FF"/>
                </a:solidFill>
                <a:latin typeface="Arial MT"/>
                <a:cs typeface="Arial MT"/>
              </a:rPr>
              <a:t> Pin)</a:t>
            </a:r>
            <a:endParaRPr sz="9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External</a:t>
            </a:r>
            <a:r>
              <a:rPr sz="9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QEI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mode</a:t>
            </a:r>
            <a:r>
              <a:rPr sz="9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(Quadrature-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encoder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 interface)</a:t>
            </a:r>
            <a:endParaRPr sz="900">
              <a:latin typeface="Arial MT"/>
              <a:cs typeface="Arial MT"/>
            </a:endParaRPr>
          </a:p>
          <a:p>
            <a:pPr marL="289560" marR="5080">
              <a:lnSpc>
                <a:spcPct val="101499"/>
              </a:lnSpc>
              <a:spcBef>
                <a:spcPts val="300"/>
              </a:spcBef>
            </a:pPr>
            <a:r>
              <a:rPr sz="900" spc="-10" dirty="0">
                <a:latin typeface="Arial MT"/>
                <a:cs typeface="Arial MT"/>
              </a:rPr>
              <a:t>Several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Gate/Trigger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inputs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configured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order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start/stop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clock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basis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events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59" cy="2473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Time-Base</a:t>
            </a:r>
            <a:r>
              <a:rPr spc="130" dirty="0"/>
              <a:t> </a:t>
            </a:r>
            <a:r>
              <a:rPr spc="-20" dirty="0"/>
              <a:t>Part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324" y="534543"/>
            <a:ext cx="3122767" cy="7285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705076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021382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337701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007" y="2654020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2259" rIns="0" bIns="0" rtlCol="0">
            <a:spAutoFit/>
          </a:bodyPr>
          <a:lstStyle/>
          <a:p>
            <a:pPr marL="314960" marR="52705" indent="-277495">
              <a:lnSpc>
                <a:spcPct val="111100"/>
              </a:lnSpc>
              <a:spcBef>
                <a:spcPts val="285"/>
              </a:spcBef>
            </a:pPr>
            <a:r>
              <a:rPr sz="1100" spc="-10" dirty="0"/>
              <a:t>Counting</a:t>
            </a:r>
            <a:r>
              <a:rPr sz="1100" spc="-25" dirty="0"/>
              <a:t> </a:t>
            </a:r>
            <a:r>
              <a:rPr sz="1100" dirty="0"/>
              <a:t>is</a:t>
            </a:r>
            <a:r>
              <a:rPr sz="1100" spc="-20" dirty="0"/>
              <a:t> </a:t>
            </a:r>
            <a:r>
              <a:rPr sz="1100" spc="-10" dirty="0"/>
              <a:t>handled</a:t>
            </a:r>
            <a:r>
              <a:rPr sz="1100" spc="-25" dirty="0"/>
              <a:t> </a:t>
            </a:r>
            <a:r>
              <a:rPr sz="1100" dirty="0"/>
              <a:t>in</a:t>
            </a:r>
            <a:r>
              <a:rPr sz="1100" spc="-20" dirty="0"/>
              <a:t> </a:t>
            </a:r>
            <a:r>
              <a:rPr sz="1100" dirty="0"/>
              <a:t>the</a:t>
            </a:r>
            <a:r>
              <a:rPr sz="1100" spc="-25" dirty="0"/>
              <a:t> </a:t>
            </a:r>
            <a:r>
              <a:rPr sz="1100" spc="-10" dirty="0"/>
              <a:t>time-</a:t>
            </a:r>
            <a:r>
              <a:rPr sz="1100" dirty="0"/>
              <a:t>base</a:t>
            </a:r>
            <a:r>
              <a:rPr sz="1100" spc="-20" dirty="0"/>
              <a:t> </a:t>
            </a:r>
            <a:r>
              <a:rPr sz="1100" dirty="0"/>
              <a:t>by</a:t>
            </a:r>
            <a:r>
              <a:rPr sz="1100" spc="-25" dirty="0"/>
              <a:t> </a:t>
            </a:r>
            <a:r>
              <a:rPr sz="1100" dirty="0"/>
              <a:t>the</a:t>
            </a:r>
            <a:r>
              <a:rPr sz="1100" spc="-20" dirty="0"/>
              <a:t> </a:t>
            </a:r>
            <a:r>
              <a:rPr sz="1100" spc="-10" dirty="0"/>
              <a:t>following</a:t>
            </a:r>
            <a:r>
              <a:rPr sz="1100" spc="-25" dirty="0"/>
              <a:t> </a:t>
            </a:r>
            <a:r>
              <a:rPr sz="1100" spc="-10" dirty="0"/>
              <a:t>registers: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TIMx-&gt;PSC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the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prescaler</a:t>
            </a:r>
            <a:r>
              <a:rPr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register</a:t>
            </a:r>
            <a:r>
              <a:rPr dirty="0">
                <a:solidFill>
                  <a:srgbClr val="0000FF"/>
                </a:solidFill>
              </a:rPr>
              <a:t>,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it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directly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specified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the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division factor</a:t>
            </a:r>
            <a:endParaRPr sz="1100">
              <a:latin typeface="Arial"/>
              <a:cs typeface="Arial"/>
            </a:endParaRPr>
          </a:p>
          <a:p>
            <a:pPr marL="314960" marR="408305">
              <a:lnSpc>
                <a:spcPct val="101499"/>
              </a:lnSpc>
              <a:spcBef>
                <a:spcPts val="295"/>
              </a:spcBef>
            </a:pP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TIMx-&gt;CNT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the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counter</a:t>
            </a:r>
            <a:r>
              <a:rPr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register</a:t>
            </a:r>
            <a:r>
              <a:rPr dirty="0">
                <a:solidFill>
                  <a:srgbClr val="0000FF"/>
                </a:solidFill>
              </a:rPr>
              <a:t>,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it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holds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the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counter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value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spc="-25" dirty="0">
                <a:solidFill>
                  <a:srgbClr val="0000FF"/>
                </a:solidFill>
              </a:rPr>
              <a:t>and </a:t>
            </a:r>
            <a:r>
              <a:rPr dirty="0">
                <a:solidFill>
                  <a:srgbClr val="0000FF"/>
                </a:solidFill>
              </a:rPr>
              <a:t>increments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(or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decrements)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according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to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the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input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clock</a:t>
            </a:r>
          </a:p>
          <a:p>
            <a:pPr marL="314960">
              <a:lnSpc>
                <a:spcPct val="100000"/>
              </a:lnSpc>
              <a:spcBef>
                <a:spcPts val="315"/>
              </a:spcBef>
            </a:pP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TIMx-&gt;ARR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the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auto-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reload</a:t>
            </a:r>
            <a:r>
              <a:rPr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register</a:t>
            </a:r>
            <a:r>
              <a:rPr dirty="0">
                <a:solidFill>
                  <a:srgbClr val="0000FF"/>
                </a:solidFill>
              </a:rPr>
              <a:t>,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0000FF"/>
                </a:solidFill>
                <a:latin typeface="Courier New"/>
                <a:cs typeface="Courier New"/>
              </a:rPr>
              <a:t>CNT</a:t>
            </a:r>
            <a:r>
              <a:rPr b="1" spc="-2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FF"/>
                </a:solidFill>
              </a:rPr>
              <a:t>counts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from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0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to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0000FF"/>
                </a:solidFill>
                <a:latin typeface="Courier New"/>
                <a:cs typeface="Courier New"/>
              </a:rPr>
              <a:t>ARR</a:t>
            </a:r>
            <a:r>
              <a:rPr dirty="0">
                <a:solidFill>
                  <a:srgbClr val="0000FF"/>
                </a:solidFill>
              </a:rPr>
              <a:t>,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20" dirty="0">
                <a:solidFill>
                  <a:srgbClr val="0000FF"/>
                </a:solidFill>
              </a:rPr>
              <a:t>then</a:t>
            </a:r>
          </a:p>
          <a:p>
            <a:pPr marL="314960">
              <a:lnSpc>
                <a:spcPct val="100000"/>
              </a:lnSpc>
              <a:spcBef>
                <a:spcPts val="20"/>
              </a:spcBef>
            </a:pPr>
            <a:r>
              <a:rPr b="1" dirty="0">
                <a:solidFill>
                  <a:srgbClr val="0000FF"/>
                </a:solidFill>
                <a:latin typeface="Courier New"/>
                <a:cs typeface="Courier New"/>
              </a:rPr>
              <a:t>CNT</a:t>
            </a:r>
            <a:r>
              <a:rPr b="1" spc="-2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FF"/>
                </a:solidFill>
              </a:rPr>
              <a:t>is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set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to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0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20" dirty="0">
                <a:solidFill>
                  <a:srgbClr val="0000FF"/>
                </a:solidFill>
              </a:rPr>
              <a:t>again</a:t>
            </a:r>
          </a:p>
          <a:p>
            <a:pPr marL="314960" marR="5080">
              <a:lnSpc>
                <a:spcPct val="101499"/>
              </a:lnSpc>
              <a:spcBef>
                <a:spcPts val="295"/>
              </a:spcBef>
            </a:pPr>
            <a:r>
              <a:rPr dirty="0">
                <a:solidFill>
                  <a:srgbClr val="0000FF"/>
                </a:solidFill>
              </a:rPr>
              <a:t>When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0000FF"/>
                </a:solidFill>
                <a:latin typeface="Courier New"/>
                <a:cs typeface="Courier New"/>
              </a:rPr>
              <a:t>CNT</a:t>
            </a:r>
            <a:r>
              <a:rPr b="1" spc="-3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FF"/>
                </a:solidFill>
              </a:rPr>
              <a:t>is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reloaded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an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event</a:t>
            </a:r>
            <a:r>
              <a:rPr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is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generated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(the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“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00FF"/>
                </a:solidFill>
              </a:rPr>
              <a:t>”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in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figure), </a:t>
            </a:r>
            <a:r>
              <a:rPr dirty="0">
                <a:solidFill>
                  <a:srgbClr val="0000FF"/>
                </a:solidFill>
              </a:rPr>
              <a:t>that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can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trigger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interrupt</a:t>
            </a:r>
            <a:r>
              <a:rPr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generation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47650"/>
            <a:chOff x="0" y="0"/>
            <a:chExt cx="4608195" cy="247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59" cy="2473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5695" y="176517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>
                  <a:moveTo>
                    <a:pt x="0" y="0"/>
                  </a:moveTo>
                  <a:lnTo>
                    <a:pt x="5466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6088" y="176517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4">
                  <a:moveTo>
                    <a:pt x="0" y="0"/>
                  </a:moveTo>
                  <a:lnTo>
                    <a:pt x="5466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stm32</a:t>
            </a:r>
            <a:r>
              <a:rPr spc="190" dirty="0"/>
              <a:t> </a:t>
            </a:r>
            <a:r>
              <a:rPr dirty="0"/>
              <a:t>unict</a:t>
            </a:r>
            <a:r>
              <a:rPr spc="190" dirty="0"/>
              <a:t> </a:t>
            </a:r>
            <a:r>
              <a:rPr dirty="0"/>
              <a:t>lib</a:t>
            </a:r>
            <a:r>
              <a:rPr spc="55" dirty="0"/>
              <a:t> </a:t>
            </a:r>
            <a:r>
              <a:rPr dirty="0"/>
              <a:t>Functions</a:t>
            </a:r>
            <a:r>
              <a:rPr spc="55" dirty="0"/>
              <a:t> </a:t>
            </a:r>
            <a:r>
              <a:rPr dirty="0"/>
              <a:t>for</a:t>
            </a:r>
            <a:r>
              <a:rPr spc="55" dirty="0"/>
              <a:t> </a:t>
            </a:r>
            <a:r>
              <a:rPr spc="-10" dirty="0"/>
              <a:t>Timers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4843"/>
            <a:ext cx="4608004" cy="506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1585" y="394675"/>
            <a:ext cx="2498214" cy="58286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050986" y="119010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4028" y="1190104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550263"/>
            <a:ext cx="76809" cy="7680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90510" y="1766252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8101" y="1766252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1949272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190510" y="2165261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41449" y="216526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2331" y="2165261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30283" y="2304440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30283" y="2443619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626639"/>
            <a:ext cx="76809" cy="76809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190510" y="2842628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41449" y="2842628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007" y="3025648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190510" y="3241637"/>
            <a:ext cx="34290" cy="0"/>
          </a:xfrm>
          <a:custGeom>
            <a:avLst/>
            <a:gdLst/>
            <a:ahLst/>
            <a:cxnLst/>
            <a:rect l="l" t="t" r="r" b="b"/>
            <a:pathLst>
              <a:path w="34290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09775" y="3241637"/>
            <a:ext cx="34290" cy="0"/>
          </a:xfrm>
          <a:custGeom>
            <a:avLst/>
            <a:gdLst/>
            <a:ahLst/>
            <a:cxnLst/>
            <a:rect l="l" t="t" r="r" b="b"/>
            <a:pathLst>
              <a:path w="34289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1894" y="1066071"/>
            <a:ext cx="3876675" cy="22136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80"/>
              </a:spcBef>
            </a:pPr>
            <a:r>
              <a:rPr sz="900" b="1" dirty="0">
                <a:latin typeface="Arial"/>
                <a:cs typeface="Arial"/>
              </a:rPr>
              <a:t>Note:</a:t>
            </a:r>
            <a:r>
              <a:rPr sz="900" b="1" spc="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Timer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functions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stm32</a:t>
            </a:r>
            <a:r>
              <a:rPr sz="900" b="1" spc="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unict</a:t>
            </a:r>
            <a:r>
              <a:rPr sz="900" b="1" spc="4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lib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currently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support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timers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from </a:t>
            </a:r>
            <a:r>
              <a:rPr sz="900" b="1" dirty="0">
                <a:latin typeface="Arial"/>
                <a:cs typeface="Arial"/>
              </a:rPr>
              <a:t>TIM2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to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TIM5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(but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TIM5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is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also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used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by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the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display)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Initialize</a:t>
            </a:r>
            <a:r>
              <a:rPr sz="9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9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TIMER:</a:t>
            </a:r>
            <a:endParaRPr sz="9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latin typeface="Courier New"/>
                <a:cs typeface="Courier New"/>
              </a:rPr>
              <a:t>void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TIM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init(TIM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TypeDef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1350" b="1" baseline="-9259" dirty="0">
                <a:latin typeface="Courier New"/>
                <a:cs typeface="Courier New"/>
              </a:rPr>
              <a:t>*</a:t>
            </a:r>
            <a:r>
              <a:rPr sz="1350" b="1" spc="-7" baseline="-9259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timer);</a:t>
            </a:r>
            <a:endParaRPr sz="900">
              <a:latin typeface="Courier New"/>
              <a:cs typeface="Courier New"/>
            </a:endParaRPr>
          </a:p>
          <a:p>
            <a:pPr marL="314960">
              <a:lnSpc>
                <a:spcPct val="100000"/>
              </a:lnSpc>
              <a:spcBef>
                <a:spcPts val="965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Configure</a:t>
            </a:r>
            <a:r>
              <a:rPr sz="9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9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timebase:</a:t>
            </a:r>
            <a:endParaRPr sz="9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latin typeface="Courier New"/>
                <a:cs typeface="Courier New"/>
              </a:rPr>
              <a:t>void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TIM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config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timebase(TIM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TypeDef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1350" b="1" baseline="-9259" dirty="0">
                <a:latin typeface="Courier New"/>
                <a:cs typeface="Courier New"/>
              </a:rPr>
              <a:t>*</a:t>
            </a:r>
            <a:r>
              <a:rPr sz="1350" b="1" spc="-7" baseline="-9259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timer,</a:t>
            </a:r>
            <a:endParaRPr sz="900">
              <a:latin typeface="Courier New"/>
              <a:cs typeface="Courier New"/>
            </a:endParaRPr>
          </a:p>
          <a:p>
            <a:pPr marL="2091055" marR="369570">
              <a:lnSpc>
                <a:spcPct val="101499"/>
              </a:lnSpc>
            </a:pPr>
            <a:r>
              <a:rPr sz="900" b="1" dirty="0">
                <a:latin typeface="Courier New"/>
                <a:cs typeface="Courier New"/>
              </a:rPr>
              <a:t>uint16</a:t>
            </a:r>
            <a:r>
              <a:rPr sz="900" b="1" spc="-229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prescaler, </a:t>
            </a:r>
            <a:r>
              <a:rPr sz="900" b="1" dirty="0">
                <a:latin typeface="Courier New"/>
                <a:cs typeface="Courier New"/>
              </a:rPr>
              <a:t>uint16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autoreload);</a:t>
            </a:r>
            <a:endParaRPr sz="900">
              <a:latin typeface="Courier New"/>
              <a:cs typeface="Courier New"/>
            </a:endParaRPr>
          </a:p>
          <a:p>
            <a:pPr marL="314960">
              <a:lnSpc>
                <a:spcPct val="100000"/>
              </a:lnSpc>
              <a:spcBef>
                <a:spcPts val="965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Start a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timer:</a:t>
            </a:r>
            <a:endParaRPr sz="9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latin typeface="Courier New"/>
                <a:cs typeface="Courier New"/>
              </a:rPr>
              <a:t>void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TIM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on(TIM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TypeDef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1350" b="1" baseline="-9259" dirty="0">
                <a:latin typeface="Courier New"/>
                <a:cs typeface="Courier New"/>
              </a:rPr>
              <a:t>*</a:t>
            </a:r>
            <a:r>
              <a:rPr sz="1350" b="1" spc="-7" baseline="-9259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timer);</a:t>
            </a:r>
            <a:endParaRPr sz="900">
              <a:latin typeface="Courier New"/>
              <a:cs typeface="Courier New"/>
            </a:endParaRPr>
          </a:p>
          <a:p>
            <a:pPr marL="314960">
              <a:lnSpc>
                <a:spcPct val="100000"/>
              </a:lnSpc>
              <a:spcBef>
                <a:spcPts val="965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Stop</a:t>
            </a:r>
            <a:r>
              <a:rPr sz="9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9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timer:</a:t>
            </a:r>
            <a:endParaRPr sz="9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latin typeface="Courier New"/>
                <a:cs typeface="Courier New"/>
              </a:rPr>
              <a:t>void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TIM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off(TIM</a:t>
            </a:r>
            <a:r>
              <a:rPr sz="900" b="1" spc="-220" dirty="0">
                <a:latin typeface="Courier New"/>
                <a:cs typeface="Courier New"/>
              </a:rPr>
              <a:t> </a:t>
            </a:r>
            <a:r>
              <a:rPr sz="900" b="1" dirty="0">
                <a:latin typeface="Courier New"/>
                <a:cs typeface="Courier New"/>
              </a:rPr>
              <a:t>TypeDef</a:t>
            </a:r>
            <a:r>
              <a:rPr sz="900" b="1" spc="-5" dirty="0">
                <a:latin typeface="Courier New"/>
                <a:cs typeface="Courier New"/>
              </a:rPr>
              <a:t> </a:t>
            </a:r>
            <a:r>
              <a:rPr sz="1350" b="1" baseline="-9259" dirty="0">
                <a:latin typeface="Courier New"/>
                <a:cs typeface="Courier New"/>
              </a:rPr>
              <a:t>*</a:t>
            </a:r>
            <a:r>
              <a:rPr sz="1350" b="1" spc="-7" baseline="-9259" dirty="0">
                <a:latin typeface="Courier New"/>
                <a:cs typeface="Courier New"/>
              </a:rPr>
              <a:t> </a:t>
            </a:r>
            <a:r>
              <a:rPr sz="900" b="1" spc="-10" dirty="0">
                <a:latin typeface="Courier New"/>
                <a:cs typeface="Courier New"/>
              </a:rPr>
              <a:t>timer);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Corrado</a:t>
            </a:r>
            <a:r>
              <a:rPr spc="-30" dirty="0"/>
              <a:t> </a:t>
            </a:r>
            <a:r>
              <a:rPr spc="-10" dirty="0"/>
              <a:t>Santoro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Timers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STM32</a:t>
            </a:r>
            <a:r>
              <a:rPr spc="-20" dirty="0"/>
              <a:t> </a:t>
            </a:r>
            <a:r>
              <a:rPr spc="-10" dirty="0"/>
              <a:t>Microcontrollers</a:t>
            </a:r>
          </a:p>
        </p:txBody>
      </p:sp>
    </p:spTree>
  </p:cSld>
  <p:clrMapOvr>
    <a:masterClrMapping/>
  </p:clrMapOvr>
  <p:transition>
    <p:cut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1071</Words>
  <Application>Microsoft Office PowerPoint</Application>
  <PresentationFormat>Custom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Corbel</vt:lpstr>
      <vt:lpstr>Courier New</vt:lpstr>
      <vt:lpstr>Times New Roman</vt:lpstr>
      <vt:lpstr>Verdana</vt:lpstr>
      <vt:lpstr>Office Theme</vt:lpstr>
      <vt:lpstr>1_Parallax</vt:lpstr>
      <vt:lpstr>Week 16 </vt:lpstr>
      <vt:lpstr>What is a “timer”?</vt:lpstr>
      <vt:lpstr>Basics of timers</vt:lpstr>
      <vt:lpstr>The Timers of the STM32 MCUs</vt:lpstr>
      <vt:lpstr>The Software interface of Timers</vt:lpstr>
      <vt:lpstr>PowerPoint Presentation</vt:lpstr>
      <vt:lpstr>Timer Clock Source</vt:lpstr>
      <vt:lpstr>Time-Base Part</vt:lpstr>
      <vt:lpstr>stm32 unict lib Functions for Timers</vt:lpstr>
      <vt:lpstr>stm32 unict lib Functions for Timers</vt:lpstr>
      <vt:lpstr>Example: let’s flash a LED at 500 ms</vt:lpstr>
      <vt:lpstr>Example: let’s flash a LED at 500 ms</vt:lpstr>
      <vt:lpstr>First Example: flashing using timer</vt:lpstr>
      <vt:lpstr>Second Example: flashing controlled by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Timers of the STM32 Microcontrollers</dc:title>
  <dc:creator>Corrado Santoro</dc:creator>
  <cp:lastModifiedBy>Noman</cp:lastModifiedBy>
  <cp:revision>2</cp:revision>
  <dcterms:created xsi:type="dcterms:W3CDTF">2024-12-26T16:51:40Z</dcterms:created>
  <dcterms:modified xsi:type="dcterms:W3CDTF">2024-12-26T17:00:17Z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2018-10-14T00:00:00Z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2024-12-26T00:00:00Z</vt:filetime>
  </property>
  <property fmtid="{D5CDD505-2E9C-101B-9397-08002B2CF9AE}" pid="5" name="PTEX.Fullbanner">
    <vt:lpwstr>This is pdfTeX, Version 3.1415926-2.5-1.40.14 (TeX Live 2013/Debian) kpathsea version 6.1.1</vt:lpwstr>
  </property>
  <property fmtid="{D5CDD505-2E9C-101B-9397-08002B2CF9AE}" pid="6" name="Producer">
    <vt:lpwstr>pdfTeX-1.40.14</vt:lpwstr>
  </property>
</Properties>
</file>