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4" r:id="rId1"/>
  </p:sldMasterIdLst>
  <p:notesMasterIdLst>
    <p:notesMasterId r:id="rId12"/>
  </p:notesMasterIdLst>
  <p:sldIdLst>
    <p:sldId id="256" r:id="rId2"/>
    <p:sldId id="263" r:id="rId3"/>
    <p:sldId id="270" r:id="rId4"/>
    <p:sldId id="265" r:id="rId5"/>
    <p:sldId id="264" r:id="rId6"/>
    <p:sldId id="269" r:id="rId7"/>
    <p:sldId id="271" r:id="rId8"/>
    <p:sldId id="272" r:id="rId9"/>
    <p:sldId id="261" r:id="rId10"/>
    <p:sldId id="27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84" y="126"/>
      </p:cViewPr>
      <p:guideLst/>
    </p:cSldViewPr>
  </p:slideViewPr>
  <p:notesTextViewPr>
    <p:cViewPr>
      <p:scale>
        <a:sx n="1" d="1"/>
        <a:sy n="1" d="1"/>
      </p:scale>
      <p:origin x="0" y="0"/>
    </p:cViewPr>
  </p:notesTextViewPr>
  <p:notesViewPr>
    <p:cSldViewPr snapToGrid="0">
      <p:cViewPr varScale="1">
        <p:scale>
          <a:sx n="55" d="100"/>
          <a:sy n="55" d="100"/>
        </p:scale>
        <p:origin x="2058"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020B3B-27FE-4143-BA85-405C18DA1381}"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090386E8-31AC-4B76-A1E9-78BF746C0EDC}">
      <dgm:prSet custT="1">
        <dgm:style>
          <a:lnRef idx="3">
            <a:schemeClr val="lt1"/>
          </a:lnRef>
          <a:fillRef idx="1">
            <a:schemeClr val="accent2"/>
          </a:fillRef>
          <a:effectRef idx="1">
            <a:schemeClr val="accent2"/>
          </a:effectRef>
          <a:fontRef idx="minor">
            <a:schemeClr val="lt1"/>
          </a:fontRef>
        </dgm:style>
      </dgm:prSet>
      <dgm:spPr/>
      <dgm:t>
        <a:bodyPr/>
        <a:lstStyle/>
        <a:p>
          <a:r>
            <a:rPr lang="en-US" sz="1200" dirty="0"/>
            <a:t>Transportation Dataset:</a:t>
          </a:r>
        </a:p>
        <a:p>
          <a:r>
            <a:rPr lang="en-US" sz="1200" dirty="0"/>
            <a:t>https://apps.bea.gov/histdata/histChildLevels.cfm?HMI=8</a:t>
          </a:r>
        </a:p>
      </dgm:t>
    </dgm:pt>
    <dgm:pt modelId="{1C011D36-1A7E-4003-831A-8C6091578BCF}" type="parTrans" cxnId="{02AFA77A-4555-4CC1-A846-190FD05003E3}">
      <dgm:prSet/>
      <dgm:spPr/>
      <dgm:t>
        <a:bodyPr/>
        <a:lstStyle/>
        <a:p>
          <a:endParaRPr lang="en-US"/>
        </a:p>
      </dgm:t>
    </dgm:pt>
    <dgm:pt modelId="{2C73D7D3-440E-499A-9853-E26072C7D288}" type="sibTrans" cxnId="{02AFA77A-4555-4CC1-A846-190FD05003E3}">
      <dgm:prSet/>
      <dgm:spPr/>
      <dgm:t>
        <a:bodyPr/>
        <a:lstStyle/>
        <a:p>
          <a:endParaRPr lang="en-US"/>
        </a:p>
      </dgm:t>
    </dgm:pt>
    <dgm:pt modelId="{48FA398B-1AD6-4560-9132-447CF39B03E3}">
      <dgm:prSet custT="1">
        <dgm:style>
          <a:lnRef idx="3">
            <a:schemeClr val="lt1"/>
          </a:lnRef>
          <a:fillRef idx="1">
            <a:schemeClr val="accent3"/>
          </a:fillRef>
          <a:effectRef idx="1">
            <a:schemeClr val="accent3"/>
          </a:effectRef>
          <a:fontRef idx="minor">
            <a:schemeClr val="lt1"/>
          </a:fontRef>
        </dgm:style>
      </dgm:prSet>
      <dgm:spPr/>
      <dgm:t>
        <a:bodyPr/>
        <a:lstStyle/>
        <a:p>
          <a:r>
            <a:rPr lang="en-US" sz="1200" dirty="0"/>
            <a:t>https://mobility.tamu.edu/umr/</a:t>
          </a:r>
        </a:p>
      </dgm:t>
    </dgm:pt>
    <dgm:pt modelId="{FCEA72AA-E1C9-431C-8AA3-B52A1D45786A}" type="parTrans" cxnId="{FA22935E-6309-47E2-AA82-0C4EA4AAD852}">
      <dgm:prSet/>
      <dgm:spPr/>
      <dgm:t>
        <a:bodyPr/>
        <a:lstStyle/>
        <a:p>
          <a:endParaRPr lang="en-US"/>
        </a:p>
      </dgm:t>
    </dgm:pt>
    <dgm:pt modelId="{01C596FF-3876-4E26-A1B8-E5AD21085552}" type="sibTrans" cxnId="{FA22935E-6309-47E2-AA82-0C4EA4AAD852}">
      <dgm:prSet/>
      <dgm:spPr/>
      <dgm:t>
        <a:bodyPr/>
        <a:lstStyle/>
        <a:p>
          <a:endParaRPr lang="en-US"/>
        </a:p>
      </dgm:t>
    </dgm:pt>
    <dgm:pt modelId="{41C0DDA3-BD17-4285-B260-202F41722DA1}">
      <dgm:prSet custT="1">
        <dgm:style>
          <a:lnRef idx="3">
            <a:schemeClr val="lt1"/>
          </a:lnRef>
          <a:fillRef idx="1">
            <a:schemeClr val="accent4"/>
          </a:fillRef>
          <a:effectRef idx="1">
            <a:schemeClr val="accent4"/>
          </a:effectRef>
          <a:fontRef idx="minor">
            <a:schemeClr val="lt1"/>
          </a:fontRef>
        </dgm:style>
      </dgm:prSet>
      <dgm:spPr/>
      <dgm:t>
        <a:bodyPr/>
        <a:lstStyle/>
        <a:p>
          <a:r>
            <a:rPr lang="en-US" sz="1200" dirty="0"/>
            <a:t>Air traffic Dataset:</a:t>
          </a:r>
        </a:p>
      </dgm:t>
    </dgm:pt>
    <dgm:pt modelId="{6DBFBE15-C567-4454-8379-E93F62709367}" type="parTrans" cxnId="{27FABECF-ACCE-4A8B-AA58-EAF790753D48}">
      <dgm:prSet/>
      <dgm:spPr/>
      <dgm:t>
        <a:bodyPr/>
        <a:lstStyle/>
        <a:p>
          <a:endParaRPr lang="en-US"/>
        </a:p>
      </dgm:t>
    </dgm:pt>
    <dgm:pt modelId="{D7EE0F5A-E37E-4881-AB66-135027042950}" type="sibTrans" cxnId="{27FABECF-ACCE-4A8B-AA58-EAF790753D48}">
      <dgm:prSet/>
      <dgm:spPr/>
      <dgm:t>
        <a:bodyPr/>
        <a:lstStyle/>
        <a:p>
          <a:endParaRPr lang="en-US"/>
        </a:p>
      </dgm:t>
    </dgm:pt>
    <dgm:pt modelId="{38224D54-98B9-47F9-A89D-CDD0E2214868}">
      <dgm:prSet custT="1">
        <dgm:style>
          <a:lnRef idx="3">
            <a:schemeClr val="lt1"/>
          </a:lnRef>
          <a:fillRef idx="1">
            <a:schemeClr val="accent5"/>
          </a:fillRef>
          <a:effectRef idx="1">
            <a:schemeClr val="accent5"/>
          </a:effectRef>
          <a:fontRef idx="minor">
            <a:schemeClr val="lt1"/>
          </a:fontRef>
        </dgm:style>
      </dgm:prSet>
      <dgm:spPr/>
      <dgm:t>
        <a:bodyPr/>
        <a:lstStyle/>
        <a:p>
          <a:r>
            <a:rPr lang="en-US" sz="1200" dirty="0"/>
            <a:t>https://www.transtats.bts.gov/Fields.asp</a:t>
          </a:r>
        </a:p>
      </dgm:t>
    </dgm:pt>
    <dgm:pt modelId="{75FEFFE3-A131-4297-837D-27E611FDBA96}" type="parTrans" cxnId="{0555A3C3-B13C-4744-A7F2-315B030E7C1C}">
      <dgm:prSet/>
      <dgm:spPr/>
      <dgm:t>
        <a:bodyPr/>
        <a:lstStyle/>
        <a:p>
          <a:endParaRPr lang="en-US"/>
        </a:p>
      </dgm:t>
    </dgm:pt>
    <dgm:pt modelId="{7F4CD4C8-7CB6-4264-82C5-FAC49A1AB7E9}" type="sibTrans" cxnId="{0555A3C3-B13C-4744-A7F2-315B030E7C1C}">
      <dgm:prSet/>
      <dgm:spPr/>
      <dgm:t>
        <a:bodyPr/>
        <a:lstStyle/>
        <a:p>
          <a:endParaRPr lang="en-US"/>
        </a:p>
      </dgm:t>
    </dgm:pt>
    <dgm:pt modelId="{27E13985-823E-4D8F-9EB6-F43BD8C66068}">
      <dgm:prSet custT="1">
        <dgm:style>
          <a:lnRef idx="3">
            <a:schemeClr val="lt1"/>
          </a:lnRef>
          <a:fillRef idx="1">
            <a:schemeClr val="accent5"/>
          </a:fillRef>
          <a:effectRef idx="1">
            <a:schemeClr val="accent5"/>
          </a:effectRef>
          <a:fontRef idx="minor">
            <a:schemeClr val="lt1"/>
          </a:fontRef>
        </dgm:style>
      </dgm:prSet>
      <dgm:spPr/>
      <dgm:t>
        <a:bodyPr/>
        <a:lstStyle/>
        <a:p>
          <a:r>
            <a:rPr lang="en-US" sz="1200" dirty="0"/>
            <a:t>Data Archive: Gross Domestic Product by Industry and Input-Output Statistics</a:t>
          </a:r>
        </a:p>
      </dgm:t>
    </dgm:pt>
    <dgm:pt modelId="{BEB0BC79-52FA-473E-8100-A55A78F00BF3}" type="parTrans" cxnId="{AA1E5ED9-DD59-4AE9-AA1F-9D964595B533}">
      <dgm:prSet/>
      <dgm:spPr/>
      <dgm:t>
        <a:bodyPr/>
        <a:lstStyle/>
        <a:p>
          <a:endParaRPr lang="en-US"/>
        </a:p>
      </dgm:t>
    </dgm:pt>
    <dgm:pt modelId="{54909179-DCCA-4DF6-8DE7-BE493BFB6C21}" type="sibTrans" cxnId="{AA1E5ED9-DD59-4AE9-AA1F-9D964595B533}">
      <dgm:prSet/>
      <dgm:spPr/>
      <dgm:t>
        <a:bodyPr/>
        <a:lstStyle/>
        <a:p>
          <a:endParaRPr lang="en-US"/>
        </a:p>
      </dgm:t>
    </dgm:pt>
    <dgm:pt modelId="{9EB20B15-B7AA-4CD3-B20E-E40BEAA38556}">
      <dgm:prSet custT="1">
        <dgm:style>
          <a:lnRef idx="3">
            <a:schemeClr val="lt1"/>
          </a:lnRef>
          <a:fillRef idx="1">
            <a:schemeClr val="accent1"/>
          </a:fillRef>
          <a:effectRef idx="1">
            <a:schemeClr val="accent1"/>
          </a:effectRef>
          <a:fontRef idx="minor">
            <a:schemeClr val="lt1"/>
          </a:fontRef>
        </dgm:style>
      </dgm:prSet>
      <dgm:spPr/>
      <dgm:t>
        <a:bodyPr/>
        <a:lstStyle/>
        <a:p>
          <a:r>
            <a:rPr lang="en-US" sz="1200" dirty="0"/>
            <a:t>Agricultural Productivity in the U.S</a:t>
          </a:r>
        </a:p>
      </dgm:t>
    </dgm:pt>
    <dgm:pt modelId="{326A3709-749C-417D-940B-2BCD88C183E2}" type="parTrans" cxnId="{C8FB9694-15AC-4FC8-A710-64B2D9DB91B7}">
      <dgm:prSet/>
      <dgm:spPr/>
      <dgm:t>
        <a:bodyPr/>
        <a:lstStyle/>
        <a:p>
          <a:endParaRPr lang="en-US"/>
        </a:p>
      </dgm:t>
    </dgm:pt>
    <dgm:pt modelId="{ED2F61A0-1BAB-4E2C-9C17-E2C3B3118550}" type="sibTrans" cxnId="{C8FB9694-15AC-4FC8-A710-64B2D9DB91B7}">
      <dgm:prSet/>
      <dgm:spPr/>
      <dgm:t>
        <a:bodyPr/>
        <a:lstStyle/>
        <a:p>
          <a:endParaRPr lang="en-US"/>
        </a:p>
      </dgm:t>
    </dgm:pt>
    <dgm:pt modelId="{5C1ABA3E-151E-4A7A-A751-34BC40EDD69E}">
      <dgm:prSet custT="1">
        <dgm:style>
          <a:lnRef idx="3">
            <a:schemeClr val="lt1"/>
          </a:lnRef>
          <a:fillRef idx="1">
            <a:schemeClr val="accent3"/>
          </a:fillRef>
          <a:effectRef idx="1">
            <a:schemeClr val="accent3"/>
          </a:effectRef>
          <a:fontRef idx="minor">
            <a:schemeClr val="lt1"/>
          </a:fontRef>
        </dgm:style>
      </dgm:prSet>
      <dgm:spPr/>
      <dgm:t>
        <a:bodyPr/>
        <a:lstStyle/>
        <a:p>
          <a:r>
            <a:rPr lang="en-US" sz="1200" dirty="0"/>
            <a:t>https://www.ers.usda.gov/data-products/agricultural-productivity-in-the-us/</a:t>
          </a:r>
        </a:p>
      </dgm:t>
    </dgm:pt>
    <dgm:pt modelId="{425B2F97-0433-4685-A7B6-80847C8CEF2E}" type="parTrans" cxnId="{0272CF09-7732-4374-BD02-3999A71ED9D2}">
      <dgm:prSet/>
      <dgm:spPr/>
      <dgm:t>
        <a:bodyPr/>
        <a:lstStyle/>
        <a:p>
          <a:endParaRPr lang="en-US"/>
        </a:p>
      </dgm:t>
    </dgm:pt>
    <dgm:pt modelId="{B92BC234-327A-4557-B7DC-AB6D764184EE}" type="sibTrans" cxnId="{0272CF09-7732-4374-BD02-3999A71ED9D2}">
      <dgm:prSet/>
      <dgm:spPr/>
      <dgm:t>
        <a:bodyPr/>
        <a:lstStyle/>
        <a:p>
          <a:endParaRPr lang="en-US"/>
        </a:p>
      </dgm:t>
    </dgm:pt>
    <dgm:pt modelId="{537FDD8C-AECD-40BF-9DEF-58669A727801}">
      <dgm:prSet custT="1">
        <dgm:style>
          <a:lnRef idx="3">
            <a:schemeClr val="lt1"/>
          </a:lnRef>
          <a:fillRef idx="1">
            <a:schemeClr val="accent4"/>
          </a:fillRef>
          <a:effectRef idx="1">
            <a:schemeClr val="accent4"/>
          </a:effectRef>
          <a:fontRef idx="minor">
            <a:schemeClr val="lt1"/>
          </a:fontRef>
        </dgm:style>
      </dgm:prSet>
      <dgm:spPr/>
      <dgm:t>
        <a:bodyPr/>
        <a:lstStyle/>
        <a:p>
          <a:r>
            <a:rPr lang="en-US" sz="1200" dirty="0"/>
            <a:t>U.S. Production and Business Activity</a:t>
          </a:r>
        </a:p>
      </dgm:t>
    </dgm:pt>
    <dgm:pt modelId="{F39AFCC5-B6E7-431A-A130-0A070935226D}" type="parTrans" cxnId="{F8980C05-A858-40DB-9F55-313F7C2FA649}">
      <dgm:prSet/>
      <dgm:spPr/>
      <dgm:t>
        <a:bodyPr/>
        <a:lstStyle/>
        <a:p>
          <a:endParaRPr lang="en-US"/>
        </a:p>
      </dgm:t>
    </dgm:pt>
    <dgm:pt modelId="{1B05543B-DB3C-4272-B5C7-0F324E4ADB00}" type="sibTrans" cxnId="{F8980C05-A858-40DB-9F55-313F7C2FA649}">
      <dgm:prSet/>
      <dgm:spPr/>
      <dgm:t>
        <a:bodyPr/>
        <a:lstStyle/>
        <a:p>
          <a:endParaRPr lang="en-US"/>
        </a:p>
      </dgm:t>
    </dgm:pt>
    <dgm:pt modelId="{381843D8-3A82-4938-9909-30F92738E719}">
      <dgm:prSet custT="1">
        <dgm:style>
          <a:lnRef idx="3">
            <a:schemeClr val="lt1"/>
          </a:lnRef>
          <a:fillRef idx="1">
            <a:schemeClr val="accent2"/>
          </a:fillRef>
          <a:effectRef idx="1">
            <a:schemeClr val="accent2"/>
          </a:effectRef>
          <a:fontRef idx="minor">
            <a:schemeClr val="lt1"/>
          </a:fontRef>
        </dgm:style>
      </dgm:prSet>
      <dgm:spPr/>
      <dgm:t>
        <a:bodyPr/>
        <a:lstStyle/>
        <a:p>
          <a:r>
            <a:rPr lang="en-US" sz="1200" dirty="0"/>
            <a:t>https://knoema.com/atlas/topics/Industrial-Production/datasets</a:t>
          </a:r>
        </a:p>
      </dgm:t>
    </dgm:pt>
    <dgm:pt modelId="{01361E43-88FA-4B3F-9338-CA38EEB0A3AA}" type="parTrans" cxnId="{D293FF0B-9353-4B50-B176-7CACF0937BFA}">
      <dgm:prSet/>
      <dgm:spPr/>
      <dgm:t>
        <a:bodyPr/>
        <a:lstStyle/>
        <a:p>
          <a:endParaRPr lang="en-US"/>
        </a:p>
      </dgm:t>
    </dgm:pt>
    <dgm:pt modelId="{DC3DA9B9-970A-4360-B275-813386A160C7}" type="sibTrans" cxnId="{D293FF0B-9353-4B50-B176-7CACF0937BFA}">
      <dgm:prSet/>
      <dgm:spPr/>
      <dgm:t>
        <a:bodyPr/>
        <a:lstStyle/>
        <a:p>
          <a:endParaRPr lang="en-US"/>
        </a:p>
      </dgm:t>
    </dgm:pt>
    <dgm:pt modelId="{AF864C15-AED2-4F0C-9D70-EAD3203B43DE}">
      <dgm:prSet custT="1">
        <dgm:style>
          <a:lnRef idx="3">
            <a:schemeClr val="lt1"/>
          </a:lnRef>
          <a:fillRef idx="1">
            <a:schemeClr val="accent1"/>
          </a:fillRef>
          <a:effectRef idx="1">
            <a:schemeClr val="accent1"/>
          </a:effectRef>
          <a:fontRef idx="minor">
            <a:schemeClr val="lt1"/>
          </a:fontRef>
        </dgm:style>
      </dgm:prSet>
      <dgm:spPr/>
      <dgm:t>
        <a:bodyPr/>
        <a:lstStyle/>
        <a:p>
          <a:pPr algn="ctr"/>
          <a:r>
            <a:rPr lang="en-US" sz="1200" u="none" dirty="0">
              <a:solidFill>
                <a:schemeClr val="tx1"/>
              </a:solidFill>
            </a:rPr>
            <a:t>https://www.epa.gov/transportation-air-pollution-and-climate-change/accomplishments-and-success-air-pollution-transportation</a:t>
          </a:r>
        </a:p>
      </dgm:t>
    </dgm:pt>
    <dgm:pt modelId="{F262E29D-83AA-4A73-AD07-CDF0C9F8B1D0}" type="parTrans" cxnId="{AD20752E-BC8F-4F5F-86B7-58C310E6B571}">
      <dgm:prSet/>
      <dgm:spPr/>
      <dgm:t>
        <a:bodyPr/>
        <a:lstStyle/>
        <a:p>
          <a:endParaRPr lang="en-US"/>
        </a:p>
      </dgm:t>
    </dgm:pt>
    <dgm:pt modelId="{5734004E-88D0-401A-A9F3-632B702CF86E}" type="sibTrans" cxnId="{AD20752E-BC8F-4F5F-86B7-58C310E6B571}">
      <dgm:prSet/>
      <dgm:spPr/>
      <dgm:t>
        <a:bodyPr/>
        <a:lstStyle/>
        <a:p>
          <a:endParaRPr lang="en-US"/>
        </a:p>
      </dgm:t>
    </dgm:pt>
    <dgm:pt modelId="{08A8B1F1-EBCB-4358-833A-D8F363E4214D}" type="pres">
      <dgm:prSet presAssocID="{17020B3B-27FE-4143-BA85-405C18DA1381}" presName="diagram" presStyleCnt="0">
        <dgm:presLayoutVars>
          <dgm:dir/>
          <dgm:resizeHandles val="exact"/>
        </dgm:presLayoutVars>
      </dgm:prSet>
      <dgm:spPr/>
    </dgm:pt>
    <dgm:pt modelId="{BF559C9A-D978-47F0-9E6C-A644A4BCDFEF}" type="pres">
      <dgm:prSet presAssocID="{090386E8-31AC-4B76-A1E9-78BF746C0EDC}" presName="node" presStyleLbl="node1" presStyleIdx="0" presStyleCnt="10">
        <dgm:presLayoutVars>
          <dgm:bulletEnabled val="1"/>
        </dgm:presLayoutVars>
      </dgm:prSet>
      <dgm:spPr/>
    </dgm:pt>
    <dgm:pt modelId="{F8A52AB1-45B7-44B1-8F28-751B2A099F83}" type="pres">
      <dgm:prSet presAssocID="{2C73D7D3-440E-499A-9853-E26072C7D288}" presName="sibTrans" presStyleCnt="0"/>
      <dgm:spPr/>
    </dgm:pt>
    <dgm:pt modelId="{D8295BF3-CF12-4EBC-92ED-A484A89E0A6A}" type="pres">
      <dgm:prSet presAssocID="{48FA398B-1AD6-4560-9132-447CF39B03E3}" presName="node" presStyleLbl="node1" presStyleIdx="1" presStyleCnt="10">
        <dgm:presLayoutVars>
          <dgm:bulletEnabled val="1"/>
        </dgm:presLayoutVars>
      </dgm:prSet>
      <dgm:spPr/>
    </dgm:pt>
    <dgm:pt modelId="{6A4DDBD1-0A7F-47CA-9D0F-34D34DA3B55C}" type="pres">
      <dgm:prSet presAssocID="{01C596FF-3876-4E26-A1B8-E5AD21085552}" presName="sibTrans" presStyleCnt="0"/>
      <dgm:spPr/>
    </dgm:pt>
    <dgm:pt modelId="{43F0A39E-2C01-47C4-854A-38BBCA60BDBE}" type="pres">
      <dgm:prSet presAssocID="{41C0DDA3-BD17-4285-B260-202F41722DA1}" presName="node" presStyleLbl="node1" presStyleIdx="2" presStyleCnt="10">
        <dgm:presLayoutVars>
          <dgm:bulletEnabled val="1"/>
        </dgm:presLayoutVars>
      </dgm:prSet>
      <dgm:spPr/>
    </dgm:pt>
    <dgm:pt modelId="{A18DFC90-1DD3-491A-A4BB-391AE7612EFF}" type="pres">
      <dgm:prSet presAssocID="{D7EE0F5A-E37E-4881-AB66-135027042950}" presName="sibTrans" presStyleCnt="0"/>
      <dgm:spPr/>
    </dgm:pt>
    <dgm:pt modelId="{80360A70-AADA-4EC3-9818-40859C1D1DDA}" type="pres">
      <dgm:prSet presAssocID="{38224D54-98B9-47F9-A89D-CDD0E2214868}" presName="node" presStyleLbl="node1" presStyleIdx="3" presStyleCnt="10">
        <dgm:presLayoutVars>
          <dgm:bulletEnabled val="1"/>
        </dgm:presLayoutVars>
      </dgm:prSet>
      <dgm:spPr/>
    </dgm:pt>
    <dgm:pt modelId="{BA5D3B3F-3ED1-41D9-BE48-C886A495DED5}" type="pres">
      <dgm:prSet presAssocID="{7F4CD4C8-7CB6-4264-82C5-FAC49A1AB7E9}" presName="sibTrans" presStyleCnt="0"/>
      <dgm:spPr/>
    </dgm:pt>
    <dgm:pt modelId="{3E3AF3BC-A09A-40E1-AF4A-4D6C6AA3EE6F}" type="pres">
      <dgm:prSet presAssocID="{27E13985-823E-4D8F-9EB6-F43BD8C66068}" presName="node" presStyleLbl="node1" presStyleIdx="4" presStyleCnt="10">
        <dgm:presLayoutVars>
          <dgm:bulletEnabled val="1"/>
        </dgm:presLayoutVars>
      </dgm:prSet>
      <dgm:spPr/>
    </dgm:pt>
    <dgm:pt modelId="{0760539C-2210-4A57-A1B9-A0270D5E1EEA}" type="pres">
      <dgm:prSet presAssocID="{54909179-DCCA-4DF6-8DE7-BE493BFB6C21}" presName="sibTrans" presStyleCnt="0"/>
      <dgm:spPr/>
    </dgm:pt>
    <dgm:pt modelId="{B5B17B67-7414-4232-AB20-F755469E96AB}" type="pres">
      <dgm:prSet presAssocID="{9EB20B15-B7AA-4CD3-B20E-E40BEAA38556}" presName="node" presStyleLbl="node1" presStyleIdx="5" presStyleCnt="10" custLinFactNeighborX="287">
        <dgm:presLayoutVars>
          <dgm:bulletEnabled val="1"/>
        </dgm:presLayoutVars>
      </dgm:prSet>
      <dgm:spPr/>
    </dgm:pt>
    <dgm:pt modelId="{5AA7D884-9EBE-4702-9017-B15F4FF544C2}" type="pres">
      <dgm:prSet presAssocID="{ED2F61A0-1BAB-4E2C-9C17-E2C3B3118550}" presName="sibTrans" presStyleCnt="0"/>
      <dgm:spPr/>
    </dgm:pt>
    <dgm:pt modelId="{41EC9AF6-F9F5-4657-8D90-EA0D4EBF9045}" type="pres">
      <dgm:prSet presAssocID="{5C1ABA3E-151E-4A7A-A751-34BC40EDD69E}" presName="node" presStyleLbl="node1" presStyleIdx="6" presStyleCnt="10">
        <dgm:presLayoutVars>
          <dgm:bulletEnabled val="1"/>
        </dgm:presLayoutVars>
      </dgm:prSet>
      <dgm:spPr/>
    </dgm:pt>
    <dgm:pt modelId="{0D2A3E66-5DE5-4207-B707-268246D9FD1A}" type="pres">
      <dgm:prSet presAssocID="{B92BC234-327A-4557-B7DC-AB6D764184EE}" presName="sibTrans" presStyleCnt="0"/>
      <dgm:spPr/>
    </dgm:pt>
    <dgm:pt modelId="{82A875B3-954B-4C8E-A308-5EEA6FAEE76B}" type="pres">
      <dgm:prSet presAssocID="{537FDD8C-AECD-40BF-9DEF-58669A727801}" presName="node" presStyleLbl="node1" presStyleIdx="7" presStyleCnt="10">
        <dgm:presLayoutVars>
          <dgm:bulletEnabled val="1"/>
        </dgm:presLayoutVars>
      </dgm:prSet>
      <dgm:spPr/>
    </dgm:pt>
    <dgm:pt modelId="{F04DA8CE-867F-4C32-BDFE-FCCFB0700B95}" type="pres">
      <dgm:prSet presAssocID="{1B05543B-DB3C-4272-B5C7-0F324E4ADB00}" presName="sibTrans" presStyleCnt="0"/>
      <dgm:spPr/>
    </dgm:pt>
    <dgm:pt modelId="{698395E0-4945-4E88-9E43-143A33B2D8EB}" type="pres">
      <dgm:prSet presAssocID="{381843D8-3A82-4938-9909-30F92738E719}" presName="node" presStyleLbl="node1" presStyleIdx="8" presStyleCnt="10">
        <dgm:presLayoutVars>
          <dgm:bulletEnabled val="1"/>
        </dgm:presLayoutVars>
      </dgm:prSet>
      <dgm:spPr/>
    </dgm:pt>
    <dgm:pt modelId="{CA3AB900-AF2E-4E62-A4D4-9D40648E1A1C}" type="pres">
      <dgm:prSet presAssocID="{DC3DA9B9-970A-4360-B275-813386A160C7}" presName="sibTrans" presStyleCnt="0"/>
      <dgm:spPr/>
    </dgm:pt>
    <dgm:pt modelId="{3BF21F3D-1F19-42FB-8ADC-502490470D00}" type="pres">
      <dgm:prSet presAssocID="{AF864C15-AED2-4F0C-9D70-EAD3203B43DE}" presName="node" presStyleLbl="node1" presStyleIdx="9" presStyleCnt="10">
        <dgm:presLayoutVars>
          <dgm:bulletEnabled val="1"/>
        </dgm:presLayoutVars>
      </dgm:prSet>
      <dgm:spPr/>
    </dgm:pt>
  </dgm:ptLst>
  <dgm:cxnLst>
    <dgm:cxn modelId="{CC632E04-A29B-49AF-9DE1-709701C99251}" type="presOf" srcId="{381843D8-3A82-4938-9909-30F92738E719}" destId="{698395E0-4945-4E88-9E43-143A33B2D8EB}" srcOrd="0" destOrd="0" presId="urn:microsoft.com/office/officeart/2005/8/layout/default"/>
    <dgm:cxn modelId="{F8980C05-A858-40DB-9F55-313F7C2FA649}" srcId="{17020B3B-27FE-4143-BA85-405C18DA1381}" destId="{537FDD8C-AECD-40BF-9DEF-58669A727801}" srcOrd="7" destOrd="0" parTransId="{F39AFCC5-B6E7-431A-A130-0A070935226D}" sibTransId="{1B05543B-DB3C-4272-B5C7-0F324E4ADB00}"/>
    <dgm:cxn modelId="{0272CF09-7732-4374-BD02-3999A71ED9D2}" srcId="{17020B3B-27FE-4143-BA85-405C18DA1381}" destId="{5C1ABA3E-151E-4A7A-A751-34BC40EDD69E}" srcOrd="6" destOrd="0" parTransId="{425B2F97-0433-4685-A7B6-80847C8CEF2E}" sibTransId="{B92BC234-327A-4557-B7DC-AB6D764184EE}"/>
    <dgm:cxn modelId="{D293FF0B-9353-4B50-B176-7CACF0937BFA}" srcId="{17020B3B-27FE-4143-BA85-405C18DA1381}" destId="{381843D8-3A82-4938-9909-30F92738E719}" srcOrd="8" destOrd="0" parTransId="{01361E43-88FA-4B3F-9338-CA38EEB0A3AA}" sibTransId="{DC3DA9B9-970A-4360-B275-813386A160C7}"/>
    <dgm:cxn modelId="{AD20752E-BC8F-4F5F-86B7-58C310E6B571}" srcId="{17020B3B-27FE-4143-BA85-405C18DA1381}" destId="{AF864C15-AED2-4F0C-9D70-EAD3203B43DE}" srcOrd="9" destOrd="0" parTransId="{F262E29D-83AA-4A73-AD07-CDF0C9F8B1D0}" sibTransId="{5734004E-88D0-401A-A9F3-632B702CF86E}"/>
    <dgm:cxn modelId="{B1176E2F-9F61-45D2-8D18-9D3B0205B118}" type="presOf" srcId="{090386E8-31AC-4B76-A1E9-78BF746C0EDC}" destId="{BF559C9A-D978-47F0-9E6C-A644A4BCDFEF}" srcOrd="0" destOrd="0" presId="urn:microsoft.com/office/officeart/2005/8/layout/default"/>
    <dgm:cxn modelId="{FA22935E-6309-47E2-AA82-0C4EA4AAD852}" srcId="{17020B3B-27FE-4143-BA85-405C18DA1381}" destId="{48FA398B-1AD6-4560-9132-447CF39B03E3}" srcOrd="1" destOrd="0" parTransId="{FCEA72AA-E1C9-431C-8AA3-B52A1D45786A}" sibTransId="{01C596FF-3876-4E26-A1B8-E5AD21085552}"/>
    <dgm:cxn modelId="{3A5B9246-BD66-4079-AA8A-CAA3DB3311A0}" type="presOf" srcId="{9EB20B15-B7AA-4CD3-B20E-E40BEAA38556}" destId="{B5B17B67-7414-4232-AB20-F755469E96AB}" srcOrd="0" destOrd="0" presId="urn:microsoft.com/office/officeart/2005/8/layout/default"/>
    <dgm:cxn modelId="{0DD7C359-19DE-42F2-B13B-BFA12BCFBF2F}" type="presOf" srcId="{17020B3B-27FE-4143-BA85-405C18DA1381}" destId="{08A8B1F1-EBCB-4358-833A-D8F363E4214D}" srcOrd="0" destOrd="0" presId="urn:microsoft.com/office/officeart/2005/8/layout/default"/>
    <dgm:cxn modelId="{856B4B7A-79E6-4792-BB1F-146982918D70}" type="presOf" srcId="{537FDD8C-AECD-40BF-9DEF-58669A727801}" destId="{82A875B3-954B-4C8E-A308-5EEA6FAEE76B}" srcOrd="0" destOrd="0" presId="urn:microsoft.com/office/officeart/2005/8/layout/default"/>
    <dgm:cxn modelId="{02AFA77A-4555-4CC1-A846-190FD05003E3}" srcId="{17020B3B-27FE-4143-BA85-405C18DA1381}" destId="{090386E8-31AC-4B76-A1E9-78BF746C0EDC}" srcOrd="0" destOrd="0" parTransId="{1C011D36-1A7E-4003-831A-8C6091578BCF}" sibTransId="{2C73D7D3-440E-499A-9853-E26072C7D288}"/>
    <dgm:cxn modelId="{A8670E7E-EF15-4FFD-8AB6-A9C047A6C507}" type="presOf" srcId="{27E13985-823E-4D8F-9EB6-F43BD8C66068}" destId="{3E3AF3BC-A09A-40E1-AF4A-4D6C6AA3EE6F}" srcOrd="0" destOrd="0" presId="urn:microsoft.com/office/officeart/2005/8/layout/default"/>
    <dgm:cxn modelId="{C8FB9694-15AC-4FC8-A710-64B2D9DB91B7}" srcId="{17020B3B-27FE-4143-BA85-405C18DA1381}" destId="{9EB20B15-B7AA-4CD3-B20E-E40BEAA38556}" srcOrd="5" destOrd="0" parTransId="{326A3709-749C-417D-940B-2BCD88C183E2}" sibTransId="{ED2F61A0-1BAB-4E2C-9C17-E2C3B3118550}"/>
    <dgm:cxn modelId="{3AE32D9E-6007-4648-B94E-D92A699ACFCA}" type="presOf" srcId="{5C1ABA3E-151E-4A7A-A751-34BC40EDD69E}" destId="{41EC9AF6-F9F5-4657-8D90-EA0D4EBF9045}" srcOrd="0" destOrd="0" presId="urn:microsoft.com/office/officeart/2005/8/layout/default"/>
    <dgm:cxn modelId="{A6A6C7A7-A9F7-4C38-BF79-55FFFCF46347}" type="presOf" srcId="{AF864C15-AED2-4F0C-9D70-EAD3203B43DE}" destId="{3BF21F3D-1F19-42FB-8ADC-502490470D00}" srcOrd="0" destOrd="0" presId="urn:microsoft.com/office/officeart/2005/8/layout/default"/>
    <dgm:cxn modelId="{97CED5A8-6DC6-42DD-B73B-5DC4D42609DA}" type="presOf" srcId="{38224D54-98B9-47F9-A89D-CDD0E2214868}" destId="{80360A70-AADA-4EC3-9818-40859C1D1DDA}" srcOrd="0" destOrd="0" presId="urn:microsoft.com/office/officeart/2005/8/layout/default"/>
    <dgm:cxn modelId="{0555A3C3-B13C-4744-A7F2-315B030E7C1C}" srcId="{17020B3B-27FE-4143-BA85-405C18DA1381}" destId="{38224D54-98B9-47F9-A89D-CDD0E2214868}" srcOrd="3" destOrd="0" parTransId="{75FEFFE3-A131-4297-837D-27E611FDBA96}" sibTransId="{7F4CD4C8-7CB6-4264-82C5-FAC49A1AB7E9}"/>
    <dgm:cxn modelId="{F52010C7-EAF2-4EBC-9578-00BE93CD288A}" type="presOf" srcId="{41C0DDA3-BD17-4285-B260-202F41722DA1}" destId="{43F0A39E-2C01-47C4-854A-38BBCA60BDBE}" srcOrd="0" destOrd="0" presId="urn:microsoft.com/office/officeart/2005/8/layout/default"/>
    <dgm:cxn modelId="{27FABECF-ACCE-4A8B-AA58-EAF790753D48}" srcId="{17020B3B-27FE-4143-BA85-405C18DA1381}" destId="{41C0DDA3-BD17-4285-B260-202F41722DA1}" srcOrd="2" destOrd="0" parTransId="{6DBFBE15-C567-4454-8379-E93F62709367}" sibTransId="{D7EE0F5A-E37E-4881-AB66-135027042950}"/>
    <dgm:cxn modelId="{AA1E5ED9-DD59-4AE9-AA1F-9D964595B533}" srcId="{17020B3B-27FE-4143-BA85-405C18DA1381}" destId="{27E13985-823E-4D8F-9EB6-F43BD8C66068}" srcOrd="4" destOrd="0" parTransId="{BEB0BC79-52FA-473E-8100-A55A78F00BF3}" sibTransId="{54909179-DCCA-4DF6-8DE7-BE493BFB6C21}"/>
    <dgm:cxn modelId="{1781C8E5-C283-4F89-9562-C2808F525D7E}" type="presOf" srcId="{48FA398B-1AD6-4560-9132-447CF39B03E3}" destId="{D8295BF3-CF12-4EBC-92ED-A484A89E0A6A}" srcOrd="0" destOrd="0" presId="urn:microsoft.com/office/officeart/2005/8/layout/default"/>
    <dgm:cxn modelId="{910DEEA0-BC14-43A3-93F1-4CE82F5D9123}" type="presParOf" srcId="{08A8B1F1-EBCB-4358-833A-D8F363E4214D}" destId="{BF559C9A-D978-47F0-9E6C-A644A4BCDFEF}" srcOrd="0" destOrd="0" presId="urn:microsoft.com/office/officeart/2005/8/layout/default"/>
    <dgm:cxn modelId="{A2A757E0-22CC-4256-8C8E-37511CDA30DA}" type="presParOf" srcId="{08A8B1F1-EBCB-4358-833A-D8F363E4214D}" destId="{F8A52AB1-45B7-44B1-8F28-751B2A099F83}" srcOrd="1" destOrd="0" presId="urn:microsoft.com/office/officeart/2005/8/layout/default"/>
    <dgm:cxn modelId="{63E37A37-8533-451E-811E-0B161B03EE17}" type="presParOf" srcId="{08A8B1F1-EBCB-4358-833A-D8F363E4214D}" destId="{D8295BF3-CF12-4EBC-92ED-A484A89E0A6A}" srcOrd="2" destOrd="0" presId="urn:microsoft.com/office/officeart/2005/8/layout/default"/>
    <dgm:cxn modelId="{06B414D0-E08B-4112-A6D7-8D34FBBA1BEA}" type="presParOf" srcId="{08A8B1F1-EBCB-4358-833A-D8F363E4214D}" destId="{6A4DDBD1-0A7F-47CA-9D0F-34D34DA3B55C}" srcOrd="3" destOrd="0" presId="urn:microsoft.com/office/officeart/2005/8/layout/default"/>
    <dgm:cxn modelId="{6E22B1A9-0656-4CE3-ACFD-8AB11485E113}" type="presParOf" srcId="{08A8B1F1-EBCB-4358-833A-D8F363E4214D}" destId="{43F0A39E-2C01-47C4-854A-38BBCA60BDBE}" srcOrd="4" destOrd="0" presId="urn:microsoft.com/office/officeart/2005/8/layout/default"/>
    <dgm:cxn modelId="{0156F402-129F-4EA6-BFC1-3E296F9D2287}" type="presParOf" srcId="{08A8B1F1-EBCB-4358-833A-D8F363E4214D}" destId="{A18DFC90-1DD3-491A-A4BB-391AE7612EFF}" srcOrd="5" destOrd="0" presId="urn:microsoft.com/office/officeart/2005/8/layout/default"/>
    <dgm:cxn modelId="{CE348509-500B-4247-AC4C-04BC3C81F330}" type="presParOf" srcId="{08A8B1F1-EBCB-4358-833A-D8F363E4214D}" destId="{80360A70-AADA-4EC3-9818-40859C1D1DDA}" srcOrd="6" destOrd="0" presId="urn:microsoft.com/office/officeart/2005/8/layout/default"/>
    <dgm:cxn modelId="{ECF6BBA9-3A47-4611-99DF-31C5DEEE9B44}" type="presParOf" srcId="{08A8B1F1-EBCB-4358-833A-D8F363E4214D}" destId="{BA5D3B3F-3ED1-41D9-BE48-C886A495DED5}" srcOrd="7" destOrd="0" presId="urn:microsoft.com/office/officeart/2005/8/layout/default"/>
    <dgm:cxn modelId="{4D1C3941-CEB5-4949-B0B7-4050D621BDE0}" type="presParOf" srcId="{08A8B1F1-EBCB-4358-833A-D8F363E4214D}" destId="{3E3AF3BC-A09A-40E1-AF4A-4D6C6AA3EE6F}" srcOrd="8" destOrd="0" presId="urn:microsoft.com/office/officeart/2005/8/layout/default"/>
    <dgm:cxn modelId="{B2809948-3F27-4DFA-AD2F-DB0F541E5D7B}" type="presParOf" srcId="{08A8B1F1-EBCB-4358-833A-D8F363E4214D}" destId="{0760539C-2210-4A57-A1B9-A0270D5E1EEA}" srcOrd="9" destOrd="0" presId="urn:microsoft.com/office/officeart/2005/8/layout/default"/>
    <dgm:cxn modelId="{0F93F073-AFC2-4D4D-B20D-B26CCA85D834}" type="presParOf" srcId="{08A8B1F1-EBCB-4358-833A-D8F363E4214D}" destId="{B5B17B67-7414-4232-AB20-F755469E96AB}" srcOrd="10" destOrd="0" presId="urn:microsoft.com/office/officeart/2005/8/layout/default"/>
    <dgm:cxn modelId="{D44637E2-AF9C-426E-AF85-E724CD04B424}" type="presParOf" srcId="{08A8B1F1-EBCB-4358-833A-D8F363E4214D}" destId="{5AA7D884-9EBE-4702-9017-B15F4FF544C2}" srcOrd="11" destOrd="0" presId="urn:microsoft.com/office/officeart/2005/8/layout/default"/>
    <dgm:cxn modelId="{BD83EE2D-C83C-45D2-8D2B-9317746BC11F}" type="presParOf" srcId="{08A8B1F1-EBCB-4358-833A-D8F363E4214D}" destId="{41EC9AF6-F9F5-4657-8D90-EA0D4EBF9045}" srcOrd="12" destOrd="0" presId="urn:microsoft.com/office/officeart/2005/8/layout/default"/>
    <dgm:cxn modelId="{59533219-1784-4258-8A74-16CEB8B3D106}" type="presParOf" srcId="{08A8B1F1-EBCB-4358-833A-D8F363E4214D}" destId="{0D2A3E66-5DE5-4207-B707-268246D9FD1A}" srcOrd="13" destOrd="0" presId="urn:microsoft.com/office/officeart/2005/8/layout/default"/>
    <dgm:cxn modelId="{8E2FAA2D-92CF-406E-A623-11F9895735C6}" type="presParOf" srcId="{08A8B1F1-EBCB-4358-833A-D8F363E4214D}" destId="{82A875B3-954B-4C8E-A308-5EEA6FAEE76B}" srcOrd="14" destOrd="0" presId="urn:microsoft.com/office/officeart/2005/8/layout/default"/>
    <dgm:cxn modelId="{6710F59F-4B1D-4CAC-A8AD-9F326116A7B9}" type="presParOf" srcId="{08A8B1F1-EBCB-4358-833A-D8F363E4214D}" destId="{F04DA8CE-867F-4C32-BDFE-FCCFB0700B95}" srcOrd="15" destOrd="0" presId="urn:microsoft.com/office/officeart/2005/8/layout/default"/>
    <dgm:cxn modelId="{63C64970-5CEB-464D-B2C6-65F2CED31F04}" type="presParOf" srcId="{08A8B1F1-EBCB-4358-833A-D8F363E4214D}" destId="{698395E0-4945-4E88-9E43-143A33B2D8EB}" srcOrd="16" destOrd="0" presId="urn:microsoft.com/office/officeart/2005/8/layout/default"/>
    <dgm:cxn modelId="{0346CBC1-2AE4-47BB-ABCD-736E1867295F}" type="presParOf" srcId="{08A8B1F1-EBCB-4358-833A-D8F363E4214D}" destId="{CA3AB900-AF2E-4E62-A4D4-9D40648E1A1C}" srcOrd="17" destOrd="0" presId="urn:microsoft.com/office/officeart/2005/8/layout/default"/>
    <dgm:cxn modelId="{75C2345F-4575-4E29-8CDD-2FD3A214D2AF}" type="presParOf" srcId="{08A8B1F1-EBCB-4358-833A-D8F363E4214D}" destId="{3BF21F3D-1F19-42FB-8ADC-502490470D00}" srcOrd="1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559C9A-D978-47F0-9E6C-A644A4BCDFEF}">
      <dsp:nvSpPr>
        <dsp:cNvPr id="0" name=""/>
        <dsp:cNvSpPr/>
      </dsp:nvSpPr>
      <dsp:spPr>
        <a:xfrm>
          <a:off x="801333" y="3030"/>
          <a:ext cx="2572183" cy="1543309"/>
        </a:xfrm>
        <a:prstGeom prst="rect">
          <a:avLst/>
        </a:prstGeom>
        <a:solidFill>
          <a:schemeClr val="accent2"/>
        </a:solidFill>
        <a:ln w="19050" cap="flat" cmpd="sng" algn="ctr">
          <a:solidFill>
            <a:schemeClr val="lt1"/>
          </a:solidFill>
          <a:prstDash val="solid"/>
        </a:ln>
        <a:effectLst/>
      </dsp:spPr>
      <dsp:style>
        <a:lnRef idx="3">
          <a:schemeClr val="lt1"/>
        </a:lnRef>
        <a:fillRef idx="1">
          <a:schemeClr val="accent2"/>
        </a:fillRef>
        <a:effectRef idx="1">
          <a:schemeClr val="accent2"/>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Transportation Dataset:</a:t>
          </a:r>
        </a:p>
        <a:p>
          <a:pPr marL="0" lvl="0" indent="0" algn="ctr" defTabSz="533400">
            <a:lnSpc>
              <a:spcPct val="90000"/>
            </a:lnSpc>
            <a:spcBef>
              <a:spcPct val="0"/>
            </a:spcBef>
            <a:spcAft>
              <a:spcPct val="35000"/>
            </a:spcAft>
            <a:buNone/>
          </a:pPr>
          <a:r>
            <a:rPr lang="en-US" sz="1200" kern="1200" dirty="0"/>
            <a:t>https://apps.bea.gov/histdata/histChildLevels.cfm?HMI=8</a:t>
          </a:r>
        </a:p>
      </dsp:txBody>
      <dsp:txXfrm>
        <a:off x="801333" y="3030"/>
        <a:ext cx="2572183" cy="1543309"/>
      </dsp:txXfrm>
    </dsp:sp>
    <dsp:sp modelId="{D8295BF3-CF12-4EBC-92ED-A484A89E0A6A}">
      <dsp:nvSpPr>
        <dsp:cNvPr id="0" name=""/>
        <dsp:cNvSpPr/>
      </dsp:nvSpPr>
      <dsp:spPr>
        <a:xfrm>
          <a:off x="3630735" y="3030"/>
          <a:ext cx="2572183" cy="1543309"/>
        </a:xfrm>
        <a:prstGeom prst="rect">
          <a:avLst/>
        </a:prstGeom>
        <a:solidFill>
          <a:schemeClr val="accent3"/>
        </a:solidFill>
        <a:ln w="19050" cap="flat" cmpd="sng" algn="ctr">
          <a:solidFill>
            <a:schemeClr val="lt1"/>
          </a:solidFill>
          <a:prstDash val="solid"/>
        </a:ln>
        <a:effectLst/>
      </dsp:spPr>
      <dsp:style>
        <a:lnRef idx="3">
          <a:schemeClr val="lt1"/>
        </a:lnRef>
        <a:fillRef idx="1">
          <a:schemeClr val="accent3"/>
        </a:fillRef>
        <a:effectRef idx="1">
          <a:schemeClr val="accent3"/>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https://mobility.tamu.edu/umr/</a:t>
          </a:r>
        </a:p>
      </dsp:txBody>
      <dsp:txXfrm>
        <a:off x="3630735" y="3030"/>
        <a:ext cx="2572183" cy="1543309"/>
      </dsp:txXfrm>
    </dsp:sp>
    <dsp:sp modelId="{43F0A39E-2C01-47C4-854A-38BBCA60BDBE}">
      <dsp:nvSpPr>
        <dsp:cNvPr id="0" name=""/>
        <dsp:cNvSpPr/>
      </dsp:nvSpPr>
      <dsp:spPr>
        <a:xfrm>
          <a:off x="6460136" y="3030"/>
          <a:ext cx="2572183" cy="1543309"/>
        </a:xfrm>
        <a:prstGeom prst="rect">
          <a:avLst/>
        </a:prstGeom>
        <a:solidFill>
          <a:schemeClr val="accent4"/>
        </a:solidFill>
        <a:ln w="19050" cap="flat" cmpd="sng" algn="ctr">
          <a:solidFill>
            <a:schemeClr val="lt1"/>
          </a:solidFill>
          <a:prstDash val="solid"/>
        </a:ln>
        <a:effectLst/>
      </dsp:spPr>
      <dsp:style>
        <a:lnRef idx="3">
          <a:schemeClr val="lt1"/>
        </a:lnRef>
        <a:fillRef idx="1">
          <a:schemeClr val="accent4"/>
        </a:fillRef>
        <a:effectRef idx="1">
          <a:schemeClr val="accent4"/>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Air traffic Dataset:</a:t>
          </a:r>
        </a:p>
      </dsp:txBody>
      <dsp:txXfrm>
        <a:off x="6460136" y="3030"/>
        <a:ext cx="2572183" cy="1543309"/>
      </dsp:txXfrm>
    </dsp:sp>
    <dsp:sp modelId="{80360A70-AADA-4EC3-9818-40859C1D1DDA}">
      <dsp:nvSpPr>
        <dsp:cNvPr id="0" name=""/>
        <dsp:cNvSpPr/>
      </dsp:nvSpPr>
      <dsp:spPr>
        <a:xfrm>
          <a:off x="9289538" y="3030"/>
          <a:ext cx="2572183" cy="1543309"/>
        </a:xfrm>
        <a:prstGeom prst="rect">
          <a:avLst/>
        </a:prstGeom>
        <a:solidFill>
          <a:schemeClr val="accent5"/>
        </a:solidFill>
        <a:ln w="19050" cap="flat" cmpd="sng" algn="ctr">
          <a:solidFill>
            <a:schemeClr val="lt1"/>
          </a:solidFill>
          <a:prstDash val="solid"/>
        </a:ln>
        <a:effectLst/>
      </dsp:spPr>
      <dsp:style>
        <a:lnRef idx="3">
          <a:schemeClr val="lt1"/>
        </a:lnRef>
        <a:fillRef idx="1">
          <a:schemeClr val="accent5"/>
        </a:fillRef>
        <a:effectRef idx="1">
          <a:schemeClr val="accent5"/>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https://www.transtats.bts.gov/Fields.asp</a:t>
          </a:r>
        </a:p>
      </dsp:txBody>
      <dsp:txXfrm>
        <a:off x="9289538" y="3030"/>
        <a:ext cx="2572183" cy="1543309"/>
      </dsp:txXfrm>
    </dsp:sp>
    <dsp:sp modelId="{3E3AF3BC-A09A-40E1-AF4A-4D6C6AA3EE6F}">
      <dsp:nvSpPr>
        <dsp:cNvPr id="0" name=""/>
        <dsp:cNvSpPr/>
      </dsp:nvSpPr>
      <dsp:spPr>
        <a:xfrm>
          <a:off x="801333" y="1803558"/>
          <a:ext cx="2572183" cy="1543309"/>
        </a:xfrm>
        <a:prstGeom prst="rect">
          <a:avLst/>
        </a:prstGeom>
        <a:solidFill>
          <a:schemeClr val="accent5"/>
        </a:solidFill>
        <a:ln w="19050" cap="flat" cmpd="sng" algn="ctr">
          <a:solidFill>
            <a:schemeClr val="lt1"/>
          </a:solidFill>
          <a:prstDash val="solid"/>
        </a:ln>
        <a:effectLst/>
      </dsp:spPr>
      <dsp:style>
        <a:lnRef idx="3">
          <a:schemeClr val="lt1"/>
        </a:lnRef>
        <a:fillRef idx="1">
          <a:schemeClr val="accent5"/>
        </a:fillRef>
        <a:effectRef idx="1">
          <a:schemeClr val="accent5"/>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Data Archive: Gross Domestic Product by Industry and Input-Output Statistics</a:t>
          </a:r>
        </a:p>
      </dsp:txBody>
      <dsp:txXfrm>
        <a:off x="801333" y="1803558"/>
        <a:ext cx="2572183" cy="1543309"/>
      </dsp:txXfrm>
    </dsp:sp>
    <dsp:sp modelId="{B5B17B67-7414-4232-AB20-F755469E96AB}">
      <dsp:nvSpPr>
        <dsp:cNvPr id="0" name=""/>
        <dsp:cNvSpPr/>
      </dsp:nvSpPr>
      <dsp:spPr>
        <a:xfrm>
          <a:off x="3638117" y="1803558"/>
          <a:ext cx="2572183" cy="1543309"/>
        </a:xfrm>
        <a:prstGeom prst="rect">
          <a:avLst/>
        </a:prstGeom>
        <a:solidFill>
          <a:schemeClr val="accent1"/>
        </a:solidFill>
        <a:ln w="19050" cap="flat" cmpd="sng" algn="ctr">
          <a:solidFill>
            <a:schemeClr val="lt1"/>
          </a:solidFill>
          <a:prstDash val="solid"/>
        </a:ln>
        <a:effectLst/>
      </dsp:spPr>
      <dsp:style>
        <a:lnRef idx="3">
          <a:schemeClr val="lt1"/>
        </a:lnRef>
        <a:fillRef idx="1">
          <a:schemeClr val="accent1"/>
        </a:fillRef>
        <a:effectRef idx="1">
          <a:schemeClr val="accent1"/>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Agricultural Productivity in the U.S</a:t>
          </a:r>
        </a:p>
      </dsp:txBody>
      <dsp:txXfrm>
        <a:off x="3638117" y="1803558"/>
        <a:ext cx="2572183" cy="1543309"/>
      </dsp:txXfrm>
    </dsp:sp>
    <dsp:sp modelId="{41EC9AF6-F9F5-4657-8D90-EA0D4EBF9045}">
      <dsp:nvSpPr>
        <dsp:cNvPr id="0" name=""/>
        <dsp:cNvSpPr/>
      </dsp:nvSpPr>
      <dsp:spPr>
        <a:xfrm>
          <a:off x="6460136" y="1803558"/>
          <a:ext cx="2572183" cy="1543309"/>
        </a:xfrm>
        <a:prstGeom prst="rect">
          <a:avLst/>
        </a:prstGeom>
        <a:solidFill>
          <a:schemeClr val="accent3"/>
        </a:solidFill>
        <a:ln w="19050" cap="flat" cmpd="sng" algn="ctr">
          <a:solidFill>
            <a:schemeClr val="lt1"/>
          </a:solidFill>
          <a:prstDash val="solid"/>
        </a:ln>
        <a:effectLst/>
      </dsp:spPr>
      <dsp:style>
        <a:lnRef idx="3">
          <a:schemeClr val="lt1"/>
        </a:lnRef>
        <a:fillRef idx="1">
          <a:schemeClr val="accent3"/>
        </a:fillRef>
        <a:effectRef idx="1">
          <a:schemeClr val="accent3"/>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https://www.ers.usda.gov/data-products/agricultural-productivity-in-the-us/</a:t>
          </a:r>
        </a:p>
      </dsp:txBody>
      <dsp:txXfrm>
        <a:off x="6460136" y="1803558"/>
        <a:ext cx="2572183" cy="1543309"/>
      </dsp:txXfrm>
    </dsp:sp>
    <dsp:sp modelId="{82A875B3-954B-4C8E-A308-5EEA6FAEE76B}">
      <dsp:nvSpPr>
        <dsp:cNvPr id="0" name=""/>
        <dsp:cNvSpPr/>
      </dsp:nvSpPr>
      <dsp:spPr>
        <a:xfrm>
          <a:off x="9289538" y="1803558"/>
          <a:ext cx="2572183" cy="1543309"/>
        </a:xfrm>
        <a:prstGeom prst="rect">
          <a:avLst/>
        </a:prstGeom>
        <a:solidFill>
          <a:schemeClr val="accent4"/>
        </a:solidFill>
        <a:ln w="19050" cap="flat" cmpd="sng" algn="ctr">
          <a:solidFill>
            <a:schemeClr val="lt1"/>
          </a:solidFill>
          <a:prstDash val="solid"/>
        </a:ln>
        <a:effectLst/>
      </dsp:spPr>
      <dsp:style>
        <a:lnRef idx="3">
          <a:schemeClr val="lt1"/>
        </a:lnRef>
        <a:fillRef idx="1">
          <a:schemeClr val="accent4"/>
        </a:fillRef>
        <a:effectRef idx="1">
          <a:schemeClr val="accent4"/>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U.S. Production and Business Activity</a:t>
          </a:r>
        </a:p>
      </dsp:txBody>
      <dsp:txXfrm>
        <a:off x="9289538" y="1803558"/>
        <a:ext cx="2572183" cy="1543309"/>
      </dsp:txXfrm>
    </dsp:sp>
    <dsp:sp modelId="{698395E0-4945-4E88-9E43-143A33B2D8EB}">
      <dsp:nvSpPr>
        <dsp:cNvPr id="0" name=""/>
        <dsp:cNvSpPr/>
      </dsp:nvSpPr>
      <dsp:spPr>
        <a:xfrm>
          <a:off x="3630735" y="3604086"/>
          <a:ext cx="2572183" cy="1543309"/>
        </a:xfrm>
        <a:prstGeom prst="rect">
          <a:avLst/>
        </a:prstGeom>
        <a:solidFill>
          <a:schemeClr val="accent2"/>
        </a:solidFill>
        <a:ln w="19050" cap="flat" cmpd="sng" algn="ctr">
          <a:solidFill>
            <a:schemeClr val="lt1"/>
          </a:solidFill>
          <a:prstDash val="solid"/>
        </a:ln>
        <a:effectLst/>
      </dsp:spPr>
      <dsp:style>
        <a:lnRef idx="3">
          <a:schemeClr val="lt1"/>
        </a:lnRef>
        <a:fillRef idx="1">
          <a:schemeClr val="accent2"/>
        </a:fillRef>
        <a:effectRef idx="1">
          <a:schemeClr val="accent2"/>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https://knoema.com/atlas/topics/Industrial-Production/datasets</a:t>
          </a:r>
        </a:p>
      </dsp:txBody>
      <dsp:txXfrm>
        <a:off x="3630735" y="3604086"/>
        <a:ext cx="2572183" cy="1543309"/>
      </dsp:txXfrm>
    </dsp:sp>
    <dsp:sp modelId="{3BF21F3D-1F19-42FB-8ADC-502490470D00}">
      <dsp:nvSpPr>
        <dsp:cNvPr id="0" name=""/>
        <dsp:cNvSpPr/>
      </dsp:nvSpPr>
      <dsp:spPr>
        <a:xfrm>
          <a:off x="6460136" y="3604086"/>
          <a:ext cx="2572183" cy="1543309"/>
        </a:xfrm>
        <a:prstGeom prst="rect">
          <a:avLst/>
        </a:prstGeom>
        <a:solidFill>
          <a:schemeClr val="accent1"/>
        </a:solidFill>
        <a:ln w="19050" cap="flat" cmpd="sng" algn="ctr">
          <a:solidFill>
            <a:schemeClr val="lt1"/>
          </a:solidFill>
          <a:prstDash val="solid"/>
        </a:ln>
        <a:effectLst/>
      </dsp:spPr>
      <dsp:style>
        <a:lnRef idx="3">
          <a:schemeClr val="lt1"/>
        </a:lnRef>
        <a:fillRef idx="1">
          <a:schemeClr val="accent1"/>
        </a:fillRef>
        <a:effectRef idx="1">
          <a:schemeClr val="accent1"/>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u="none" kern="1200" dirty="0">
              <a:solidFill>
                <a:schemeClr val="tx1"/>
              </a:solidFill>
            </a:rPr>
            <a:t>https://www.epa.gov/transportation-air-pollution-and-climate-change/accomplishments-and-success-air-pollution-transportation</a:t>
          </a:r>
        </a:p>
      </dsp:txBody>
      <dsp:txXfrm>
        <a:off x="6460136" y="3604086"/>
        <a:ext cx="2572183" cy="154330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F46C85-6F74-43D0-8FA1-3B014A4FB87D}" type="datetimeFigureOut">
              <a:rPr lang="en-US" smtClean="0"/>
              <a:t>5/7/2020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D7F8AF-0561-4443-8AAE-A088F3DEAD2A}" type="slidenum">
              <a:rPr lang="en-US" smtClean="0"/>
              <a:t>‹#›</a:t>
            </a:fld>
            <a:endParaRPr lang="en-US"/>
          </a:p>
        </p:txBody>
      </p:sp>
    </p:spTree>
    <p:extLst>
      <p:ext uri="{BB962C8B-B14F-4D97-AF65-F5344CB8AC3E}">
        <p14:creationId xmlns:p14="http://schemas.microsoft.com/office/powerpoint/2010/main" val="3517182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6D7F8AF-0561-4443-8AAE-A088F3DEAD2A}" type="slidenum">
              <a:rPr lang="en-US" smtClean="0"/>
              <a:t>1</a:t>
            </a:fld>
            <a:endParaRPr lang="en-US"/>
          </a:p>
        </p:txBody>
      </p:sp>
    </p:spTree>
    <p:extLst>
      <p:ext uri="{BB962C8B-B14F-4D97-AF65-F5344CB8AC3E}">
        <p14:creationId xmlns:p14="http://schemas.microsoft.com/office/powerpoint/2010/main" val="1798547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6D7F8AF-0561-4443-8AAE-A088F3DEAD2A}" type="slidenum">
              <a:rPr lang="en-US" smtClean="0"/>
              <a:t>2</a:t>
            </a:fld>
            <a:endParaRPr lang="en-US"/>
          </a:p>
        </p:txBody>
      </p:sp>
    </p:spTree>
    <p:extLst>
      <p:ext uri="{BB962C8B-B14F-4D97-AF65-F5344CB8AC3E}">
        <p14:creationId xmlns:p14="http://schemas.microsoft.com/office/powerpoint/2010/main" val="7545483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6D7F8AF-0561-4443-8AAE-A088F3DEAD2A}" type="slidenum">
              <a:rPr lang="en-US" smtClean="0"/>
              <a:t>4</a:t>
            </a:fld>
            <a:endParaRPr lang="en-US"/>
          </a:p>
        </p:txBody>
      </p:sp>
    </p:spTree>
    <p:extLst>
      <p:ext uri="{BB962C8B-B14F-4D97-AF65-F5344CB8AC3E}">
        <p14:creationId xmlns:p14="http://schemas.microsoft.com/office/powerpoint/2010/main" val="12506199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6D7F8AF-0561-4443-8AAE-A088F3DEAD2A}" type="slidenum">
              <a:rPr lang="en-US" smtClean="0"/>
              <a:t>5</a:t>
            </a:fld>
            <a:endParaRPr lang="en-US"/>
          </a:p>
        </p:txBody>
      </p:sp>
    </p:spTree>
    <p:extLst>
      <p:ext uri="{BB962C8B-B14F-4D97-AF65-F5344CB8AC3E}">
        <p14:creationId xmlns:p14="http://schemas.microsoft.com/office/powerpoint/2010/main" val="12365069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6D7F8AF-0561-4443-8AAE-A088F3DEAD2A}" type="slidenum">
              <a:rPr lang="en-US" smtClean="0"/>
              <a:t>9</a:t>
            </a:fld>
            <a:endParaRPr lang="en-US"/>
          </a:p>
        </p:txBody>
      </p:sp>
    </p:spTree>
    <p:extLst>
      <p:ext uri="{BB962C8B-B14F-4D97-AF65-F5344CB8AC3E}">
        <p14:creationId xmlns:p14="http://schemas.microsoft.com/office/powerpoint/2010/main" val="23376112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18A54A6C-4734-4C50-A933-208D0D1BFCD5}" type="datetimeFigureOut">
              <a:rPr lang="en-US" smtClean="0"/>
              <a:t>5/7/2020</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4EEAD4AB-6D6D-4DA1-952B-4E79295227B8}" type="slidenum">
              <a:rPr lang="en-US" smtClean="0"/>
              <a:t>‹#›</a:t>
            </a:fld>
            <a:endParaRPr lang="en-US"/>
          </a:p>
        </p:txBody>
      </p:sp>
    </p:spTree>
    <p:extLst>
      <p:ext uri="{BB962C8B-B14F-4D97-AF65-F5344CB8AC3E}">
        <p14:creationId xmlns:p14="http://schemas.microsoft.com/office/powerpoint/2010/main" val="261911518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A54A6C-4734-4C50-A933-208D0D1BFCD5}" type="datetimeFigureOut">
              <a:rPr lang="en-US" smtClean="0"/>
              <a:t>5/7/2020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EAD4AB-6D6D-4DA1-952B-4E79295227B8}" type="slidenum">
              <a:rPr lang="en-US" smtClean="0"/>
              <a:t>‹#›</a:t>
            </a:fld>
            <a:endParaRPr lang="en-US"/>
          </a:p>
        </p:txBody>
      </p:sp>
    </p:spTree>
    <p:extLst>
      <p:ext uri="{BB962C8B-B14F-4D97-AF65-F5344CB8AC3E}">
        <p14:creationId xmlns:p14="http://schemas.microsoft.com/office/powerpoint/2010/main" val="904435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8A54A6C-4734-4C50-A933-208D0D1BFCD5}" type="datetimeFigureOut">
              <a:rPr lang="en-US" smtClean="0"/>
              <a:t>5/7/2020</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4EEAD4AB-6D6D-4DA1-952B-4E79295227B8}" type="slidenum">
              <a:rPr lang="en-US" smtClean="0"/>
              <a:t>‹#›</a:t>
            </a:fld>
            <a:endParaRPr lang="en-US"/>
          </a:p>
        </p:txBody>
      </p:sp>
    </p:spTree>
    <p:extLst>
      <p:ext uri="{BB962C8B-B14F-4D97-AF65-F5344CB8AC3E}">
        <p14:creationId xmlns:p14="http://schemas.microsoft.com/office/powerpoint/2010/main" val="35041475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8A54A6C-4734-4C50-A933-208D0D1BFCD5}" type="datetimeFigureOut">
              <a:rPr lang="en-US" smtClean="0"/>
              <a:t>5/7/2020</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4EEAD4AB-6D6D-4DA1-952B-4E79295227B8}"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53739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18A54A6C-4734-4C50-A933-208D0D1BFCD5}" type="datetimeFigureOut">
              <a:rPr lang="en-US" smtClean="0"/>
              <a:t>5/7/2020</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4EEAD4AB-6D6D-4DA1-952B-4E79295227B8}" type="slidenum">
              <a:rPr lang="en-US" smtClean="0"/>
              <a:t>‹#›</a:t>
            </a:fld>
            <a:endParaRPr lang="en-US"/>
          </a:p>
        </p:txBody>
      </p:sp>
    </p:spTree>
    <p:extLst>
      <p:ext uri="{BB962C8B-B14F-4D97-AF65-F5344CB8AC3E}">
        <p14:creationId xmlns:p14="http://schemas.microsoft.com/office/powerpoint/2010/main" val="5099138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8A54A6C-4734-4C50-A933-208D0D1BFCD5}" type="datetimeFigureOut">
              <a:rPr lang="en-US" smtClean="0"/>
              <a:t>5/7/2020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EAD4AB-6D6D-4DA1-952B-4E79295227B8}" type="slidenum">
              <a:rPr lang="en-US" smtClean="0"/>
              <a:t>‹#›</a:t>
            </a:fld>
            <a:endParaRPr lang="en-US"/>
          </a:p>
        </p:txBody>
      </p:sp>
    </p:spTree>
    <p:extLst>
      <p:ext uri="{BB962C8B-B14F-4D97-AF65-F5344CB8AC3E}">
        <p14:creationId xmlns:p14="http://schemas.microsoft.com/office/powerpoint/2010/main" val="5235078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8A54A6C-4734-4C50-A933-208D0D1BFCD5}" type="datetimeFigureOut">
              <a:rPr lang="en-US" smtClean="0"/>
              <a:t>5/7/2020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EAD4AB-6D6D-4DA1-952B-4E79295227B8}" type="slidenum">
              <a:rPr lang="en-US" smtClean="0"/>
              <a:t>‹#›</a:t>
            </a:fld>
            <a:endParaRPr lang="en-US"/>
          </a:p>
        </p:txBody>
      </p:sp>
    </p:spTree>
    <p:extLst>
      <p:ext uri="{BB962C8B-B14F-4D97-AF65-F5344CB8AC3E}">
        <p14:creationId xmlns:p14="http://schemas.microsoft.com/office/powerpoint/2010/main" val="2839563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A54A6C-4734-4C50-A933-208D0D1BFCD5}" type="datetimeFigureOut">
              <a:rPr lang="en-US" smtClean="0"/>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EAD4AB-6D6D-4DA1-952B-4E79295227B8}" type="slidenum">
              <a:rPr lang="en-US" smtClean="0"/>
              <a:t>‹#›</a:t>
            </a:fld>
            <a:endParaRPr lang="en-US"/>
          </a:p>
        </p:txBody>
      </p:sp>
    </p:spTree>
    <p:extLst>
      <p:ext uri="{BB962C8B-B14F-4D97-AF65-F5344CB8AC3E}">
        <p14:creationId xmlns:p14="http://schemas.microsoft.com/office/powerpoint/2010/main" val="41121833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18A54A6C-4734-4C50-A933-208D0D1BFCD5}" type="datetimeFigureOut">
              <a:rPr lang="en-US" smtClean="0"/>
              <a:t>5/7/2020</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4EEAD4AB-6D6D-4DA1-952B-4E79295227B8}" type="slidenum">
              <a:rPr lang="en-US" smtClean="0"/>
              <a:t>‹#›</a:t>
            </a:fld>
            <a:endParaRPr lang="en-US"/>
          </a:p>
        </p:txBody>
      </p:sp>
    </p:spTree>
    <p:extLst>
      <p:ext uri="{BB962C8B-B14F-4D97-AF65-F5344CB8AC3E}">
        <p14:creationId xmlns:p14="http://schemas.microsoft.com/office/powerpoint/2010/main" val="1429662410"/>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A54A6C-4734-4C50-A933-208D0D1BFCD5}" type="datetimeFigureOut">
              <a:rPr lang="en-US" smtClean="0"/>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EAD4AB-6D6D-4DA1-952B-4E79295227B8}" type="slidenum">
              <a:rPr lang="en-US" smtClean="0"/>
              <a:t>‹#›</a:t>
            </a:fld>
            <a:endParaRPr lang="en-US"/>
          </a:p>
        </p:txBody>
      </p:sp>
    </p:spTree>
    <p:extLst>
      <p:ext uri="{BB962C8B-B14F-4D97-AF65-F5344CB8AC3E}">
        <p14:creationId xmlns:p14="http://schemas.microsoft.com/office/powerpoint/2010/main" val="2694460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18A54A6C-4734-4C50-A933-208D0D1BFCD5}" type="datetimeFigureOut">
              <a:rPr lang="en-US" smtClean="0"/>
              <a:t>5/7/2020</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4EEAD4AB-6D6D-4DA1-952B-4E79295227B8}" type="slidenum">
              <a:rPr lang="en-US" smtClean="0"/>
              <a:t>‹#›</a:t>
            </a:fld>
            <a:endParaRPr lang="en-US"/>
          </a:p>
        </p:txBody>
      </p:sp>
    </p:spTree>
    <p:extLst>
      <p:ext uri="{BB962C8B-B14F-4D97-AF65-F5344CB8AC3E}">
        <p14:creationId xmlns:p14="http://schemas.microsoft.com/office/powerpoint/2010/main" val="1975067267"/>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8A54A6C-4734-4C50-A933-208D0D1BFCD5}" type="datetimeFigureOut">
              <a:rPr lang="en-US" smtClean="0"/>
              <a:t>5/7/2020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EAD4AB-6D6D-4DA1-952B-4E79295227B8}" type="slidenum">
              <a:rPr lang="en-US" smtClean="0"/>
              <a:t>‹#›</a:t>
            </a:fld>
            <a:endParaRPr lang="en-US"/>
          </a:p>
        </p:txBody>
      </p:sp>
    </p:spTree>
    <p:extLst>
      <p:ext uri="{BB962C8B-B14F-4D97-AF65-F5344CB8AC3E}">
        <p14:creationId xmlns:p14="http://schemas.microsoft.com/office/powerpoint/2010/main" val="389619019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A54A6C-4734-4C50-A933-208D0D1BFCD5}" type="datetimeFigureOut">
              <a:rPr lang="en-US" smtClean="0"/>
              <a:t>5/7/2020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EAD4AB-6D6D-4DA1-952B-4E79295227B8}" type="slidenum">
              <a:rPr lang="en-US" smtClean="0"/>
              <a:t>‹#›</a:t>
            </a:fld>
            <a:endParaRPr lang="en-US"/>
          </a:p>
        </p:txBody>
      </p:sp>
    </p:spTree>
    <p:extLst>
      <p:ext uri="{BB962C8B-B14F-4D97-AF65-F5344CB8AC3E}">
        <p14:creationId xmlns:p14="http://schemas.microsoft.com/office/powerpoint/2010/main" val="127783246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8A54A6C-4734-4C50-A933-208D0D1BFCD5}" type="datetimeFigureOut">
              <a:rPr lang="en-US" smtClean="0"/>
              <a:t>5/7/2020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EAD4AB-6D6D-4DA1-952B-4E79295227B8}" type="slidenum">
              <a:rPr lang="en-US" smtClean="0"/>
              <a:t>‹#›</a:t>
            </a:fld>
            <a:endParaRPr lang="en-US"/>
          </a:p>
        </p:txBody>
      </p:sp>
    </p:spTree>
    <p:extLst>
      <p:ext uri="{BB962C8B-B14F-4D97-AF65-F5344CB8AC3E}">
        <p14:creationId xmlns:p14="http://schemas.microsoft.com/office/powerpoint/2010/main" val="2754898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A54A6C-4734-4C50-A933-208D0D1BFCD5}" type="datetimeFigureOut">
              <a:rPr lang="en-US" smtClean="0"/>
              <a:t>5/7/2020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EAD4AB-6D6D-4DA1-952B-4E79295227B8}" type="slidenum">
              <a:rPr lang="en-US" smtClean="0"/>
              <a:t>‹#›</a:t>
            </a:fld>
            <a:endParaRPr lang="en-US"/>
          </a:p>
        </p:txBody>
      </p:sp>
    </p:spTree>
    <p:extLst>
      <p:ext uri="{BB962C8B-B14F-4D97-AF65-F5344CB8AC3E}">
        <p14:creationId xmlns:p14="http://schemas.microsoft.com/office/powerpoint/2010/main" val="2468599790"/>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A54A6C-4734-4C50-A933-208D0D1BFCD5}" type="datetimeFigureOut">
              <a:rPr lang="en-US" smtClean="0"/>
              <a:t>5/7/2020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EAD4AB-6D6D-4DA1-952B-4E79295227B8}" type="slidenum">
              <a:rPr lang="en-US" smtClean="0"/>
              <a:t>‹#›</a:t>
            </a:fld>
            <a:endParaRPr lang="en-US"/>
          </a:p>
        </p:txBody>
      </p:sp>
    </p:spTree>
    <p:extLst>
      <p:ext uri="{BB962C8B-B14F-4D97-AF65-F5344CB8AC3E}">
        <p14:creationId xmlns:p14="http://schemas.microsoft.com/office/powerpoint/2010/main" val="400761188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A54A6C-4734-4C50-A933-208D0D1BFCD5}" type="datetimeFigureOut">
              <a:rPr lang="en-US" smtClean="0"/>
              <a:t>5/7/2020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EAD4AB-6D6D-4DA1-952B-4E79295227B8}" type="slidenum">
              <a:rPr lang="en-US" smtClean="0"/>
              <a:t>‹#›</a:t>
            </a:fld>
            <a:endParaRPr lang="en-US"/>
          </a:p>
        </p:txBody>
      </p:sp>
    </p:spTree>
    <p:extLst>
      <p:ext uri="{BB962C8B-B14F-4D97-AF65-F5344CB8AC3E}">
        <p14:creationId xmlns:p14="http://schemas.microsoft.com/office/powerpoint/2010/main" val="2772491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8A54A6C-4734-4C50-A933-208D0D1BFCD5}" type="datetimeFigureOut">
              <a:rPr lang="en-US" smtClean="0"/>
              <a:t>5/7/2020</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EEAD4AB-6D6D-4DA1-952B-4E79295227B8}" type="slidenum">
              <a:rPr lang="en-US" smtClean="0"/>
              <a:t>‹#›</a:t>
            </a:fld>
            <a:endParaRPr lang="en-US"/>
          </a:p>
        </p:txBody>
      </p:sp>
    </p:spTree>
    <p:extLst>
      <p:ext uri="{BB962C8B-B14F-4D97-AF65-F5344CB8AC3E}">
        <p14:creationId xmlns:p14="http://schemas.microsoft.com/office/powerpoint/2010/main" val="288628819"/>
      </p:ext>
    </p:extLst>
  </p:cSld>
  <p:clrMap bg1="dk1" tx1="lt1" bg2="dk2" tx2="lt2" accent1="accent1" accent2="accent2" accent3="accent3" accent4="accent4" accent5="accent5" accent6="accent6" hlink="hlink" folHlink="folHlink"/>
  <p:sldLayoutIdLst>
    <p:sldLayoutId id="2147483885" r:id="rId1"/>
    <p:sldLayoutId id="2147483886" r:id="rId2"/>
    <p:sldLayoutId id="2147483887" r:id="rId3"/>
    <p:sldLayoutId id="2147483888" r:id="rId4"/>
    <p:sldLayoutId id="2147483889" r:id="rId5"/>
    <p:sldLayoutId id="2147483890" r:id="rId6"/>
    <p:sldLayoutId id="2147483891" r:id="rId7"/>
    <p:sldLayoutId id="2147483892" r:id="rId8"/>
    <p:sldLayoutId id="2147483893" r:id="rId9"/>
    <p:sldLayoutId id="2147483894" r:id="rId10"/>
    <p:sldLayoutId id="2147483895" r:id="rId11"/>
    <p:sldLayoutId id="2147483896" r:id="rId12"/>
    <p:sldLayoutId id="2147483897" r:id="rId13"/>
    <p:sldLayoutId id="2147483898" r:id="rId14"/>
    <p:sldLayoutId id="2147483899" r:id="rId15"/>
    <p:sldLayoutId id="2147483900" r:id="rId16"/>
    <p:sldLayoutId id="2147483901"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DF876-9B1E-462F-8D90-BB06BA47EF19}"/>
              </a:ext>
            </a:extLst>
          </p:cNvPr>
          <p:cNvSpPr>
            <a:spLocks noGrp="1"/>
          </p:cNvSpPr>
          <p:nvPr>
            <p:ph type="ctrTitle"/>
          </p:nvPr>
        </p:nvSpPr>
        <p:spPr>
          <a:xfrm>
            <a:off x="353137" y="1534510"/>
            <a:ext cx="9905998" cy="1173480"/>
          </a:xfrm>
        </p:spPr>
        <p:txBody>
          <a:bodyPr vert="horz" lIns="91440" tIns="45720" rIns="91440" bIns="45720" rtlCol="0" anchor="ctr">
            <a:normAutofit/>
          </a:bodyPr>
          <a:lstStyle/>
          <a:p>
            <a:r>
              <a:rPr lang="en-US" sz="3200" b="1" dirty="0">
                <a:effectLst>
                  <a:glow rad="38100">
                    <a:schemeClr val="bg1">
                      <a:lumMod val="65000"/>
                      <a:lumOff val="35000"/>
                      <a:alpha val="40000"/>
                    </a:schemeClr>
                  </a:glow>
                  <a:outerShdw blurRad="28575" dist="38100" dir="14040000" algn="tl" rotWithShape="0">
                    <a:srgbClr val="000000">
                      <a:alpha val="25000"/>
                    </a:srgbClr>
                  </a:outerShdw>
                </a:effectLst>
              </a:rPr>
              <a:t>Air Pollution Nationwide: assessing trends &amp; contributing factors</a:t>
            </a:r>
          </a:p>
        </p:txBody>
      </p:sp>
      <p:sp>
        <p:nvSpPr>
          <p:cNvPr id="3" name="Subtitle 2">
            <a:extLst>
              <a:ext uri="{FF2B5EF4-FFF2-40B4-BE49-F238E27FC236}">
                <a16:creationId xmlns:a16="http://schemas.microsoft.com/office/drawing/2014/main" id="{2A5EB390-592A-4DB9-B7BF-1F7359621BE7}"/>
              </a:ext>
            </a:extLst>
          </p:cNvPr>
          <p:cNvSpPr>
            <a:spLocks noGrp="1"/>
          </p:cNvSpPr>
          <p:nvPr>
            <p:ph type="subTitle" idx="1"/>
          </p:nvPr>
        </p:nvSpPr>
        <p:spPr>
          <a:xfrm>
            <a:off x="450119" y="2587910"/>
            <a:ext cx="10389474" cy="3124201"/>
          </a:xfrm>
        </p:spPr>
        <p:txBody>
          <a:bodyPr vert="horz" lIns="91440" tIns="45720" rIns="91440" bIns="45720" rtlCol="0" anchor="ctr">
            <a:normAutofit/>
          </a:bodyPr>
          <a:lstStyle/>
          <a:p>
            <a:pPr algn="l"/>
            <a:r>
              <a:rPr lang="en-US" sz="2400" b="1" dirty="0"/>
              <a:t>Project 3</a:t>
            </a:r>
          </a:p>
          <a:p>
            <a:pPr algn="l"/>
            <a:r>
              <a:rPr lang="en-US" sz="2400" b="1" dirty="0"/>
              <a:t>Group Name: Still Breathing!</a:t>
            </a:r>
          </a:p>
          <a:p>
            <a:pPr algn="l"/>
            <a:r>
              <a:rPr lang="en-US" sz="2400" b="1" dirty="0"/>
              <a:t>Group Members:</a:t>
            </a:r>
          </a:p>
          <a:p>
            <a:pPr algn="l"/>
            <a:r>
              <a:rPr lang="en-US" sz="2400" b="1" dirty="0"/>
              <a:t>Zuhair Shahzad, Saniya </a:t>
            </a:r>
            <a:r>
              <a:rPr lang="en-US" sz="2400" b="1" dirty="0" err="1"/>
              <a:t>Sule</a:t>
            </a:r>
            <a:r>
              <a:rPr lang="en-US" sz="2400" b="1" dirty="0"/>
              <a:t>, Eric Meyer, Parag Patel, Bhavani Sathya</a:t>
            </a:r>
          </a:p>
          <a:p>
            <a:pPr algn="l">
              <a:buFont typeface="Arial"/>
              <a:buChar char="•"/>
            </a:pPr>
            <a:endParaRPr lang="en-US" dirty="0">
              <a:gradFill flip="none" rotWithShape="1">
                <a:gsLst>
                  <a:gs pos="0">
                    <a:schemeClr val="tx1"/>
                  </a:gs>
                  <a:gs pos="100000">
                    <a:schemeClr val="tx1">
                      <a:lumMod val="75000"/>
                    </a:schemeClr>
                  </a:gs>
                </a:gsLst>
                <a:lin ang="5580000" scaled="0"/>
                <a:tileRect/>
              </a:gradFill>
            </a:endParaRPr>
          </a:p>
        </p:txBody>
      </p:sp>
    </p:spTree>
    <p:extLst>
      <p:ext uri="{BB962C8B-B14F-4D97-AF65-F5344CB8AC3E}">
        <p14:creationId xmlns:p14="http://schemas.microsoft.com/office/powerpoint/2010/main" val="86164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9361F-7D96-4AC4-ABDD-8285CF2A3AAE}"/>
              </a:ext>
            </a:extLst>
          </p:cNvPr>
          <p:cNvSpPr>
            <a:spLocks noGrp="1"/>
          </p:cNvSpPr>
          <p:nvPr>
            <p:ph type="title"/>
          </p:nvPr>
        </p:nvSpPr>
        <p:spPr/>
        <p:txBody>
          <a:bodyPr/>
          <a:lstStyle/>
          <a:p>
            <a:r>
              <a:rPr lang="en-US" b="1" dirty="0"/>
              <a:t>Just breathe!!!!</a:t>
            </a:r>
          </a:p>
        </p:txBody>
      </p:sp>
      <p:pic>
        <p:nvPicPr>
          <p:cNvPr id="5" name="Content Placeholder 4">
            <a:extLst>
              <a:ext uri="{FF2B5EF4-FFF2-40B4-BE49-F238E27FC236}">
                <a16:creationId xmlns:a16="http://schemas.microsoft.com/office/drawing/2014/main" id="{8DB5CA0F-313E-4867-91F2-591CF98739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5840" y="2193925"/>
            <a:ext cx="8780319" cy="4024313"/>
          </a:xfrm>
        </p:spPr>
      </p:pic>
    </p:spTree>
    <p:extLst>
      <p:ext uri="{BB962C8B-B14F-4D97-AF65-F5344CB8AC3E}">
        <p14:creationId xmlns:p14="http://schemas.microsoft.com/office/powerpoint/2010/main" val="3752673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15E3B-2717-43B3-A65D-3F23933AA675}"/>
              </a:ext>
            </a:extLst>
          </p:cNvPr>
          <p:cNvSpPr>
            <a:spLocks noGrp="1"/>
          </p:cNvSpPr>
          <p:nvPr>
            <p:ph type="title"/>
          </p:nvPr>
        </p:nvSpPr>
        <p:spPr>
          <a:xfrm>
            <a:off x="100889" y="366548"/>
            <a:ext cx="9905998" cy="1905000"/>
          </a:xfrm>
        </p:spPr>
        <p:txBody>
          <a:bodyPr/>
          <a:lstStyle/>
          <a:p>
            <a:r>
              <a:rPr lang="en-US" b="1" dirty="0"/>
              <a:t>Objective &amp; METHODS</a:t>
            </a:r>
          </a:p>
        </p:txBody>
      </p:sp>
      <p:sp>
        <p:nvSpPr>
          <p:cNvPr id="3" name="Content Placeholder 2">
            <a:extLst>
              <a:ext uri="{FF2B5EF4-FFF2-40B4-BE49-F238E27FC236}">
                <a16:creationId xmlns:a16="http://schemas.microsoft.com/office/drawing/2014/main" id="{F4A30960-34B9-46EC-96B3-9D64E637C7C1}"/>
              </a:ext>
            </a:extLst>
          </p:cNvPr>
          <p:cNvSpPr>
            <a:spLocks noGrp="1"/>
          </p:cNvSpPr>
          <p:nvPr>
            <p:ph idx="1"/>
          </p:nvPr>
        </p:nvSpPr>
        <p:spPr>
          <a:xfrm>
            <a:off x="100889" y="1734207"/>
            <a:ext cx="11990222" cy="5307723"/>
          </a:xfrm>
        </p:spPr>
        <p:txBody>
          <a:bodyPr>
            <a:normAutofit fontScale="92500" lnSpcReduction="10000"/>
          </a:bodyPr>
          <a:lstStyle/>
          <a:p>
            <a:pPr marL="0" indent="0">
              <a:buNone/>
            </a:pPr>
            <a:endParaRPr lang="en-US" sz="2400" cap="none" dirty="0"/>
          </a:p>
          <a:p>
            <a:r>
              <a:rPr lang="en-US" sz="2400" cap="none" dirty="0"/>
              <a:t>Analyze the Environmental Protection Agency (EPA) Air Quality Index (AQI) and related data to better understand trends and factors that impact AQI.</a:t>
            </a:r>
          </a:p>
          <a:p>
            <a:r>
              <a:rPr lang="en-US" sz="2400" dirty="0"/>
              <a:t>Machine Learning Methods Used:</a:t>
            </a:r>
          </a:p>
          <a:p>
            <a:pPr lvl="1"/>
            <a:r>
              <a:rPr lang="en-US" sz="2400" dirty="0"/>
              <a:t>Linear Regression</a:t>
            </a:r>
          </a:p>
          <a:p>
            <a:pPr lvl="2"/>
            <a:r>
              <a:rPr lang="en-US" sz="2200" dirty="0"/>
              <a:t>In multiple linear regression, we predict scores on one variable from the ratings on other variables. The variable we are forecasting is called the criterion variable and referred to as Y. The variable we are basing our predictions on is called the predictor variable and denoted to as X.</a:t>
            </a:r>
          </a:p>
          <a:p>
            <a:pPr lvl="1"/>
            <a:r>
              <a:rPr lang="en-US" sz="2400" dirty="0"/>
              <a:t>Decision Tree</a:t>
            </a:r>
          </a:p>
          <a:p>
            <a:pPr lvl="2"/>
            <a:r>
              <a:rPr lang="en-US" sz="2200" dirty="0"/>
              <a:t>Decision tree makes classification models in the form of a tree structure. An associated decision tree incrementally developed and at the same time It breaks down a large data-set into smaller subsets. The final result is a tree with decision nodes and leaf nodes. A decision node (e.g., Root) has two or more branches. Leaf node represents a classification or decision. The first decision node in a tree which corresponds to the best predictor called root node. Decision trees can handle both categorical and numerical data.</a:t>
            </a:r>
          </a:p>
          <a:p>
            <a:pPr marL="914400" lvl="2" indent="0">
              <a:buNone/>
            </a:pPr>
            <a:endParaRPr lang="en-US" sz="2200" dirty="0"/>
          </a:p>
          <a:p>
            <a:endParaRPr lang="en-US" sz="2400" cap="none" dirty="0"/>
          </a:p>
          <a:p>
            <a:endParaRPr lang="en-US" sz="2400" cap="none" dirty="0"/>
          </a:p>
          <a:p>
            <a:endParaRPr lang="en-US" sz="2400" cap="none" dirty="0"/>
          </a:p>
        </p:txBody>
      </p:sp>
    </p:spTree>
    <p:extLst>
      <p:ext uri="{BB962C8B-B14F-4D97-AF65-F5344CB8AC3E}">
        <p14:creationId xmlns:p14="http://schemas.microsoft.com/office/powerpoint/2010/main" val="2471121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FEE8C-B9DD-4CB7-8DC3-8A6B07127154}"/>
              </a:ext>
            </a:extLst>
          </p:cNvPr>
          <p:cNvSpPr>
            <a:spLocks noGrp="1"/>
          </p:cNvSpPr>
          <p:nvPr>
            <p:ph type="title"/>
          </p:nvPr>
        </p:nvSpPr>
        <p:spPr>
          <a:xfrm>
            <a:off x="153441" y="673139"/>
            <a:ext cx="9905998" cy="1177636"/>
          </a:xfrm>
        </p:spPr>
        <p:txBody>
          <a:bodyPr/>
          <a:lstStyle/>
          <a:p>
            <a:r>
              <a:rPr lang="en-US" b="1" dirty="0"/>
              <a:t>BACKGROUND</a:t>
            </a:r>
          </a:p>
        </p:txBody>
      </p:sp>
      <p:sp>
        <p:nvSpPr>
          <p:cNvPr id="3" name="Content Placeholder 2">
            <a:extLst>
              <a:ext uri="{FF2B5EF4-FFF2-40B4-BE49-F238E27FC236}">
                <a16:creationId xmlns:a16="http://schemas.microsoft.com/office/drawing/2014/main" id="{429C6262-BF6F-4D99-96C7-80AABE0756AB}"/>
              </a:ext>
            </a:extLst>
          </p:cNvPr>
          <p:cNvSpPr>
            <a:spLocks noGrp="1"/>
          </p:cNvSpPr>
          <p:nvPr>
            <p:ph idx="1"/>
          </p:nvPr>
        </p:nvSpPr>
        <p:spPr>
          <a:xfrm>
            <a:off x="290074" y="2237746"/>
            <a:ext cx="11723249" cy="3020291"/>
          </a:xfrm>
        </p:spPr>
        <p:txBody>
          <a:bodyPr>
            <a:normAutofit/>
          </a:bodyPr>
          <a:lstStyle/>
          <a:p>
            <a:r>
              <a:rPr lang="en-US" sz="2400" dirty="0"/>
              <a:t>Better understand the downward trend in AQI over the last 40 years and assess key  contributing factors </a:t>
            </a:r>
          </a:p>
          <a:p>
            <a:r>
              <a:rPr lang="en-US" sz="2400" dirty="0"/>
              <a:t>Emissions data, ground and air transportation data were analyzed to assess correlation with AQI trends</a:t>
            </a:r>
          </a:p>
        </p:txBody>
      </p:sp>
    </p:spTree>
    <p:extLst>
      <p:ext uri="{BB962C8B-B14F-4D97-AF65-F5344CB8AC3E}">
        <p14:creationId xmlns:p14="http://schemas.microsoft.com/office/powerpoint/2010/main" val="4100792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3B499-9D1E-4C99-AC18-76E3FDAA006D}"/>
              </a:ext>
            </a:extLst>
          </p:cNvPr>
          <p:cNvSpPr>
            <a:spLocks noGrp="1"/>
          </p:cNvSpPr>
          <p:nvPr>
            <p:ph type="title"/>
          </p:nvPr>
        </p:nvSpPr>
        <p:spPr>
          <a:xfrm>
            <a:off x="1300979" y="102723"/>
            <a:ext cx="9905998" cy="1011381"/>
          </a:xfrm>
        </p:spPr>
        <p:txBody>
          <a:bodyPr/>
          <a:lstStyle/>
          <a:p>
            <a:pPr algn="ctr"/>
            <a:r>
              <a:rPr lang="en-US" b="1" dirty="0"/>
              <a:t>Data Dictionary</a:t>
            </a:r>
          </a:p>
        </p:txBody>
      </p:sp>
      <p:sp>
        <p:nvSpPr>
          <p:cNvPr id="3" name="Content Placeholder 2">
            <a:extLst>
              <a:ext uri="{FF2B5EF4-FFF2-40B4-BE49-F238E27FC236}">
                <a16:creationId xmlns:a16="http://schemas.microsoft.com/office/drawing/2014/main" id="{A8692DBF-7872-40FC-8F69-1B81BD395AE9}"/>
              </a:ext>
            </a:extLst>
          </p:cNvPr>
          <p:cNvSpPr>
            <a:spLocks noGrp="1"/>
          </p:cNvSpPr>
          <p:nvPr>
            <p:ph idx="1"/>
          </p:nvPr>
        </p:nvSpPr>
        <p:spPr>
          <a:xfrm>
            <a:off x="139782" y="1114104"/>
            <a:ext cx="11912436" cy="5342114"/>
          </a:xfrm>
        </p:spPr>
        <p:txBody>
          <a:bodyPr>
            <a:noAutofit/>
          </a:bodyPr>
          <a:lstStyle/>
          <a:p>
            <a:pPr marL="0" indent="0">
              <a:buNone/>
            </a:pPr>
            <a:r>
              <a:rPr lang="en-US" sz="2000" b="1" dirty="0"/>
              <a:t>AIR TRAVEL</a:t>
            </a:r>
          </a:p>
          <a:p>
            <a:r>
              <a:rPr lang="en-US" sz="1600" cap="none" dirty="0"/>
              <a:t>DEPARTURES PEFORMED:  Number of flights</a:t>
            </a:r>
          </a:p>
          <a:p>
            <a:r>
              <a:rPr lang="en-US" sz="1600" cap="none" dirty="0"/>
              <a:t>PAYLOAD: Combined weight (in pounds) of all flights in that year</a:t>
            </a:r>
          </a:p>
          <a:p>
            <a:r>
              <a:rPr lang="en-US" sz="1600" cap="none" dirty="0"/>
              <a:t>PASSENGERS : Total number of passengers that were on flights in that year</a:t>
            </a:r>
          </a:p>
          <a:p>
            <a:r>
              <a:rPr lang="en-US" sz="1600" cap="none" dirty="0"/>
              <a:t>RAMP-TO-RAMP/AIR TIME:  Total time flown; either from ramp to ramp or just in air</a:t>
            </a:r>
          </a:p>
          <a:p>
            <a:r>
              <a:rPr lang="en-US" sz="1600" cap="none" dirty="0"/>
              <a:t>TOTAL DISTANCE:  Total number of miles flown from all flights in that year</a:t>
            </a:r>
          </a:p>
          <a:p>
            <a:pPr marL="0" indent="0">
              <a:buNone/>
            </a:pPr>
            <a:r>
              <a:rPr lang="en-US" sz="2000" b="1" dirty="0"/>
              <a:t>GROUND TRAVEL</a:t>
            </a:r>
          </a:p>
          <a:p>
            <a:r>
              <a:rPr lang="en-US" sz="1600" dirty="0"/>
              <a:t>COMMUTERS(1000s): </a:t>
            </a:r>
            <a:r>
              <a:rPr lang="en-US" sz="1600" cap="none" dirty="0"/>
              <a:t>Number of commuters recorded driven over specified year</a:t>
            </a:r>
            <a:endParaRPr lang="en-US" sz="1600" dirty="0"/>
          </a:p>
          <a:p>
            <a:r>
              <a:rPr lang="en-US" sz="1600" dirty="0"/>
              <a:t>DAILY VEHICLE-MILES ON FREEWAY/ARTERIAL STREETS – </a:t>
            </a:r>
            <a:r>
              <a:rPr lang="en-US" sz="1600" cap="none" dirty="0"/>
              <a:t>Average number of miles driven per day on freeways/local roads</a:t>
            </a:r>
            <a:endParaRPr lang="en-US" sz="1600" dirty="0"/>
          </a:p>
          <a:p>
            <a:r>
              <a:rPr lang="en-US" sz="1600" dirty="0"/>
              <a:t>FUEL CONSUMPTION(1000 GALLONS) – </a:t>
            </a:r>
            <a:r>
              <a:rPr lang="en-US" sz="1600" cap="none" dirty="0"/>
              <a:t>Amount of fuel consumed by vehicles in a specified year</a:t>
            </a:r>
          </a:p>
          <a:p>
            <a:pPr marL="0" indent="0">
              <a:buNone/>
            </a:pPr>
            <a:r>
              <a:rPr lang="en-US" sz="2000" b="1" dirty="0"/>
              <a:t>FUEL EMISSIONS</a:t>
            </a:r>
          </a:p>
          <a:p>
            <a:r>
              <a:rPr lang="en-US" sz="1600" dirty="0"/>
              <a:t>CITY MPG: miles per gallon driving in the city</a:t>
            </a:r>
          </a:p>
          <a:p>
            <a:r>
              <a:rPr lang="en-US" sz="1600" dirty="0"/>
              <a:t>HIGHWAY MPG: miles per gallon driving on the highway</a:t>
            </a:r>
          </a:p>
          <a:p>
            <a:r>
              <a:rPr lang="en-US" sz="1600" dirty="0"/>
              <a:t>TAILPIPE  CO</a:t>
            </a:r>
            <a:r>
              <a:rPr lang="en-US" sz="1600" baseline="-25000" dirty="0"/>
              <a:t>2</a:t>
            </a:r>
            <a:r>
              <a:rPr lang="en-US" sz="1600" dirty="0"/>
              <a:t> (grams/mile): carbon dioxide emissions measured at vehicle tailpipe</a:t>
            </a:r>
            <a:endParaRPr lang="en-US" sz="1600" baseline="-25000" dirty="0"/>
          </a:p>
          <a:p>
            <a:pPr marL="0" indent="0">
              <a:buNone/>
            </a:pPr>
            <a:endParaRPr lang="en-US" sz="2000" dirty="0"/>
          </a:p>
        </p:txBody>
      </p:sp>
    </p:spTree>
    <p:extLst>
      <p:ext uri="{BB962C8B-B14F-4D97-AF65-F5344CB8AC3E}">
        <p14:creationId xmlns:p14="http://schemas.microsoft.com/office/powerpoint/2010/main" val="2575480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A1226-6D7C-4E3B-8349-EFCF60F71FE9}"/>
              </a:ext>
            </a:extLst>
          </p:cNvPr>
          <p:cNvSpPr>
            <a:spLocks noGrp="1"/>
          </p:cNvSpPr>
          <p:nvPr>
            <p:ph type="title"/>
          </p:nvPr>
        </p:nvSpPr>
        <p:spPr>
          <a:xfrm>
            <a:off x="1084477" y="207818"/>
            <a:ext cx="9663544" cy="955964"/>
          </a:xfrm>
        </p:spPr>
        <p:txBody>
          <a:bodyPr>
            <a:normAutofit/>
          </a:bodyPr>
          <a:lstStyle/>
          <a:p>
            <a:pPr algn="ctr"/>
            <a:r>
              <a:rPr lang="en-US" b="1" dirty="0"/>
              <a:t>DatA Sources</a:t>
            </a:r>
          </a:p>
        </p:txBody>
      </p:sp>
      <p:graphicFrame>
        <p:nvGraphicFramePr>
          <p:cNvPr id="5" name="Content Placeholder 2">
            <a:extLst>
              <a:ext uri="{FF2B5EF4-FFF2-40B4-BE49-F238E27FC236}">
                <a16:creationId xmlns:a16="http://schemas.microsoft.com/office/drawing/2014/main" id="{4D316FFA-0C27-485B-ABA2-0C1BE594E187}"/>
              </a:ext>
            </a:extLst>
          </p:cNvPr>
          <p:cNvGraphicFramePr>
            <a:graphicFrameLocks noGrp="1"/>
          </p:cNvGraphicFramePr>
          <p:nvPr>
            <p:ph idx="1"/>
            <p:extLst>
              <p:ext uri="{D42A27DB-BD31-4B8C-83A1-F6EECF244321}">
                <p14:modId xmlns:p14="http://schemas.microsoft.com/office/powerpoint/2010/main" val="1365307704"/>
              </p:ext>
            </p:extLst>
          </p:nvPr>
        </p:nvGraphicFramePr>
        <p:xfrm>
          <a:off x="-114301" y="1499755"/>
          <a:ext cx="12663055" cy="51504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01258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E881A-BB83-4CB7-A286-3ED8C95063D9}"/>
              </a:ext>
            </a:extLst>
          </p:cNvPr>
          <p:cNvSpPr>
            <a:spLocks noGrp="1"/>
          </p:cNvSpPr>
          <p:nvPr>
            <p:ph type="title"/>
          </p:nvPr>
        </p:nvSpPr>
        <p:spPr>
          <a:xfrm>
            <a:off x="808387" y="484909"/>
            <a:ext cx="6038768" cy="1905000"/>
          </a:xfrm>
        </p:spPr>
        <p:txBody>
          <a:bodyPr>
            <a:normAutofit/>
          </a:bodyPr>
          <a:lstStyle/>
          <a:p>
            <a:r>
              <a:rPr lang="en-US" b="1" dirty="0"/>
              <a:t>AIR &amp; Ground Transportation</a:t>
            </a:r>
          </a:p>
        </p:txBody>
      </p:sp>
      <p:sp>
        <p:nvSpPr>
          <p:cNvPr id="3" name="Content Placeholder 2">
            <a:extLst>
              <a:ext uri="{FF2B5EF4-FFF2-40B4-BE49-F238E27FC236}">
                <a16:creationId xmlns:a16="http://schemas.microsoft.com/office/drawing/2014/main" id="{E8AAA596-E1CF-4472-8F8A-86FB6F0FA48B}"/>
              </a:ext>
            </a:extLst>
          </p:cNvPr>
          <p:cNvSpPr>
            <a:spLocks noGrp="1"/>
          </p:cNvSpPr>
          <p:nvPr>
            <p:ph idx="1"/>
          </p:nvPr>
        </p:nvSpPr>
        <p:spPr>
          <a:xfrm>
            <a:off x="1141414" y="2666999"/>
            <a:ext cx="5920867" cy="3373879"/>
          </a:xfrm>
        </p:spPr>
        <p:txBody>
          <a:bodyPr>
            <a:normAutofit lnSpcReduction="10000"/>
          </a:bodyPr>
          <a:lstStyle/>
          <a:p>
            <a:pPr marL="0" indent="0">
              <a:buNone/>
            </a:pPr>
            <a:r>
              <a:rPr lang="en-US" sz="2400" dirty="0"/>
              <a:t>RESULTS – PART I</a:t>
            </a:r>
          </a:p>
          <a:p>
            <a:r>
              <a:rPr lang="en-US" sz="2400" dirty="0"/>
              <a:t>Despite significant increases noted in number of commuters, miles traveled and  fuel consumed for both air and ground travel from 1990 – 2017,  the AQI continued a steady decrease</a:t>
            </a:r>
          </a:p>
          <a:p>
            <a:r>
              <a:rPr lang="en-US" sz="2400" dirty="0"/>
              <a:t>Machine learning model was not very robust in predicting AQI trend</a:t>
            </a:r>
          </a:p>
          <a:p>
            <a:r>
              <a:rPr lang="en-US" sz="2400" dirty="0"/>
              <a:t>Back to the drawing board</a:t>
            </a:r>
          </a:p>
          <a:p>
            <a:endParaRPr lang="en-US" dirty="0"/>
          </a:p>
          <a:p>
            <a:endParaRPr lang="en-US" dirty="0"/>
          </a:p>
        </p:txBody>
      </p:sp>
      <p:pic>
        <p:nvPicPr>
          <p:cNvPr id="5" name="Picture 4">
            <a:extLst>
              <a:ext uri="{FF2B5EF4-FFF2-40B4-BE49-F238E27FC236}">
                <a16:creationId xmlns:a16="http://schemas.microsoft.com/office/drawing/2014/main" id="{D693AE8D-C5B1-43DB-8A9D-A8B712B2BF06}"/>
              </a:ext>
            </a:extLst>
          </p:cNvPr>
          <p:cNvPicPr>
            <a:picLocks noChangeAspect="1"/>
          </p:cNvPicPr>
          <p:nvPr/>
        </p:nvPicPr>
        <p:blipFill>
          <a:blip r:embed="rId2"/>
          <a:stretch>
            <a:fillRect/>
          </a:stretch>
        </p:blipFill>
        <p:spPr>
          <a:xfrm>
            <a:off x="7634343" y="163534"/>
            <a:ext cx="3749270" cy="3157064"/>
          </a:xfrm>
          <a:prstGeom prst="rect">
            <a:avLst/>
          </a:prstGeom>
        </p:spPr>
      </p:pic>
      <p:pic>
        <p:nvPicPr>
          <p:cNvPr id="4" name="Content Placeholder 4">
            <a:extLst>
              <a:ext uri="{FF2B5EF4-FFF2-40B4-BE49-F238E27FC236}">
                <a16:creationId xmlns:a16="http://schemas.microsoft.com/office/drawing/2014/main" id="{6019A6D5-F6E6-47F7-8784-FF41DA0741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4343" y="3320598"/>
            <a:ext cx="3749271" cy="3537402"/>
          </a:xfrm>
          <a:prstGeom prst="rect">
            <a:avLst/>
          </a:prstGeom>
          <a:solidFill>
            <a:schemeClr val="bg1"/>
          </a:solidFill>
        </p:spPr>
      </p:pic>
    </p:spTree>
    <p:extLst>
      <p:ext uri="{BB962C8B-B14F-4D97-AF65-F5344CB8AC3E}">
        <p14:creationId xmlns:p14="http://schemas.microsoft.com/office/powerpoint/2010/main" val="197470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39BB5-54AD-453D-B52B-5D70EAEE0957}"/>
              </a:ext>
            </a:extLst>
          </p:cNvPr>
          <p:cNvSpPr>
            <a:spLocks noGrp="1"/>
          </p:cNvSpPr>
          <p:nvPr>
            <p:ph type="title"/>
          </p:nvPr>
        </p:nvSpPr>
        <p:spPr>
          <a:xfrm>
            <a:off x="461403" y="1062715"/>
            <a:ext cx="5217925" cy="931243"/>
          </a:xfrm>
        </p:spPr>
        <p:txBody>
          <a:bodyPr>
            <a:normAutofit fontScale="90000"/>
          </a:bodyPr>
          <a:lstStyle/>
          <a:p>
            <a:pPr algn="ctr"/>
            <a:br>
              <a:rPr lang="en-US" sz="2800" dirty="0">
                <a:gradFill flip="none" rotWithShape="1">
                  <a:gsLst>
                    <a:gs pos="0">
                      <a:sysClr val="window" lastClr="FFFFFF"/>
                    </a:gs>
                    <a:gs pos="100000">
                      <a:sysClr val="window" lastClr="FFFFFF">
                        <a:lumMod val="65000"/>
                      </a:sysClr>
                    </a:gs>
                  </a:gsLst>
                  <a:lin ang="5580000" scaled="0"/>
                  <a:tileRect/>
                </a:gradFill>
              </a:rPr>
            </a:br>
            <a:r>
              <a:rPr lang="en-US" sz="4400" b="1" dirty="0"/>
              <a:t>EMISSIONS &amp; AQI</a:t>
            </a:r>
            <a:br>
              <a:rPr lang="en-US" sz="2800" dirty="0">
                <a:gradFill flip="none" rotWithShape="1">
                  <a:gsLst>
                    <a:gs pos="0">
                      <a:sysClr val="window" lastClr="FFFFFF"/>
                    </a:gs>
                    <a:gs pos="100000">
                      <a:sysClr val="window" lastClr="FFFFFF">
                        <a:lumMod val="65000"/>
                      </a:sysClr>
                    </a:gs>
                  </a:gsLst>
                  <a:lin ang="5580000" scaled="0"/>
                  <a:tileRect/>
                </a:gradFill>
              </a:rPr>
            </a:br>
            <a:br>
              <a:rPr lang="en-US" sz="2800" dirty="0">
                <a:gradFill flip="none" rotWithShape="1">
                  <a:gsLst>
                    <a:gs pos="0">
                      <a:sysClr val="window" lastClr="FFFFFF"/>
                    </a:gs>
                    <a:gs pos="100000">
                      <a:sysClr val="window" lastClr="FFFFFF">
                        <a:lumMod val="65000"/>
                      </a:sysClr>
                    </a:gs>
                  </a:gsLst>
                  <a:lin ang="5580000" scaled="0"/>
                  <a:tileRect/>
                </a:gradFill>
              </a:rPr>
            </a:br>
            <a:endParaRPr lang="en-US" sz="2800" dirty="0">
              <a:gradFill flip="none" rotWithShape="1">
                <a:gsLst>
                  <a:gs pos="0">
                    <a:sysClr val="window" lastClr="FFFFFF"/>
                  </a:gs>
                  <a:gs pos="100000">
                    <a:sysClr val="window" lastClr="FFFFFF">
                      <a:lumMod val="65000"/>
                    </a:sysClr>
                  </a:gs>
                </a:gsLst>
                <a:lin ang="5580000" scaled="0"/>
                <a:tileRect/>
              </a:gradFill>
            </a:endParaRPr>
          </a:p>
        </p:txBody>
      </p:sp>
      <p:pic>
        <p:nvPicPr>
          <p:cNvPr id="11" name="Picture 10">
            <a:extLst>
              <a:ext uri="{FF2B5EF4-FFF2-40B4-BE49-F238E27FC236}">
                <a16:creationId xmlns:a16="http://schemas.microsoft.com/office/drawing/2014/main" id="{971170E2-5896-40B3-8BAC-D48C94F4688F}"/>
              </a:ext>
            </a:extLst>
          </p:cNvPr>
          <p:cNvPicPr>
            <a:picLocks noChangeAspect="1"/>
          </p:cNvPicPr>
          <p:nvPr/>
        </p:nvPicPr>
        <p:blipFill>
          <a:blip r:embed="rId2"/>
          <a:stretch>
            <a:fillRect/>
          </a:stretch>
        </p:blipFill>
        <p:spPr>
          <a:xfrm>
            <a:off x="5954197" y="1062715"/>
            <a:ext cx="5523100" cy="5523100"/>
          </a:xfrm>
          <a:prstGeom prst="rect">
            <a:avLst/>
          </a:prstGeom>
        </p:spPr>
      </p:pic>
      <p:sp>
        <p:nvSpPr>
          <p:cNvPr id="15" name="TextBox 14">
            <a:extLst>
              <a:ext uri="{FF2B5EF4-FFF2-40B4-BE49-F238E27FC236}">
                <a16:creationId xmlns:a16="http://schemas.microsoft.com/office/drawing/2014/main" id="{66C9CFD4-3447-4D57-BF88-4D2259AC5B5C}"/>
              </a:ext>
            </a:extLst>
          </p:cNvPr>
          <p:cNvSpPr txBox="1"/>
          <p:nvPr/>
        </p:nvSpPr>
        <p:spPr>
          <a:xfrm>
            <a:off x="461403" y="2529425"/>
            <a:ext cx="3539296" cy="4093428"/>
          </a:xfrm>
          <a:prstGeom prst="rect">
            <a:avLst/>
          </a:prstGeom>
          <a:noFill/>
        </p:spPr>
        <p:txBody>
          <a:bodyPr wrap="square" rtlCol="0">
            <a:spAutoFit/>
          </a:bodyPr>
          <a:lstStyle/>
          <a:p>
            <a:r>
              <a:rPr lang="en-US" sz="2400" cap="all" dirty="0">
                <a:ln w="3175" cmpd="sng">
                  <a:noFill/>
                </a:ln>
                <a:effectLst>
                  <a:glow rad="38100">
                    <a:schemeClr val="bg1">
                      <a:lumMod val="65000"/>
                      <a:lumOff val="35000"/>
                      <a:alpha val="40000"/>
                    </a:schemeClr>
                  </a:glow>
                  <a:outerShdw blurRad="28575" dist="38100" dir="14040000" algn="tl" rotWithShape="0">
                    <a:srgbClr val="000000">
                      <a:alpha val="25000"/>
                    </a:srgbClr>
                  </a:outerShdw>
                </a:effectLst>
                <a:ea typeface="+mj-ea"/>
                <a:cs typeface="+mj-cs"/>
              </a:rPr>
              <a:t>RESULTS PART II</a:t>
            </a:r>
          </a:p>
          <a:p>
            <a:endParaRPr lang="en-US" sz="2400" cap="all" dirty="0">
              <a:ln w="3175" cmpd="sng">
                <a:noFill/>
              </a:ln>
              <a:effectLst>
                <a:glow rad="38100">
                  <a:schemeClr val="bg1">
                    <a:lumMod val="65000"/>
                    <a:lumOff val="35000"/>
                    <a:alpha val="40000"/>
                  </a:schemeClr>
                </a:glow>
                <a:outerShdw blurRad="28575" dist="38100" dir="14040000" algn="tl" rotWithShape="0">
                  <a:srgbClr val="000000">
                    <a:alpha val="25000"/>
                  </a:srgbClr>
                </a:outerShdw>
              </a:effectLst>
              <a:ea typeface="+mj-ea"/>
              <a:cs typeface="+mj-cs"/>
            </a:endParaRPr>
          </a:p>
          <a:p>
            <a:pPr marL="342900" indent="-342900">
              <a:buFont typeface="Arial" panose="020B0604020202020204" pitchFamily="34" charset="0"/>
              <a:buChar char="•"/>
            </a:pPr>
            <a:r>
              <a:rPr lang="en-US" sz="2400" dirty="0">
                <a:ln w="3175" cmpd="sng">
                  <a:noFill/>
                </a:ln>
                <a:effectLst>
                  <a:glow rad="38100">
                    <a:schemeClr val="bg1">
                      <a:lumMod val="65000"/>
                      <a:lumOff val="35000"/>
                      <a:alpha val="40000"/>
                    </a:schemeClr>
                  </a:glow>
                </a:effectLst>
                <a:ea typeface="+mj-ea"/>
                <a:cs typeface="+mj-cs"/>
              </a:rPr>
              <a:t>Strong model fit (Training &amp; Testing Scores approach 1)</a:t>
            </a:r>
          </a:p>
          <a:p>
            <a:pPr marL="342900" indent="-342900">
              <a:buFont typeface="Arial" panose="020B0604020202020204" pitchFamily="34" charset="0"/>
              <a:buChar char="•"/>
            </a:pPr>
            <a:endParaRPr lang="en-US" sz="2400" dirty="0">
              <a:ln w="3175" cmpd="sng">
                <a:noFill/>
              </a:ln>
              <a:effectLst>
                <a:glow rad="38100">
                  <a:schemeClr val="bg1">
                    <a:lumMod val="65000"/>
                    <a:lumOff val="35000"/>
                    <a:alpha val="40000"/>
                  </a:schemeClr>
                </a:glow>
              </a:effectLst>
              <a:ea typeface="+mj-ea"/>
              <a:cs typeface="+mj-cs"/>
            </a:endParaRPr>
          </a:p>
          <a:p>
            <a:pPr marL="342900" indent="-342900">
              <a:buFont typeface="Arial" panose="020B0604020202020204" pitchFamily="34" charset="0"/>
              <a:buChar char="•"/>
            </a:pPr>
            <a:r>
              <a:rPr lang="en-US" sz="2400" dirty="0">
                <a:ln w="3175" cmpd="sng">
                  <a:noFill/>
                </a:ln>
                <a:effectLst>
                  <a:glow rad="38100">
                    <a:schemeClr val="bg1">
                      <a:lumMod val="65000"/>
                      <a:lumOff val="35000"/>
                      <a:alpha val="40000"/>
                    </a:schemeClr>
                  </a:glow>
                </a:effectLst>
                <a:ea typeface="+mj-ea"/>
                <a:cs typeface="+mj-cs"/>
              </a:rPr>
              <a:t>Linear association between Tailpipe CO2 &amp; AQI, City MPG &amp; AQI</a:t>
            </a:r>
          </a:p>
          <a:p>
            <a:endParaRPr lang="en-US" sz="2000" cap="all" dirty="0">
              <a:ln w="3175" cmpd="sng">
                <a:noFill/>
              </a:ln>
              <a:gradFill flip="none" rotWithShape="1">
                <a:gsLst>
                  <a:gs pos="0">
                    <a:sysClr val="window" lastClr="FFFFFF"/>
                  </a:gs>
                  <a:gs pos="100000">
                    <a:sysClr val="window" lastClr="FFFFFF">
                      <a:lumMod val="65000"/>
                    </a:sys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endParaRPr>
          </a:p>
        </p:txBody>
      </p:sp>
    </p:spTree>
    <p:extLst>
      <p:ext uri="{BB962C8B-B14F-4D97-AF65-F5344CB8AC3E}">
        <p14:creationId xmlns:p14="http://schemas.microsoft.com/office/powerpoint/2010/main" val="4271874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A9ACB70-88BE-48FB-B5D3-1B3D208319C8}"/>
              </a:ext>
            </a:extLst>
          </p:cNvPr>
          <p:cNvPicPr>
            <a:picLocks noChangeAspect="1"/>
          </p:cNvPicPr>
          <p:nvPr/>
        </p:nvPicPr>
        <p:blipFill>
          <a:blip r:embed="rId2"/>
          <a:stretch>
            <a:fillRect/>
          </a:stretch>
        </p:blipFill>
        <p:spPr>
          <a:xfrm>
            <a:off x="826221" y="1739888"/>
            <a:ext cx="4933447" cy="4933447"/>
          </a:xfrm>
          <a:prstGeom prst="rect">
            <a:avLst/>
          </a:prstGeom>
        </p:spPr>
      </p:pic>
      <p:pic>
        <p:nvPicPr>
          <p:cNvPr id="11" name="Content Placeholder 3">
            <a:extLst>
              <a:ext uri="{FF2B5EF4-FFF2-40B4-BE49-F238E27FC236}">
                <a16:creationId xmlns:a16="http://schemas.microsoft.com/office/drawing/2014/main" id="{CEFF0075-D333-48B2-97AA-12E1C056FD97}"/>
              </a:ext>
            </a:extLst>
          </p:cNvPr>
          <p:cNvPicPr>
            <a:picLocks noGrp="1" noChangeAspect="1"/>
          </p:cNvPicPr>
          <p:nvPr>
            <p:ph idx="1"/>
          </p:nvPr>
        </p:nvPicPr>
        <p:blipFill rotWithShape="1">
          <a:blip r:embed="rId3"/>
          <a:stretch/>
        </p:blipFill>
        <p:spPr>
          <a:xfrm>
            <a:off x="6432333" y="1739888"/>
            <a:ext cx="4933446" cy="4933446"/>
          </a:xfrm>
          <a:prstGeom prst="rect">
            <a:avLst/>
          </a:prstGeom>
        </p:spPr>
      </p:pic>
      <p:sp>
        <p:nvSpPr>
          <p:cNvPr id="5" name="Rectangle 4">
            <a:extLst>
              <a:ext uri="{FF2B5EF4-FFF2-40B4-BE49-F238E27FC236}">
                <a16:creationId xmlns:a16="http://schemas.microsoft.com/office/drawing/2014/main" id="{31938498-E659-455B-9606-3008A61BB147}"/>
              </a:ext>
            </a:extLst>
          </p:cNvPr>
          <p:cNvSpPr/>
          <p:nvPr/>
        </p:nvSpPr>
        <p:spPr>
          <a:xfrm>
            <a:off x="4152306" y="689381"/>
            <a:ext cx="4308522" cy="707886"/>
          </a:xfrm>
          <a:prstGeom prst="rect">
            <a:avLst/>
          </a:prstGeom>
        </p:spPr>
        <p:txBody>
          <a:bodyPr wrap="square">
            <a:spAutoFit/>
          </a:bodyPr>
          <a:lstStyle/>
          <a:p>
            <a:pPr algn="ctr"/>
            <a:r>
              <a:rPr lang="en-US" sz="4000" b="1" cap="all" dirty="0">
                <a:ln w="3175" cmpd="sng">
                  <a:noFill/>
                </a:ln>
                <a:effectLst>
                  <a:glow rad="38100">
                    <a:schemeClr val="bg1">
                      <a:lumMod val="65000"/>
                      <a:lumOff val="35000"/>
                      <a:alpha val="40000"/>
                    </a:schemeClr>
                  </a:glow>
                </a:effectLst>
                <a:latin typeface="+mj-lt"/>
                <a:ea typeface="+mj-ea"/>
                <a:cs typeface="+mj-cs"/>
              </a:rPr>
              <a:t>Results</a:t>
            </a:r>
            <a:r>
              <a:rPr lang="en-US" sz="4000" b="1" dirty="0"/>
              <a:t> </a:t>
            </a:r>
            <a:r>
              <a:rPr lang="en-US" sz="4000" b="1" cap="all" dirty="0">
                <a:ln w="3175" cmpd="sng">
                  <a:noFill/>
                </a:ln>
                <a:effectLst>
                  <a:glow rad="38100">
                    <a:schemeClr val="bg1">
                      <a:lumMod val="65000"/>
                      <a:lumOff val="35000"/>
                      <a:alpha val="40000"/>
                    </a:schemeClr>
                  </a:glow>
                </a:effectLst>
                <a:latin typeface="+mj-lt"/>
                <a:ea typeface="+mj-ea"/>
                <a:cs typeface="+mj-cs"/>
              </a:rPr>
              <a:t>Part II</a:t>
            </a:r>
          </a:p>
        </p:txBody>
      </p:sp>
    </p:spTree>
    <p:extLst>
      <p:ext uri="{BB962C8B-B14F-4D97-AF65-F5344CB8AC3E}">
        <p14:creationId xmlns:p14="http://schemas.microsoft.com/office/powerpoint/2010/main" val="2820627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06EC1-634D-4CFE-993A-C6EC541FEA6A}"/>
              </a:ext>
            </a:extLst>
          </p:cNvPr>
          <p:cNvSpPr>
            <a:spLocks noGrp="1"/>
          </p:cNvSpPr>
          <p:nvPr>
            <p:ph type="title"/>
          </p:nvPr>
        </p:nvSpPr>
        <p:spPr>
          <a:xfrm>
            <a:off x="2737944" y="554691"/>
            <a:ext cx="8610600" cy="1293028"/>
          </a:xfrm>
        </p:spPr>
        <p:txBody>
          <a:bodyPr/>
          <a:lstStyle/>
          <a:p>
            <a:r>
              <a:rPr lang="en-US" b="1" dirty="0"/>
              <a:t>Conclusion</a:t>
            </a:r>
          </a:p>
        </p:txBody>
      </p:sp>
      <p:sp>
        <p:nvSpPr>
          <p:cNvPr id="3" name="Content Placeholder 2">
            <a:extLst>
              <a:ext uri="{FF2B5EF4-FFF2-40B4-BE49-F238E27FC236}">
                <a16:creationId xmlns:a16="http://schemas.microsoft.com/office/drawing/2014/main" id="{D8571094-F0CD-4962-93D3-E2877EF5C768}"/>
              </a:ext>
            </a:extLst>
          </p:cNvPr>
          <p:cNvSpPr>
            <a:spLocks noGrp="1"/>
          </p:cNvSpPr>
          <p:nvPr>
            <p:ph idx="1"/>
          </p:nvPr>
        </p:nvSpPr>
        <p:spPr>
          <a:xfrm>
            <a:off x="325821" y="2194560"/>
            <a:ext cx="11582400" cy="4024125"/>
          </a:xfrm>
        </p:spPr>
        <p:txBody>
          <a:bodyPr>
            <a:normAutofit/>
          </a:bodyPr>
          <a:lstStyle/>
          <a:p>
            <a:r>
              <a:rPr lang="en-US" sz="2400" dirty="0"/>
              <a:t>Despite increases in population density, volume and frequency of air and ground travel,  and increased fuel consumption,  AQI has steadily decreased over time. </a:t>
            </a:r>
          </a:p>
          <a:p>
            <a:r>
              <a:rPr lang="en-US" sz="2400" dirty="0"/>
              <a:t>Regression models show that emissions standards, increased fuel efficiency (MPG), decreased CO2 emissions have a significant role in keeping overall AQI values low in the united states (despite increases in other factors)</a:t>
            </a:r>
          </a:p>
          <a:p>
            <a:r>
              <a:rPr lang="en-US" sz="2400" dirty="0"/>
              <a:t>Continued diligence in reducing emissions should be a key strategy in promoting good air quality</a:t>
            </a:r>
          </a:p>
          <a:p>
            <a:pPr marL="457200" lvl="1" indent="0">
              <a:buNone/>
            </a:pPr>
            <a:endParaRPr lang="en-US" dirty="0"/>
          </a:p>
        </p:txBody>
      </p:sp>
    </p:spTree>
    <p:extLst>
      <p:ext uri="{BB962C8B-B14F-4D97-AF65-F5344CB8AC3E}">
        <p14:creationId xmlns:p14="http://schemas.microsoft.com/office/powerpoint/2010/main" val="3026679950"/>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376</TotalTime>
  <Words>705</Words>
  <Application>Microsoft Office PowerPoint</Application>
  <PresentationFormat>Widescreen</PresentationFormat>
  <Paragraphs>67</Paragraphs>
  <Slides>10</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Century Gothic</vt:lpstr>
      <vt:lpstr>Vapor Trail</vt:lpstr>
      <vt:lpstr>Air Pollution Nationwide: assessing trends &amp; contributing factors</vt:lpstr>
      <vt:lpstr>Objective &amp; METHODS</vt:lpstr>
      <vt:lpstr>BACKGROUND</vt:lpstr>
      <vt:lpstr>Data Dictionary</vt:lpstr>
      <vt:lpstr>DatA Sources</vt:lpstr>
      <vt:lpstr>AIR &amp; Ground Transportation</vt:lpstr>
      <vt:lpstr> EMISSIONS &amp; AQI  </vt:lpstr>
      <vt:lpstr>PowerPoint Presentation</vt:lpstr>
      <vt:lpstr>Conclusion</vt:lpstr>
      <vt:lpstr>Just breathe!!!!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Pollution Nationwide: assessing trends &amp; contributing factors</dc:title>
  <dc:creator>Bhavani Sathya</dc:creator>
  <cp:lastModifiedBy>Bhavani Sathya</cp:lastModifiedBy>
  <cp:revision>18</cp:revision>
  <dcterms:created xsi:type="dcterms:W3CDTF">2020-05-07T02:34:02Z</dcterms:created>
  <dcterms:modified xsi:type="dcterms:W3CDTF">2020-05-07T21:58:41Z</dcterms:modified>
</cp:coreProperties>
</file>