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D9503-B514-40BD-A02B-02C8FDCE46E1}"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383813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D9503-B514-40BD-A02B-02C8FDCE46E1}" type="datetimeFigureOut">
              <a:rPr lang="en-PK" smtClean="0"/>
              <a:t>09/12/2022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308979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D2D9503-B514-40BD-A02B-02C8FDCE46E1}"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2550488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D2D9503-B514-40BD-A02B-02C8FDCE46E1}" type="datetimeFigureOut">
              <a:rPr lang="en-PK" smtClean="0"/>
              <a:t>09/12/2022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2167376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D9503-B514-40BD-A02B-02C8FDCE46E1}"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2438296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D9503-B514-40BD-A02B-02C8FDCE46E1}"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308211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D9503-B514-40BD-A02B-02C8FDCE46E1}"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392692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D9503-B514-40BD-A02B-02C8FDCE46E1}" type="datetimeFigureOut">
              <a:rPr lang="en-PK" smtClean="0"/>
              <a:t>09/12/2022</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58083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D9503-B514-40BD-A02B-02C8FDCE46E1}" type="datetimeFigureOut">
              <a:rPr lang="en-PK" smtClean="0"/>
              <a:t>09/12/2022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48160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D9503-B514-40BD-A02B-02C8FDCE46E1}" type="datetimeFigureOut">
              <a:rPr lang="en-PK" smtClean="0"/>
              <a:t>09/12/2022</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17221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D9503-B514-40BD-A02B-02C8FDCE46E1}" type="datetimeFigureOut">
              <a:rPr lang="en-PK" smtClean="0"/>
              <a:t>09/12/2022</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3487263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D9503-B514-40BD-A02B-02C8FDCE46E1}" type="datetimeFigureOut">
              <a:rPr lang="en-PK" smtClean="0"/>
              <a:t>09/12/2022</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418432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D9503-B514-40BD-A02B-02C8FDCE46E1}" type="datetimeFigureOut">
              <a:rPr lang="en-PK" smtClean="0"/>
              <a:t>09/12/2022</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29592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D2D9503-B514-40BD-A02B-02C8FDCE46E1}" type="datetimeFigureOut">
              <a:rPr lang="en-PK" smtClean="0"/>
              <a:t>09/12/2022</a:t>
            </a:fld>
            <a:endParaRPr lang="en-PK"/>
          </a:p>
        </p:txBody>
      </p:sp>
      <p:sp>
        <p:nvSpPr>
          <p:cNvPr id="6" name="Footer Placeholder 5"/>
          <p:cNvSpPr>
            <a:spLocks noGrp="1"/>
          </p:cNvSpPr>
          <p:nvPr>
            <p:ph type="ftr" sz="quarter" idx="11"/>
          </p:nvPr>
        </p:nvSpPr>
        <p:spPr>
          <a:xfrm>
            <a:off x="590396" y="6041362"/>
            <a:ext cx="3295413" cy="365125"/>
          </a:xfrm>
        </p:spPr>
        <p:txBody>
          <a:bodyPr/>
          <a:lstStyle/>
          <a:p>
            <a:endParaRPr lang="en-PK"/>
          </a:p>
        </p:txBody>
      </p:sp>
      <p:sp>
        <p:nvSpPr>
          <p:cNvPr id="7" name="Slide Number Placeholder 6"/>
          <p:cNvSpPr>
            <a:spLocks noGrp="1"/>
          </p:cNvSpPr>
          <p:nvPr>
            <p:ph type="sldNum" sz="quarter" idx="12"/>
          </p:nvPr>
        </p:nvSpPr>
        <p:spPr>
          <a:xfrm>
            <a:off x="4862689" y="5915888"/>
            <a:ext cx="1062155" cy="490599"/>
          </a:xfrm>
        </p:spPr>
        <p:txBody>
          <a:bodyPr/>
          <a:lstStyle/>
          <a:p>
            <a:fld id="{776CCB77-04DC-4C91-B9CE-015BB815503F}" type="slidenum">
              <a:rPr lang="en-PK" smtClean="0"/>
              <a:t>‹#›</a:t>
            </a:fld>
            <a:endParaRPr lang="en-PK"/>
          </a:p>
        </p:txBody>
      </p:sp>
    </p:spTree>
    <p:extLst>
      <p:ext uri="{BB962C8B-B14F-4D97-AF65-F5344CB8AC3E}">
        <p14:creationId xmlns:p14="http://schemas.microsoft.com/office/powerpoint/2010/main" val="12047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PK"/>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2D9503-B514-40BD-A02B-02C8FDCE46E1}" type="datetimeFigureOut">
              <a:rPr lang="en-PK" smtClean="0"/>
              <a:t>09/12/2022</a:t>
            </a:fld>
            <a:endParaRPr lang="en-PK"/>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76CCB77-04DC-4C91-B9CE-015BB815503F}" type="slidenum">
              <a:rPr lang="en-PK" smtClean="0"/>
              <a:t>‹#›</a:t>
            </a:fld>
            <a:endParaRPr lang="en-PK"/>
          </a:p>
        </p:txBody>
      </p:sp>
    </p:spTree>
    <p:extLst>
      <p:ext uri="{BB962C8B-B14F-4D97-AF65-F5344CB8AC3E}">
        <p14:creationId xmlns:p14="http://schemas.microsoft.com/office/powerpoint/2010/main" val="19338159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2681-CB47-15A9-F488-3D61B4023B2B}"/>
              </a:ext>
            </a:extLst>
          </p:cNvPr>
          <p:cNvSpPr>
            <a:spLocks noGrp="1"/>
          </p:cNvSpPr>
          <p:nvPr>
            <p:ph type="ctrTitle"/>
          </p:nvPr>
        </p:nvSpPr>
        <p:spPr/>
        <p:txBody>
          <a:bodyPr/>
          <a:lstStyle/>
          <a:p>
            <a:r>
              <a:rPr lang="en-US" sz="4000" dirty="0"/>
              <a:t>IMA | PARSEHUB ASSIGNMENT </a:t>
            </a:r>
            <a:endParaRPr lang="en-PK" sz="4000" dirty="0"/>
          </a:p>
        </p:txBody>
      </p:sp>
      <p:sp>
        <p:nvSpPr>
          <p:cNvPr id="3" name="Subtitle 2">
            <a:extLst>
              <a:ext uri="{FF2B5EF4-FFF2-40B4-BE49-F238E27FC236}">
                <a16:creationId xmlns:a16="http://schemas.microsoft.com/office/drawing/2014/main" id="{9A952FB9-B400-8526-1E6A-948B19ED433E}"/>
              </a:ext>
            </a:extLst>
          </p:cNvPr>
          <p:cNvSpPr>
            <a:spLocks noGrp="1"/>
          </p:cNvSpPr>
          <p:nvPr>
            <p:ph type="subTitle" idx="1"/>
          </p:nvPr>
        </p:nvSpPr>
        <p:spPr/>
        <p:txBody>
          <a:bodyPr/>
          <a:lstStyle/>
          <a:p>
            <a:r>
              <a:rPr lang="en-US" dirty="0"/>
              <a:t>MUHAMMAD ZUHAIR SIDDIQUI | 19772</a:t>
            </a:r>
            <a:endParaRPr lang="en-PK" dirty="0"/>
          </a:p>
        </p:txBody>
      </p:sp>
    </p:spTree>
    <p:extLst>
      <p:ext uri="{BB962C8B-B14F-4D97-AF65-F5344CB8AC3E}">
        <p14:creationId xmlns:p14="http://schemas.microsoft.com/office/powerpoint/2010/main" val="4279441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94AE-B8DC-570D-52A4-0D4D8EF0C1E5}"/>
              </a:ext>
            </a:extLst>
          </p:cNvPr>
          <p:cNvSpPr>
            <a:spLocks noGrp="1"/>
          </p:cNvSpPr>
          <p:nvPr>
            <p:ph type="title"/>
          </p:nvPr>
        </p:nvSpPr>
        <p:spPr/>
        <p:txBody>
          <a:bodyPr/>
          <a:lstStyle/>
          <a:p>
            <a:r>
              <a:rPr lang="en-US" sz="3600" dirty="0"/>
              <a:t>Analyzing ODI cricket with visuals</a:t>
            </a:r>
            <a:endParaRPr lang="en-PK" sz="3600" dirty="0"/>
          </a:p>
        </p:txBody>
      </p:sp>
      <p:sp>
        <p:nvSpPr>
          <p:cNvPr id="3" name="Content Placeholder 2">
            <a:extLst>
              <a:ext uri="{FF2B5EF4-FFF2-40B4-BE49-F238E27FC236}">
                <a16:creationId xmlns:a16="http://schemas.microsoft.com/office/drawing/2014/main" id="{6AB0402F-6BE7-6552-8044-F7BD3926A55F}"/>
              </a:ext>
            </a:extLst>
          </p:cNvPr>
          <p:cNvSpPr>
            <a:spLocks noGrp="1"/>
          </p:cNvSpPr>
          <p:nvPr>
            <p:ph idx="1"/>
          </p:nvPr>
        </p:nvSpPr>
        <p:spPr/>
        <p:txBody>
          <a:bodyPr/>
          <a:lstStyle/>
          <a:p>
            <a:r>
              <a:rPr lang="en-US" dirty="0"/>
              <a:t>Count of ODI matches by year			Count of ODI wins by year</a:t>
            </a:r>
          </a:p>
          <a:p>
            <a:endParaRPr lang="en-US" dirty="0"/>
          </a:p>
          <a:p>
            <a:endParaRPr lang="en-US" dirty="0"/>
          </a:p>
          <a:p>
            <a:endParaRPr lang="en-US" dirty="0"/>
          </a:p>
          <a:p>
            <a:endParaRPr lang="en-US" dirty="0"/>
          </a:p>
          <a:p>
            <a:endParaRPr lang="en-US" dirty="0"/>
          </a:p>
          <a:p>
            <a:endParaRPr lang="en-US" dirty="0"/>
          </a:p>
          <a:p>
            <a:pPr marL="0" indent="0">
              <a:buNone/>
            </a:pPr>
            <a:r>
              <a:rPr lang="en-US" dirty="0"/>
              <a:t> </a:t>
            </a:r>
            <a:endParaRPr lang="en-PK" dirty="0"/>
          </a:p>
        </p:txBody>
      </p:sp>
      <p:pic>
        <p:nvPicPr>
          <p:cNvPr id="5" name="Picture 4">
            <a:extLst>
              <a:ext uri="{FF2B5EF4-FFF2-40B4-BE49-F238E27FC236}">
                <a16:creationId xmlns:a16="http://schemas.microsoft.com/office/drawing/2014/main" id="{084D8791-8E90-9F43-20BB-CE3F2D9A0C75}"/>
              </a:ext>
            </a:extLst>
          </p:cNvPr>
          <p:cNvPicPr>
            <a:picLocks noChangeAspect="1"/>
          </p:cNvPicPr>
          <p:nvPr/>
        </p:nvPicPr>
        <p:blipFill>
          <a:blip r:embed="rId2"/>
          <a:stretch>
            <a:fillRect/>
          </a:stretch>
        </p:blipFill>
        <p:spPr>
          <a:xfrm>
            <a:off x="810000" y="3081337"/>
            <a:ext cx="4285875" cy="2428875"/>
          </a:xfrm>
          <a:prstGeom prst="rect">
            <a:avLst/>
          </a:prstGeom>
        </p:spPr>
      </p:pic>
      <p:pic>
        <p:nvPicPr>
          <p:cNvPr id="7" name="Picture 6">
            <a:extLst>
              <a:ext uri="{FF2B5EF4-FFF2-40B4-BE49-F238E27FC236}">
                <a16:creationId xmlns:a16="http://schemas.microsoft.com/office/drawing/2014/main" id="{93549FEA-6BA0-C1DE-5D7E-371D71742AEC}"/>
              </a:ext>
            </a:extLst>
          </p:cNvPr>
          <p:cNvPicPr>
            <a:picLocks noChangeAspect="1"/>
          </p:cNvPicPr>
          <p:nvPr/>
        </p:nvPicPr>
        <p:blipFill>
          <a:blip r:embed="rId3"/>
          <a:stretch>
            <a:fillRect/>
          </a:stretch>
        </p:blipFill>
        <p:spPr>
          <a:xfrm>
            <a:off x="5867618" y="3081337"/>
            <a:ext cx="4733925" cy="2428875"/>
          </a:xfrm>
          <a:prstGeom prst="rect">
            <a:avLst/>
          </a:prstGeom>
        </p:spPr>
      </p:pic>
    </p:spTree>
    <p:extLst>
      <p:ext uri="{BB962C8B-B14F-4D97-AF65-F5344CB8AC3E}">
        <p14:creationId xmlns:p14="http://schemas.microsoft.com/office/powerpoint/2010/main" val="58853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0ECA-DAC0-0004-8266-B42F08B17BEA}"/>
              </a:ext>
            </a:extLst>
          </p:cNvPr>
          <p:cNvSpPr>
            <a:spLocks noGrp="1"/>
          </p:cNvSpPr>
          <p:nvPr>
            <p:ph type="title"/>
          </p:nvPr>
        </p:nvSpPr>
        <p:spPr/>
        <p:txBody>
          <a:bodyPr/>
          <a:lstStyle/>
          <a:p>
            <a:r>
              <a:rPr lang="en-US" sz="3600" dirty="0"/>
              <a:t>Analyzing Pakistan cricket in T20Is</a:t>
            </a:r>
            <a:endParaRPr lang="en-PK" sz="3600" dirty="0"/>
          </a:p>
        </p:txBody>
      </p:sp>
      <p:sp>
        <p:nvSpPr>
          <p:cNvPr id="3" name="Content Placeholder 2">
            <a:extLst>
              <a:ext uri="{FF2B5EF4-FFF2-40B4-BE49-F238E27FC236}">
                <a16:creationId xmlns:a16="http://schemas.microsoft.com/office/drawing/2014/main" id="{B086115D-EB7C-F3C1-D582-EB7DFA18279C}"/>
              </a:ext>
            </a:extLst>
          </p:cNvPr>
          <p:cNvSpPr>
            <a:spLocks noGrp="1"/>
          </p:cNvSpPr>
          <p:nvPr>
            <p:ph idx="1"/>
          </p:nvPr>
        </p:nvSpPr>
        <p:spPr/>
        <p:txBody>
          <a:bodyPr/>
          <a:lstStyle/>
          <a:p>
            <a:r>
              <a:rPr lang="en-US" dirty="0"/>
              <a:t>Pakistan have played 215 T20Is since the format’s inauguration.</a:t>
            </a:r>
          </a:p>
          <a:p>
            <a:r>
              <a:rPr lang="en-US" dirty="0"/>
              <a:t>Out of these 215 games, Pakistan have won 131 matches with 76 defeats.</a:t>
            </a:r>
          </a:p>
          <a:p>
            <a:r>
              <a:rPr lang="en-US" dirty="0"/>
              <a:t>A win% of 60.9 and a win-to-lose ratio of 1.72.</a:t>
            </a:r>
          </a:p>
          <a:p>
            <a:r>
              <a:rPr lang="en-US" dirty="0"/>
              <a:t>Pakistan have played the most number of T20 games against England and New Zealand with 29 games against each opponent.</a:t>
            </a:r>
          </a:p>
          <a:p>
            <a:r>
              <a:rPr lang="en-US" dirty="0"/>
              <a:t>Pakistan’s most victories have come against New Zealand (18).</a:t>
            </a:r>
          </a:p>
          <a:p>
            <a:r>
              <a:rPr lang="en-US" dirty="0"/>
              <a:t>England have defeated Pakistan the most number of times (18).</a:t>
            </a:r>
          </a:p>
          <a:p>
            <a:r>
              <a:rPr lang="en-US" dirty="0"/>
              <a:t>Pakistan have played a total of 32 T20I games in Dubai winning 17.</a:t>
            </a:r>
          </a:p>
          <a:p>
            <a:r>
              <a:rPr lang="en-US" dirty="0"/>
              <a:t>Pakistan have won 69 matches batting first while have won 62 chasing.</a:t>
            </a:r>
          </a:p>
          <a:p>
            <a:endParaRPr lang="en-PK" dirty="0"/>
          </a:p>
        </p:txBody>
      </p:sp>
    </p:spTree>
    <p:extLst>
      <p:ext uri="{BB962C8B-B14F-4D97-AF65-F5344CB8AC3E}">
        <p14:creationId xmlns:p14="http://schemas.microsoft.com/office/powerpoint/2010/main" val="130505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EB0B-6A97-3732-606C-F44AA9A9BAB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6B161FE-002F-000F-BD6D-19FF586B4104}"/>
              </a:ext>
            </a:extLst>
          </p:cNvPr>
          <p:cNvSpPr>
            <a:spLocks noGrp="1"/>
          </p:cNvSpPr>
          <p:nvPr>
            <p:ph idx="1"/>
          </p:nvPr>
        </p:nvSpPr>
        <p:spPr/>
        <p:txBody>
          <a:bodyPr/>
          <a:lstStyle/>
          <a:p>
            <a:r>
              <a:rPr lang="en-US" dirty="0"/>
              <a:t>Count of T20I matches by year				Count of T20I wins by year</a:t>
            </a:r>
          </a:p>
          <a:p>
            <a:endParaRPr lang="en-US" dirty="0"/>
          </a:p>
          <a:p>
            <a:endParaRPr lang="en-US" dirty="0"/>
          </a:p>
          <a:p>
            <a:endParaRPr lang="en-US" dirty="0"/>
          </a:p>
          <a:p>
            <a:endParaRPr lang="en-US" dirty="0"/>
          </a:p>
          <a:p>
            <a:endParaRPr lang="en-US" dirty="0"/>
          </a:p>
          <a:p>
            <a:endParaRPr lang="en-PK" dirty="0"/>
          </a:p>
        </p:txBody>
      </p:sp>
      <p:pic>
        <p:nvPicPr>
          <p:cNvPr id="7" name="Picture 6">
            <a:extLst>
              <a:ext uri="{FF2B5EF4-FFF2-40B4-BE49-F238E27FC236}">
                <a16:creationId xmlns:a16="http://schemas.microsoft.com/office/drawing/2014/main" id="{EA8DD357-8DC5-275A-9F5B-D482D2CDF6BA}"/>
              </a:ext>
            </a:extLst>
          </p:cNvPr>
          <p:cNvPicPr>
            <a:picLocks noChangeAspect="1"/>
          </p:cNvPicPr>
          <p:nvPr/>
        </p:nvPicPr>
        <p:blipFill>
          <a:blip r:embed="rId2"/>
          <a:stretch>
            <a:fillRect/>
          </a:stretch>
        </p:blipFill>
        <p:spPr>
          <a:xfrm>
            <a:off x="369887" y="3220373"/>
            <a:ext cx="5457825" cy="2638425"/>
          </a:xfrm>
          <a:prstGeom prst="rect">
            <a:avLst/>
          </a:prstGeom>
        </p:spPr>
      </p:pic>
      <p:pic>
        <p:nvPicPr>
          <p:cNvPr id="9" name="Picture 8">
            <a:extLst>
              <a:ext uri="{FF2B5EF4-FFF2-40B4-BE49-F238E27FC236}">
                <a16:creationId xmlns:a16="http://schemas.microsoft.com/office/drawing/2014/main" id="{657C9F87-7B73-84BC-AC5C-4F591E4997CB}"/>
              </a:ext>
            </a:extLst>
          </p:cNvPr>
          <p:cNvPicPr>
            <a:picLocks noChangeAspect="1"/>
          </p:cNvPicPr>
          <p:nvPr/>
        </p:nvPicPr>
        <p:blipFill>
          <a:blip r:embed="rId3"/>
          <a:stretch>
            <a:fillRect/>
          </a:stretch>
        </p:blipFill>
        <p:spPr>
          <a:xfrm>
            <a:off x="6123999" y="3220373"/>
            <a:ext cx="4953000" cy="3028950"/>
          </a:xfrm>
          <a:prstGeom prst="rect">
            <a:avLst/>
          </a:prstGeom>
        </p:spPr>
      </p:pic>
    </p:spTree>
    <p:extLst>
      <p:ext uri="{BB962C8B-B14F-4D97-AF65-F5344CB8AC3E}">
        <p14:creationId xmlns:p14="http://schemas.microsoft.com/office/powerpoint/2010/main" val="85090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FC8C-D8BF-8925-6F73-3002F5BEB588}"/>
              </a:ext>
            </a:extLst>
          </p:cNvPr>
          <p:cNvSpPr>
            <a:spLocks noGrp="1"/>
          </p:cNvSpPr>
          <p:nvPr>
            <p:ph type="title"/>
          </p:nvPr>
        </p:nvSpPr>
        <p:spPr/>
        <p:txBody>
          <a:bodyPr/>
          <a:lstStyle/>
          <a:p>
            <a:r>
              <a:rPr lang="en-US" dirty="0"/>
              <a:t>More visuals</a:t>
            </a:r>
            <a:endParaRPr lang="en-PK" dirty="0"/>
          </a:p>
        </p:txBody>
      </p:sp>
      <p:sp>
        <p:nvSpPr>
          <p:cNvPr id="3" name="Content Placeholder 2">
            <a:extLst>
              <a:ext uri="{FF2B5EF4-FFF2-40B4-BE49-F238E27FC236}">
                <a16:creationId xmlns:a16="http://schemas.microsoft.com/office/drawing/2014/main" id="{8E1B7506-9396-A027-BCBA-1FE6EA0F9849}"/>
              </a:ext>
            </a:extLst>
          </p:cNvPr>
          <p:cNvSpPr>
            <a:spLocks noGrp="1"/>
          </p:cNvSpPr>
          <p:nvPr>
            <p:ph idx="1"/>
          </p:nvPr>
        </p:nvSpPr>
        <p:spPr/>
        <p:txBody>
          <a:bodyPr/>
          <a:lstStyle/>
          <a:p>
            <a:r>
              <a:rPr lang="en-US" dirty="0"/>
              <a:t>%win by year including all international matches</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PK" dirty="0"/>
          </a:p>
        </p:txBody>
      </p:sp>
      <p:pic>
        <p:nvPicPr>
          <p:cNvPr id="5" name="Picture 4">
            <a:extLst>
              <a:ext uri="{FF2B5EF4-FFF2-40B4-BE49-F238E27FC236}">
                <a16:creationId xmlns:a16="http://schemas.microsoft.com/office/drawing/2014/main" id="{90E56DFB-8AD9-C224-4C63-6C585DA477FD}"/>
              </a:ext>
            </a:extLst>
          </p:cNvPr>
          <p:cNvPicPr>
            <a:picLocks noChangeAspect="1"/>
          </p:cNvPicPr>
          <p:nvPr/>
        </p:nvPicPr>
        <p:blipFill>
          <a:blip r:embed="rId2"/>
          <a:stretch>
            <a:fillRect/>
          </a:stretch>
        </p:blipFill>
        <p:spPr>
          <a:xfrm>
            <a:off x="2290762" y="2724637"/>
            <a:ext cx="7400925" cy="3543300"/>
          </a:xfrm>
          <a:prstGeom prst="rect">
            <a:avLst/>
          </a:prstGeom>
        </p:spPr>
      </p:pic>
    </p:spTree>
    <p:extLst>
      <p:ext uri="{BB962C8B-B14F-4D97-AF65-F5344CB8AC3E}">
        <p14:creationId xmlns:p14="http://schemas.microsoft.com/office/powerpoint/2010/main" val="23984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F15E-0E04-5758-45BC-B88B60E5C005}"/>
              </a:ext>
            </a:extLst>
          </p:cNvPr>
          <p:cNvSpPr>
            <a:spLocks noGrp="1"/>
          </p:cNvSpPr>
          <p:nvPr>
            <p:ph type="title"/>
          </p:nvPr>
        </p:nvSpPr>
        <p:spPr/>
        <p:txBody>
          <a:bodyPr/>
          <a:lstStyle/>
          <a:p>
            <a:r>
              <a:rPr lang="en-US" dirty="0"/>
              <a:t>Win% by year in each format</a:t>
            </a:r>
            <a:endParaRPr lang="en-PK" dirty="0"/>
          </a:p>
        </p:txBody>
      </p:sp>
      <p:sp>
        <p:nvSpPr>
          <p:cNvPr id="3" name="Content Placeholder 2">
            <a:extLst>
              <a:ext uri="{FF2B5EF4-FFF2-40B4-BE49-F238E27FC236}">
                <a16:creationId xmlns:a16="http://schemas.microsoft.com/office/drawing/2014/main" id="{7E828450-5C8A-06F2-BB6A-4B235F812CA9}"/>
              </a:ext>
            </a:extLst>
          </p:cNvPr>
          <p:cNvSpPr>
            <a:spLocks noGrp="1"/>
          </p:cNvSpPr>
          <p:nvPr>
            <p:ph idx="1"/>
          </p:nvPr>
        </p:nvSpPr>
        <p:spPr/>
        <p:txBody>
          <a:bodyPr/>
          <a:lstStyle/>
          <a:p>
            <a:r>
              <a:rPr lang="en-US" dirty="0"/>
              <a:t>ODIs                                                   T20Is						Tests</a:t>
            </a:r>
          </a:p>
          <a:p>
            <a:endParaRPr lang="en-US" dirty="0"/>
          </a:p>
          <a:p>
            <a:endParaRPr lang="en-US" dirty="0"/>
          </a:p>
          <a:p>
            <a:endParaRPr lang="en-US" dirty="0"/>
          </a:p>
          <a:p>
            <a:endParaRPr lang="en-US" dirty="0"/>
          </a:p>
          <a:p>
            <a:endParaRPr lang="en-US" dirty="0"/>
          </a:p>
          <a:p>
            <a:endParaRPr lang="en-US" dirty="0"/>
          </a:p>
          <a:p>
            <a:endParaRPr lang="en-US" dirty="0"/>
          </a:p>
          <a:p>
            <a:endParaRPr lang="en-PK" dirty="0"/>
          </a:p>
        </p:txBody>
      </p:sp>
      <p:pic>
        <p:nvPicPr>
          <p:cNvPr id="5" name="Picture 4">
            <a:extLst>
              <a:ext uri="{FF2B5EF4-FFF2-40B4-BE49-F238E27FC236}">
                <a16:creationId xmlns:a16="http://schemas.microsoft.com/office/drawing/2014/main" id="{27EC0AAC-9660-013F-82FA-8E14B66401EF}"/>
              </a:ext>
            </a:extLst>
          </p:cNvPr>
          <p:cNvPicPr>
            <a:picLocks noChangeAspect="1"/>
          </p:cNvPicPr>
          <p:nvPr/>
        </p:nvPicPr>
        <p:blipFill>
          <a:blip r:embed="rId2"/>
          <a:stretch>
            <a:fillRect/>
          </a:stretch>
        </p:blipFill>
        <p:spPr>
          <a:xfrm>
            <a:off x="342900" y="2759429"/>
            <a:ext cx="3390900" cy="2562225"/>
          </a:xfrm>
          <a:prstGeom prst="rect">
            <a:avLst/>
          </a:prstGeom>
        </p:spPr>
      </p:pic>
      <p:pic>
        <p:nvPicPr>
          <p:cNvPr id="7" name="Picture 6">
            <a:extLst>
              <a:ext uri="{FF2B5EF4-FFF2-40B4-BE49-F238E27FC236}">
                <a16:creationId xmlns:a16="http://schemas.microsoft.com/office/drawing/2014/main" id="{25177083-6F34-902C-E5C8-7CAEFDD561E5}"/>
              </a:ext>
            </a:extLst>
          </p:cNvPr>
          <p:cNvPicPr>
            <a:picLocks noChangeAspect="1"/>
          </p:cNvPicPr>
          <p:nvPr/>
        </p:nvPicPr>
        <p:blipFill>
          <a:blip r:embed="rId3"/>
          <a:stretch>
            <a:fillRect/>
          </a:stretch>
        </p:blipFill>
        <p:spPr>
          <a:xfrm>
            <a:off x="4162425" y="2759429"/>
            <a:ext cx="3390900" cy="2578315"/>
          </a:xfrm>
          <a:prstGeom prst="rect">
            <a:avLst/>
          </a:prstGeom>
        </p:spPr>
      </p:pic>
      <p:pic>
        <p:nvPicPr>
          <p:cNvPr id="9" name="Picture 8">
            <a:extLst>
              <a:ext uri="{FF2B5EF4-FFF2-40B4-BE49-F238E27FC236}">
                <a16:creationId xmlns:a16="http://schemas.microsoft.com/office/drawing/2014/main" id="{DE36B35A-0F24-74E5-6B6C-7AD7FEE67FD5}"/>
              </a:ext>
            </a:extLst>
          </p:cNvPr>
          <p:cNvPicPr>
            <a:picLocks noChangeAspect="1"/>
          </p:cNvPicPr>
          <p:nvPr/>
        </p:nvPicPr>
        <p:blipFill>
          <a:blip r:embed="rId4"/>
          <a:stretch>
            <a:fillRect/>
          </a:stretch>
        </p:blipFill>
        <p:spPr>
          <a:xfrm>
            <a:off x="7981951" y="2759429"/>
            <a:ext cx="3981450" cy="2578315"/>
          </a:xfrm>
          <a:prstGeom prst="rect">
            <a:avLst/>
          </a:prstGeom>
        </p:spPr>
      </p:pic>
    </p:spTree>
    <p:extLst>
      <p:ext uri="{BB962C8B-B14F-4D97-AF65-F5344CB8AC3E}">
        <p14:creationId xmlns:p14="http://schemas.microsoft.com/office/powerpoint/2010/main" val="383679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A990-DEEF-DB22-B43A-5347E892C77A}"/>
              </a:ext>
            </a:extLst>
          </p:cNvPr>
          <p:cNvSpPr>
            <a:spLocks noGrp="1"/>
          </p:cNvSpPr>
          <p:nvPr>
            <p:ph type="title"/>
          </p:nvPr>
        </p:nvSpPr>
        <p:spPr/>
        <p:txBody>
          <a:bodyPr/>
          <a:lstStyle/>
          <a:p>
            <a:r>
              <a:rPr lang="en-US" dirty="0"/>
              <a:t>Conclusions</a:t>
            </a:r>
            <a:endParaRPr lang="en-PK" dirty="0"/>
          </a:p>
        </p:txBody>
      </p:sp>
      <p:sp>
        <p:nvSpPr>
          <p:cNvPr id="3" name="Content Placeholder 2">
            <a:extLst>
              <a:ext uri="{FF2B5EF4-FFF2-40B4-BE49-F238E27FC236}">
                <a16:creationId xmlns:a16="http://schemas.microsoft.com/office/drawing/2014/main" id="{6D835930-9004-B60A-9C90-F7F4C2DBBEC3}"/>
              </a:ext>
            </a:extLst>
          </p:cNvPr>
          <p:cNvSpPr>
            <a:spLocks noGrp="1"/>
          </p:cNvSpPr>
          <p:nvPr>
            <p:ph idx="1"/>
          </p:nvPr>
        </p:nvSpPr>
        <p:spPr/>
        <p:txBody>
          <a:bodyPr/>
          <a:lstStyle/>
          <a:p>
            <a:endParaRPr lang="en-US" dirty="0"/>
          </a:p>
          <a:p>
            <a:r>
              <a:rPr lang="en-US" dirty="0"/>
              <a:t>Pakistan’s favorite format as per the win percentage is T20 cricket.</a:t>
            </a:r>
          </a:p>
          <a:p>
            <a:r>
              <a:rPr lang="en-US" dirty="0"/>
              <a:t>As per the chart below, in T20I cricket, Pakistan have got better at chasing targets in last 8 years as the line chart shows an upward trend in number of wins per year when batting second.</a:t>
            </a:r>
          </a:p>
          <a:p>
            <a:endParaRPr lang="en-US" dirty="0"/>
          </a:p>
          <a:p>
            <a:endParaRPr lang="en-US" dirty="0"/>
          </a:p>
          <a:p>
            <a:endParaRPr lang="en-US" dirty="0"/>
          </a:p>
          <a:p>
            <a:endParaRPr lang="en-US" dirty="0"/>
          </a:p>
          <a:p>
            <a:endParaRPr lang="en-US" dirty="0"/>
          </a:p>
          <a:p>
            <a:endParaRPr lang="en-US" dirty="0"/>
          </a:p>
          <a:p>
            <a:endParaRPr lang="en-PK" dirty="0"/>
          </a:p>
        </p:txBody>
      </p:sp>
      <p:pic>
        <p:nvPicPr>
          <p:cNvPr id="5" name="Picture 4">
            <a:extLst>
              <a:ext uri="{FF2B5EF4-FFF2-40B4-BE49-F238E27FC236}">
                <a16:creationId xmlns:a16="http://schemas.microsoft.com/office/drawing/2014/main" id="{008E851E-A276-5663-232D-E9CACCD28A66}"/>
              </a:ext>
            </a:extLst>
          </p:cNvPr>
          <p:cNvPicPr>
            <a:picLocks noChangeAspect="1"/>
          </p:cNvPicPr>
          <p:nvPr/>
        </p:nvPicPr>
        <p:blipFill>
          <a:blip r:embed="rId2"/>
          <a:stretch>
            <a:fillRect/>
          </a:stretch>
        </p:blipFill>
        <p:spPr>
          <a:xfrm>
            <a:off x="2412239" y="3339434"/>
            <a:ext cx="7531859" cy="3442365"/>
          </a:xfrm>
          <a:prstGeom prst="rect">
            <a:avLst/>
          </a:prstGeom>
        </p:spPr>
      </p:pic>
    </p:spTree>
    <p:extLst>
      <p:ext uri="{BB962C8B-B14F-4D97-AF65-F5344CB8AC3E}">
        <p14:creationId xmlns:p14="http://schemas.microsoft.com/office/powerpoint/2010/main" val="322748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3E22-815C-F8FF-1B61-BAAD9FAB5F00}"/>
              </a:ext>
            </a:extLst>
          </p:cNvPr>
          <p:cNvSpPr>
            <a:spLocks noGrp="1"/>
          </p:cNvSpPr>
          <p:nvPr>
            <p:ph type="title"/>
          </p:nvPr>
        </p:nvSpPr>
        <p:spPr/>
        <p:txBody>
          <a:bodyPr/>
          <a:lstStyle/>
          <a:p>
            <a:r>
              <a:rPr lang="en-US" dirty="0"/>
              <a:t>Background</a:t>
            </a:r>
            <a:endParaRPr lang="en-PK" dirty="0"/>
          </a:p>
        </p:txBody>
      </p:sp>
      <p:sp>
        <p:nvSpPr>
          <p:cNvPr id="3" name="Content Placeholder 2">
            <a:extLst>
              <a:ext uri="{FF2B5EF4-FFF2-40B4-BE49-F238E27FC236}">
                <a16:creationId xmlns:a16="http://schemas.microsoft.com/office/drawing/2014/main" id="{AEC0491C-BD97-7EA4-B614-65CED4E42392}"/>
              </a:ext>
            </a:extLst>
          </p:cNvPr>
          <p:cNvSpPr>
            <a:spLocks noGrp="1"/>
          </p:cNvSpPr>
          <p:nvPr>
            <p:ph idx="1"/>
          </p:nvPr>
        </p:nvSpPr>
        <p:spPr/>
        <p:txBody>
          <a:bodyPr/>
          <a:lstStyle/>
          <a:p>
            <a:r>
              <a:rPr lang="en-US" dirty="0"/>
              <a:t>In this project, we will be analyzing Pakistan Cricket Team’s performance throughout their entire history across all three formats, ODIs, Tests, and T20Is.</a:t>
            </a:r>
          </a:p>
          <a:p>
            <a:r>
              <a:rPr lang="en-US" dirty="0"/>
              <a:t>I have collected data from world’s leading cricket platform ESPNcricinfo through Parsehub data scrapper.</a:t>
            </a:r>
          </a:p>
          <a:p>
            <a:r>
              <a:rPr lang="en-US" dirty="0"/>
              <a:t>By using the scrapped data, we will see how Pakistan cricket team have performed over the years, their favorite venues, year by year trends, win to loss ratio, win percentage, and many other insights.</a:t>
            </a:r>
            <a:endParaRPr lang="en-PK" dirty="0"/>
          </a:p>
        </p:txBody>
      </p:sp>
    </p:spTree>
    <p:extLst>
      <p:ext uri="{BB962C8B-B14F-4D97-AF65-F5344CB8AC3E}">
        <p14:creationId xmlns:p14="http://schemas.microsoft.com/office/powerpoint/2010/main" val="381852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AF8E-275D-67F3-0333-7F902CD74BE0}"/>
              </a:ext>
            </a:extLst>
          </p:cNvPr>
          <p:cNvSpPr>
            <a:spLocks noGrp="1"/>
          </p:cNvSpPr>
          <p:nvPr>
            <p:ph type="title"/>
          </p:nvPr>
        </p:nvSpPr>
        <p:spPr/>
        <p:txBody>
          <a:bodyPr/>
          <a:lstStyle/>
          <a:p>
            <a:r>
              <a:rPr lang="en-US" dirty="0"/>
              <a:t>Data Scrapping with Parsehub</a:t>
            </a:r>
            <a:endParaRPr lang="en-PK" dirty="0"/>
          </a:p>
        </p:txBody>
      </p:sp>
      <p:pic>
        <p:nvPicPr>
          <p:cNvPr id="5" name="Content Placeholder 4">
            <a:extLst>
              <a:ext uri="{FF2B5EF4-FFF2-40B4-BE49-F238E27FC236}">
                <a16:creationId xmlns:a16="http://schemas.microsoft.com/office/drawing/2014/main" id="{EA98FDA7-4A00-464D-DFE9-1F83898EFA92}"/>
              </a:ext>
            </a:extLst>
          </p:cNvPr>
          <p:cNvPicPr>
            <a:picLocks noGrp="1" noChangeAspect="1"/>
          </p:cNvPicPr>
          <p:nvPr>
            <p:ph idx="1"/>
          </p:nvPr>
        </p:nvPicPr>
        <p:blipFill>
          <a:blip r:embed="rId2"/>
          <a:stretch>
            <a:fillRect/>
          </a:stretch>
        </p:blipFill>
        <p:spPr>
          <a:xfrm>
            <a:off x="2943225" y="2437913"/>
            <a:ext cx="6586602" cy="3636963"/>
          </a:xfrm>
        </p:spPr>
      </p:pic>
    </p:spTree>
    <p:extLst>
      <p:ext uri="{BB962C8B-B14F-4D97-AF65-F5344CB8AC3E}">
        <p14:creationId xmlns:p14="http://schemas.microsoft.com/office/powerpoint/2010/main" val="250640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ED05-EE65-3D91-498F-C7C0D14237BD}"/>
              </a:ext>
            </a:extLst>
          </p:cNvPr>
          <p:cNvSpPr>
            <a:spLocks noGrp="1"/>
          </p:cNvSpPr>
          <p:nvPr>
            <p:ph type="title"/>
          </p:nvPr>
        </p:nvSpPr>
        <p:spPr>
          <a:xfrm>
            <a:off x="810000" y="428138"/>
            <a:ext cx="10571998" cy="970450"/>
          </a:xfrm>
        </p:spPr>
        <p:txBody>
          <a:bodyPr/>
          <a:lstStyle/>
          <a:p>
            <a:r>
              <a:rPr lang="en-US" dirty="0"/>
              <a:t>About Data</a:t>
            </a:r>
            <a:endParaRPr lang="en-PK" dirty="0"/>
          </a:p>
        </p:txBody>
      </p:sp>
      <p:sp>
        <p:nvSpPr>
          <p:cNvPr id="3" name="Content Placeholder 2">
            <a:extLst>
              <a:ext uri="{FF2B5EF4-FFF2-40B4-BE49-F238E27FC236}">
                <a16:creationId xmlns:a16="http://schemas.microsoft.com/office/drawing/2014/main" id="{C898D5F2-9245-2208-D3AC-FBAF9335DBCD}"/>
              </a:ext>
            </a:extLst>
          </p:cNvPr>
          <p:cNvSpPr>
            <a:spLocks noGrp="1"/>
          </p:cNvSpPr>
          <p:nvPr>
            <p:ph idx="1"/>
          </p:nvPr>
        </p:nvSpPr>
        <p:spPr/>
        <p:txBody>
          <a:bodyPr/>
          <a:lstStyle/>
          <a:p>
            <a:r>
              <a:rPr lang="en-US" dirty="0"/>
              <a:t>Data for each format (ODIs, Tests, and T20Is) were scrapped from separate parsehub projects.</a:t>
            </a:r>
          </a:p>
          <a:p>
            <a:r>
              <a:rPr lang="en-US" dirty="0"/>
              <a:t>Pagination was used to extract data from multiple pages.</a:t>
            </a:r>
          </a:p>
          <a:p>
            <a:r>
              <a:rPr lang="en-US" dirty="0"/>
              <a:t>There are 8 fields and 1607 rows in the dataset.</a:t>
            </a:r>
          </a:p>
          <a:p>
            <a:pPr marL="0" indent="0">
              <a:buNone/>
            </a:pPr>
            <a:endParaRPr lang="en-PK" dirty="0"/>
          </a:p>
        </p:txBody>
      </p:sp>
    </p:spTree>
    <p:extLst>
      <p:ext uri="{BB962C8B-B14F-4D97-AF65-F5344CB8AC3E}">
        <p14:creationId xmlns:p14="http://schemas.microsoft.com/office/powerpoint/2010/main" val="235604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9B58-F2EC-E175-DA49-124D83F37990}"/>
              </a:ext>
            </a:extLst>
          </p:cNvPr>
          <p:cNvSpPr>
            <a:spLocks noGrp="1"/>
          </p:cNvSpPr>
          <p:nvPr>
            <p:ph type="title"/>
          </p:nvPr>
        </p:nvSpPr>
        <p:spPr/>
        <p:txBody>
          <a:bodyPr/>
          <a:lstStyle/>
          <a:p>
            <a:r>
              <a:rPr lang="en-US" dirty="0"/>
              <a:t>Data fields.</a:t>
            </a:r>
            <a:endParaRPr lang="en-PK" dirty="0"/>
          </a:p>
        </p:txBody>
      </p:sp>
      <p:sp>
        <p:nvSpPr>
          <p:cNvPr id="3" name="Content Placeholder 2">
            <a:extLst>
              <a:ext uri="{FF2B5EF4-FFF2-40B4-BE49-F238E27FC236}">
                <a16:creationId xmlns:a16="http://schemas.microsoft.com/office/drawing/2014/main" id="{9CEA3165-D0C3-DED5-A424-4F217558F31D}"/>
              </a:ext>
            </a:extLst>
          </p:cNvPr>
          <p:cNvSpPr>
            <a:spLocks noGrp="1"/>
          </p:cNvSpPr>
          <p:nvPr>
            <p:ph idx="1"/>
          </p:nvPr>
        </p:nvSpPr>
        <p:spPr/>
        <p:txBody>
          <a:bodyPr/>
          <a:lstStyle/>
          <a:p>
            <a:r>
              <a:rPr lang="en-US" dirty="0"/>
              <a:t>Team: this columns will contains only ‘Pakistan’ as we are analyzing only for Pakistan.</a:t>
            </a:r>
          </a:p>
          <a:p>
            <a:r>
              <a:rPr lang="en-US" dirty="0"/>
              <a:t>Match result: the end result of the particular match</a:t>
            </a:r>
          </a:p>
          <a:p>
            <a:r>
              <a:rPr lang="en-US" dirty="0"/>
              <a:t>Toss result: did Pakistan won the toss or not.</a:t>
            </a:r>
          </a:p>
          <a:p>
            <a:r>
              <a:rPr lang="en-US" dirty="0"/>
              <a:t>Bat_innings: in which innings did Pakistan bat, 1</a:t>
            </a:r>
            <a:r>
              <a:rPr lang="en-US" baseline="30000" dirty="0"/>
              <a:t>st</a:t>
            </a:r>
            <a:r>
              <a:rPr lang="en-US" dirty="0"/>
              <a:t> or 2</a:t>
            </a:r>
            <a:r>
              <a:rPr lang="en-US" baseline="30000" dirty="0"/>
              <a:t>nd</a:t>
            </a:r>
            <a:r>
              <a:rPr lang="en-US" dirty="0"/>
              <a:t>.</a:t>
            </a:r>
          </a:p>
          <a:p>
            <a:r>
              <a:rPr lang="en-US" dirty="0"/>
              <a:t>Opposition: which team did Pakistan play against.</a:t>
            </a:r>
          </a:p>
          <a:p>
            <a:r>
              <a:rPr lang="en-US" dirty="0"/>
              <a:t>Venue: ground in which the match was played.</a:t>
            </a:r>
          </a:p>
          <a:p>
            <a:r>
              <a:rPr lang="en-US" dirty="0"/>
              <a:t>Start_date: starting date of the match.</a:t>
            </a:r>
          </a:p>
          <a:p>
            <a:r>
              <a:rPr lang="en-US" dirty="0"/>
              <a:t>Format: Tests, Odis, or T20Is.</a:t>
            </a:r>
          </a:p>
        </p:txBody>
      </p:sp>
    </p:spTree>
    <p:extLst>
      <p:ext uri="{BB962C8B-B14F-4D97-AF65-F5344CB8AC3E}">
        <p14:creationId xmlns:p14="http://schemas.microsoft.com/office/powerpoint/2010/main" val="1270109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3094-A2D4-C145-A0B0-6403BD7E24EF}"/>
              </a:ext>
            </a:extLst>
          </p:cNvPr>
          <p:cNvSpPr>
            <a:spLocks noGrp="1"/>
          </p:cNvSpPr>
          <p:nvPr>
            <p:ph type="title"/>
          </p:nvPr>
        </p:nvSpPr>
        <p:spPr/>
        <p:txBody>
          <a:bodyPr/>
          <a:lstStyle/>
          <a:p>
            <a:r>
              <a:rPr lang="en-US" sz="3200" dirty="0"/>
              <a:t>Analyzing performance of all formats collectively</a:t>
            </a:r>
            <a:endParaRPr lang="en-PK" sz="3200" dirty="0"/>
          </a:p>
        </p:txBody>
      </p:sp>
      <p:sp>
        <p:nvSpPr>
          <p:cNvPr id="3" name="Content Placeholder 2">
            <a:extLst>
              <a:ext uri="{FF2B5EF4-FFF2-40B4-BE49-F238E27FC236}">
                <a16:creationId xmlns:a16="http://schemas.microsoft.com/office/drawing/2014/main" id="{2BB451F1-C9C9-E1D1-E1DE-A163CFF969B0}"/>
              </a:ext>
            </a:extLst>
          </p:cNvPr>
          <p:cNvSpPr>
            <a:spLocks noGrp="1"/>
          </p:cNvSpPr>
          <p:nvPr>
            <p:ph idx="1"/>
          </p:nvPr>
        </p:nvSpPr>
        <p:spPr/>
        <p:txBody>
          <a:bodyPr>
            <a:normAutofit lnSpcReduction="10000"/>
          </a:bodyPr>
          <a:lstStyle/>
          <a:p>
            <a:r>
              <a:rPr lang="en-US" sz="1600" dirty="0"/>
              <a:t>Pakistan has played a total of 1607 international matches as of 8</a:t>
            </a:r>
            <a:r>
              <a:rPr lang="en-US" sz="1600" baseline="30000" dirty="0"/>
              <a:t>th</a:t>
            </a:r>
            <a:r>
              <a:rPr lang="en-US" sz="1600" dirty="0"/>
              <a:t> December 2022</a:t>
            </a:r>
          </a:p>
          <a:p>
            <a:r>
              <a:rPr lang="en-US" sz="1600" dirty="0"/>
              <a:t>Out of these 1607 matches, Pakistan has won 775 games while losing 631 matches with 164 ending as draws, 12 tied, and 25 matches had no result.</a:t>
            </a:r>
          </a:p>
          <a:p>
            <a:r>
              <a:rPr lang="en-US" sz="1600" dirty="0"/>
              <a:t>Across its history, Pakistan have played 945 ODIs, 447 Test, and 215 T20Is.</a:t>
            </a:r>
          </a:p>
          <a:p>
            <a:r>
              <a:rPr lang="en-US" sz="1600" dirty="0"/>
              <a:t>Pakistan’s win-to-lose ratio is 1.23.</a:t>
            </a:r>
          </a:p>
          <a:p>
            <a:r>
              <a:rPr lang="en-US" sz="1600" dirty="0"/>
              <a:t>Pakistan have won more matches batting first than second, however the difference is marginal.</a:t>
            </a:r>
          </a:p>
          <a:p>
            <a:r>
              <a:rPr lang="en-US" sz="1600" dirty="0"/>
              <a:t>Pakistan have won its most matches in Sharjah (92) while Lahore being the second best (56), and Karachi third (55). </a:t>
            </a:r>
          </a:p>
          <a:p>
            <a:r>
              <a:rPr lang="en-US" sz="1600" dirty="0"/>
              <a:t>Pakistan has won its most matches against Sri Lanka 126 followed by West Indies, New Zealand, India, and Zimbabwe.</a:t>
            </a:r>
          </a:p>
          <a:p>
            <a:r>
              <a:rPr lang="en-US" sz="1600" dirty="0"/>
              <a:t>Pakistan’s least favorite opposition is Australia with 114 defeats against them. </a:t>
            </a:r>
          </a:p>
          <a:p>
            <a:endParaRPr lang="en-PK" sz="1600" dirty="0"/>
          </a:p>
        </p:txBody>
      </p:sp>
    </p:spTree>
    <p:extLst>
      <p:ext uri="{BB962C8B-B14F-4D97-AF65-F5344CB8AC3E}">
        <p14:creationId xmlns:p14="http://schemas.microsoft.com/office/powerpoint/2010/main" val="204228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A191-B796-0044-97A6-E7A775C779FA}"/>
              </a:ext>
            </a:extLst>
          </p:cNvPr>
          <p:cNvSpPr>
            <a:spLocks noGrp="1"/>
          </p:cNvSpPr>
          <p:nvPr>
            <p:ph type="title"/>
          </p:nvPr>
        </p:nvSpPr>
        <p:spPr/>
        <p:txBody>
          <a:bodyPr/>
          <a:lstStyle/>
          <a:p>
            <a:r>
              <a:rPr lang="en-US" sz="3600" dirty="0"/>
              <a:t>Analyzing Pakistan Cricket in Tests</a:t>
            </a:r>
            <a:endParaRPr lang="en-PK" sz="3600" dirty="0"/>
          </a:p>
        </p:txBody>
      </p:sp>
      <p:sp>
        <p:nvSpPr>
          <p:cNvPr id="3" name="Content Placeholder 2">
            <a:extLst>
              <a:ext uri="{FF2B5EF4-FFF2-40B4-BE49-F238E27FC236}">
                <a16:creationId xmlns:a16="http://schemas.microsoft.com/office/drawing/2014/main" id="{B2E02534-3815-2735-0C6D-55956BD8BCF9}"/>
              </a:ext>
            </a:extLst>
          </p:cNvPr>
          <p:cNvSpPr>
            <a:spLocks noGrp="1"/>
          </p:cNvSpPr>
          <p:nvPr>
            <p:ph idx="1"/>
          </p:nvPr>
        </p:nvSpPr>
        <p:spPr/>
        <p:txBody>
          <a:bodyPr/>
          <a:lstStyle/>
          <a:p>
            <a:r>
              <a:rPr lang="en-US" dirty="0"/>
              <a:t>Out of 1607 international games, Pakistan have played 447 Test matches since 1950s.</a:t>
            </a:r>
          </a:p>
          <a:p>
            <a:r>
              <a:rPr lang="en-US" dirty="0"/>
              <a:t>Out of these 447 Tests, Pakistan have drawn 164, lost 137, and won 146.</a:t>
            </a:r>
          </a:p>
          <a:p>
            <a:r>
              <a:rPr lang="en-US" dirty="0"/>
              <a:t>Pakistan have played the most test matches against England, 87.</a:t>
            </a:r>
          </a:p>
          <a:p>
            <a:r>
              <a:rPr lang="en-US" dirty="0"/>
              <a:t>Pakistan have registered most wins in Test cricket against New Zealand than against any other team, with 25.</a:t>
            </a:r>
          </a:p>
          <a:p>
            <a:r>
              <a:rPr lang="en-US" dirty="0"/>
              <a:t>Pakistan have lost the most matches against Australia (34).</a:t>
            </a:r>
          </a:p>
          <a:p>
            <a:r>
              <a:rPr lang="en-US" dirty="0"/>
              <a:t>Pakistan have played the most test matches in Karachi (45) with Lahore being second (44).</a:t>
            </a:r>
          </a:p>
          <a:p>
            <a:r>
              <a:rPr lang="en-US" dirty="0"/>
              <a:t>Karachi is also the venue where Pakistan have won its most Test matches, 24.</a:t>
            </a:r>
          </a:p>
          <a:p>
            <a:endParaRPr lang="en-US" dirty="0"/>
          </a:p>
        </p:txBody>
      </p:sp>
    </p:spTree>
    <p:extLst>
      <p:ext uri="{BB962C8B-B14F-4D97-AF65-F5344CB8AC3E}">
        <p14:creationId xmlns:p14="http://schemas.microsoft.com/office/powerpoint/2010/main" val="211702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72F1-F8AF-3E38-30F2-61BF7D0EDB48}"/>
              </a:ext>
            </a:extLst>
          </p:cNvPr>
          <p:cNvSpPr>
            <a:spLocks noGrp="1"/>
          </p:cNvSpPr>
          <p:nvPr>
            <p:ph type="title"/>
          </p:nvPr>
        </p:nvSpPr>
        <p:spPr/>
        <p:txBody>
          <a:bodyPr/>
          <a:lstStyle/>
          <a:p>
            <a:r>
              <a:rPr lang="en-US" sz="3600" dirty="0"/>
              <a:t>Analyzing Test cricket with visuals</a:t>
            </a:r>
            <a:endParaRPr lang="en-PK" sz="3600" dirty="0"/>
          </a:p>
        </p:txBody>
      </p:sp>
      <p:sp>
        <p:nvSpPr>
          <p:cNvPr id="3" name="Content Placeholder 2">
            <a:extLst>
              <a:ext uri="{FF2B5EF4-FFF2-40B4-BE49-F238E27FC236}">
                <a16:creationId xmlns:a16="http://schemas.microsoft.com/office/drawing/2014/main" id="{997AF6EC-94CB-8143-B78A-763E7760073B}"/>
              </a:ext>
            </a:extLst>
          </p:cNvPr>
          <p:cNvSpPr>
            <a:spLocks noGrp="1"/>
          </p:cNvSpPr>
          <p:nvPr>
            <p:ph idx="1"/>
          </p:nvPr>
        </p:nvSpPr>
        <p:spPr>
          <a:xfrm>
            <a:off x="532962" y="2260387"/>
            <a:ext cx="10554574" cy="3636511"/>
          </a:xfrm>
        </p:spPr>
        <p:txBody>
          <a:bodyPr/>
          <a:lstStyle/>
          <a:p>
            <a:r>
              <a:rPr lang="en-US" dirty="0"/>
              <a:t>Number of matches played every year.		   Number of wins every year</a:t>
            </a:r>
          </a:p>
          <a:p>
            <a:endParaRPr lang="en-US" dirty="0"/>
          </a:p>
          <a:p>
            <a:endParaRPr lang="en-US" dirty="0"/>
          </a:p>
          <a:p>
            <a:endParaRPr lang="en-US" dirty="0"/>
          </a:p>
          <a:p>
            <a:endParaRPr lang="en-US" dirty="0"/>
          </a:p>
          <a:p>
            <a:endParaRPr lang="en-US" dirty="0"/>
          </a:p>
          <a:p>
            <a:endParaRPr lang="en-US" dirty="0"/>
          </a:p>
          <a:p>
            <a:endParaRPr lang="en-PK" dirty="0"/>
          </a:p>
        </p:txBody>
      </p:sp>
      <p:pic>
        <p:nvPicPr>
          <p:cNvPr id="5" name="Picture 4">
            <a:extLst>
              <a:ext uri="{FF2B5EF4-FFF2-40B4-BE49-F238E27FC236}">
                <a16:creationId xmlns:a16="http://schemas.microsoft.com/office/drawing/2014/main" id="{F6E9ADF3-7F78-B5CE-FA6C-3A1B8CD3E0A2}"/>
              </a:ext>
            </a:extLst>
          </p:cNvPr>
          <p:cNvPicPr>
            <a:picLocks noChangeAspect="1"/>
          </p:cNvPicPr>
          <p:nvPr/>
        </p:nvPicPr>
        <p:blipFill>
          <a:blip r:embed="rId2"/>
          <a:stretch>
            <a:fillRect/>
          </a:stretch>
        </p:blipFill>
        <p:spPr>
          <a:xfrm>
            <a:off x="623887" y="2933700"/>
            <a:ext cx="5324475" cy="3105150"/>
          </a:xfrm>
          <a:prstGeom prst="rect">
            <a:avLst/>
          </a:prstGeom>
        </p:spPr>
      </p:pic>
      <p:pic>
        <p:nvPicPr>
          <p:cNvPr id="7" name="Picture 6">
            <a:extLst>
              <a:ext uri="{FF2B5EF4-FFF2-40B4-BE49-F238E27FC236}">
                <a16:creationId xmlns:a16="http://schemas.microsoft.com/office/drawing/2014/main" id="{2CBB2243-32BF-F93D-4C44-463B7023FE90}"/>
              </a:ext>
            </a:extLst>
          </p:cNvPr>
          <p:cNvPicPr>
            <a:picLocks noChangeAspect="1"/>
          </p:cNvPicPr>
          <p:nvPr/>
        </p:nvPicPr>
        <p:blipFill>
          <a:blip r:embed="rId3"/>
          <a:stretch>
            <a:fillRect/>
          </a:stretch>
        </p:blipFill>
        <p:spPr>
          <a:xfrm>
            <a:off x="6190873" y="2933700"/>
            <a:ext cx="5191125" cy="3105150"/>
          </a:xfrm>
          <a:prstGeom prst="rect">
            <a:avLst/>
          </a:prstGeom>
        </p:spPr>
      </p:pic>
    </p:spTree>
    <p:extLst>
      <p:ext uri="{BB962C8B-B14F-4D97-AF65-F5344CB8AC3E}">
        <p14:creationId xmlns:p14="http://schemas.microsoft.com/office/powerpoint/2010/main" val="362166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EE34-B657-4579-C7A5-DD5944098197}"/>
              </a:ext>
            </a:extLst>
          </p:cNvPr>
          <p:cNvSpPr>
            <a:spLocks noGrp="1"/>
          </p:cNvSpPr>
          <p:nvPr>
            <p:ph type="title"/>
          </p:nvPr>
        </p:nvSpPr>
        <p:spPr/>
        <p:txBody>
          <a:bodyPr/>
          <a:lstStyle/>
          <a:p>
            <a:r>
              <a:rPr lang="en-US" sz="3600" dirty="0"/>
              <a:t>Analyzing Pakistan Cricket in ODIs</a:t>
            </a:r>
            <a:endParaRPr lang="en-PK" sz="3600" dirty="0"/>
          </a:p>
        </p:txBody>
      </p:sp>
      <p:sp>
        <p:nvSpPr>
          <p:cNvPr id="3" name="Content Placeholder 2">
            <a:extLst>
              <a:ext uri="{FF2B5EF4-FFF2-40B4-BE49-F238E27FC236}">
                <a16:creationId xmlns:a16="http://schemas.microsoft.com/office/drawing/2014/main" id="{58FAE45C-5ECD-735A-037C-8C773253DBB4}"/>
              </a:ext>
            </a:extLst>
          </p:cNvPr>
          <p:cNvSpPr>
            <a:spLocks noGrp="1"/>
          </p:cNvSpPr>
          <p:nvPr>
            <p:ph idx="1"/>
          </p:nvPr>
        </p:nvSpPr>
        <p:spPr/>
        <p:txBody>
          <a:bodyPr/>
          <a:lstStyle/>
          <a:p>
            <a:r>
              <a:rPr lang="en-US" dirty="0"/>
              <a:t>Pakistan have played 945 ODI matches.</a:t>
            </a:r>
          </a:p>
          <a:p>
            <a:r>
              <a:rPr lang="en-US" dirty="0"/>
              <a:t>Out of these 945 games, Pakistan have won 498 and have lost 418.</a:t>
            </a:r>
          </a:p>
          <a:p>
            <a:r>
              <a:rPr lang="en-US" dirty="0"/>
              <a:t>Win percentage of 52.7 while win-to-lose ratio of 1.19.</a:t>
            </a:r>
          </a:p>
          <a:p>
            <a:r>
              <a:rPr lang="en-US" dirty="0"/>
              <a:t>Pakistan have played its most ODI matches against Sri Lanka 155 while the most wins have come against the same opposition with 92 victories.</a:t>
            </a:r>
          </a:p>
          <a:p>
            <a:r>
              <a:rPr lang="en-US" dirty="0"/>
              <a:t>West Indies have defeated Pakistan the most, 71 times.</a:t>
            </a:r>
          </a:p>
          <a:p>
            <a:r>
              <a:rPr lang="en-US" dirty="0"/>
              <a:t>Pakistan have played most of its ODI matches in Sharjah and also have the most victories there, 83.</a:t>
            </a:r>
          </a:p>
          <a:p>
            <a:r>
              <a:rPr lang="en-US" dirty="0"/>
              <a:t>In ODI cricket, Pakistan have won more matches batting first (263) than chasing (235)</a:t>
            </a:r>
          </a:p>
        </p:txBody>
      </p:sp>
    </p:spTree>
    <p:extLst>
      <p:ext uri="{BB962C8B-B14F-4D97-AF65-F5344CB8AC3E}">
        <p14:creationId xmlns:p14="http://schemas.microsoft.com/office/powerpoint/2010/main" val="2110437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573</TotalTime>
  <Words>862</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2</vt:lpstr>
      <vt:lpstr>Quotable</vt:lpstr>
      <vt:lpstr>IMA | PARSEHUB ASSIGNMENT </vt:lpstr>
      <vt:lpstr>Background</vt:lpstr>
      <vt:lpstr>Data Scrapping with Parsehub</vt:lpstr>
      <vt:lpstr>About Data</vt:lpstr>
      <vt:lpstr>Data fields.</vt:lpstr>
      <vt:lpstr>Analyzing performance of all formats collectively</vt:lpstr>
      <vt:lpstr>Analyzing Pakistan Cricket in Tests</vt:lpstr>
      <vt:lpstr>Analyzing Test cricket with visuals</vt:lpstr>
      <vt:lpstr>Analyzing Pakistan Cricket in ODIs</vt:lpstr>
      <vt:lpstr>Analyzing ODI cricket with visuals</vt:lpstr>
      <vt:lpstr>Analyzing Pakistan cricket in T20Is</vt:lpstr>
      <vt:lpstr>PowerPoint Presentation</vt:lpstr>
      <vt:lpstr>More visuals</vt:lpstr>
      <vt:lpstr>Win% by year in each format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 | PARSEHUB ASSIGNMENT </dc:title>
  <dc:creator>MUHAMMAD ZUHAIR SIDDIQUI - 19772</dc:creator>
  <cp:lastModifiedBy>MUHAMMAD ZUHAIR SIDDIQUI - 19772</cp:lastModifiedBy>
  <cp:revision>8</cp:revision>
  <dcterms:created xsi:type="dcterms:W3CDTF">2022-12-07T16:18:49Z</dcterms:created>
  <dcterms:modified xsi:type="dcterms:W3CDTF">2022-12-09T14:52:56Z</dcterms:modified>
</cp:coreProperties>
</file>