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9" r:id="rId10"/>
    <p:sldId id="263" r:id="rId11"/>
    <p:sldId id="264" r:id="rId12"/>
    <p:sldId id="265" r:id="rId13"/>
    <p:sldId id="260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1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76290" y="2102201"/>
            <a:ext cx="7664616" cy="3483826"/>
          </a:xfrm>
        </p:spPr>
        <p:txBody>
          <a:bodyPr/>
          <a:lstStyle>
            <a:lvl1pPr algn="ctr">
              <a:defRPr sz="5700" smtClean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175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1352579" y="3834717"/>
            <a:ext cx="6312037" cy="1729381"/>
          </a:xfrm>
        </p:spPr>
        <p:txBody>
          <a:bodyPr/>
          <a:lstStyle>
            <a:lvl1pPr marL="168910" indent="0" algn="ctr">
              <a:buFont typeface="Wingdings" panose="05000000000000000000" pitchFamily="2" charset="2"/>
              <a:buNone/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7288901" y="2058340"/>
            <a:ext cx="226165" cy="3060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9747" tIns="44875" rIns="89747" bIns="44875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5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3444068" y="1013506"/>
            <a:ext cx="5699932" cy="14254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90171" tIns="45086" rIns="90171" bIns="4508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66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683" y="2771085"/>
            <a:ext cx="7772635" cy="2932429"/>
          </a:xfrm>
        </p:spPr>
        <p:txBody>
          <a:bodyPr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65189" cy="6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/>
          <a:p>
            <a:pPr lvl="0"/>
            <a:r>
              <a:rPr lang="en-US" altLang="zh-CN" smtClean="0"/>
              <a:t>Title Holder</a:t>
            </a:r>
            <a:endParaRPr lang="en-US" altLang="zh-CN" smtClean="0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60" y="1203048"/>
            <a:ext cx="8190619" cy="496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/>
          <a:p>
            <a:pPr lvl="0"/>
            <a:r>
              <a:rPr lang="zh-CN" altLang="en-US" smtClean="0"/>
              <a:t>  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08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0170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525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04035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3845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13740" indent="-18796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§"/>
        <a:defRPr sz="2000" b="1">
          <a:solidFill>
            <a:schemeClr val="bg1"/>
          </a:solidFill>
          <a:latin typeface="Arial" panose="020B0604020202020204" pitchFamily="34" charset="0"/>
          <a:ea typeface="+mn-ea"/>
        </a:defRPr>
      </a:lvl2pPr>
      <a:lvl3pPr marL="114617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ü"/>
        <a:defRPr b="1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551940" indent="-228600" algn="l" defTabSz="913765" rtl="0" eaLnBrk="0" fontAlgn="base" hangingPunct="0">
        <a:spcBef>
          <a:spcPts val="590"/>
        </a:spcBef>
        <a:spcAft>
          <a:spcPts val="590"/>
        </a:spcAft>
        <a:buClr>
          <a:schemeClr val="tx2"/>
        </a:buClr>
        <a:defRPr b="1">
          <a:solidFill>
            <a:schemeClr val="tx1"/>
          </a:solidFill>
          <a:latin typeface="Arial" panose="020B0604020202020204" pitchFamily="34" charset="0"/>
          <a:ea typeface="+mj-ea"/>
        </a:defRPr>
      </a:lvl4pPr>
      <a:lvl5pPr marL="19570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Arial" panose="020B0604020202020204" pitchFamily="34" charset="0"/>
          <a:ea typeface="+mj-ea"/>
        </a:defRPr>
      </a:lvl5pPr>
      <a:lvl6pPr marL="240792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6pPr>
      <a:lvl7pPr marL="28587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7pPr>
      <a:lvl8pPr marL="331025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8pPr>
      <a:lvl9pPr marL="376110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9pPr>
    </p:bodyStyle>
    <p:otherStyle>
      <a:defPPr>
        <a:defRPr lang="zh-CN"/>
      </a:defPPr>
      <a:lvl1pPr marL="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0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8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7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53060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Hadoop</a:t>
            </a:r>
            <a:br>
              <a:rPr lang="zh-CN" altLang="en-US" dirty="0" smtClean="0">
                <a:latin typeface="Arial" panose="020B0604020202020204" pitchFamily="34" charset="0"/>
              </a:rPr>
            </a:br>
            <a:br>
              <a:rPr lang="zh-CN" altLang="en-US" dirty="0" smtClean="0">
                <a:latin typeface="Arial" panose="020B0604020202020204" pitchFamily="34" charset="0"/>
              </a:rPr>
            </a:br>
            <a:r>
              <a:rPr lang="zh-CN" altLang="en-US" sz="3600" dirty="0" smtClean="0">
                <a:latin typeface="Arial" panose="020B0604020202020204" pitchFamily="34" charset="0"/>
              </a:rPr>
              <a:t>第</a:t>
            </a:r>
            <a:r>
              <a:rPr lang="zh-CN" altLang="en-US" sz="3600" dirty="0">
                <a:latin typeface="Arial" panose="020B0604020202020204" pitchFamily="34" charset="0"/>
              </a:rPr>
              <a:t>一</a:t>
            </a:r>
            <a:r>
              <a:rPr lang="zh-CN" altLang="en-US" sz="3600" dirty="0" smtClean="0">
                <a:latin typeface="Arial" panose="020B0604020202020204" pitchFamily="34" charset="0"/>
              </a:rPr>
              <a:t>章</a:t>
            </a:r>
            <a:r>
              <a:rPr lang="en-US" altLang="zh-CN" sz="3600" dirty="0" smtClean="0">
                <a:latin typeface="Arial" panose="020B0604020202020204" pitchFamily="34" charset="0"/>
              </a:rPr>
              <a:t>:</a:t>
            </a:r>
            <a:r>
              <a:rPr lang="zh-CN" altLang="en-US" sz="3600" dirty="0" smtClean="0">
                <a:latin typeface="Arial" panose="020B0604020202020204" pitchFamily="34" charset="0"/>
              </a:rPr>
              <a:t>入门</a:t>
            </a: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zh-CN" dirty="0"/>
              <a:t>HDFS的架构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300" dirty="0"/>
              <a:t>主从结构</a:t>
            </a:r>
            <a:endParaRPr lang="zh-CN" altLang="en-US" sz="2300" dirty="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主节点，</a:t>
            </a:r>
            <a:r>
              <a:rPr lang="zh-CN" altLang="en-US" sz="1800" dirty="0">
                <a:ea typeface="PMingLiU" pitchFamily="18" charset="-120"/>
              </a:rPr>
              <a:t> </a:t>
            </a:r>
            <a:r>
              <a:rPr lang="zh-CN" altLang="en-US" sz="1800" i="1" dirty="0">
                <a:solidFill>
                  <a:srgbClr val="FF3300"/>
                </a:solidFill>
                <a:ea typeface="PMingLiU" pitchFamily="18" charset="-120"/>
              </a:rPr>
              <a:t>namenode</a:t>
            </a:r>
            <a:endParaRPr lang="zh-CN" altLang="en-US" sz="1800" i="1" dirty="0">
              <a:solidFill>
                <a:srgbClr val="FF3300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从节点，有很多个</a:t>
            </a:r>
            <a:r>
              <a:rPr lang="zh-CN" altLang="en-US" sz="1800" dirty="0">
                <a:ea typeface="PMingLiU" pitchFamily="18" charset="-120"/>
              </a:rPr>
              <a:t>: </a:t>
            </a:r>
            <a:r>
              <a:rPr lang="zh-CN" altLang="en-US" sz="1800" i="1" dirty="0">
                <a:solidFill>
                  <a:srgbClr val="FF3300"/>
                </a:solidFill>
                <a:ea typeface="PMingLiU" pitchFamily="18" charset="-120"/>
              </a:rPr>
              <a:t>datanode</a:t>
            </a:r>
            <a:endParaRPr lang="zh-CN" altLang="en-US" sz="1800" i="1" dirty="0">
              <a:solidFill>
                <a:srgbClr val="FF3300"/>
              </a:solidFill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300" dirty="0"/>
              <a:t>namenode负责：</a:t>
            </a:r>
            <a:endParaRPr lang="zh-CN" altLang="en-US" sz="23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>
                <a:sym typeface="Arial" panose="020B0604020202020204" pitchFamily="34" charset="0"/>
              </a:rPr>
              <a:t>接收用户操作请求</a:t>
            </a:r>
            <a:endParaRPr lang="zh-CN" altLang="en-US" sz="1600" dirty="0"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>
                <a:sym typeface="Arial" panose="020B0604020202020204" pitchFamily="34" charset="0"/>
              </a:rPr>
              <a:t>维护文件系统的目录结构</a:t>
            </a:r>
            <a:endParaRPr lang="zh-CN" altLang="en-US" sz="1600" dirty="0"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>
                <a:sym typeface="Arial" panose="020B0604020202020204" pitchFamily="34" charset="0"/>
              </a:rPr>
              <a:t>管理文件与block之间关系，block与datanode之间关系</a:t>
            </a:r>
            <a:endParaRPr lang="zh-CN" altLang="en-US" sz="23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300" dirty="0"/>
              <a:t>datanode负责：</a:t>
            </a:r>
            <a:endParaRPr lang="zh-CN" altLang="en-US" sz="23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/>
              <a:t>存储文件</a:t>
            </a:r>
            <a:endParaRPr lang="zh-CN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/>
              <a:t>文件被分成block存储在磁盘上</a:t>
            </a:r>
            <a:endParaRPr lang="zh-CN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/>
              <a:t>为保证数据安全，文件会有多个副本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smtClean="0">
                <a:ea typeface="黑体" panose="02010609060101010101" pitchFamily="2" charset="-122"/>
              </a:rPr>
              <a:t>Hadoop</a:t>
            </a:r>
            <a:r>
              <a:rPr lang="zh-CN" altLang="en-US" dirty="0">
                <a:ea typeface="黑体" panose="02010609060101010101" pitchFamily="2" charset="-122"/>
              </a:rPr>
              <a:t>生态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074150" cy="55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zh-CN" dirty="0"/>
              <a:t>Hadoop部署方式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/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本地模式</a:t>
            </a:r>
            <a:endParaRPr lang="zh-CN" altLang="zh-CN" dirty="0">
              <a:latin typeface="华文细黑" pitchFamily="2" charset="-122"/>
              <a:ea typeface="华文细黑" pitchFamily="2" charset="-122"/>
            </a:endParaRPr>
          </a:p>
          <a:p>
            <a:pPr eaLnBrk="1" hangingPunct="1"/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伪分布模式</a:t>
            </a:r>
            <a:endParaRPr lang="zh-CN" altLang="zh-CN" dirty="0">
              <a:latin typeface="华文细黑" pitchFamily="2" charset="-122"/>
              <a:ea typeface="华文细黑" pitchFamily="2" charset="-122"/>
            </a:endParaRPr>
          </a:p>
          <a:p>
            <a:pPr eaLnBrk="1" hangingPunct="1"/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集群</a:t>
            </a:r>
            <a:r>
              <a:rPr lang="zh-CN" altLang="zh-CN" dirty="0" smtClean="0">
                <a:latin typeface="华文细黑" pitchFamily="2" charset="-122"/>
                <a:ea typeface="华文细黑" pitchFamily="2" charset="-122"/>
              </a:rPr>
              <a:t>模式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(HA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和非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HA)</a:t>
            </a:r>
            <a:endParaRPr lang="zh-CN" altLang="zh-CN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mtClean="0">
                <a:ea typeface="黑体" panose="02010609060101010101" pitchFamily="2" charset="-122"/>
              </a:rPr>
              <a:t>目录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zh-CN" dirty="0"/>
              <a:t>Hadoop项目</a:t>
            </a:r>
            <a:r>
              <a:rPr lang="zh-CN" altLang="zh-CN" dirty="0" smtClean="0"/>
              <a:t>简介</a:t>
            </a:r>
            <a:endParaRPr lang="en-US" altLang="zh-CN" dirty="0" smtClean="0"/>
          </a:p>
          <a:p>
            <a:r>
              <a:rPr lang="zh-CN" altLang="zh-CN" dirty="0"/>
              <a:t>搭建Hadoop的伪</a:t>
            </a:r>
            <a:r>
              <a:rPr lang="zh-CN" altLang="zh-CN" dirty="0" smtClean="0"/>
              <a:t>分布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分布</a:t>
            </a:r>
            <a:r>
              <a:rPr lang="zh-CN" altLang="zh-CN" dirty="0" smtClean="0"/>
              <a:t>环境</a:t>
            </a:r>
            <a:endParaRPr lang="en-US" altLang="zh-CN" dirty="0" smtClean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hadoop是什么？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b="0" dirty="0"/>
              <a:t>Hadoop</a:t>
            </a:r>
            <a:r>
              <a:rPr lang="zh-CN" altLang="en-US" b="0" dirty="0"/>
              <a:t>是一个由</a:t>
            </a:r>
            <a:r>
              <a:rPr lang="en-US" altLang="zh-CN" b="0" dirty="0"/>
              <a:t>Apache</a:t>
            </a:r>
            <a:r>
              <a:rPr lang="zh-CN" altLang="en-US" b="0" dirty="0"/>
              <a:t>基金会所开发</a:t>
            </a:r>
            <a:r>
              <a:rPr lang="zh-CN" altLang="en-US" b="0" dirty="0" smtClean="0"/>
              <a:t>的可靠的，可扩展的，分布式计算的开源软件</a:t>
            </a:r>
            <a:endParaRPr lang="en-US" altLang="zh-CN" b="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0" dirty="0"/>
              <a:t>解决问题：</a:t>
            </a:r>
            <a:endParaRPr lang="zh-CN" altLang="en-US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/>
              <a:t>海量数据的存储（HDFS）</a:t>
            </a:r>
            <a:endParaRPr lang="zh-CN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/>
              <a:t>海量数据的分析（MapReduce）</a:t>
            </a:r>
            <a:endParaRPr lang="zh-CN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dirty="0"/>
              <a:t>资源管理调度（YARN）</a:t>
            </a:r>
            <a:endParaRPr lang="zh-CN" altLang="en-US" sz="1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b="0" dirty="0"/>
              <a:t>Google</a:t>
            </a:r>
            <a:r>
              <a:rPr lang="zh-CN" altLang="en-US" b="0" dirty="0"/>
              <a:t>的三篇论文</a:t>
            </a:r>
            <a:endParaRPr lang="en-US" altLang="zh-CN" b="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G</a:t>
            </a:r>
            <a:r>
              <a:rPr lang="en-US" altLang="zh-CN" sz="1600" dirty="0" smtClean="0"/>
              <a:t>FS</a:t>
            </a:r>
            <a:endParaRPr lang="en-US" altLang="zh-CN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err="1" smtClean="0"/>
              <a:t>MapReduce</a:t>
            </a:r>
            <a:endParaRPr lang="en-US" altLang="zh-CN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 err="1" smtClean="0"/>
              <a:t>BigTable</a:t>
            </a:r>
            <a:endParaRPr lang="en-US" altLang="zh-CN" sz="1600" dirty="0" smtClean="0"/>
          </a:p>
          <a:p>
            <a:pPr marL="338455" lvl="1" indent="-16891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b="0" dirty="0">
                <a:solidFill>
                  <a:schemeClr val="tx1"/>
                </a:solidFill>
              </a:rPr>
              <a:t>Doug Cutting</a:t>
            </a:r>
            <a:r>
              <a:rPr lang="zh-CN" altLang="en-US" sz="2400" b="0" dirty="0">
                <a:solidFill>
                  <a:schemeClr val="tx1"/>
                </a:solidFill>
              </a:rPr>
              <a:t>的开源实现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endParaRPr lang="en-US" altLang="zh-CN" b="0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4" name="Picture 2" descr="C:\Users\Jay Liu\Desktop\QQ截图2013102223522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9138"/>
            <a:ext cx="32146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hadoop具体能干什么？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412776"/>
            <a:ext cx="7696200" cy="4098925"/>
          </a:xfrm>
          <a:prstGeom prst="rect">
            <a:avLst/>
          </a:prstGeom>
        </p:spPr>
        <p:txBody>
          <a:bodyPr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zh-CN" b="0" dirty="0"/>
              <a:t>hadoop</a:t>
            </a:r>
            <a:r>
              <a:rPr lang="zh-CN" b="0" dirty="0"/>
              <a:t>擅长日志分析，</a:t>
            </a:r>
            <a:r>
              <a:rPr lang="zh-CN" altLang="zh-CN" b="0" dirty="0"/>
              <a:t>facebook</a:t>
            </a:r>
            <a:r>
              <a:rPr lang="zh-CN" b="0" dirty="0"/>
              <a:t>就用</a:t>
            </a:r>
            <a:r>
              <a:rPr lang="zh-CN" altLang="zh-CN" b="0" dirty="0"/>
              <a:t>Hive</a:t>
            </a:r>
            <a:r>
              <a:rPr lang="zh-CN" b="0" dirty="0"/>
              <a:t>来进行日志分析，</a:t>
            </a:r>
            <a:r>
              <a:rPr lang="zh-CN" altLang="zh-CN" b="0" dirty="0"/>
              <a:t>2009</a:t>
            </a:r>
            <a:r>
              <a:rPr lang="zh-CN" b="0" dirty="0"/>
              <a:t>年时</a:t>
            </a:r>
            <a:r>
              <a:rPr lang="zh-CN" altLang="zh-CN" b="0" dirty="0"/>
              <a:t>facebook</a:t>
            </a:r>
            <a:r>
              <a:rPr lang="zh-CN" b="0" dirty="0"/>
              <a:t>就有非编程人员的</a:t>
            </a:r>
            <a:r>
              <a:rPr lang="zh-CN" altLang="zh-CN" b="0" dirty="0"/>
              <a:t>30%</a:t>
            </a:r>
            <a:r>
              <a:rPr lang="zh-CN" b="0" dirty="0"/>
              <a:t>的人使用</a:t>
            </a:r>
            <a:r>
              <a:rPr lang="zh-CN" altLang="zh-CN" b="0" dirty="0"/>
              <a:t>HiveQL</a:t>
            </a:r>
            <a:r>
              <a:rPr lang="zh-CN" b="0" dirty="0"/>
              <a:t>进行数据分析</a:t>
            </a:r>
            <a:r>
              <a:rPr lang="zh-CN" b="0" dirty="0" smtClean="0"/>
              <a:t>；</a:t>
            </a:r>
            <a:endParaRPr lang="en-US" altLang="zh-CN" b="0" dirty="0" smtClean="0"/>
          </a:p>
          <a:p>
            <a:pPr eaLnBrk="1" hangingPunct="1">
              <a:lnSpc>
                <a:spcPct val="90000"/>
              </a:lnSpc>
            </a:pPr>
            <a:r>
              <a:rPr lang="zh-CN" b="0" dirty="0" smtClean="0"/>
              <a:t>淘</a:t>
            </a:r>
            <a:r>
              <a:rPr lang="zh-CN" b="0" dirty="0"/>
              <a:t>宝搜索中的自定义筛选也使用的</a:t>
            </a:r>
            <a:r>
              <a:rPr lang="zh-CN" altLang="zh-CN" b="0" dirty="0"/>
              <a:t>Hive</a:t>
            </a:r>
            <a:r>
              <a:rPr lang="zh-CN" b="0" dirty="0"/>
              <a:t>；利用</a:t>
            </a:r>
            <a:r>
              <a:rPr lang="zh-CN" altLang="zh-CN" b="0" dirty="0"/>
              <a:t>Pig</a:t>
            </a:r>
            <a:r>
              <a:rPr lang="zh-CN" b="0" dirty="0"/>
              <a:t>还可以做高级的数据处理，包括</a:t>
            </a:r>
            <a:r>
              <a:rPr lang="zh-CN" altLang="zh-CN" b="0" dirty="0"/>
              <a:t>Twitter</a:t>
            </a:r>
            <a:r>
              <a:rPr lang="zh-CN" b="0" dirty="0"/>
              <a:t>、</a:t>
            </a:r>
            <a:r>
              <a:rPr lang="zh-CN" altLang="zh-CN" b="0" dirty="0"/>
              <a:t>LinkedIn </a:t>
            </a:r>
            <a:r>
              <a:rPr lang="zh-CN" b="0" dirty="0"/>
              <a:t>上用于发现您可能认识的人，可以实现类似</a:t>
            </a:r>
            <a:r>
              <a:rPr lang="zh-CN" altLang="zh-CN" b="0" dirty="0"/>
              <a:t>Amazon.com</a:t>
            </a:r>
            <a:r>
              <a:rPr lang="zh-CN" b="0" dirty="0"/>
              <a:t>的协同过滤的推荐效果。淘宝的商品推荐也是</a:t>
            </a:r>
            <a:r>
              <a:rPr lang="zh-CN" b="0" dirty="0" smtClean="0"/>
              <a:t>！</a:t>
            </a:r>
            <a:endParaRPr lang="en-US" altLang="zh-CN" b="0" dirty="0" smtClean="0"/>
          </a:p>
          <a:p>
            <a:pPr eaLnBrk="1" hangingPunct="1">
              <a:lnSpc>
                <a:spcPct val="90000"/>
              </a:lnSpc>
            </a:pPr>
            <a:r>
              <a:rPr lang="zh-CN" b="0" dirty="0" smtClean="0"/>
              <a:t>在</a:t>
            </a:r>
            <a:r>
              <a:rPr lang="zh-CN" altLang="zh-CN" b="0" dirty="0"/>
              <a:t>Yahoo</a:t>
            </a:r>
            <a:r>
              <a:rPr lang="zh-CN" b="0" dirty="0"/>
              <a:t>！的</a:t>
            </a:r>
            <a:r>
              <a:rPr lang="zh-CN" altLang="zh-CN" b="0" dirty="0"/>
              <a:t>40%</a:t>
            </a:r>
            <a:r>
              <a:rPr lang="zh-CN" b="0" dirty="0"/>
              <a:t>的</a:t>
            </a:r>
            <a:r>
              <a:rPr lang="zh-CN" altLang="zh-CN" b="0" dirty="0"/>
              <a:t>Hadoop</a:t>
            </a:r>
            <a:r>
              <a:rPr lang="zh-CN" b="0" dirty="0"/>
              <a:t>作业是用</a:t>
            </a:r>
            <a:r>
              <a:rPr lang="zh-CN" altLang="zh-CN" b="0" dirty="0"/>
              <a:t>pig</a:t>
            </a:r>
            <a:r>
              <a:rPr lang="zh-CN" b="0" dirty="0"/>
              <a:t>运行的，包括垃圾邮件的识别和过滤，还有用户特征建模。（</a:t>
            </a:r>
            <a:r>
              <a:rPr lang="zh-CN" altLang="zh-CN" b="0" dirty="0"/>
              <a:t>2012</a:t>
            </a:r>
            <a:r>
              <a:rPr lang="zh-CN" b="0" dirty="0"/>
              <a:t>年</a:t>
            </a:r>
            <a:r>
              <a:rPr lang="zh-CN" altLang="zh-CN" b="0" dirty="0"/>
              <a:t>8</a:t>
            </a:r>
            <a:r>
              <a:rPr lang="zh-CN" b="0" dirty="0"/>
              <a:t>月</a:t>
            </a:r>
            <a:r>
              <a:rPr lang="zh-CN" altLang="zh-CN" b="0" dirty="0"/>
              <a:t>25</a:t>
            </a:r>
            <a:r>
              <a:rPr lang="zh-CN" b="0" dirty="0"/>
              <a:t>新更新，天猫的推荐系统是</a:t>
            </a:r>
            <a:r>
              <a:rPr lang="zh-CN" altLang="zh-CN" b="0" dirty="0"/>
              <a:t>hive</a:t>
            </a:r>
            <a:r>
              <a:rPr lang="zh-CN" b="0" dirty="0"/>
              <a:t>，少量尝试</a:t>
            </a:r>
            <a:r>
              <a:rPr lang="zh-CN" altLang="zh-CN" b="0" dirty="0"/>
              <a:t>mahout</a:t>
            </a:r>
            <a:r>
              <a:rPr lang="zh-CN" b="0" dirty="0"/>
              <a:t>！）</a:t>
            </a:r>
            <a:endParaRPr 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200" dirty="0"/>
              <a:t>Hadoop和虚拟化的差异点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00716" y="1745833"/>
            <a:ext cx="8064500" cy="4097337"/>
            <a:chOff x="107950" y="836613"/>
            <a:chExt cx="9001125" cy="5249862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2124075" y="1196975"/>
              <a:ext cx="5616575" cy="2232025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90170" tIns="46990" rIns="90170" bIns="46990"/>
            <a:lstStyle/>
            <a:p>
              <a:pPr algn="ctr"/>
              <a:r>
                <a:rPr lang="zh-CN" altLang="en-US" sz="1800" dirty="0">
                  <a:solidFill>
                    <a:srgbClr val="FFFFFF"/>
                  </a:solidFill>
                </a:rPr>
                <a:t>虚拟化技术</a:t>
              </a: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195513" y="2852738"/>
              <a:ext cx="5329237" cy="43338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800">
                  <a:solidFill>
                    <a:srgbClr val="000000"/>
                  </a:solidFill>
                </a:rPr>
                <a:t>硬盘资源</a:t>
              </a: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195513" y="2343150"/>
              <a:ext cx="5329237" cy="4318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00"/>
                  </a:solidFill>
                </a:rPr>
                <a:t>内存资源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2197100" y="1806575"/>
              <a:ext cx="5327650" cy="433388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800">
                  <a:solidFill>
                    <a:srgbClr val="000000"/>
                  </a:solidFill>
                </a:rPr>
                <a:t>CPU资源</a:t>
              </a: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419475" y="1485900"/>
              <a:ext cx="503238" cy="180022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800">
                  <a:solidFill>
                    <a:srgbClr val="000000"/>
                  </a:solidFill>
                </a:rPr>
                <a:t>V1</a:t>
              </a: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6661150" y="1485900"/>
              <a:ext cx="503238" cy="180022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800">
                  <a:solidFill>
                    <a:srgbClr val="000000"/>
                  </a:solidFill>
                </a:rPr>
                <a:t>Vn</a:t>
              </a: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5940425" y="1485900"/>
              <a:ext cx="503238" cy="180022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800">
                  <a:solidFill>
                    <a:srgbClr val="000000"/>
                  </a:solidFill>
                </a:rPr>
                <a:t>V2</a:t>
              </a:r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2" name="Picture 12" descr="web-server-ch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1341438"/>
              <a:ext cx="19050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051050" y="3854450"/>
              <a:ext cx="5616575" cy="223202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90170" tIns="46990" rIns="90170" bIns="46990"/>
            <a:lstStyle/>
            <a:p>
              <a:pPr algn="ctr"/>
              <a:r>
                <a:rPr lang="zh-CN" altLang="en-US" sz="1800" dirty="0">
                  <a:solidFill>
                    <a:srgbClr val="000000"/>
                  </a:solidFill>
                </a:rPr>
                <a:t>Hadoop技术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pic>
          <p:nvPicPr>
            <p:cNvPr id="14" name="Picture 14" descr="Server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8" y="4221163"/>
              <a:ext cx="1751012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956550" y="1844675"/>
              <a:ext cx="1152525" cy="1296988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4000" dirty="0">
                  <a:solidFill>
                    <a:srgbClr val="000000"/>
                  </a:solidFill>
                </a:rPr>
                <a:t>切分</a:t>
              </a:r>
              <a:endParaRPr lang="zh-CN" altLang="en-US" sz="4000" dirty="0">
                <a:solidFill>
                  <a:srgbClr val="000000"/>
                </a:solidFill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7956550" y="4227513"/>
              <a:ext cx="1152525" cy="1296987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4000">
                  <a:solidFill>
                    <a:srgbClr val="000000"/>
                  </a:solidFill>
                </a:rPr>
                <a:t>聚合</a:t>
              </a:r>
              <a:endParaRPr lang="zh-CN" altLang="en-US" sz="4000">
                <a:solidFill>
                  <a:srgbClr val="000000"/>
                </a:solidFill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257425" y="4325938"/>
              <a:ext cx="5329238" cy="431800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90170" tIns="46990" rIns="90170" bIns="46990" anchor="ctr"/>
            <a:lstStyle/>
            <a:p>
              <a:pPr algn="r"/>
              <a:r>
                <a:rPr lang="zh-CN" altLang="en-US" sz="1800">
                  <a:solidFill>
                    <a:srgbClr val="000000"/>
                  </a:solidFill>
                </a:rPr>
                <a:t>服务器</a:t>
              </a: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2268538" y="4862513"/>
              <a:ext cx="5267325" cy="433387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90170" tIns="46990" rIns="90170" bIns="46990" anchor="ctr"/>
            <a:lstStyle/>
            <a:p>
              <a:pPr algn="r"/>
              <a:r>
                <a:rPr lang="zh-CN" altLang="en-US" sz="1800">
                  <a:solidFill>
                    <a:srgbClr val="000000"/>
                  </a:solidFill>
                </a:rPr>
                <a:t>服务器</a:t>
              </a: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268538" y="5445125"/>
              <a:ext cx="5329237" cy="431800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90170" tIns="46990" rIns="90170" bIns="46990" anchor="ctr"/>
            <a:lstStyle/>
            <a:p>
              <a:pPr algn="r"/>
              <a:r>
                <a:rPr lang="zh-CN" altLang="en-US" sz="1800">
                  <a:solidFill>
                    <a:srgbClr val="000000"/>
                  </a:solidFill>
                </a:rPr>
                <a:t> 服务器</a:t>
              </a: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395538" y="4402138"/>
              <a:ext cx="1239837" cy="133191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800">
                  <a:solidFill>
                    <a:srgbClr val="000000"/>
                  </a:solidFill>
                </a:rPr>
                <a:t>硬盘资源</a:t>
              </a: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3781425" y="4438650"/>
              <a:ext cx="1368425" cy="12954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800">
                  <a:solidFill>
                    <a:srgbClr val="000000"/>
                  </a:solidFill>
                </a:rPr>
                <a:t>内存资源</a:t>
              </a: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5292725" y="4437063"/>
              <a:ext cx="1222375" cy="1296987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800">
                  <a:solidFill>
                    <a:srgbClr val="000000"/>
                  </a:solidFill>
                </a:rPr>
                <a:t>CPU资源</a:t>
              </a:r>
              <a:endParaRPr lang="zh-CN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23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925" y="836613"/>
              <a:ext cx="2068513" cy="687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325" y="3502025"/>
              <a:ext cx="263842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怎样解决海量数据的存储？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pic>
        <p:nvPicPr>
          <p:cNvPr id="4" name="Picture 3" descr="分布式文件系统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36" y="1340768"/>
            <a:ext cx="870112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smtClean="0">
                <a:ea typeface="黑体" panose="02010609060101010101" pitchFamily="2" charset="-122"/>
              </a:rPr>
              <a:t>Hadoop</a:t>
            </a:r>
            <a:r>
              <a:rPr lang="zh-CN" altLang="en-US" dirty="0" smtClean="0">
                <a:ea typeface="黑体" panose="02010609060101010101" pitchFamily="2" charset="-122"/>
              </a:rPr>
              <a:t>版本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b="0" dirty="0" smtClean="0"/>
              <a:t>Apache</a:t>
            </a:r>
            <a:r>
              <a:rPr lang="zh-CN" altLang="en-US" b="0" dirty="0" smtClean="0"/>
              <a:t>，官方版本</a:t>
            </a:r>
            <a:endParaRPr lang="en-US" altLang="zh-CN" b="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b="0" dirty="0" err="1" smtClean="0"/>
              <a:t>Cloudera</a:t>
            </a:r>
            <a:r>
              <a:rPr lang="zh-CN" altLang="en-US" b="0" dirty="0" smtClean="0"/>
              <a:t>，</a:t>
            </a:r>
            <a:r>
              <a:rPr lang="zh-CN" altLang="en-US" b="0" dirty="0"/>
              <a:t>使用下载最多的版本，稳定，有商业支持，在Apache的基础上打上了一些patch。推荐</a:t>
            </a:r>
            <a:r>
              <a:rPr lang="zh-CN" altLang="en-US" b="0" dirty="0" smtClean="0"/>
              <a:t>使用。</a:t>
            </a:r>
            <a:endParaRPr lang="zh-CN" altLang="en-US" sz="1600" dirty="0" smtClean="0"/>
          </a:p>
          <a:p>
            <a:pPr eaLnBrk="1" hangingPunct="1"/>
            <a:r>
              <a:rPr lang="zh-CN" altLang="en-US" b="0" dirty="0" smtClean="0"/>
              <a:t>HDP(Hortonworks Data Platform)，Hortonworks公司发行版本</a:t>
            </a:r>
            <a:endParaRPr lang="en-US" altLang="zh-CN" b="0" dirty="0" smtClean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hadoop核心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b="0" dirty="0" smtClean="0"/>
              <a:t>Common</a:t>
            </a:r>
            <a:endParaRPr lang="en-US" altLang="zh-CN" b="0" dirty="0" smtClean="0"/>
          </a:p>
          <a:p>
            <a:r>
              <a:rPr lang="en-US" altLang="zh-CN" b="0" dirty="0" smtClean="0"/>
              <a:t>HDFS</a:t>
            </a:r>
            <a:r>
              <a:rPr lang="zh-CN" altLang="en-US" b="0" dirty="0" smtClean="0"/>
              <a:t>：</a:t>
            </a:r>
            <a:r>
              <a:rPr lang="zh-CN" altLang="en-US" b="0" dirty="0"/>
              <a:t>Hadoop Distributed File System 分布式</a:t>
            </a:r>
            <a:r>
              <a:rPr lang="zh-CN" altLang="en-US" b="0" dirty="0" smtClean="0"/>
              <a:t>文件系统</a:t>
            </a:r>
            <a:endParaRPr lang="en-US" altLang="zh-CN" b="0" dirty="0" smtClean="0"/>
          </a:p>
          <a:p>
            <a:r>
              <a:rPr lang="en-US" altLang="zh-CN" b="0" dirty="0" err="1" smtClean="0"/>
              <a:t>MapReduce</a:t>
            </a:r>
            <a:r>
              <a:rPr lang="zh-CN" altLang="en-US" b="0" dirty="0" smtClean="0"/>
              <a:t>：分布式计算框架 </a:t>
            </a:r>
            <a:endParaRPr lang="en-US" altLang="zh-CN" b="0" dirty="0"/>
          </a:p>
          <a:p>
            <a:pPr eaLnBrk="1" hangingPunct="1"/>
            <a:r>
              <a:rPr lang="zh-CN" altLang="en-US" b="0" dirty="0"/>
              <a:t>YARN: Yet Another Resource </a:t>
            </a:r>
            <a:r>
              <a:rPr lang="zh-CN" altLang="en-US" b="0" dirty="0" smtClean="0"/>
              <a:t>Negotiator资源管理</a:t>
            </a:r>
            <a:r>
              <a:rPr lang="zh-CN" altLang="en-US" b="0" dirty="0"/>
              <a:t>调度系统</a:t>
            </a: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hadoop1.0和hadoop2.0的对比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endParaRPr lang="en-US" altLang="zh-CN" b="0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4" name="Picture 3" descr="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" y="1700808"/>
            <a:ext cx="8504238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a">
  <a:themeElements>
    <a:clrScheme name="a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2_a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lnDef>
  </a:objectDefaults>
  <a:extraClrSchemeLst>
    <a:extraClrScheme>
      <a:clrScheme name="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WPS 演示</Application>
  <PresentationFormat>全屏显示(4:3)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华文中宋</vt:lpstr>
      <vt:lpstr>黑体</vt:lpstr>
      <vt:lpstr>Times New Roman</vt:lpstr>
      <vt:lpstr>PMingLiU</vt:lpstr>
      <vt:lpstr>华文细黑</vt:lpstr>
      <vt:lpstr>微软雅黑</vt:lpstr>
      <vt:lpstr>Arial Unicode MS</vt:lpstr>
      <vt:lpstr>Calibri</vt:lpstr>
      <vt:lpstr>MingLiU-ExtB</vt:lpstr>
      <vt:lpstr>2_aa</vt:lpstr>
      <vt:lpstr>自定义设计方案</vt:lpstr>
      <vt:lpstr>Hadoop  第一章:入门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Administrator</cp:lastModifiedBy>
  <cp:revision>101</cp:revision>
  <dcterms:created xsi:type="dcterms:W3CDTF">2014-03-17T02:02:00Z</dcterms:created>
  <dcterms:modified xsi:type="dcterms:W3CDTF">2017-06-27T03:06:55Z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