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57"/>
  </p:handoutMasterIdLst>
  <p:sldIdLst>
    <p:sldId id="327" r:id="rId3"/>
    <p:sldId id="259" r:id="rId4"/>
    <p:sldId id="285" r:id="rId6"/>
    <p:sldId id="320" r:id="rId7"/>
    <p:sldId id="318" r:id="rId8"/>
    <p:sldId id="282" r:id="rId9"/>
    <p:sldId id="263" r:id="rId10"/>
    <p:sldId id="297" r:id="rId11"/>
    <p:sldId id="344" r:id="rId12"/>
    <p:sldId id="283" r:id="rId13"/>
    <p:sldId id="315" r:id="rId14"/>
    <p:sldId id="281" r:id="rId15"/>
    <p:sldId id="278" r:id="rId16"/>
    <p:sldId id="301" r:id="rId17"/>
    <p:sldId id="314" r:id="rId18"/>
    <p:sldId id="294" r:id="rId19"/>
    <p:sldId id="295" r:id="rId20"/>
    <p:sldId id="296" r:id="rId21"/>
    <p:sldId id="300" r:id="rId22"/>
    <p:sldId id="302" r:id="rId23"/>
    <p:sldId id="276" r:id="rId24"/>
    <p:sldId id="266" r:id="rId25"/>
    <p:sldId id="310" r:id="rId26"/>
    <p:sldId id="316" r:id="rId27"/>
    <p:sldId id="309" r:id="rId28"/>
    <p:sldId id="284" r:id="rId29"/>
    <p:sldId id="308" r:id="rId30"/>
    <p:sldId id="268" r:id="rId31"/>
    <p:sldId id="290" r:id="rId32"/>
    <p:sldId id="321" r:id="rId33"/>
    <p:sldId id="322" r:id="rId34"/>
    <p:sldId id="323" r:id="rId35"/>
    <p:sldId id="324" r:id="rId36"/>
    <p:sldId id="272" r:id="rId37"/>
    <p:sldId id="325" r:id="rId38"/>
    <p:sldId id="269" r:id="rId39"/>
    <p:sldId id="328" r:id="rId40"/>
    <p:sldId id="329" r:id="rId41"/>
    <p:sldId id="330" r:id="rId42"/>
    <p:sldId id="336" r:id="rId43"/>
    <p:sldId id="331" r:id="rId44"/>
    <p:sldId id="332" r:id="rId45"/>
    <p:sldId id="333" r:id="rId46"/>
    <p:sldId id="345" r:id="rId47"/>
    <p:sldId id="334" r:id="rId48"/>
    <p:sldId id="335" r:id="rId49"/>
    <p:sldId id="337" r:id="rId50"/>
    <p:sldId id="338" r:id="rId51"/>
    <p:sldId id="339" r:id="rId52"/>
    <p:sldId id="340" r:id="rId53"/>
    <p:sldId id="341" r:id="rId54"/>
    <p:sldId id="342" r:id="rId55"/>
    <p:sldId id="343" r:id="rId56"/>
  </p:sldIdLst>
  <p:sldSz cx="9144000" cy="6858000" type="screen4x3"/>
  <p:notesSz cx="6858000" cy="9313545"/>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ty Gubar"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ECFF"/>
    <a:srgbClr val="808080"/>
    <a:srgbClr val="66CCFF"/>
    <a:srgbClr val="CC6600"/>
    <a:srgbClr val="FFCC66"/>
    <a:srgbClr val="CC9900"/>
    <a:srgbClr val="006699"/>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23" autoAdjust="0"/>
    <p:restoredTop sz="90557" autoAdjust="0"/>
  </p:normalViewPr>
  <p:slideViewPr>
    <p:cSldViewPr>
      <p:cViewPr varScale="1">
        <p:scale>
          <a:sx n="85" d="100"/>
          <a:sy n="85" d="100"/>
        </p:scale>
        <p:origin x="-936" y="-96"/>
      </p:cViewPr>
      <p:guideLst>
        <p:guide orient="horz" pos="2161"/>
        <p:guide orient="horz" pos="480"/>
        <p:guide pos="2878"/>
        <p:guide pos="384"/>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2508" y="-78"/>
      </p:cViewPr>
      <p:guideLst>
        <p:guide orient="horz" pos="2934"/>
        <p:guide orient="horz" pos="3366"/>
        <p:guide orient="horz" pos="293"/>
        <p:guide pos="2158"/>
        <p:guide pos="418"/>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1" Type="http://schemas.openxmlformats.org/officeDocument/2006/relationships/commentAuthors" Target="commentAuthors.xml"/><Relationship Id="rId60" Type="http://schemas.openxmlformats.org/officeDocument/2006/relationships/tableStyles" Target="tableStyles.xml"/><Relationship Id="rId6" Type="http://schemas.openxmlformats.org/officeDocument/2006/relationships/slide" Target="slides/slide3.xml"/><Relationship Id="rId59" Type="http://schemas.openxmlformats.org/officeDocument/2006/relationships/viewProps" Target="viewProps.xml"/><Relationship Id="rId58" Type="http://schemas.openxmlformats.org/officeDocument/2006/relationships/presProps" Target="presProps.xml"/><Relationship Id="rId57" Type="http://schemas.openxmlformats.org/officeDocument/2006/relationships/handoutMaster" Target="handoutMasters/handoutMaster1.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5.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5.pn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5.png"/></Relationships>
</file>

<file path=ppt/drawings/_rels/vmlDrawing5.v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5.png"/></Relationships>
</file>

<file path=ppt/drawings/_rels/vmlDrawing6.v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2971177" cy="465136"/>
          </a:xfrm>
          <a:prstGeom prst="rect">
            <a:avLst/>
          </a:prstGeom>
          <a:noFill/>
          <a:ln w="9525">
            <a:noFill/>
            <a:miter lim="800000"/>
          </a:ln>
          <a:effectLst/>
        </p:spPr>
        <p:txBody>
          <a:bodyPr vert="horz" wrap="square" lIns="92985" tIns="46493" rIns="92985" bIns="46493" numCol="1" anchor="t" anchorCtr="0" compatLnSpc="1"/>
          <a:lstStyle>
            <a:lvl1pPr algn="l" defTabSz="930275">
              <a:spcBef>
                <a:spcPct val="0"/>
              </a:spcBef>
              <a:buClr>
                <a:srgbClr val="000000"/>
              </a:buClr>
              <a:buFont typeface="Arial" panose="020B0604020202020204" pitchFamily="34" charset="0"/>
              <a:buNone/>
              <a:defRPr sz="1200" b="1">
                <a:latin typeface="Arial" panose="020B0604020202020204" pitchFamily="34" charset="0"/>
                <a:cs typeface="+mn-cs"/>
              </a:defRPr>
            </a:lvl1pPr>
          </a:lstStyle>
          <a:p>
            <a:pPr>
              <a:defRPr/>
            </a:pPr>
            <a:endParaRPr lang="en-US" dirty="0"/>
          </a:p>
        </p:txBody>
      </p:sp>
      <p:sp>
        <p:nvSpPr>
          <p:cNvPr id="115715" name="Rectangle 3"/>
          <p:cNvSpPr>
            <a:spLocks noGrp="1" noChangeArrowheads="1"/>
          </p:cNvSpPr>
          <p:nvPr>
            <p:ph type="dt" sz="quarter" idx="1"/>
          </p:nvPr>
        </p:nvSpPr>
        <p:spPr bwMode="auto">
          <a:xfrm>
            <a:off x="3886823" y="0"/>
            <a:ext cx="2971177" cy="465136"/>
          </a:xfrm>
          <a:prstGeom prst="rect">
            <a:avLst/>
          </a:prstGeom>
          <a:noFill/>
          <a:ln w="9525">
            <a:noFill/>
            <a:miter lim="800000"/>
          </a:ln>
          <a:effectLst/>
        </p:spPr>
        <p:txBody>
          <a:bodyPr vert="horz" wrap="square" lIns="92985" tIns="46493" rIns="92985" bIns="46493" numCol="1" anchor="t" anchorCtr="0" compatLnSpc="1"/>
          <a:lstStyle>
            <a:lvl1pPr algn="r" defTabSz="930275">
              <a:spcBef>
                <a:spcPct val="0"/>
              </a:spcBef>
              <a:buClr>
                <a:srgbClr val="000000"/>
              </a:buClr>
              <a:buFont typeface="Arial" panose="020B0604020202020204" pitchFamily="34" charset="0"/>
              <a:buNone/>
              <a:defRPr sz="1200" b="1">
                <a:latin typeface="Arial" panose="020B0604020202020204" pitchFamily="34" charset="0"/>
                <a:cs typeface="+mn-cs"/>
              </a:defRPr>
            </a:lvl1pPr>
          </a:lstStyle>
          <a:p>
            <a:pPr>
              <a:defRPr/>
            </a:pPr>
            <a:endParaRPr lang="en-US" dirty="0"/>
          </a:p>
        </p:txBody>
      </p:sp>
      <p:sp>
        <p:nvSpPr>
          <p:cNvPr id="115716" name="Rectangle 4"/>
          <p:cNvSpPr>
            <a:spLocks noGrp="1" noChangeArrowheads="1"/>
          </p:cNvSpPr>
          <p:nvPr>
            <p:ph type="ftr" sz="quarter" idx="2"/>
          </p:nvPr>
        </p:nvSpPr>
        <p:spPr bwMode="auto">
          <a:xfrm>
            <a:off x="0" y="8848727"/>
            <a:ext cx="2971177" cy="465136"/>
          </a:xfrm>
          <a:prstGeom prst="rect">
            <a:avLst/>
          </a:prstGeom>
          <a:noFill/>
          <a:ln w="9525">
            <a:noFill/>
            <a:miter lim="800000"/>
          </a:ln>
          <a:effectLst/>
        </p:spPr>
        <p:txBody>
          <a:bodyPr vert="horz" wrap="square" lIns="92985" tIns="46493" rIns="92985" bIns="46493" numCol="1" anchor="b" anchorCtr="0" compatLnSpc="1"/>
          <a:lstStyle>
            <a:lvl1pPr algn="l" defTabSz="930275">
              <a:spcBef>
                <a:spcPct val="0"/>
              </a:spcBef>
              <a:buClr>
                <a:srgbClr val="000000"/>
              </a:buClr>
              <a:buFont typeface="Arial" panose="020B0604020202020204" pitchFamily="34" charset="0"/>
              <a:buNone/>
              <a:defRPr sz="1200" b="1">
                <a:latin typeface="Arial" panose="020B0604020202020204" pitchFamily="34" charset="0"/>
                <a:cs typeface="+mn-cs"/>
              </a:defRPr>
            </a:lvl1pPr>
          </a:lstStyle>
          <a:p>
            <a:pPr>
              <a:defRPr/>
            </a:pPr>
            <a:endParaRPr lang="en-US" dirty="0"/>
          </a:p>
        </p:txBody>
      </p:sp>
      <p:sp>
        <p:nvSpPr>
          <p:cNvPr id="115717" name="Rectangle 5"/>
          <p:cNvSpPr>
            <a:spLocks noGrp="1" noChangeArrowheads="1"/>
          </p:cNvSpPr>
          <p:nvPr>
            <p:ph type="sldNum" sz="quarter" idx="3"/>
          </p:nvPr>
        </p:nvSpPr>
        <p:spPr bwMode="auto">
          <a:xfrm>
            <a:off x="3886823" y="8848727"/>
            <a:ext cx="2971177" cy="465136"/>
          </a:xfrm>
          <a:prstGeom prst="rect">
            <a:avLst/>
          </a:prstGeom>
          <a:noFill/>
          <a:ln w="9525">
            <a:noFill/>
            <a:miter lim="800000"/>
          </a:ln>
          <a:effectLst/>
        </p:spPr>
        <p:txBody>
          <a:bodyPr vert="horz" wrap="square" lIns="92985" tIns="46493" rIns="92985" bIns="46493" numCol="1" anchor="b" anchorCtr="0" compatLnSpc="1"/>
          <a:lstStyle>
            <a:lvl1pPr algn="r" defTabSz="930275">
              <a:spcBef>
                <a:spcPct val="0"/>
              </a:spcBef>
              <a:buClr>
                <a:srgbClr val="000000"/>
              </a:buClr>
              <a:buFont typeface="Arial" panose="020B0604020202020204" pitchFamily="34" charset="0"/>
              <a:buNone/>
              <a:defRPr sz="1200" b="1">
                <a:latin typeface="Arial" panose="020B0604020202020204" pitchFamily="34" charset="0"/>
                <a:cs typeface="+mn-cs"/>
              </a:defRPr>
            </a:lvl1pPr>
          </a:lstStyle>
          <a:p>
            <a:pPr>
              <a:defRPr/>
            </a:pPr>
            <a:fld id="{AAB4B3DF-F7C9-4A25-B82A-5E2C35CDE5C6}" type="slidenum">
              <a:rPr lang="en-US"/>
            </a:fld>
            <a:endParaRPr lang="en-US" dirty="0"/>
          </a:p>
        </p:txBody>
      </p:sp>
    </p:spTree>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Slide_Image_Placeholder"/>
          <p:cNvSpPr>
            <a:spLocks noGrp="1" noRot="1" noChangeAspect="1" noChangeArrowheads="1" noTextEdit="1"/>
          </p:cNvSpPr>
          <p:nvPr>
            <p:ph type="sldImg" idx="2"/>
          </p:nvPr>
        </p:nvSpPr>
        <p:spPr bwMode="auto">
          <a:xfrm>
            <a:off x="401638" y="465138"/>
            <a:ext cx="6054725" cy="4541837"/>
          </a:xfrm>
          <a:prstGeom prst="rect">
            <a:avLst/>
          </a:prstGeom>
          <a:noFill/>
          <a:ln w="9525">
            <a:solidFill>
              <a:srgbClr val="000000"/>
            </a:solidFill>
            <a:miter lim="800000"/>
          </a:ln>
        </p:spPr>
      </p:sp>
      <p:sp>
        <p:nvSpPr>
          <p:cNvPr id="4101" name="Notes_TextBox_Placeholder"/>
          <p:cNvSpPr>
            <a:spLocks noGrp="1" noChangeArrowheads="1"/>
          </p:cNvSpPr>
          <p:nvPr>
            <p:ph type="body" sz="quarter" idx="3"/>
          </p:nvPr>
        </p:nvSpPr>
        <p:spPr bwMode="auto">
          <a:xfrm>
            <a:off x="537241" y="5296493"/>
            <a:ext cx="5828677" cy="3209754"/>
          </a:xfrm>
          <a:prstGeom prst="rect">
            <a:avLst/>
          </a:prstGeom>
          <a:noFill/>
          <a:ln w="9525">
            <a:noFill/>
            <a:miter lim="800000"/>
          </a:ln>
          <a:effectLst/>
        </p:spPr>
        <p:txBody>
          <a:bodyPr vert="horz" wrap="square" lIns="12915" tIns="12915" rIns="12915" bIns="12915" numCol="1" anchor="t" anchorCtr="0" compatLnSpc="1"/>
          <a:lstStyle/>
          <a:p>
            <a:pPr lvl="0"/>
            <a:r>
              <a:rPr lang="en-US" noProof="0" dirty="0" smtClean="0"/>
              <a:t>Click to edit Master text styles</a:t>
            </a:r>
            <a:endParaRPr lang="en-US" noProof="0" dirty="0" smtClean="0"/>
          </a:p>
          <a:p>
            <a:pPr lvl="1"/>
            <a:r>
              <a:rPr lang="en-US" noProof="0" dirty="0" smtClean="0"/>
              <a:t>Second level</a:t>
            </a:r>
            <a:endParaRPr lang="en-US" noProof="0" dirty="0" smtClean="0"/>
          </a:p>
          <a:p>
            <a:pPr lvl="2"/>
            <a:r>
              <a:rPr lang="en-US" noProof="0" dirty="0" smtClean="0"/>
              <a:t>Third level</a:t>
            </a:r>
            <a:endParaRPr lang="en-US" noProof="0" dirty="0" smtClean="0"/>
          </a:p>
          <a:p>
            <a:pPr lvl="3"/>
            <a:r>
              <a:rPr lang="en-US" noProof="0" dirty="0" smtClean="0"/>
              <a:t>Fourth level</a:t>
            </a:r>
            <a:endParaRPr lang="en-US" noProof="0" dirty="0" smtClean="0"/>
          </a:p>
          <a:p>
            <a:pPr lvl="4"/>
            <a:r>
              <a:rPr lang="en-US" noProof="0" dirty="0" smtClean="0"/>
              <a:t>Fifth level</a:t>
            </a:r>
            <a:endParaRPr lang="en-US" noProof="0" dirty="0" smtClean="0"/>
          </a:p>
        </p:txBody>
      </p:sp>
      <p:sp>
        <p:nvSpPr>
          <p:cNvPr id="4108" name="NotesMaster_TextBoxGuide" hidden="1"/>
          <p:cNvSpPr>
            <a:spLocks noChangeShapeType="1"/>
          </p:cNvSpPr>
          <p:nvPr/>
        </p:nvSpPr>
        <p:spPr bwMode="auto">
          <a:xfrm>
            <a:off x="448480" y="8515805"/>
            <a:ext cx="5961041" cy="0"/>
          </a:xfrm>
          <a:prstGeom prst="line">
            <a:avLst/>
          </a:prstGeom>
          <a:noFill/>
          <a:ln w="9525">
            <a:solidFill>
              <a:srgbClr val="008200"/>
            </a:solidFill>
            <a:prstDash val="sysDot"/>
            <a:round/>
          </a:ln>
          <a:effectLst/>
        </p:spPr>
        <p:txBody>
          <a:bodyPr wrap="none" anchor="ctr"/>
          <a:lstStyle/>
          <a:p>
            <a:pPr algn="ctr">
              <a:spcBef>
                <a:spcPct val="20000"/>
              </a:spcBef>
              <a:buClr>
                <a:srgbClr val="FF0000"/>
              </a:buClr>
              <a:buFont typeface="Arial" panose="020B0604020202020204" pitchFamily="34" charset="0"/>
              <a:buNone/>
              <a:defRPr/>
            </a:pPr>
            <a:endParaRPr lang="en-US" dirty="0">
              <a:latin typeface="Arial" panose="020B0604020202020204" pitchFamily="34" charset="0"/>
              <a:cs typeface="+mn-cs"/>
            </a:endParaRPr>
          </a:p>
        </p:txBody>
      </p:sp>
      <p:sp>
        <p:nvSpPr>
          <p:cNvPr id="6" name="Rectangle 11"/>
          <p:cNvSpPr>
            <a:spLocks noGrp="1" noChangeArrowheads="1"/>
          </p:cNvSpPr>
          <p:nvPr>
            <p:ph type="ftr" sz="quarter" idx="4"/>
          </p:nvPr>
        </p:nvSpPr>
        <p:spPr bwMode="auto">
          <a:xfrm>
            <a:off x="448480" y="8821647"/>
            <a:ext cx="5961041" cy="229382"/>
          </a:xfrm>
          <a:prstGeom prst="rect">
            <a:avLst/>
          </a:prstGeom>
          <a:noFill/>
          <a:ln w="9525">
            <a:noFill/>
            <a:miter lim="800000"/>
          </a:ln>
          <a:effectLst/>
        </p:spPr>
        <p:txBody>
          <a:bodyPr vert="horz" wrap="square" lIns="91440" tIns="45720" rIns="91440" bIns="45720" numCol="1" anchor="b" anchorCtr="0" compatLnSpc="1"/>
          <a:lstStyle>
            <a:lvl1pPr algn="ctr">
              <a:spcBef>
                <a:spcPct val="0"/>
              </a:spcBef>
              <a:buClrTx/>
              <a:buFontTx/>
              <a:buNone/>
              <a:defRPr sz="1100" b="1">
                <a:latin typeface="Arial" panose="020B0604020202020204" pitchFamily="34" charset="0"/>
                <a:cs typeface="+mn-cs"/>
              </a:defRPr>
            </a:lvl1pPr>
          </a:lstStyle>
          <a:p>
            <a:pPr>
              <a:defRPr/>
            </a:pPr>
            <a:r>
              <a:rPr lang="en-US" dirty="0" smtClean="0"/>
              <a:t>Oracle Big Data Fundamentals   5 - </a:t>
            </a:r>
            <a:fld id="{74DAD92B-25AD-46AB-837B-D097A441A2A5}" type="slidenum">
              <a:rPr lang="en-US" dirty="0" smtClean="0"/>
            </a:fld>
            <a:endParaRPr lang="en-US" dirty="0"/>
          </a:p>
        </p:txBody>
      </p:sp>
    </p:spTree>
  </p:cSld>
  <p:clrMap bg1="lt1" tx1="dk1" bg2="lt2" tx2="dk2" accent1="accent1" accent2="accent2" accent3="accent3" accent4="accent4" accent5="accent5" accent6="accent6" hlink="hlink" folHlink="folHlink"/>
  <p:hf sldNum="0" hdr="0" dt="0"/>
  <p:notesStyle>
    <a:lvl1pPr algn="l" defTabSz="457200" rtl="0" eaLnBrk="0" fontAlgn="base" hangingPunct="0">
      <a:spcBef>
        <a:spcPts val="400"/>
      </a:spcBef>
      <a:spcAft>
        <a:spcPct val="0"/>
      </a:spcAft>
      <a:buSzPct val="100000"/>
      <a:buFont typeface="Arial" panose="020B0604020202020204" pitchFamily="34" charset="0"/>
      <a:defRPr sz="1200" b="1" kern="1200">
        <a:solidFill>
          <a:schemeClr val="tx1"/>
        </a:solidFill>
        <a:latin typeface="Arial" panose="020B0604020202020204" pitchFamily="34" charset="0"/>
        <a:ea typeface="+mn-ea"/>
        <a:cs typeface="+mn-cs"/>
      </a:defRPr>
    </a:lvl1pPr>
    <a:lvl2pPr marL="114300" algn="l" defTabSz="457200" rtl="0" eaLnBrk="0" fontAlgn="base" hangingPunct="0">
      <a:spcBef>
        <a:spcPts val="400"/>
      </a:spcBef>
      <a:spcAft>
        <a:spcPct val="0"/>
      </a:spcAft>
      <a:buSzPct val="100000"/>
      <a:buFont typeface="Times New Roman" panose="02020603050405020304" pitchFamily="18" charset="0"/>
      <a:defRPr sz="1100" kern="1200">
        <a:solidFill>
          <a:srgbClr val="000000"/>
        </a:solidFill>
        <a:latin typeface="Arial" panose="020B0604020202020204" pitchFamily="34" charset="0"/>
        <a:ea typeface="+mn-ea"/>
        <a:cs typeface="+mn-cs"/>
      </a:defRPr>
    </a:lvl2pPr>
    <a:lvl3pPr marL="457200" indent="-228600" algn="l" defTabSz="457200" rtl="0" eaLnBrk="0" fontAlgn="base" hangingPunct="0">
      <a:spcBef>
        <a:spcPts val="300"/>
      </a:spcBef>
      <a:spcAft>
        <a:spcPct val="0"/>
      </a:spcAft>
      <a:buSzPct val="100000"/>
      <a:buFont typeface="Times New Roman" panose="02020603050405020304" pitchFamily="18" charset="0"/>
      <a:buChar char="•"/>
      <a:defRPr sz="1100" kern="1200">
        <a:solidFill>
          <a:srgbClr val="000000"/>
        </a:solidFill>
        <a:latin typeface="Arial" panose="020B0604020202020204" pitchFamily="34" charset="0"/>
        <a:ea typeface="+mn-ea"/>
        <a:cs typeface="+mn-cs"/>
      </a:defRPr>
    </a:lvl3pPr>
    <a:lvl4pPr marL="800100" indent="-228600" algn="l" defTabSz="457200" rtl="0" eaLnBrk="0" fontAlgn="base" hangingPunct="0">
      <a:spcBef>
        <a:spcPts val="300"/>
      </a:spcBef>
      <a:spcAft>
        <a:spcPct val="0"/>
      </a:spcAft>
      <a:buSzPct val="100000"/>
      <a:buFont typeface="Times New Roman" panose="02020603050405020304" pitchFamily="18" charset="0"/>
      <a:buChar char="-"/>
      <a:defRPr sz="1100" kern="1200">
        <a:solidFill>
          <a:srgbClr val="000000"/>
        </a:solidFill>
        <a:latin typeface="Arial" panose="020B0604020202020204" pitchFamily="34" charset="0"/>
        <a:ea typeface="+mn-ea"/>
        <a:cs typeface="+mn-cs"/>
      </a:defRPr>
    </a:lvl4pPr>
    <a:lvl5pPr marL="114300" algn="l" defTabSz="457200" rtl="0" eaLnBrk="0" fontAlgn="base" hangingPunct="0">
      <a:spcBef>
        <a:spcPts val="300"/>
      </a:spcBef>
      <a:spcAft>
        <a:spcPct val="0"/>
      </a:spcAft>
      <a:buSzPct val="100000"/>
      <a:buFont typeface="Times New Roman" panose="02020603050405020304" pitchFamily="18" charset="0"/>
      <a:defRPr sz="1100" kern="1200">
        <a:solidFill>
          <a:srgbClr val="000000"/>
        </a:solidFill>
        <a:latin typeface="Courier New" panose="02070309020205020404" pitchFamily="49"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4" Type="http://schemas.openxmlformats.org/officeDocument/2006/relationships/hyperlink" Target="http://hadoop.apache.org/docs/stable/hadoop-project-dist/hadoop-hdfs/HDFSHighAvailabilityWithQJM.html" TargetMode="External"/><Relationship Id="rId3" Type="http://schemas.openxmlformats.org/officeDocument/2006/relationships/hyperlink" Target="http://www.cloudera.com/content/cloudera/en/documentation/core/latest/topics/cdh_hag_hdfs_ha_enabling.html" TargetMode="External"/><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4" Type="http://schemas.openxmlformats.org/officeDocument/2006/relationships/hyperlink" Target="http://localhost:50075/blockScannerReport" TargetMode="External"/><Relationship Id="rId3" Type="http://schemas.openxmlformats.org/officeDocument/2006/relationships/hyperlink" Target="http://localhost:50070/dfshealth.jsp" TargetMode="External"/><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hadoop.apache.org/docs/stable/hadoop-project-dist/hadoop-common/CommandsManual.html" TargetMode="External"/><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hadoop.apache.org/docs/current/hadoop-project-dist/hadoop-common/FileSystemShell.html" TargetMode="External"/><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hadoop.apache.org/docs/current/hadoop-project-dist/hadoop-common/FileSystemShell.html" TargetMode="External"/><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hadoop.apache.org/docs/current/hadoop-project-dist/hadoop-common/FileSystemShell.html" TargetMode="External"/><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hadoop.apache.org/docs/stable/hadoop-project-dist/hadoop-common/CommandsManual.html" TargetMode="External"/><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8"/>
          <p:cNvSpPr>
            <a:spLocks noGrp="1" noRot="1" noChangeAspect="1" noChangeArrowheads="1" noTextEdit="1"/>
          </p:cNvSpPr>
          <p:nvPr>
            <p:ph type="sldImg"/>
          </p:nvPr>
        </p:nvSpPr>
        <p:spPr/>
      </p:sp>
      <p:sp>
        <p:nvSpPr>
          <p:cNvPr id="23555" name="Rectangle 19"/>
          <p:cNvSpPr>
            <a:spLocks noGrp="1" noChangeArrowheads="1"/>
          </p:cNvSpPr>
          <p:nvPr>
            <p:ph type="body" idx="1"/>
          </p:nvPr>
        </p:nvSpPr>
        <p:spPr>
          <a:noFill/>
        </p:spPr>
        <p:txBody>
          <a:bodyPr/>
          <a:lstStyle/>
          <a:p>
            <a:pPr eaLnBrk="1" hangingPunct="1"/>
            <a:endParaRPr lang="en-US" dirty="0" smtClean="0">
              <a:latin typeface="Arial" panose="020B0604020202020204" pitchFamily="34" charset="0"/>
            </a:endParaRPr>
          </a:p>
        </p:txBody>
      </p:sp>
      <p:sp>
        <p:nvSpPr>
          <p:cNvPr id="5" name="Footer Placeholder 4"/>
          <p:cNvSpPr>
            <a:spLocks noGrp="1"/>
          </p:cNvSpPr>
          <p:nvPr>
            <p:ph type="ftr" sz="quarter" idx="10"/>
          </p:nvPr>
        </p:nvSpPr>
        <p:spPr/>
        <p:txBody>
          <a:bodyPr/>
          <a:lstStyle/>
          <a:p>
            <a:pPr>
              <a:defRPr/>
            </a:pPr>
            <a:r>
              <a:rPr lang="en-US" smtClean="0"/>
              <a:t>Oracle Big Data Fundamentals   5 - </a:t>
            </a:r>
            <a:fld id="{74DAD92B-25AD-46AB-837B-D097A441A2A5}" type="slidenum">
              <a:rPr lang="en-US" smtClean="0"/>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p:sp>
      <p:sp>
        <p:nvSpPr>
          <p:cNvPr id="29699" name="Notes Placeholder 2"/>
          <p:cNvSpPr>
            <a:spLocks noGrp="1"/>
          </p:cNvSpPr>
          <p:nvPr>
            <p:ph type="body" idx="1"/>
          </p:nvPr>
        </p:nvSpPr>
        <p:spPr>
          <a:noFill/>
        </p:spPr>
        <p:txBody>
          <a:bodyPr/>
          <a:lstStyle/>
          <a:p>
            <a:pPr lvl="1"/>
            <a:r>
              <a:rPr lang="en-US" dirty="0" smtClean="0">
                <a:latin typeface="Arial" panose="020B0604020202020204" pitchFamily="34" charset="0"/>
              </a:rPr>
              <a:t>HDFS uses a master/slave architecture, with a single NameNode (master) managing multiple DataNodes (slaves). A typical HDFS deployment consists of a dedicated machine that runs only the NameNode software. </a:t>
            </a:r>
            <a:endParaRPr lang="en-US" dirty="0" smtClean="0">
              <a:latin typeface="Arial" panose="020B0604020202020204" pitchFamily="34" charset="0"/>
            </a:endParaRPr>
          </a:p>
          <a:p>
            <a:pPr lvl="1"/>
            <a:r>
              <a:rPr lang="en-US" dirty="0" smtClean="0">
                <a:latin typeface="Arial" panose="020B0604020202020204" pitchFamily="34" charset="0"/>
              </a:rPr>
              <a:t>HDFS:</a:t>
            </a:r>
            <a:endParaRPr lang="en-US" dirty="0" smtClean="0">
              <a:latin typeface="Arial" panose="020B0604020202020204" pitchFamily="34" charset="0"/>
            </a:endParaRPr>
          </a:p>
          <a:p>
            <a:pPr lvl="2"/>
            <a:r>
              <a:rPr lang="en-US" dirty="0" smtClean="0">
                <a:latin typeface="Arial" panose="020B0604020202020204" pitchFamily="34" charset="0"/>
              </a:rPr>
              <a:t>Manages the file system namespace and regulates access to files from clients</a:t>
            </a:r>
            <a:endParaRPr lang="en-US" dirty="0" smtClean="0">
              <a:latin typeface="Arial" panose="020B0604020202020204" pitchFamily="34" charset="0"/>
            </a:endParaRPr>
          </a:p>
          <a:p>
            <a:pPr lvl="2"/>
            <a:r>
              <a:rPr lang="en-US" dirty="0" smtClean="0">
                <a:latin typeface="Arial" panose="020B0604020202020204" pitchFamily="34" charset="0"/>
              </a:rPr>
              <a:t>Executes file system namespace operations (open/close/rename files and directories)</a:t>
            </a:r>
            <a:endParaRPr lang="en-US" dirty="0" smtClean="0">
              <a:latin typeface="Arial" panose="020B0604020202020204" pitchFamily="34" charset="0"/>
            </a:endParaRPr>
          </a:p>
          <a:p>
            <a:pPr lvl="2"/>
            <a:r>
              <a:rPr lang="en-US" dirty="0" smtClean="0">
                <a:latin typeface="Arial" panose="020B0604020202020204" pitchFamily="34" charset="0"/>
              </a:rPr>
              <a:t>Splits data into blocks (also known as “chunks”) for storage among DataNodes. The block size is configurable (it is typically 64 MB).</a:t>
            </a:r>
            <a:endParaRPr lang="en-US" dirty="0" smtClean="0">
              <a:latin typeface="Arial" panose="020B0604020202020204" pitchFamily="34" charset="0"/>
            </a:endParaRPr>
          </a:p>
          <a:p>
            <a:pPr lvl="2"/>
            <a:r>
              <a:rPr lang="en-US" dirty="0" smtClean="0">
                <a:latin typeface="Arial" panose="020B0604020202020204" pitchFamily="34" charset="0"/>
              </a:rPr>
              <a:t>Replicates data to multiple machines/racks</a:t>
            </a:r>
            <a:endParaRPr lang="en-US" dirty="0" smtClean="0">
              <a:latin typeface="Arial" panose="020B0604020202020204" pitchFamily="34" charset="0"/>
            </a:endParaRPr>
          </a:p>
          <a:p>
            <a:pPr lvl="1"/>
            <a:r>
              <a:rPr lang="en-US" b="1" dirty="0" smtClean="0">
                <a:latin typeface="Arial" panose="020B0604020202020204" pitchFamily="34" charset="0"/>
              </a:rPr>
              <a:t>Note: </a:t>
            </a:r>
            <a:r>
              <a:rPr lang="en-US" dirty="0" smtClean="0">
                <a:latin typeface="Arial" panose="020B0604020202020204" pitchFamily="34" charset="0"/>
              </a:rPr>
              <a:t>The Oracle BDA does not use a dedicated machine for the NameNode software. In addition, the HDFS block size on the BDA is 256 MB. </a:t>
            </a:r>
            <a:endParaRPr lang="en-US" b="1" dirty="0" smtClean="0">
              <a:latin typeface="Arial" panose="020B0604020202020204" pitchFamily="34" charset="0"/>
            </a:endParaRPr>
          </a:p>
        </p:txBody>
      </p:sp>
      <p:sp>
        <p:nvSpPr>
          <p:cNvPr id="5" name="Footer Placeholder 4"/>
          <p:cNvSpPr>
            <a:spLocks noGrp="1"/>
          </p:cNvSpPr>
          <p:nvPr>
            <p:ph type="ftr" sz="quarter" idx="10"/>
          </p:nvPr>
        </p:nvSpPr>
        <p:spPr/>
        <p:txBody>
          <a:bodyPr/>
          <a:lstStyle/>
          <a:p>
            <a:pPr>
              <a:defRPr/>
            </a:pPr>
            <a:r>
              <a:rPr lang="en-US" smtClean="0"/>
              <a:t>Oracle Big Data Fundamentals   5 - </a:t>
            </a:r>
            <a:fld id="{74DAD92B-25AD-46AB-837B-D097A441A2A5}" type="slidenum">
              <a:rPr lang="en-US" smtClean="0"/>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dirty="0" smtClean="0">
                <a:latin typeface="Arial" panose="020B0604020202020204" pitchFamily="34" charset="0"/>
              </a:rPr>
              <a:t>HDFS contains several DataNodes. The data that is stored in HDFS is divided into "chunks" or blocks and distributed across the DataNodes. The data blocks are also replicated to increase availability.</a:t>
            </a:r>
            <a:endParaRPr lang="en-US" dirty="0"/>
          </a:p>
        </p:txBody>
      </p:sp>
      <p:sp>
        <p:nvSpPr>
          <p:cNvPr id="6" name="Footer Placeholder 5"/>
          <p:cNvSpPr>
            <a:spLocks noGrp="1"/>
          </p:cNvSpPr>
          <p:nvPr>
            <p:ph type="ftr" sz="quarter" idx="10"/>
          </p:nvPr>
        </p:nvSpPr>
        <p:spPr/>
        <p:txBody>
          <a:bodyPr/>
          <a:lstStyle/>
          <a:p>
            <a:pPr>
              <a:defRPr/>
            </a:pPr>
            <a:r>
              <a:rPr lang="en-US" smtClean="0"/>
              <a:t>Oracle Big Data Fundamentals   5 - </a:t>
            </a:r>
            <a:fld id="{74DAD92B-25AD-46AB-837B-D097A441A2A5}" type="slidenum">
              <a:rPr lang="en-US" smtClean="0"/>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dirty="0" smtClean="0"/>
              <a:t>HDFS supports the capability to create data pipelines. A data pipeline is a connection between multiple DataNodes that exists to support the movement of data across the servers in the Hadoop cluster. A client application writes a block to the first DataNode in the pipeline. That DataNode takes over and forwards the data to the next node in the pipeline. This process is continued until all replicas are written to disk. At this point, the client repeats the process by writing the next block in the file to the first DataNode. </a:t>
            </a:r>
            <a:endParaRPr lang="en-US" dirty="0" smtClean="0"/>
          </a:p>
          <a:p>
            <a:pPr lvl="1"/>
            <a:r>
              <a:rPr lang="en-US" dirty="0" smtClean="0"/>
              <a:t>When a client is writing data to an HDFS file, its data is first written to a local file. Suppose the HDFS file has a replication factor of three. When the local file accumulates a full block of user data, the client retrieves a list of DataNodes from the NameNode. This list contains the DataNodes that will host a replica of that block. The client then flushes the data block to the first DataNode. The first DataNode starts receiving the data in small portions, writes each portion to its local repository, and transfers that portion to the second DataNode in the list. The second DataNode in turn starts receiving each portion of the data block, writes that portion to its repository, and then flushes that portion to the third DataNode. Finally, the third DataNode writes the data to its local repository. Thus, a DataNode can be receiving data from the previous one in the pipeline and at the same time forwarding data to the next one in the pipeline. Thus, the data is pipelined from one DataNode to the next.</a:t>
            </a:r>
            <a:endParaRPr lang="en-US" dirty="0"/>
          </a:p>
        </p:txBody>
      </p:sp>
      <p:sp>
        <p:nvSpPr>
          <p:cNvPr id="6" name="Footer Placeholder 5"/>
          <p:cNvSpPr>
            <a:spLocks noGrp="1"/>
          </p:cNvSpPr>
          <p:nvPr>
            <p:ph type="ftr" sz="quarter" idx="10"/>
          </p:nvPr>
        </p:nvSpPr>
        <p:spPr/>
        <p:txBody>
          <a:bodyPr/>
          <a:lstStyle/>
          <a:p>
            <a:pPr>
              <a:defRPr/>
            </a:pPr>
            <a:r>
              <a:rPr lang="en-US" smtClean="0"/>
              <a:t>Oracle Big Data Fundamentals   5 - </a:t>
            </a:r>
            <a:fld id="{74DAD92B-25AD-46AB-837B-D097A441A2A5}" type="slidenum">
              <a:rPr lang="en-US" smtClean="0"/>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dirty="0" smtClean="0"/>
              <a:t>The secondary NameNode merges the </a:t>
            </a:r>
            <a:r>
              <a:rPr lang="en-US" dirty="0" smtClean="0">
                <a:latin typeface="Courier New" panose="02070309020205020404" pitchFamily="49" charset="0"/>
                <a:cs typeface="Courier New" panose="02070309020205020404" pitchFamily="49" charset="0"/>
              </a:rPr>
              <a:t>fsimage</a:t>
            </a:r>
            <a:r>
              <a:rPr lang="en-US" dirty="0" smtClean="0"/>
              <a:t> and the </a:t>
            </a:r>
            <a:r>
              <a:rPr lang="en-US" dirty="0" smtClean="0">
                <a:latin typeface="Courier New" panose="02070309020205020404" pitchFamily="49" charset="0"/>
                <a:cs typeface="Courier New" panose="02070309020205020404" pitchFamily="49" charset="0"/>
              </a:rPr>
              <a:t>edits</a:t>
            </a:r>
            <a:r>
              <a:rPr lang="en-US" dirty="0" smtClean="0"/>
              <a:t> log files periodically and keeps </a:t>
            </a:r>
            <a:r>
              <a:rPr lang="en-US" dirty="0" smtClean="0">
                <a:latin typeface="Courier New" panose="02070309020205020404" pitchFamily="49" charset="0"/>
                <a:cs typeface="Courier New" panose="02070309020205020404" pitchFamily="49" charset="0"/>
              </a:rPr>
              <a:t>edits</a:t>
            </a:r>
            <a:r>
              <a:rPr lang="en-US" dirty="0" smtClean="0"/>
              <a:t> log size within a limit. It is usually run on a different machine than the primary NameNode because its memory requirements are on the same order as the primary NameNode. The secondary NameNode stores the latest checkpoint in a directory, which is structured the same way as the primary NameNode's directory so that the check </a:t>
            </a:r>
            <a:r>
              <a:rPr lang="en-US" dirty="0" smtClean="0">
                <a:latin typeface="Courier New" panose="02070309020205020404" pitchFamily="49" charset="0"/>
                <a:cs typeface="Courier New" panose="02070309020205020404" pitchFamily="49" charset="0"/>
              </a:rPr>
              <a:t>fsimage</a:t>
            </a:r>
            <a:r>
              <a:rPr lang="en-US" dirty="0" smtClean="0"/>
              <a:t> file is always ready to be read by the primary NameNode if necessary.</a:t>
            </a:r>
            <a:endParaRPr lang="en-US" dirty="0" smtClean="0"/>
          </a:p>
          <a:p>
            <a:pPr lvl="1" eaLnBrk="1" fontAlgn="t" hangingPunct="1"/>
            <a:r>
              <a:rPr lang="en-US" dirty="0" smtClean="0"/>
              <a:t>The Checkpoint Node Daemon performs periodic checkpoints of the namespace and helps minimize the size of the log stored at the NameNode containing changes to the HDFS. It replaces the role previously filled by the Secondary NameNode. </a:t>
            </a:r>
            <a:endParaRPr lang="en-US" dirty="0" smtClean="0"/>
          </a:p>
          <a:p>
            <a:pPr lvl="1" eaLnBrk="1" fontAlgn="t" hangingPunct="1"/>
            <a:r>
              <a:rPr lang="en-US" dirty="0" smtClean="0"/>
              <a:t>The Backup Node Daemon performs checkpointing and also receives the edits from the NameNode and maintains its own in-memory copy of the namespace, which is always in sync with the Active NameNode namespace state. </a:t>
            </a:r>
            <a:endParaRPr lang="en-US" sz="1400" dirty="0" smtClean="0"/>
          </a:p>
          <a:p>
            <a:endParaRPr lang="en-US" dirty="0" smtClean="0">
              <a:latin typeface="Arial" panose="020B0604020202020204" pitchFamily="34" charset="0"/>
            </a:endParaRPr>
          </a:p>
          <a:p>
            <a:pPr lvl="1"/>
            <a:endParaRPr lang="en-US" dirty="0" smtClean="0"/>
          </a:p>
          <a:p>
            <a:pPr lvl="1"/>
            <a:endParaRPr lang="en-US" dirty="0" smtClean="0"/>
          </a:p>
          <a:p>
            <a:pPr lvl="1">
              <a:buFont typeface="Arial" panose="020B0604020202020204" pitchFamily="34" charset="0"/>
              <a:buChar char="•"/>
            </a:pPr>
            <a:endParaRPr lang="en-US" dirty="0" smtClean="0"/>
          </a:p>
          <a:p>
            <a:pPr lvl="1"/>
            <a:endParaRPr lang="en-US" dirty="0"/>
          </a:p>
        </p:txBody>
      </p:sp>
      <p:sp>
        <p:nvSpPr>
          <p:cNvPr id="6" name="Footer Placeholder 5"/>
          <p:cNvSpPr>
            <a:spLocks noGrp="1"/>
          </p:cNvSpPr>
          <p:nvPr>
            <p:ph type="ftr" sz="quarter" idx="10"/>
          </p:nvPr>
        </p:nvSpPr>
        <p:spPr/>
        <p:txBody>
          <a:bodyPr/>
          <a:lstStyle/>
          <a:p>
            <a:pPr>
              <a:defRPr/>
            </a:pPr>
            <a:r>
              <a:rPr lang="en-US" smtClean="0"/>
              <a:t>Oracle Big Data Fundamentals   5 - </a:t>
            </a:r>
            <a:fld id="{74DAD92B-25AD-46AB-837B-D097A441A2A5}" type="slidenum">
              <a:rPr lang="en-US" smtClean="0"/>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endParaRPr lang="en-US" dirty="0" smtClean="0"/>
          </a:p>
          <a:p>
            <a:pPr lvl="1"/>
            <a:endParaRPr lang="en-US" dirty="0" smtClean="0"/>
          </a:p>
          <a:p>
            <a:pPr lvl="1">
              <a:buFont typeface="Arial" panose="020B0604020202020204" pitchFamily="34" charset="0"/>
              <a:buChar char="•"/>
            </a:pPr>
            <a:endParaRPr lang="en-US" dirty="0" smtClean="0"/>
          </a:p>
          <a:p>
            <a:pPr lvl="1"/>
            <a:endParaRPr lang="en-US" dirty="0"/>
          </a:p>
        </p:txBody>
      </p:sp>
      <p:sp>
        <p:nvSpPr>
          <p:cNvPr id="6" name="Footer Placeholder 5"/>
          <p:cNvSpPr>
            <a:spLocks noGrp="1"/>
          </p:cNvSpPr>
          <p:nvPr>
            <p:ph type="ftr" sz="quarter" idx="10"/>
          </p:nvPr>
        </p:nvSpPr>
        <p:spPr/>
        <p:txBody>
          <a:bodyPr/>
          <a:lstStyle/>
          <a:p>
            <a:pPr>
              <a:defRPr/>
            </a:pPr>
            <a:r>
              <a:rPr lang="en-US" smtClean="0"/>
              <a:t>Oracle Big Data Fundamentals   5 - </a:t>
            </a:r>
            <a:fld id="{74DAD92B-25AD-46AB-837B-D097A441A2A5}" type="slidenum">
              <a:rPr lang="en-US" smtClean="0"/>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dirty="0" smtClean="0"/>
              <a:t>Prior to Hadoop 2.0.0, the NameNode was a single point of failure (SPOF) in an HDFS cluster. Each cluster had a single NameNode, and if that machine or process became unavailable, the cluster as a whole would be unavailable until the NameNode was either restarted or brought up on a separate machine.</a:t>
            </a:r>
            <a:endParaRPr lang="en-US" dirty="0" smtClean="0"/>
          </a:p>
          <a:p>
            <a:pPr lvl="1"/>
            <a:r>
              <a:rPr lang="en-US" dirty="0" smtClean="0"/>
              <a:t>This impacted the total availability of the HDFS cluster in two major ways:</a:t>
            </a:r>
            <a:endParaRPr lang="en-US" dirty="0" smtClean="0"/>
          </a:p>
          <a:p>
            <a:pPr lvl="2"/>
            <a:r>
              <a:rPr lang="en-US" dirty="0" smtClean="0"/>
              <a:t>If a machine crashed, the cluster would be unavailable until an operator restarted the NameNode.</a:t>
            </a:r>
            <a:endParaRPr lang="en-US" dirty="0" smtClean="0"/>
          </a:p>
          <a:p>
            <a:pPr lvl="2"/>
            <a:r>
              <a:rPr lang="en-US" dirty="0" smtClean="0"/>
              <a:t>Maintenance operations such as software or hardware upgrades on the NameNode machine would result in the cluster being down.</a:t>
            </a:r>
            <a:endParaRPr lang="en-US" dirty="0" smtClean="0"/>
          </a:p>
          <a:p>
            <a:pPr lvl="1"/>
            <a:r>
              <a:rPr lang="en-US" dirty="0" smtClean="0"/>
              <a:t>The HDFS High Availability feature addresses the preceding problems by providing the option of running two redundant NameNodes in the same cluster in an </a:t>
            </a:r>
            <a:r>
              <a:rPr lang="en-US" b="1" dirty="0" smtClean="0"/>
              <a:t>Active</a:t>
            </a:r>
            <a:r>
              <a:rPr lang="en-US" dirty="0" smtClean="0"/>
              <a:t> and </a:t>
            </a:r>
            <a:r>
              <a:rPr lang="en-US" b="1" dirty="0" smtClean="0"/>
              <a:t>Passive</a:t>
            </a:r>
            <a:r>
              <a:rPr lang="en-US" dirty="0" smtClean="0"/>
              <a:t> configuration with a </a:t>
            </a:r>
            <a:r>
              <a:rPr lang="en-US" b="1" dirty="0" smtClean="0"/>
              <a:t>hot standby</a:t>
            </a:r>
            <a:r>
              <a:rPr lang="en-US" dirty="0" smtClean="0"/>
              <a:t>. This allows a fast failover to a new NameNode in the case that a machine crashes, or a graceful administrator-initiated failover for the purpose of planned maintenance.</a:t>
            </a:r>
            <a:endParaRPr lang="en-US" dirty="0" smtClean="0"/>
          </a:p>
          <a:p>
            <a:pPr lvl="2"/>
            <a:endParaRPr lang="en-US" dirty="0"/>
          </a:p>
        </p:txBody>
      </p:sp>
      <p:sp>
        <p:nvSpPr>
          <p:cNvPr id="6" name="Footer Placeholder 5"/>
          <p:cNvSpPr>
            <a:spLocks noGrp="1"/>
          </p:cNvSpPr>
          <p:nvPr>
            <p:ph type="ftr" sz="quarter" idx="10"/>
          </p:nvPr>
        </p:nvSpPr>
        <p:spPr/>
        <p:txBody>
          <a:bodyPr/>
          <a:lstStyle/>
          <a:p>
            <a:pPr>
              <a:defRPr/>
            </a:pPr>
            <a:r>
              <a:rPr lang="en-US" smtClean="0"/>
              <a:t>Oracle Big Data Fundamentals   5 - </a:t>
            </a:r>
            <a:fld id="{74DAD92B-25AD-46AB-837B-D097A441A2A5}" type="slidenum">
              <a:rPr lang="en-US" smtClean="0"/>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lvl="1"/>
            <a:r>
              <a:rPr lang="en-US" dirty="0" smtClean="0"/>
              <a:t>In a typical HA cluster, two separate machines are configured as NameNodes. At any point in time, exactly one of the NameNodes is in an </a:t>
            </a:r>
            <a:r>
              <a:rPr lang="en-US" b="1" dirty="0" smtClean="0"/>
              <a:t>Active</a:t>
            </a:r>
            <a:r>
              <a:rPr lang="en-US" dirty="0" smtClean="0"/>
              <a:t> state, and the other is in a </a:t>
            </a:r>
            <a:r>
              <a:rPr lang="en-US" b="1" dirty="0" smtClean="0"/>
              <a:t>Standby</a:t>
            </a:r>
            <a:r>
              <a:rPr lang="en-US" dirty="0" smtClean="0"/>
              <a:t> state. The Active NameNode is responsible for all client operations in the cluster, while the Standby is simply acting as a slave, maintaining enough information to provide a fast failover if necessary.</a:t>
            </a:r>
            <a:endParaRPr lang="en-US" dirty="0" smtClean="0"/>
          </a:p>
          <a:p>
            <a:pPr lvl="1"/>
            <a:r>
              <a:rPr lang="en-US" dirty="0" smtClean="0"/>
              <a:t>The Standby NameNode maintains its state synchronized with the Active NameNode by communicating with a group of separate daemons named </a:t>
            </a:r>
            <a:r>
              <a:rPr lang="en-US" b="1" dirty="0" smtClean="0"/>
              <a:t>JournalNodes</a:t>
            </a:r>
            <a:r>
              <a:rPr lang="en-US" dirty="0" smtClean="0"/>
              <a:t> (JNs). When the Active NameNode performs any namespace modification, it logs a record of the modification to most of the JNs. The Standby NameNode can read the edits from the JNs and is constantly monitoring changes in the edits file. If the Standby NameNode sees the edits, it applies them to its own namespace. In the event of failover in the Active NameNode, the Standby ensures that it has read all of the edits from the JNs before promoting itself to the Active NameNode state. This ensures that the namespace state is fully synchronized before a failover occurs.</a:t>
            </a:r>
            <a:endParaRPr lang="en-US" dirty="0" smtClean="0"/>
          </a:p>
        </p:txBody>
      </p:sp>
      <p:sp>
        <p:nvSpPr>
          <p:cNvPr id="6" name="Footer Placeholder 5"/>
          <p:cNvSpPr>
            <a:spLocks noGrp="1"/>
          </p:cNvSpPr>
          <p:nvPr>
            <p:ph type="ftr" sz="quarter" idx="10"/>
          </p:nvPr>
        </p:nvSpPr>
        <p:spPr/>
        <p:txBody>
          <a:bodyPr/>
          <a:lstStyle/>
          <a:p>
            <a:pPr>
              <a:defRPr/>
            </a:pPr>
            <a:r>
              <a:rPr lang="en-US" smtClean="0"/>
              <a:t>Oracle Big Data Fundamentals   5 - </a:t>
            </a:r>
            <a:fld id="{74DAD92B-25AD-46AB-837B-D097A441A2A5}" type="slidenum">
              <a:rPr lang="en-US" smtClean="0"/>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6" name="Footer Placeholder 5"/>
          <p:cNvSpPr>
            <a:spLocks noGrp="1"/>
          </p:cNvSpPr>
          <p:nvPr>
            <p:ph type="ftr" sz="quarter" idx="10"/>
          </p:nvPr>
        </p:nvSpPr>
        <p:spPr/>
        <p:txBody>
          <a:bodyPr/>
          <a:lstStyle/>
          <a:p>
            <a:pPr>
              <a:defRPr/>
            </a:pPr>
            <a:r>
              <a:rPr lang="en-US" smtClean="0"/>
              <a:t>Oracle Big Data Fundamentals   5 - </a:t>
            </a:r>
            <a:fld id="{74DAD92B-25AD-46AB-837B-D097A441A2A5}" type="slidenum">
              <a:rPr lang="en-US" smtClean="0"/>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Image Placeholder 8"/>
          <p:cNvSpPr>
            <a:spLocks noGrp="1" noRot="1" noChangeAspect="1"/>
          </p:cNvSpPr>
          <p:nvPr>
            <p:ph type="sldImg"/>
          </p:nvPr>
        </p:nvSpPr>
        <p:spPr/>
      </p:sp>
      <p:sp>
        <p:nvSpPr>
          <p:cNvPr id="10" name="Notes Placeholder 9"/>
          <p:cNvSpPr>
            <a:spLocks noGrp="1"/>
          </p:cNvSpPr>
          <p:nvPr>
            <p:ph type="body" idx="1"/>
          </p:nvPr>
        </p:nvSpPr>
        <p:spPr/>
        <p:txBody>
          <a:bodyPr>
            <a:normAutofit/>
          </a:bodyPr>
          <a:lstStyle/>
          <a:p>
            <a:pPr lvl="1"/>
            <a:r>
              <a:rPr lang="en-US" dirty="0" smtClean="0"/>
              <a:t>To deploy an HA cluster, you should prepare the following:</a:t>
            </a:r>
            <a:endParaRPr lang="en-US" dirty="0" smtClean="0"/>
          </a:p>
          <a:p>
            <a:pPr lvl="2">
              <a:buAutoNum type="arabicPeriod"/>
            </a:pPr>
            <a:r>
              <a:rPr lang="en-US" dirty="0" smtClean="0"/>
              <a:t>The </a:t>
            </a:r>
            <a:r>
              <a:rPr lang="en-US" dirty="0" err="1" smtClean="0"/>
              <a:t>NameNode</a:t>
            </a:r>
            <a:r>
              <a:rPr lang="en-US" dirty="0" smtClean="0"/>
              <a:t> machines on which you will run the </a:t>
            </a:r>
            <a:r>
              <a:rPr lang="en-US" b="1" dirty="0" smtClean="0"/>
              <a:t>Active</a:t>
            </a:r>
            <a:r>
              <a:rPr lang="en-US" dirty="0" smtClean="0"/>
              <a:t> and </a:t>
            </a:r>
            <a:r>
              <a:rPr lang="en-US" b="1" dirty="0" smtClean="0"/>
              <a:t>Standby </a:t>
            </a:r>
            <a:r>
              <a:rPr lang="en-US" b="1" dirty="0" err="1" smtClean="0"/>
              <a:t>NameNodes</a:t>
            </a:r>
            <a:r>
              <a:rPr lang="en-US" dirty="0" smtClean="0"/>
              <a:t>.</a:t>
            </a:r>
            <a:endParaRPr lang="en-US" dirty="0" smtClean="0"/>
          </a:p>
          <a:p>
            <a:pPr lvl="2">
              <a:buAutoNum type="arabicPeriod"/>
            </a:pPr>
            <a:r>
              <a:rPr lang="en-US" dirty="0" smtClean="0"/>
              <a:t>The </a:t>
            </a:r>
            <a:r>
              <a:rPr lang="en-US" dirty="0" err="1" smtClean="0"/>
              <a:t>JournalNode</a:t>
            </a:r>
            <a:r>
              <a:rPr lang="en-US" dirty="0" smtClean="0"/>
              <a:t> machines on which you will run the </a:t>
            </a:r>
            <a:r>
              <a:rPr lang="en-US" b="1" dirty="0" err="1" smtClean="0"/>
              <a:t>JournalNodes</a:t>
            </a:r>
            <a:r>
              <a:rPr lang="en-US" dirty="0" smtClean="0"/>
              <a:t>. The </a:t>
            </a:r>
            <a:r>
              <a:rPr lang="en-US" dirty="0" err="1" smtClean="0"/>
              <a:t>JournalNode</a:t>
            </a:r>
            <a:r>
              <a:rPr lang="en-US" dirty="0" smtClean="0"/>
              <a:t> daemon is relatively lightweight, so you can run them on the Master hosts machines with other </a:t>
            </a:r>
            <a:r>
              <a:rPr lang="en-US" dirty="0" err="1" smtClean="0"/>
              <a:t>Hadoop</a:t>
            </a:r>
            <a:r>
              <a:rPr lang="en-US" dirty="0" smtClean="0"/>
              <a:t> daemons such as the </a:t>
            </a:r>
            <a:r>
              <a:rPr lang="en-US" dirty="0" err="1" smtClean="0"/>
              <a:t>NameNodes</a:t>
            </a:r>
            <a:r>
              <a:rPr lang="en-US" dirty="0" smtClean="0"/>
              <a:t>, the </a:t>
            </a:r>
            <a:r>
              <a:rPr lang="en-US" dirty="0" err="1" smtClean="0"/>
              <a:t>JobTracker</a:t>
            </a:r>
            <a:r>
              <a:rPr lang="en-US" dirty="0" smtClean="0"/>
              <a:t>, or the YARN </a:t>
            </a:r>
            <a:r>
              <a:rPr lang="en-US" dirty="0" err="1" smtClean="0"/>
              <a:t>ResourceManager</a:t>
            </a:r>
            <a:r>
              <a:rPr lang="en-US" dirty="0" smtClean="0"/>
              <a:t>. You must have at least three </a:t>
            </a:r>
            <a:r>
              <a:rPr lang="en-US" dirty="0" err="1" smtClean="0"/>
              <a:t>JournalNodes</a:t>
            </a:r>
            <a:r>
              <a:rPr lang="en-US" dirty="0" smtClean="0"/>
              <a:t> (but can run more than three JNs) daemons because the </a:t>
            </a:r>
            <a:r>
              <a:rPr lang="en-US" dirty="0" smtClean="0">
                <a:latin typeface="Courier New" panose="02070309020205020404" pitchFamily="49" charset="0"/>
                <a:cs typeface="Courier New" panose="02070309020205020404" pitchFamily="49" charset="0"/>
              </a:rPr>
              <a:t>edit log</a:t>
            </a:r>
            <a:r>
              <a:rPr lang="en-US" dirty="0" smtClean="0"/>
              <a:t> file modifications must be written to a majority of JNs. This will allow the system to tolerate the failure of a single machine. You may also run more than three </a:t>
            </a:r>
            <a:r>
              <a:rPr lang="en-US" dirty="0" err="1" smtClean="0"/>
              <a:t>JournalNodes</a:t>
            </a:r>
            <a:r>
              <a:rPr lang="en-US" dirty="0" smtClean="0"/>
              <a:t>, but to actually increase the number of failures the system can tolerate, you should run an odd number of JNs (that is, 3, 5, 7, and so on). Note that when running with N </a:t>
            </a:r>
            <a:r>
              <a:rPr lang="en-US" dirty="0" err="1" smtClean="0"/>
              <a:t>JournalNodes</a:t>
            </a:r>
            <a:r>
              <a:rPr lang="en-US" dirty="0" smtClean="0"/>
              <a:t>, the system can tolerate at most (N - 1) / 2 failures and continue to function normally.</a:t>
            </a:r>
            <a:endParaRPr lang="en-US" dirty="0" smtClean="0"/>
          </a:p>
          <a:p>
            <a:endParaRPr lang="en-US" dirty="0"/>
          </a:p>
        </p:txBody>
      </p:sp>
      <p:sp>
        <p:nvSpPr>
          <p:cNvPr id="6" name="Footer Placeholder 5"/>
          <p:cNvSpPr>
            <a:spLocks noGrp="1"/>
          </p:cNvSpPr>
          <p:nvPr>
            <p:ph type="ftr" sz="quarter" idx="10"/>
          </p:nvPr>
        </p:nvSpPr>
        <p:spPr/>
        <p:txBody>
          <a:bodyPr/>
          <a:lstStyle/>
          <a:p>
            <a:pPr>
              <a:defRPr/>
            </a:pPr>
            <a:r>
              <a:rPr lang="en-US" smtClean="0"/>
              <a:t>Oracle Big Data Fundamentals   5 - </a:t>
            </a:r>
            <a:fld id="{74DAD92B-25AD-46AB-837B-D097A441A2A5}" type="slidenum">
              <a:rPr lang="en-US" smtClean="0"/>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dirty="0" smtClean="0"/>
              <a:t>Zookeeper is used to monitor the Active NameNode and to handle the failover logistics if the Active NameNode becomes unavailable. </a:t>
            </a:r>
            <a:endParaRPr lang="en-US" dirty="0" smtClean="0"/>
          </a:p>
          <a:p>
            <a:pPr lvl="1"/>
            <a:r>
              <a:rPr lang="en-US" dirty="0" smtClean="0"/>
              <a:t>Both the Active and Standby NameNodes have dedicated Zookeeper Failover Controllers (ZFC) that perform the monitoring and failover tasks. In the event of a failure, the ZFC informs the Zookeeper instances on the cluster, which then elect a new Active NameNode.</a:t>
            </a:r>
            <a:endParaRPr lang="en-US" dirty="0" smtClean="0"/>
          </a:p>
          <a:p>
            <a:pPr lvl="1"/>
            <a:r>
              <a:rPr lang="en-US" dirty="0" smtClean="0"/>
              <a:t>This course does not cover the details on how to enable HA automatic failover by using Cloudera Manager or details on how to use the command-line interface to configure automatic failover. </a:t>
            </a:r>
            <a:endParaRPr lang="en-US" dirty="0" smtClean="0"/>
          </a:p>
          <a:p>
            <a:pPr lvl="1"/>
            <a:r>
              <a:rPr lang="en-US" b="1" dirty="0" smtClean="0"/>
              <a:t>Note</a:t>
            </a:r>
            <a:endParaRPr lang="en-US" b="1" dirty="0" smtClean="0"/>
          </a:p>
          <a:p>
            <a:pPr lvl="2">
              <a:buFont typeface="Arial" panose="020B0604020202020204" pitchFamily="34" charset="0"/>
              <a:buChar char="•"/>
            </a:pPr>
            <a:r>
              <a:rPr lang="en-US" dirty="0" smtClean="0"/>
              <a:t>For details on how to enable HA and automatic failover by using Cloudera Manager, see the following Cloudera website: </a:t>
            </a:r>
            <a:r>
              <a:rPr lang="en-US" dirty="0" smtClean="0">
                <a:hlinkClick r:id="rId3"/>
              </a:rPr>
              <a:t>http://www.cloudera.com/content/cloudera/en/documentation/core/latest/topics/cdh_hag_hdfs_ha_enabling.html#cmug_topic_5_12_7_unique_2</a:t>
            </a:r>
            <a:endParaRPr lang="en-US" dirty="0" smtClean="0"/>
          </a:p>
          <a:p>
            <a:pPr lvl="2">
              <a:buFont typeface="Arial" panose="020B0604020202020204" pitchFamily="34" charset="0"/>
              <a:buChar char="•"/>
            </a:pPr>
            <a:r>
              <a:rPr lang="en-US" dirty="0" smtClean="0"/>
              <a:t>For detailed information on how to use the command-line interface to configure automatic failover, see the following Apache website:</a:t>
            </a:r>
            <a:br>
              <a:rPr lang="en-US" dirty="0" smtClean="0"/>
            </a:br>
            <a:r>
              <a:rPr lang="en-US" dirty="0" smtClean="0">
                <a:hlinkClick r:id="rId4"/>
              </a:rPr>
              <a:t>http://hadoop.apache.org/docs/stable/hadoop-project-dist/hadoop-hdfs/HDFSHighAvailabilityWithQJM.html</a:t>
            </a:r>
            <a:endParaRPr lang="en-US" dirty="0" smtClean="0"/>
          </a:p>
          <a:p>
            <a:pPr lvl="1"/>
            <a:endParaRPr lang="en-US" dirty="0"/>
          </a:p>
        </p:txBody>
      </p:sp>
      <p:sp>
        <p:nvSpPr>
          <p:cNvPr id="6" name="Footer Placeholder 5"/>
          <p:cNvSpPr>
            <a:spLocks noGrp="1"/>
          </p:cNvSpPr>
          <p:nvPr>
            <p:ph type="ftr" sz="quarter" idx="10"/>
          </p:nvPr>
        </p:nvSpPr>
        <p:spPr/>
        <p:txBody>
          <a:bodyPr/>
          <a:lstStyle/>
          <a:p>
            <a:pPr>
              <a:defRPr/>
            </a:pPr>
            <a:r>
              <a:rPr lang="en-US" smtClean="0"/>
              <a:t>Oracle Big Data Fundamentals   5 - </a:t>
            </a:r>
            <a:fld id="{74DAD92B-25AD-46AB-837B-D097A441A2A5}"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Autofit/>
          </a:bodyPr>
          <a:lstStyle/>
          <a:p>
            <a:pPr lvl="1"/>
            <a:r>
              <a:rPr lang="en-US" dirty="0" smtClean="0"/>
              <a:t>Hardware failure is the norm rather than the exception in HDFS. An HDFS instance may consist of hundreds or thousands of server machines, each storing part of the file system’s data. The fact that there are a huge number of components and each component has probability of failure means that some component of HDFS is always nonfunctional. Therefore, detection of faults, and quick and automatic recovery from failures is a core architectural goal of HDFS.</a:t>
            </a:r>
            <a:endParaRPr lang="en-US" dirty="0" smtClean="0"/>
          </a:p>
          <a:p>
            <a:pPr lvl="1"/>
            <a:r>
              <a:rPr lang="en-US" dirty="0" smtClean="0"/>
              <a:t>HDFS is optimized for large, streaming reads and writes rather than low-latency access to many small files. Batch performance is more important than real-time response times.</a:t>
            </a:r>
            <a:endParaRPr lang="en-US" dirty="0" smtClean="0"/>
          </a:p>
          <a:p>
            <a:pPr lvl="1"/>
            <a:r>
              <a:rPr lang="en-US" dirty="0" smtClean="0"/>
              <a:t>Applications that run on HDFS have large data sets. A typical file in HDFS is gigabytes to terabytes in size. Thus, HDFS is tuned to support large files. It should provide high aggregate data bandwidth and scale to hundreds of nodes in a single cluster. It should support tens of millions of files in a single instance. HDFS applications need a write-once-read-many access model for files. Once a file is created, written, and closed, it cannot be changed. This assumption enables high throughput data access.</a:t>
            </a:r>
            <a:endParaRPr lang="en-US" dirty="0" smtClean="0"/>
          </a:p>
          <a:p>
            <a:pPr lvl="1"/>
            <a:endParaRPr lang="en-US" dirty="0"/>
          </a:p>
        </p:txBody>
      </p:sp>
      <p:sp>
        <p:nvSpPr>
          <p:cNvPr id="7" name="Slide Image Placeholder 6"/>
          <p:cNvSpPr>
            <a:spLocks noGrp="1" noRot="1" noChangeAspect="1"/>
          </p:cNvSpPr>
          <p:nvPr>
            <p:ph type="sldImg"/>
          </p:nvPr>
        </p:nvSpPr>
        <p:spPr/>
      </p:sp>
      <p:sp>
        <p:nvSpPr>
          <p:cNvPr id="6" name="Footer Placeholder 5"/>
          <p:cNvSpPr>
            <a:spLocks noGrp="1"/>
          </p:cNvSpPr>
          <p:nvPr>
            <p:ph type="ftr" sz="quarter" idx="10"/>
          </p:nvPr>
        </p:nvSpPr>
        <p:spPr/>
        <p:txBody>
          <a:bodyPr/>
          <a:lstStyle/>
          <a:p>
            <a:pPr>
              <a:defRPr/>
            </a:pPr>
            <a:r>
              <a:rPr lang="en-US" smtClean="0"/>
              <a:t>Oracle Big Data Fundamentals   5 - </a:t>
            </a:r>
            <a:fld id="{74DAD92B-25AD-46AB-837B-D097A441A2A5}" type="slidenum">
              <a:rPr lang="en-US" smtClean="0"/>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dirty="0" smtClean="0"/>
              <a:t>The</a:t>
            </a:r>
            <a:r>
              <a:rPr lang="en-US" baseline="0" dirty="0" smtClean="0"/>
              <a:t> diagram shown in the slide illustrates the rack-awareness in HDFS. The replication process is explained </a:t>
            </a:r>
            <a:r>
              <a:rPr lang="en-US" dirty="0" smtClean="0"/>
              <a:t>in </a:t>
            </a:r>
            <a:r>
              <a:rPr lang="en-US" baseline="0" dirty="0" smtClean="0"/>
              <a:t>the next </a:t>
            </a:r>
            <a:r>
              <a:rPr lang="en-US" dirty="0" smtClean="0"/>
              <a:t>slide</a:t>
            </a:r>
            <a:r>
              <a:rPr lang="en-US" baseline="0" dirty="0" smtClean="0"/>
              <a:t>.</a:t>
            </a:r>
            <a:endParaRPr lang="en-US" baseline="0" dirty="0" smtClean="0"/>
          </a:p>
          <a:p>
            <a:pPr lvl="1"/>
            <a:r>
              <a:rPr lang="en-US" dirty="0" smtClean="0"/>
              <a:t>The placement of replicas is critical to HDFS reliability and performance. The purpose of a rack-aware replica placement policy is to improve data reliability, availability, and network bandwidth utilization. </a:t>
            </a:r>
            <a:endParaRPr lang="en-US" dirty="0" smtClean="0"/>
          </a:p>
          <a:p>
            <a:pPr lvl="1"/>
            <a:endParaRPr lang="en-US" baseline="0" dirty="0" smtClean="0"/>
          </a:p>
        </p:txBody>
      </p:sp>
      <p:sp>
        <p:nvSpPr>
          <p:cNvPr id="6" name="Footer Placeholder 5"/>
          <p:cNvSpPr>
            <a:spLocks noGrp="1"/>
          </p:cNvSpPr>
          <p:nvPr>
            <p:ph type="ftr" sz="quarter" idx="10"/>
          </p:nvPr>
        </p:nvSpPr>
        <p:spPr/>
        <p:txBody>
          <a:bodyPr/>
          <a:lstStyle/>
          <a:p>
            <a:pPr>
              <a:defRPr/>
            </a:pPr>
            <a:r>
              <a:rPr lang="en-US" smtClean="0"/>
              <a:t>Oracle Big Data Fundamentals   5 - </a:t>
            </a:r>
            <a:fld id="{74DAD92B-25AD-46AB-837B-D097A441A2A5}" type="slidenum">
              <a:rPr lang="en-US" smtClean="0"/>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Notes Placeholder 2"/>
          <p:cNvSpPr>
            <a:spLocks noGrp="1"/>
          </p:cNvSpPr>
          <p:nvPr>
            <p:ph type="body" idx="1"/>
          </p:nvPr>
        </p:nvSpPr>
        <p:spPr/>
        <p:txBody>
          <a:bodyPr>
            <a:normAutofit/>
          </a:bodyPr>
          <a:lstStyle/>
          <a:p>
            <a:pPr lvl="1"/>
            <a:r>
              <a:rPr lang="en-US" dirty="0" smtClean="0"/>
              <a:t>The NameNode uses the Hadoop Rack Awareness process to determine the rack ID to which each DataNode belongs. A simple but nonoptimal policy is to place replicas on unique racks. This prevents losing data when an entire rack fails and allows use of bandwidth from multiple racks when reading data. This policy evenly distributes replicas in the cluster, which makes it easy to balance load on component failure. However, this policy increases the cost of writes because a write needs to transfer blocks to multiple racks.</a:t>
            </a:r>
            <a:endParaRPr lang="en-US" dirty="0" smtClean="0"/>
          </a:p>
          <a:p>
            <a:pPr lvl="1"/>
            <a:r>
              <a:rPr lang="en-US" dirty="0" smtClean="0"/>
              <a:t>For the common case, when the replication factor is three, HDFS’s placement policy is to put one replica on one node in the local rack, another on a node in a different (remote) rack, and the last on a different node in the same remote rack. This policy reduces the inter-rack write traffic, which generally improves write performance. The chance of rack failure is far less than that of node failure; this policy does not impact data reliability and availability guarantees. However, it does reduce the aggregate network bandwidth used when reading data because a block is placed in only two unique racks rather than three. With this policy, the replicas of a file do not evenly distribute across the racks. One-third of replicas are on one node, two-thirds of replicas are on one rack, and the other third are evenly distributed across the remaining racks. This policy improves write performance without compromising data reliability or read performance.</a:t>
            </a:r>
            <a:endParaRPr lang="en-US" dirty="0" smtClean="0"/>
          </a:p>
        </p:txBody>
      </p:sp>
      <p:sp>
        <p:nvSpPr>
          <p:cNvPr id="8" name="Slide Image Placeholder 7"/>
          <p:cNvSpPr>
            <a:spLocks noGrp="1" noRot="1" noChangeAspect="1"/>
          </p:cNvSpPr>
          <p:nvPr>
            <p:ph type="sldImg"/>
          </p:nvPr>
        </p:nvSpPr>
        <p:spPr/>
      </p:sp>
      <p:sp>
        <p:nvSpPr>
          <p:cNvPr id="5" name="Footer Placeholder 4"/>
          <p:cNvSpPr>
            <a:spLocks noGrp="1"/>
          </p:cNvSpPr>
          <p:nvPr>
            <p:ph type="ftr" sz="quarter" idx="10"/>
          </p:nvPr>
        </p:nvSpPr>
        <p:spPr/>
        <p:txBody>
          <a:bodyPr/>
          <a:lstStyle/>
          <a:p>
            <a:pPr>
              <a:defRPr/>
            </a:pPr>
            <a:r>
              <a:rPr lang="en-US" smtClean="0"/>
              <a:t>Oracle Big Data Fundamentals   5 - </a:t>
            </a:r>
            <a:fld id="{74DAD92B-25AD-46AB-837B-D097A441A2A5}" type="slidenum">
              <a:rPr lang="en-US" smtClean="0"/>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dirty="0" smtClean="0"/>
              <a:t>The following are</a:t>
            </a:r>
            <a:r>
              <a:rPr lang="en-US" baseline="0" dirty="0" smtClean="0"/>
              <a:t> the web URLs to access HDFS:</a:t>
            </a:r>
            <a:endParaRPr lang="en-US" baseline="0" dirty="0" smtClean="0"/>
          </a:p>
          <a:p>
            <a:pPr lvl="2"/>
            <a:r>
              <a:rPr lang="en-US" dirty="0" smtClean="0"/>
              <a:t>NameNode status: </a:t>
            </a:r>
            <a:r>
              <a:rPr lang="en-US" dirty="0" smtClean="0">
                <a:hlinkClick r:id="rId3"/>
              </a:rPr>
              <a:t>http://localhost:50070/dfshealth.jsp</a:t>
            </a:r>
            <a:endParaRPr lang="en-US" dirty="0" smtClean="0"/>
          </a:p>
          <a:p>
            <a:pPr lvl="2"/>
            <a:r>
              <a:rPr lang="en-US" dirty="0" smtClean="0"/>
              <a:t>DataBlock Scanner Report: </a:t>
            </a:r>
            <a:r>
              <a:rPr lang="en-US" dirty="0" smtClean="0">
                <a:hlinkClick r:id="rId4"/>
              </a:rPr>
              <a:t>http://localhost:50075/blockScannerReport</a:t>
            </a:r>
            <a:endParaRPr lang="en-US" dirty="0" smtClean="0"/>
          </a:p>
        </p:txBody>
      </p:sp>
      <p:sp>
        <p:nvSpPr>
          <p:cNvPr id="6" name="Footer Placeholder 5"/>
          <p:cNvSpPr>
            <a:spLocks noGrp="1"/>
          </p:cNvSpPr>
          <p:nvPr>
            <p:ph type="ftr" sz="quarter" idx="10"/>
          </p:nvPr>
        </p:nvSpPr>
        <p:spPr/>
        <p:txBody>
          <a:bodyPr/>
          <a:lstStyle/>
          <a:p>
            <a:pPr>
              <a:defRPr/>
            </a:pPr>
            <a:r>
              <a:rPr lang="en-US" smtClean="0"/>
              <a:t>Oracle Big Data Fundamentals   5 - </a:t>
            </a:r>
            <a:fld id="{74DAD92B-25AD-46AB-837B-D097A441A2A5}" type="slidenum">
              <a:rPr lang="en-US" smtClean="0"/>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6" name="Footer Placeholder 5"/>
          <p:cNvSpPr>
            <a:spLocks noGrp="1"/>
          </p:cNvSpPr>
          <p:nvPr>
            <p:ph type="ftr" sz="quarter" idx="10"/>
          </p:nvPr>
        </p:nvSpPr>
        <p:spPr/>
        <p:txBody>
          <a:bodyPr/>
          <a:lstStyle/>
          <a:p>
            <a:pPr>
              <a:defRPr/>
            </a:pPr>
            <a:r>
              <a:rPr lang="en-US" smtClean="0"/>
              <a:t>Oracle Big Data Fundamentals   5 - </a:t>
            </a:r>
            <a:fld id="{74DAD92B-25AD-46AB-837B-D097A441A2A5}" type="slidenum">
              <a:rPr lang="en-US" smtClean="0"/>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dirty="0" smtClean="0"/>
              <a:t>You can access the Hadoop Command Reference by using the following url: </a:t>
            </a:r>
            <a:endParaRPr lang="en-US" dirty="0" smtClean="0"/>
          </a:p>
          <a:p>
            <a:pPr lvl="1"/>
            <a:r>
              <a:rPr lang="en-US" dirty="0" smtClean="0">
                <a:hlinkClick r:id="rId3"/>
              </a:rPr>
              <a:t>http://hadoop.apache.org/docs/stable/hadoop-project-dist/hadoop-common/CommandsManual.html#Administration_Commands</a:t>
            </a:r>
            <a:endParaRPr lang="en-US" dirty="0" smtClean="0"/>
          </a:p>
          <a:p>
            <a:pPr lvl="1"/>
            <a:endParaRPr lang="en-US" dirty="0"/>
          </a:p>
        </p:txBody>
      </p:sp>
      <p:sp>
        <p:nvSpPr>
          <p:cNvPr id="6" name="Footer Placeholder 5"/>
          <p:cNvSpPr>
            <a:spLocks noGrp="1"/>
          </p:cNvSpPr>
          <p:nvPr>
            <p:ph type="ftr" sz="quarter" idx="10"/>
          </p:nvPr>
        </p:nvSpPr>
        <p:spPr/>
        <p:txBody>
          <a:bodyPr/>
          <a:lstStyle/>
          <a:p>
            <a:pPr>
              <a:defRPr/>
            </a:pPr>
            <a:r>
              <a:rPr lang="en-US" smtClean="0"/>
              <a:t>Oracle Big Data Fundamentals   5 - </a:t>
            </a:r>
            <a:fld id="{74DAD92B-25AD-46AB-837B-D097A441A2A5}" type="slidenum">
              <a:rPr lang="en-US" smtClean="0"/>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dirty="0" smtClean="0"/>
              <a:t>HDFS supports a traditional hierarchical file organization. A user or an application can create directories and store files inside these directories. The file system namespace hierarchy is similar to most other existing file systems; one can create and remove files, move a file from one directory to another, or rename a file. HDFS does not yet implement user quotas. HDFS does not support hard links or soft links. However, the HDFS architecture does not preclude implementing these features. </a:t>
            </a:r>
            <a:endParaRPr lang="en-US" dirty="0" smtClean="0"/>
          </a:p>
          <a:p>
            <a:pPr lvl="1"/>
            <a:r>
              <a:rPr lang="en-US" dirty="0" smtClean="0"/>
              <a:t>HDFS organizes data in the form of files and directories. It provides a command-line interface named FS shell that enables you to interact with the data stored in HDFS. The syntax of this command set is similar to other shells such as bash and csh.</a:t>
            </a:r>
            <a:endParaRPr lang="en-US" dirty="0" smtClean="0"/>
          </a:p>
          <a:p>
            <a:pPr lvl="1"/>
            <a:r>
              <a:rPr lang="en-US" dirty="0" smtClean="0"/>
              <a:t>The File System (FS) shell includes various shell-like commands that directly interact with the Hadoop Distributed File System (HDFS). You can invoke the FS shell as follows:</a:t>
            </a:r>
            <a:endParaRPr lang="en-US" dirty="0" smtClean="0"/>
          </a:p>
          <a:p>
            <a:pPr lvl="1"/>
            <a:r>
              <a:rPr lang="en-US" dirty="0" smtClean="0">
                <a:latin typeface="Courier New" panose="02070309020205020404" pitchFamily="49" charset="0"/>
                <a:cs typeface="Courier New" panose="02070309020205020404" pitchFamily="49" charset="0"/>
              </a:rPr>
              <a:t>hadoop fs &lt;args&gt;</a:t>
            </a:r>
            <a:endParaRPr lang="en-US" dirty="0" smtClean="0">
              <a:latin typeface="Courier New" panose="02070309020205020404" pitchFamily="49" charset="0"/>
              <a:cs typeface="Courier New" panose="02070309020205020404" pitchFamily="49" charset="0"/>
            </a:endParaRPr>
          </a:p>
          <a:p>
            <a:pPr lvl="1"/>
            <a:r>
              <a:rPr lang="en-US" dirty="0" smtClean="0"/>
              <a:t>For information about the FS shell commands, see the FileSystem shell site at:</a:t>
            </a:r>
            <a:endParaRPr lang="en-US" dirty="0" smtClean="0"/>
          </a:p>
          <a:p>
            <a:pPr lvl="1"/>
            <a:r>
              <a:rPr lang="en-US" dirty="0" smtClean="0">
                <a:hlinkClick r:id="rId3"/>
              </a:rPr>
              <a:t>http://hadoop.apache.org/docs/current/hadoop-project-dist/hadoop-common/FileSystemShell.html</a:t>
            </a:r>
            <a:endParaRPr lang="en-US" dirty="0" smtClean="0"/>
          </a:p>
          <a:p>
            <a:pPr lvl="1"/>
            <a:endParaRPr lang="en-US" dirty="0" smtClean="0"/>
          </a:p>
        </p:txBody>
      </p:sp>
      <p:sp>
        <p:nvSpPr>
          <p:cNvPr id="6" name="Footer Placeholder 5"/>
          <p:cNvSpPr>
            <a:spLocks noGrp="1"/>
          </p:cNvSpPr>
          <p:nvPr>
            <p:ph type="ftr" sz="quarter" idx="10"/>
          </p:nvPr>
        </p:nvSpPr>
        <p:spPr/>
        <p:txBody>
          <a:bodyPr/>
          <a:lstStyle/>
          <a:p>
            <a:pPr>
              <a:defRPr/>
            </a:pPr>
            <a:r>
              <a:rPr lang="en-US" smtClean="0"/>
              <a:t>Oracle Big Data Fundamentals   5 - </a:t>
            </a:r>
            <a:fld id="{74DAD92B-25AD-46AB-837B-D097A441A2A5}" type="slidenum">
              <a:rPr lang="en-US" smtClean="0"/>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dirty="0" smtClean="0"/>
              <a:t>HDFS supports a traditional hierarchical file organization. A user or an application can create directories and store files inside these directories. The file system namespace hierarchy is similar to most other existing file systems; one can create and remove files, move a file from one directory to another, or rename a file. HDFS does not yet implement user quotas. HDFS does not support hard links or soft links. However, the HDFS architecture does not preclude implementing these features. </a:t>
            </a:r>
            <a:endParaRPr lang="en-US" dirty="0" smtClean="0"/>
          </a:p>
          <a:p>
            <a:pPr lvl="1"/>
            <a:r>
              <a:rPr lang="en-US" dirty="0" smtClean="0"/>
              <a:t>HDFS organizes data in the form of files and directories. It provides a command-line interface named FS shell that enables you to interact with the data stored in HDFS. The syntax of this command set is similar to other shells such as bash and csh.</a:t>
            </a:r>
            <a:endParaRPr lang="en-US" dirty="0" smtClean="0"/>
          </a:p>
          <a:p>
            <a:pPr lvl="1"/>
            <a:r>
              <a:rPr lang="en-US" dirty="0" smtClean="0"/>
              <a:t>For information about the FS shell commands, see the FileSystem shell site at:</a:t>
            </a:r>
            <a:endParaRPr lang="en-US" dirty="0" smtClean="0"/>
          </a:p>
          <a:p>
            <a:pPr lvl="1"/>
            <a:r>
              <a:rPr lang="en-US" dirty="0" smtClean="0">
                <a:hlinkClick r:id="rId3"/>
              </a:rPr>
              <a:t>http://hadoop.apache.org/docs/current/hadoop-project-dist/hadoop-common/FileSystemShell.html</a:t>
            </a:r>
            <a:endParaRPr lang="en-US" dirty="0" smtClean="0"/>
          </a:p>
          <a:p>
            <a:pPr lvl="1"/>
            <a:endParaRPr lang="en-US" dirty="0" smtClean="0"/>
          </a:p>
        </p:txBody>
      </p:sp>
      <p:sp>
        <p:nvSpPr>
          <p:cNvPr id="6" name="Footer Placeholder 5"/>
          <p:cNvSpPr>
            <a:spLocks noGrp="1"/>
          </p:cNvSpPr>
          <p:nvPr>
            <p:ph type="ftr" sz="quarter" idx="10"/>
          </p:nvPr>
        </p:nvSpPr>
        <p:spPr/>
        <p:txBody>
          <a:bodyPr/>
          <a:lstStyle/>
          <a:p>
            <a:pPr>
              <a:defRPr/>
            </a:pPr>
            <a:r>
              <a:rPr lang="en-US" smtClean="0"/>
              <a:t>Oracle Big Data Fundamentals   5 - </a:t>
            </a:r>
            <a:fld id="{74DAD92B-25AD-46AB-837B-D097A441A2A5}" type="slidenum">
              <a:rPr lang="en-US" smtClean="0"/>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p:sp>
      <p:sp>
        <p:nvSpPr>
          <p:cNvPr id="32771" name="Notes Placeholder 2"/>
          <p:cNvSpPr>
            <a:spLocks noGrp="1"/>
          </p:cNvSpPr>
          <p:nvPr>
            <p:ph type="body" idx="1"/>
          </p:nvPr>
        </p:nvSpPr>
        <p:spPr>
          <a:noFill/>
        </p:spPr>
        <p:txBody>
          <a:bodyPr/>
          <a:lstStyle/>
          <a:p>
            <a:pPr lvl="1"/>
            <a:r>
              <a:rPr lang="en-US" dirty="0" smtClean="0">
                <a:latin typeface="Arial" panose="020B0604020202020204" pitchFamily="34" charset="0"/>
              </a:rPr>
              <a:t>Using the Oracle Linux command-line terminal, you can access HDFS and load data from the log files.</a:t>
            </a:r>
            <a:endParaRPr lang="en-US" dirty="0" smtClean="0">
              <a:latin typeface="Arial" panose="020B0604020202020204" pitchFamily="34" charset="0"/>
            </a:endParaRPr>
          </a:p>
          <a:p>
            <a:pPr lvl="1"/>
            <a:r>
              <a:rPr lang="en-US" dirty="0" smtClean="0">
                <a:latin typeface="Arial" panose="020B0604020202020204" pitchFamily="34" charset="0"/>
              </a:rPr>
              <a:t>HDFS commands are similar to Linux commands. </a:t>
            </a:r>
            <a:endParaRPr lang="en-US" dirty="0" smtClean="0">
              <a:latin typeface="Arial" panose="020B0604020202020204" pitchFamily="34" charset="0"/>
            </a:endParaRPr>
          </a:p>
          <a:p>
            <a:pPr lvl="1"/>
            <a:r>
              <a:rPr lang="en-US" b="1" dirty="0" smtClean="0">
                <a:latin typeface="Arial" panose="020B0604020202020204" pitchFamily="34" charset="0"/>
              </a:rPr>
              <a:t>Note: </a:t>
            </a:r>
            <a:r>
              <a:rPr lang="en-US" dirty="0" smtClean="0">
                <a:latin typeface="Arial" panose="020B0604020202020204" pitchFamily="34" charset="0"/>
              </a:rPr>
              <a:t>The prefix </a:t>
            </a:r>
            <a:r>
              <a:rPr lang="en-US" dirty="0" smtClean="0">
                <a:latin typeface="Courier New" panose="02070309020205020404" pitchFamily="49" charset="0"/>
                <a:cs typeface="Courier New" panose="02070309020205020404" pitchFamily="49" charset="0"/>
              </a:rPr>
              <a:t>hadoop</a:t>
            </a:r>
            <a:r>
              <a:rPr lang="en-US" dirty="0" smtClean="0">
                <a:latin typeface="Arial" panose="020B0604020202020204" pitchFamily="34" charset="0"/>
              </a:rPr>
              <a:t> must be added to all commands as shown in the first screenshot in the slide.</a:t>
            </a:r>
            <a:endParaRPr lang="en-US" dirty="0" smtClean="0">
              <a:latin typeface="Arial" panose="020B0604020202020204" pitchFamily="34" charset="0"/>
            </a:endParaRPr>
          </a:p>
        </p:txBody>
      </p:sp>
      <p:sp>
        <p:nvSpPr>
          <p:cNvPr id="5" name="Footer Placeholder 4"/>
          <p:cNvSpPr>
            <a:spLocks noGrp="1"/>
          </p:cNvSpPr>
          <p:nvPr>
            <p:ph type="ftr" sz="quarter" idx="10"/>
          </p:nvPr>
        </p:nvSpPr>
        <p:spPr/>
        <p:txBody>
          <a:bodyPr/>
          <a:lstStyle/>
          <a:p>
            <a:pPr>
              <a:defRPr/>
            </a:pPr>
            <a:r>
              <a:rPr lang="en-US" smtClean="0"/>
              <a:t>Oracle Big Data Fundamentals   5 - </a:t>
            </a:r>
            <a:fld id="{74DAD92B-25AD-46AB-837B-D097A441A2A5}" type="slidenum">
              <a:rPr lang="en-US" smtClean="0"/>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dirty="0" smtClean="0"/>
              <a:t>The first screenshot in the slide titled Hadoop Shell Commands shows the FS shell commands, which are available from the FileSystem shell site at:</a:t>
            </a:r>
            <a:endParaRPr lang="en-US" dirty="0" smtClean="0"/>
          </a:p>
          <a:p>
            <a:pPr lvl="1"/>
            <a:r>
              <a:rPr lang="en-US" dirty="0" smtClean="0">
                <a:hlinkClick r:id="rId3"/>
              </a:rPr>
              <a:t>http://hadoop.apache.org/docs/current/hadoop-project-dist/hadoop-common/FileSystemShell.html</a:t>
            </a:r>
            <a:endParaRPr lang="en-US" dirty="0" smtClean="0"/>
          </a:p>
          <a:p>
            <a:pPr lvl="1"/>
            <a:r>
              <a:rPr lang="en-US" dirty="0" smtClean="0"/>
              <a:t>The second screenshot in the slide shows using the </a:t>
            </a:r>
            <a:r>
              <a:rPr lang="en-US" dirty="0" smtClean="0">
                <a:latin typeface="Courier New" panose="02070309020205020404" pitchFamily="49" charset="0"/>
                <a:cs typeface="Courier New" panose="02070309020205020404" pitchFamily="49" charset="0"/>
              </a:rPr>
              <a:t>ls</a:t>
            </a:r>
            <a:r>
              <a:rPr lang="en-US" dirty="0" smtClean="0"/>
              <a:t> command on both the local file system and on the hadoop namespace, which returns different results. </a:t>
            </a:r>
            <a:endParaRPr lang="en-US" dirty="0" smtClean="0"/>
          </a:p>
          <a:p>
            <a:pPr lvl="1"/>
            <a:endParaRPr lang="en-US" dirty="0" smtClean="0"/>
          </a:p>
          <a:p>
            <a:pPr lvl="1"/>
            <a:r>
              <a:rPr lang="en-US" dirty="0" smtClean="0"/>
              <a:t> </a:t>
            </a:r>
            <a:endParaRPr lang="en-US" dirty="0"/>
          </a:p>
        </p:txBody>
      </p:sp>
      <p:sp>
        <p:nvSpPr>
          <p:cNvPr id="6" name="Footer Placeholder 5"/>
          <p:cNvSpPr>
            <a:spLocks noGrp="1"/>
          </p:cNvSpPr>
          <p:nvPr>
            <p:ph type="ftr" sz="quarter" idx="10"/>
          </p:nvPr>
        </p:nvSpPr>
        <p:spPr/>
        <p:txBody>
          <a:bodyPr/>
          <a:lstStyle/>
          <a:p>
            <a:pPr>
              <a:defRPr/>
            </a:pPr>
            <a:r>
              <a:rPr lang="en-US" smtClean="0"/>
              <a:t>Oracle Big Data Fundamentals   5 - </a:t>
            </a:r>
            <a:fld id="{74DAD92B-25AD-46AB-837B-D097A441A2A5}" type="slidenum">
              <a:rPr lang="en-US" smtClean="0"/>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dirty="0" smtClean="0"/>
              <a:t>In the two screen captures examples shown in the slide, the </a:t>
            </a:r>
            <a:r>
              <a:rPr lang="en-US" dirty="0" smtClean="0">
                <a:latin typeface="Courier New" panose="02070309020205020404" pitchFamily="49" charset="0"/>
                <a:cs typeface="Courier New" panose="02070309020205020404" pitchFamily="49" charset="0"/>
              </a:rPr>
              <a:t>ls</a:t>
            </a:r>
            <a:r>
              <a:rPr lang="en-US" dirty="0" smtClean="0"/>
              <a:t> command is used to get an HDFS file listing for the HDFS </a:t>
            </a:r>
            <a:r>
              <a:rPr lang="en-US" dirty="0" smtClean="0">
                <a:latin typeface="Courier New" panose="02070309020205020404" pitchFamily="49" charset="0"/>
                <a:cs typeface="Courier New" panose="02070309020205020404" pitchFamily="49" charset="0"/>
              </a:rPr>
              <a:t>wordcount</a:t>
            </a:r>
            <a:r>
              <a:rPr lang="en-US" dirty="0" smtClean="0">
                <a:cs typeface="Arial" panose="020B0604020202020204" pitchFamily="34" charset="0"/>
              </a:rPr>
              <a:t> </a:t>
            </a:r>
            <a:r>
              <a:rPr lang="en-US" dirty="0" smtClean="0"/>
              <a:t>and </a:t>
            </a:r>
            <a:r>
              <a:rPr lang="en-US" dirty="0" smtClean="0">
                <a:latin typeface="Courier New" panose="02070309020205020404" pitchFamily="49" charset="0"/>
                <a:cs typeface="Courier New" panose="02070309020205020404" pitchFamily="49" charset="0"/>
              </a:rPr>
              <a:t>wordcount/input</a:t>
            </a:r>
            <a:r>
              <a:rPr lang="en-US" dirty="0" smtClean="0"/>
              <a:t> directories. </a:t>
            </a:r>
            <a:endParaRPr lang="en-US" dirty="0" smtClean="0"/>
          </a:p>
          <a:p>
            <a:pPr lvl="1"/>
            <a:r>
              <a:rPr lang="en-US" dirty="0" smtClean="0"/>
              <a:t>Column 1 shows the file mode: "</a:t>
            </a:r>
            <a:r>
              <a:rPr lang="en-US" b="1" dirty="0" smtClean="0">
                <a:latin typeface="Courier New" panose="02070309020205020404" pitchFamily="49" charset="0"/>
                <a:cs typeface="Courier New" panose="02070309020205020404" pitchFamily="49" charset="0"/>
              </a:rPr>
              <a:t>d"</a:t>
            </a:r>
            <a:r>
              <a:rPr lang="en-US" dirty="0" smtClean="0"/>
              <a:t> for a directory and a  "</a:t>
            </a:r>
            <a:r>
              <a:rPr lang="en-US" b="1" dirty="0" smtClean="0">
                <a:latin typeface="Courier New" panose="02070309020205020404" pitchFamily="49" charset="0"/>
                <a:cs typeface="Courier New" panose="02070309020205020404" pitchFamily="49" charset="0"/>
              </a:rPr>
              <a:t>–"</a:t>
            </a:r>
            <a:r>
              <a:rPr lang="en-US" dirty="0" smtClean="0"/>
              <a:t> for a normal file, followed by the file or directory permission. HDFS has a permissions model similar to that used in Linux. The three permission types are: read (r), write (w), and execute (x). The execute permission for a file is ignored because you cannot execute a file on HDFS. The permissions are grouped by owner, group, and public (everyone else). The second column shows the replication factor for files. The concept of replication factor does not apply to directories. Columns 3 and 4 show the file owner and group. Column 5 shows the size of the file, in bytes, or 0 if it is a directory. Columns 6 and 7 show the date and time of the last modification, respectively. Column 8 is the name of the file or directory. </a:t>
            </a:r>
            <a:endParaRPr lang="en-US" dirty="0" smtClean="0"/>
          </a:p>
        </p:txBody>
      </p:sp>
      <p:sp>
        <p:nvSpPr>
          <p:cNvPr id="6" name="Footer Placeholder 5"/>
          <p:cNvSpPr>
            <a:spLocks noGrp="1"/>
          </p:cNvSpPr>
          <p:nvPr>
            <p:ph type="ftr" sz="quarter" idx="10"/>
          </p:nvPr>
        </p:nvSpPr>
        <p:spPr/>
        <p:txBody>
          <a:bodyPr/>
          <a:lstStyle/>
          <a:p>
            <a:pPr>
              <a:defRPr/>
            </a:pPr>
            <a:r>
              <a:rPr lang="en-US" smtClean="0"/>
              <a:t>Oracle Big Data Fundamentals   5 - </a:t>
            </a:r>
            <a:fld id="{74DAD92B-25AD-46AB-837B-D097A441A2A5}"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6" name="Footer Placeholder 5"/>
          <p:cNvSpPr>
            <a:spLocks noGrp="1"/>
          </p:cNvSpPr>
          <p:nvPr>
            <p:ph type="ftr" sz="quarter" idx="10"/>
          </p:nvPr>
        </p:nvSpPr>
        <p:spPr/>
        <p:txBody>
          <a:bodyPr/>
          <a:lstStyle/>
          <a:p>
            <a:pPr>
              <a:defRPr/>
            </a:pPr>
            <a:r>
              <a:rPr lang="en-US" smtClean="0"/>
              <a:t>Oracle Big Data Fundamentals   5 - </a:t>
            </a:r>
            <a:fld id="{74DAD92B-25AD-46AB-837B-D097A441A2A5}" type="slidenum">
              <a:rPr lang="en-US" smtClean="0"/>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6" name="Footer Placeholder 5"/>
          <p:cNvSpPr>
            <a:spLocks noGrp="1"/>
          </p:cNvSpPr>
          <p:nvPr>
            <p:ph type="ftr" sz="quarter" idx="10"/>
          </p:nvPr>
        </p:nvSpPr>
        <p:spPr/>
        <p:txBody>
          <a:bodyPr/>
          <a:lstStyle/>
          <a:p>
            <a:pPr>
              <a:defRPr/>
            </a:pPr>
            <a:r>
              <a:rPr lang="en-US" smtClean="0"/>
              <a:t>Oracle Big Data Fundamentals   5 - </a:t>
            </a:r>
            <a:fld id="{74DAD92B-25AD-46AB-837B-D097A441A2A5}" type="slidenum">
              <a:rPr lang="en-US" smtClean="0"/>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6" name="Footer Placeholder 5"/>
          <p:cNvSpPr>
            <a:spLocks noGrp="1"/>
          </p:cNvSpPr>
          <p:nvPr>
            <p:ph type="ftr" sz="quarter" idx="10"/>
          </p:nvPr>
        </p:nvSpPr>
        <p:spPr/>
        <p:txBody>
          <a:bodyPr/>
          <a:lstStyle/>
          <a:p>
            <a:pPr>
              <a:defRPr/>
            </a:pPr>
            <a:r>
              <a:rPr lang="en-US" smtClean="0"/>
              <a:t>Oracle Big Data Fundamentals   5 - </a:t>
            </a:r>
            <a:fld id="{74DAD92B-25AD-46AB-837B-D097A441A2A5}" type="slidenum">
              <a:rPr lang="en-US" smtClean="0"/>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6" name="Footer Placeholder 5"/>
          <p:cNvSpPr>
            <a:spLocks noGrp="1"/>
          </p:cNvSpPr>
          <p:nvPr>
            <p:ph type="ftr" sz="quarter" idx="10"/>
          </p:nvPr>
        </p:nvSpPr>
        <p:spPr/>
        <p:txBody>
          <a:bodyPr/>
          <a:lstStyle/>
          <a:p>
            <a:pPr>
              <a:defRPr/>
            </a:pPr>
            <a:r>
              <a:rPr lang="en-US" smtClean="0"/>
              <a:t>Oracle Big Data Fundamentals   5 - </a:t>
            </a:r>
            <a:fld id="{74DAD92B-25AD-46AB-837B-D097A441A2A5}" type="slidenum">
              <a:rPr lang="en-US" smtClean="0"/>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pPr lvl="1"/>
            <a:r>
              <a:rPr lang="en-US" dirty="0" smtClean="0"/>
              <a:t>The table in the slide shows some of the available administration commands that are useful for administrators of a Hadoop cluster. </a:t>
            </a:r>
            <a:endParaRPr lang="en-US" dirty="0" smtClean="0"/>
          </a:p>
          <a:p>
            <a:pPr lvl="1"/>
            <a:r>
              <a:rPr lang="en-US" dirty="0" smtClean="0"/>
              <a:t>For detailed information on using the commands shown in the slide, see the following URL: </a:t>
            </a:r>
            <a:endParaRPr lang="en-US" dirty="0" smtClean="0"/>
          </a:p>
          <a:p>
            <a:pPr lvl="1"/>
            <a:r>
              <a:rPr lang="en-US" dirty="0" smtClean="0">
                <a:hlinkClick r:id="rId3"/>
              </a:rPr>
              <a:t>http://hadoop.apache.org/docs/stable/hadoop-project-dist/hadoop-common/CommandsManual.html#Administration_Commands</a:t>
            </a:r>
            <a:endParaRPr lang="en-US" dirty="0" smtClean="0"/>
          </a:p>
          <a:p>
            <a:pPr lvl="1"/>
            <a:endParaRPr lang="en-US" dirty="0"/>
          </a:p>
        </p:txBody>
      </p:sp>
      <p:sp>
        <p:nvSpPr>
          <p:cNvPr id="8" name="Slide Image Placeholder 7"/>
          <p:cNvSpPr>
            <a:spLocks noGrp="1" noRot="1" noChangeAspect="1"/>
          </p:cNvSpPr>
          <p:nvPr>
            <p:ph type="sldImg"/>
          </p:nvPr>
        </p:nvSpPr>
        <p:spPr/>
      </p:sp>
      <p:sp>
        <p:nvSpPr>
          <p:cNvPr id="5" name="Footer Placeholder 4"/>
          <p:cNvSpPr>
            <a:spLocks noGrp="1"/>
          </p:cNvSpPr>
          <p:nvPr>
            <p:ph type="ftr" sz="quarter" idx="10"/>
          </p:nvPr>
        </p:nvSpPr>
        <p:spPr/>
        <p:txBody>
          <a:bodyPr/>
          <a:lstStyle/>
          <a:p>
            <a:pPr>
              <a:defRPr/>
            </a:pPr>
            <a:r>
              <a:rPr lang="en-US" smtClean="0"/>
              <a:t>Oracle Big Data Fundamentals   5 - </a:t>
            </a:r>
            <a:fld id="{74DAD92B-25AD-46AB-837B-D097A441A2A5}" type="slidenum">
              <a:rPr lang="en-US" smtClean="0"/>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dirty="0" smtClean="0">
                <a:latin typeface="Courier New" panose="02070309020205020404" pitchFamily="49" charset="0"/>
                <a:cs typeface="Courier New" panose="02070309020205020404" pitchFamily="49" charset="0"/>
              </a:rPr>
              <a:t>fsck</a:t>
            </a:r>
            <a:r>
              <a:rPr lang="en-US" dirty="0" smtClean="0"/>
              <a:t> can be run on the whole file system or on a subset of files.</a:t>
            </a:r>
            <a:endParaRPr lang="en-US" dirty="0" smtClean="0"/>
          </a:p>
          <a:p>
            <a:pPr lvl="1"/>
            <a:r>
              <a:rPr lang="en-US" dirty="0" smtClean="0"/>
              <a:t>The slide example shows how to use the </a:t>
            </a:r>
            <a:r>
              <a:rPr lang="en-US" dirty="0" smtClean="0">
                <a:latin typeface="Courier New" panose="02070309020205020404" pitchFamily="49" charset="0"/>
                <a:cs typeface="Courier New" panose="02070309020205020404" pitchFamily="49" charset="0"/>
              </a:rPr>
              <a:t>hdfs fsck</a:t>
            </a:r>
            <a:r>
              <a:rPr lang="en-US" dirty="0" smtClean="0"/>
              <a:t> command on a single file to find out the blocks for that file in addition to some other useful information. In this course, you are using the BDLite VM, which is only one node; therefore, no files are being replicated. </a:t>
            </a:r>
            <a:endParaRPr lang="en-US" dirty="0"/>
          </a:p>
        </p:txBody>
      </p:sp>
      <p:sp>
        <p:nvSpPr>
          <p:cNvPr id="6" name="Footer Placeholder 5"/>
          <p:cNvSpPr>
            <a:spLocks noGrp="1"/>
          </p:cNvSpPr>
          <p:nvPr>
            <p:ph type="ftr" sz="quarter" idx="10"/>
          </p:nvPr>
        </p:nvSpPr>
        <p:spPr/>
        <p:txBody>
          <a:bodyPr/>
          <a:lstStyle/>
          <a:p>
            <a:pPr>
              <a:defRPr/>
            </a:pPr>
            <a:r>
              <a:rPr lang="en-US" smtClean="0"/>
              <a:t>Oracle Big Data Fundamentals   5 - </a:t>
            </a:r>
            <a:fld id="{74DAD92B-25AD-46AB-837B-D097A441A2A5}" type="slidenum">
              <a:rPr lang="en-US" smtClean="0"/>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5"/>
          <p:cNvSpPr>
            <a:spLocks noGrp="1" noRot="1" noChangeAspect="1" noTextEdit="1"/>
          </p:cNvSpPr>
          <p:nvPr>
            <p:ph type="sldImg"/>
          </p:nvPr>
        </p:nvSpPr>
        <p:spPr/>
      </p:sp>
      <p:sp>
        <p:nvSpPr>
          <p:cNvPr id="33795" name="Notes Placeholder 6"/>
          <p:cNvSpPr>
            <a:spLocks noGrp="1"/>
          </p:cNvSpPr>
          <p:nvPr>
            <p:ph type="body" idx="1"/>
          </p:nvPr>
        </p:nvSpPr>
        <p:spPr>
          <a:noFill/>
        </p:spPr>
        <p:txBody>
          <a:bodyPr/>
          <a:lstStyle/>
          <a:p>
            <a:endParaRPr lang="en-US" dirty="0" smtClean="0">
              <a:latin typeface="Arial" panose="020B0604020202020204" pitchFamily="34" charset="0"/>
            </a:endParaRPr>
          </a:p>
        </p:txBody>
      </p:sp>
      <p:sp>
        <p:nvSpPr>
          <p:cNvPr id="5" name="Footer Placeholder 4"/>
          <p:cNvSpPr>
            <a:spLocks noGrp="1"/>
          </p:cNvSpPr>
          <p:nvPr>
            <p:ph type="ftr" sz="quarter" idx="10"/>
          </p:nvPr>
        </p:nvSpPr>
        <p:spPr/>
        <p:txBody>
          <a:bodyPr/>
          <a:lstStyle/>
          <a:p>
            <a:pPr>
              <a:defRPr/>
            </a:pPr>
            <a:r>
              <a:rPr lang="en-US" smtClean="0"/>
              <a:t>Oracle Big Data Fundamentals   5 - </a:t>
            </a:r>
            <a:fld id="{74DAD92B-25AD-46AB-837B-D097A441A2A5}" type="slidenum">
              <a:rPr lang="en-US" smtClean="0"/>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5"/>
          <p:cNvSpPr>
            <a:spLocks noGrp="1" noRot="1" noChangeAspect="1" noTextEdit="1"/>
          </p:cNvSpPr>
          <p:nvPr>
            <p:ph type="sldImg"/>
          </p:nvPr>
        </p:nvSpPr>
        <p:spPr/>
      </p:sp>
      <p:sp>
        <p:nvSpPr>
          <p:cNvPr id="33795" name="Notes Placeholder 6"/>
          <p:cNvSpPr>
            <a:spLocks noGrp="1"/>
          </p:cNvSpPr>
          <p:nvPr>
            <p:ph type="body" idx="1"/>
          </p:nvPr>
        </p:nvSpPr>
        <p:spPr>
          <a:noFill/>
        </p:spPr>
        <p:txBody>
          <a:bodyPr/>
          <a:lstStyle/>
          <a:p>
            <a:endParaRPr lang="en-US" dirty="0" smtClean="0">
              <a:latin typeface="Arial" panose="020B0604020202020204" pitchFamily="34" charset="0"/>
            </a:endParaRPr>
          </a:p>
        </p:txBody>
      </p:sp>
      <p:sp>
        <p:nvSpPr>
          <p:cNvPr id="5" name="Footer Placeholder 4"/>
          <p:cNvSpPr>
            <a:spLocks noGrp="1"/>
          </p:cNvSpPr>
          <p:nvPr>
            <p:ph type="ftr" sz="quarter" idx="10"/>
          </p:nvPr>
        </p:nvSpPr>
        <p:spPr/>
        <p:txBody>
          <a:bodyPr/>
          <a:lstStyle/>
          <a:p>
            <a:pPr>
              <a:defRPr/>
            </a:pPr>
            <a:r>
              <a:rPr lang="en-US" smtClean="0"/>
              <a:t>Oracle Big Data Fundamentals   5 - </a:t>
            </a:r>
            <a:fld id="{74DAD92B-25AD-46AB-837B-D097A441A2A5}" type="slidenum">
              <a:rPr lang="en-US" smtClean="0"/>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5"/>
          <p:cNvSpPr>
            <a:spLocks noGrp="1" noRot="1" noChangeAspect="1" noTextEdit="1"/>
          </p:cNvSpPr>
          <p:nvPr>
            <p:ph type="sldImg"/>
          </p:nvPr>
        </p:nvSpPr>
        <p:spPr/>
      </p:sp>
      <p:sp>
        <p:nvSpPr>
          <p:cNvPr id="33795" name="Notes Placeholder 6"/>
          <p:cNvSpPr>
            <a:spLocks noGrp="1"/>
          </p:cNvSpPr>
          <p:nvPr>
            <p:ph type="body" idx="1"/>
          </p:nvPr>
        </p:nvSpPr>
        <p:spPr>
          <a:noFill/>
        </p:spPr>
        <p:txBody>
          <a:bodyPr/>
          <a:lstStyle/>
          <a:p>
            <a:endParaRPr lang="en-US" dirty="0" smtClean="0">
              <a:latin typeface="Arial" panose="020B0604020202020204" pitchFamily="34" charset="0"/>
            </a:endParaRPr>
          </a:p>
        </p:txBody>
      </p:sp>
      <p:sp>
        <p:nvSpPr>
          <p:cNvPr id="5" name="Footer Placeholder 4"/>
          <p:cNvSpPr>
            <a:spLocks noGrp="1"/>
          </p:cNvSpPr>
          <p:nvPr>
            <p:ph type="ftr" sz="quarter" idx="10"/>
          </p:nvPr>
        </p:nvSpPr>
        <p:spPr/>
        <p:txBody>
          <a:bodyPr/>
          <a:lstStyle/>
          <a:p>
            <a:pPr>
              <a:defRPr/>
            </a:pPr>
            <a:r>
              <a:rPr lang="en-US" smtClean="0"/>
              <a:t>Oracle Big Data Fundamentals   5 - </a:t>
            </a:r>
            <a:fld id="{74DAD92B-25AD-46AB-837B-D097A441A2A5}" type="slidenum">
              <a:rPr lang="en-US" smtClean="0"/>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5"/>
          <p:cNvSpPr>
            <a:spLocks noGrp="1" noRot="1" noChangeAspect="1" noTextEdit="1"/>
          </p:cNvSpPr>
          <p:nvPr>
            <p:ph type="sldImg"/>
          </p:nvPr>
        </p:nvSpPr>
        <p:spPr/>
      </p:sp>
      <p:sp>
        <p:nvSpPr>
          <p:cNvPr id="33795" name="Notes Placeholder 6"/>
          <p:cNvSpPr>
            <a:spLocks noGrp="1"/>
          </p:cNvSpPr>
          <p:nvPr>
            <p:ph type="body" idx="1"/>
          </p:nvPr>
        </p:nvSpPr>
        <p:spPr>
          <a:noFill/>
        </p:spPr>
        <p:txBody>
          <a:bodyPr/>
          <a:lstStyle/>
          <a:p>
            <a:endParaRPr lang="en-US" dirty="0" smtClean="0">
              <a:latin typeface="Arial" panose="020B0604020202020204" pitchFamily="34" charset="0"/>
            </a:endParaRPr>
          </a:p>
        </p:txBody>
      </p:sp>
      <p:sp>
        <p:nvSpPr>
          <p:cNvPr id="5" name="Footer Placeholder 4"/>
          <p:cNvSpPr>
            <a:spLocks noGrp="1"/>
          </p:cNvSpPr>
          <p:nvPr>
            <p:ph type="ftr" sz="quarter" idx="10"/>
          </p:nvPr>
        </p:nvSpPr>
        <p:spPr/>
        <p:txBody>
          <a:bodyPr/>
          <a:lstStyle/>
          <a:p>
            <a:pPr>
              <a:defRPr/>
            </a:pPr>
            <a:r>
              <a:rPr lang="en-US" smtClean="0"/>
              <a:t>Oracle Big Data Fundamentals   5 - </a:t>
            </a:r>
            <a:fld id="{74DAD92B-25AD-46AB-837B-D097A441A2A5}" type="slidenum">
              <a:rPr lang="en-US" smtClean="0"/>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5"/>
          <p:cNvSpPr>
            <a:spLocks noGrp="1" noRot="1" noChangeAspect="1" noTextEdit="1"/>
          </p:cNvSpPr>
          <p:nvPr>
            <p:ph type="sldImg"/>
          </p:nvPr>
        </p:nvSpPr>
        <p:spPr/>
      </p:sp>
      <p:sp>
        <p:nvSpPr>
          <p:cNvPr id="33795" name="Notes Placeholder 6"/>
          <p:cNvSpPr>
            <a:spLocks noGrp="1"/>
          </p:cNvSpPr>
          <p:nvPr>
            <p:ph type="body" idx="1"/>
          </p:nvPr>
        </p:nvSpPr>
        <p:spPr>
          <a:noFill/>
        </p:spPr>
        <p:txBody>
          <a:bodyPr/>
          <a:lstStyle/>
          <a:p>
            <a:endParaRPr lang="en-US" dirty="0" smtClean="0">
              <a:latin typeface="Arial" panose="020B0604020202020204" pitchFamily="34" charset="0"/>
            </a:endParaRPr>
          </a:p>
        </p:txBody>
      </p:sp>
      <p:sp>
        <p:nvSpPr>
          <p:cNvPr id="5" name="Footer Placeholder 4"/>
          <p:cNvSpPr>
            <a:spLocks noGrp="1"/>
          </p:cNvSpPr>
          <p:nvPr>
            <p:ph type="ftr" sz="quarter" idx="10"/>
          </p:nvPr>
        </p:nvSpPr>
        <p:spPr/>
        <p:txBody>
          <a:bodyPr/>
          <a:lstStyle/>
          <a:p>
            <a:pPr>
              <a:defRPr/>
            </a:pPr>
            <a:r>
              <a:rPr lang="en-US" smtClean="0"/>
              <a:t>Oracle Big Data Fundamentals   5 - </a:t>
            </a:r>
            <a:fld id="{74DAD92B-25AD-46AB-837B-D097A441A2A5}" type="slidenum">
              <a:rPr lang="en-US" smtClean="0"/>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6" name="Footer Placeholder 5"/>
          <p:cNvSpPr>
            <a:spLocks noGrp="1"/>
          </p:cNvSpPr>
          <p:nvPr>
            <p:ph type="ftr" sz="quarter" idx="10"/>
          </p:nvPr>
        </p:nvSpPr>
        <p:spPr/>
        <p:txBody>
          <a:bodyPr/>
          <a:lstStyle/>
          <a:p>
            <a:pPr>
              <a:defRPr/>
            </a:pPr>
            <a:r>
              <a:rPr lang="en-US" smtClean="0"/>
              <a:t>Oracle Big Data Fundamentals   5 - </a:t>
            </a:r>
            <a:fld id="{74DAD92B-25AD-46AB-837B-D097A441A2A5}" type="slidenum">
              <a:rPr lang="en-US" smtClean="0"/>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5"/>
          <p:cNvSpPr>
            <a:spLocks noGrp="1" noRot="1" noChangeAspect="1" noTextEdit="1"/>
          </p:cNvSpPr>
          <p:nvPr>
            <p:ph type="sldImg"/>
          </p:nvPr>
        </p:nvSpPr>
        <p:spPr/>
      </p:sp>
      <p:sp>
        <p:nvSpPr>
          <p:cNvPr id="33795" name="Notes Placeholder 6"/>
          <p:cNvSpPr>
            <a:spLocks noGrp="1"/>
          </p:cNvSpPr>
          <p:nvPr>
            <p:ph type="body" idx="1"/>
          </p:nvPr>
        </p:nvSpPr>
        <p:spPr>
          <a:noFill/>
        </p:spPr>
        <p:txBody>
          <a:bodyPr/>
          <a:lstStyle/>
          <a:p>
            <a:endParaRPr lang="en-US" dirty="0" smtClean="0">
              <a:latin typeface="Arial" panose="020B0604020202020204" pitchFamily="34" charset="0"/>
            </a:endParaRPr>
          </a:p>
        </p:txBody>
      </p:sp>
      <p:sp>
        <p:nvSpPr>
          <p:cNvPr id="5" name="Footer Placeholder 4"/>
          <p:cNvSpPr>
            <a:spLocks noGrp="1"/>
          </p:cNvSpPr>
          <p:nvPr>
            <p:ph type="ftr" sz="quarter" idx="10"/>
          </p:nvPr>
        </p:nvSpPr>
        <p:spPr/>
        <p:txBody>
          <a:bodyPr/>
          <a:lstStyle/>
          <a:p>
            <a:pPr>
              <a:defRPr/>
            </a:pPr>
            <a:r>
              <a:rPr lang="en-US" smtClean="0"/>
              <a:t>Oracle Big Data Fundamentals   5 - </a:t>
            </a:r>
            <a:fld id="{74DAD92B-25AD-46AB-837B-D097A441A2A5}" type="slidenum">
              <a:rPr lang="en-US" smtClean="0"/>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5"/>
          <p:cNvSpPr>
            <a:spLocks noGrp="1" noRot="1" noChangeAspect="1" noTextEdit="1"/>
          </p:cNvSpPr>
          <p:nvPr>
            <p:ph type="sldImg"/>
          </p:nvPr>
        </p:nvSpPr>
        <p:spPr/>
      </p:sp>
      <p:sp>
        <p:nvSpPr>
          <p:cNvPr id="33795" name="Notes Placeholder 6"/>
          <p:cNvSpPr>
            <a:spLocks noGrp="1"/>
          </p:cNvSpPr>
          <p:nvPr>
            <p:ph type="body" idx="1"/>
          </p:nvPr>
        </p:nvSpPr>
        <p:spPr>
          <a:noFill/>
        </p:spPr>
        <p:txBody>
          <a:bodyPr/>
          <a:lstStyle/>
          <a:p>
            <a:endParaRPr lang="en-US" dirty="0" smtClean="0">
              <a:latin typeface="Arial" panose="020B0604020202020204" pitchFamily="34" charset="0"/>
            </a:endParaRPr>
          </a:p>
        </p:txBody>
      </p:sp>
      <p:sp>
        <p:nvSpPr>
          <p:cNvPr id="5" name="Footer Placeholder 4"/>
          <p:cNvSpPr>
            <a:spLocks noGrp="1"/>
          </p:cNvSpPr>
          <p:nvPr>
            <p:ph type="ftr" sz="quarter" idx="10"/>
          </p:nvPr>
        </p:nvSpPr>
        <p:spPr/>
        <p:txBody>
          <a:bodyPr/>
          <a:lstStyle/>
          <a:p>
            <a:pPr>
              <a:defRPr/>
            </a:pPr>
            <a:r>
              <a:rPr lang="en-US" smtClean="0"/>
              <a:t>Oracle Big Data Fundamentals   5 - </a:t>
            </a:r>
            <a:fld id="{74DAD92B-25AD-46AB-837B-D097A441A2A5}" type="slidenum">
              <a:rPr lang="en-US" smtClean="0"/>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5"/>
          <p:cNvSpPr>
            <a:spLocks noGrp="1" noRot="1" noChangeAspect="1" noTextEdit="1"/>
          </p:cNvSpPr>
          <p:nvPr>
            <p:ph type="sldImg"/>
          </p:nvPr>
        </p:nvSpPr>
        <p:spPr/>
      </p:sp>
      <p:sp>
        <p:nvSpPr>
          <p:cNvPr id="33795" name="Notes Placeholder 6"/>
          <p:cNvSpPr>
            <a:spLocks noGrp="1"/>
          </p:cNvSpPr>
          <p:nvPr>
            <p:ph type="body" idx="1"/>
          </p:nvPr>
        </p:nvSpPr>
        <p:spPr>
          <a:noFill/>
        </p:spPr>
        <p:txBody>
          <a:bodyPr/>
          <a:lstStyle/>
          <a:p>
            <a:endParaRPr lang="en-US" dirty="0" smtClean="0">
              <a:latin typeface="Arial" panose="020B0604020202020204" pitchFamily="34" charset="0"/>
            </a:endParaRPr>
          </a:p>
        </p:txBody>
      </p:sp>
      <p:sp>
        <p:nvSpPr>
          <p:cNvPr id="5" name="Footer Placeholder 4"/>
          <p:cNvSpPr>
            <a:spLocks noGrp="1"/>
          </p:cNvSpPr>
          <p:nvPr>
            <p:ph type="ftr" sz="quarter" idx="10"/>
          </p:nvPr>
        </p:nvSpPr>
        <p:spPr/>
        <p:txBody>
          <a:bodyPr/>
          <a:lstStyle/>
          <a:p>
            <a:pPr>
              <a:defRPr/>
            </a:pPr>
            <a:r>
              <a:rPr lang="en-US" smtClean="0"/>
              <a:t>Oracle Big Data Fundamentals   5 - </a:t>
            </a:r>
            <a:fld id="{74DAD92B-25AD-46AB-837B-D097A441A2A5}" type="slidenum">
              <a:rPr lang="en-US" smtClean="0"/>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5"/>
          <p:cNvSpPr>
            <a:spLocks noGrp="1" noRot="1" noChangeAspect="1" noTextEdit="1"/>
          </p:cNvSpPr>
          <p:nvPr>
            <p:ph type="sldImg"/>
          </p:nvPr>
        </p:nvSpPr>
        <p:spPr/>
      </p:sp>
      <p:sp>
        <p:nvSpPr>
          <p:cNvPr id="33795" name="Notes Placeholder 6"/>
          <p:cNvSpPr>
            <a:spLocks noGrp="1"/>
          </p:cNvSpPr>
          <p:nvPr>
            <p:ph type="body" idx="1"/>
          </p:nvPr>
        </p:nvSpPr>
        <p:spPr>
          <a:noFill/>
        </p:spPr>
        <p:txBody>
          <a:bodyPr/>
          <a:lstStyle/>
          <a:p>
            <a:endParaRPr lang="en-US" dirty="0" smtClean="0">
              <a:latin typeface="Arial" panose="020B0604020202020204" pitchFamily="34" charset="0"/>
            </a:endParaRPr>
          </a:p>
        </p:txBody>
      </p:sp>
      <p:sp>
        <p:nvSpPr>
          <p:cNvPr id="5" name="Footer Placeholder 4"/>
          <p:cNvSpPr>
            <a:spLocks noGrp="1"/>
          </p:cNvSpPr>
          <p:nvPr>
            <p:ph type="ftr" sz="quarter" idx="10"/>
          </p:nvPr>
        </p:nvSpPr>
        <p:spPr/>
        <p:txBody>
          <a:bodyPr/>
          <a:lstStyle/>
          <a:p>
            <a:pPr>
              <a:defRPr/>
            </a:pPr>
            <a:r>
              <a:rPr lang="en-US" smtClean="0"/>
              <a:t>Oracle Big Data Fundamentals   5 - </a:t>
            </a:r>
            <a:fld id="{74DAD92B-25AD-46AB-837B-D097A441A2A5}" type="slidenum">
              <a:rPr lang="en-US" smtClean="0"/>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5"/>
          <p:cNvSpPr>
            <a:spLocks noGrp="1" noRot="1" noChangeAspect="1" noTextEdit="1"/>
          </p:cNvSpPr>
          <p:nvPr>
            <p:ph type="sldImg"/>
          </p:nvPr>
        </p:nvSpPr>
        <p:spPr/>
      </p:sp>
      <p:sp>
        <p:nvSpPr>
          <p:cNvPr id="33795" name="Notes Placeholder 6"/>
          <p:cNvSpPr>
            <a:spLocks noGrp="1"/>
          </p:cNvSpPr>
          <p:nvPr>
            <p:ph type="body" idx="1"/>
          </p:nvPr>
        </p:nvSpPr>
        <p:spPr>
          <a:noFill/>
        </p:spPr>
        <p:txBody>
          <a:bodyPr/>
          <a:lstStyle/>
          <a:p>
            <a:endParaRPr lang="en-US" dirty="0" smtClean="0">
              <a:latin typeface="Arial" panose="020B0604020202020204" pitchFamily="34" charset="0"/>
            </a:endParaRPr>
          </a:p>
        </p:txBody>
      </p:sp>
      <p:sp>
        <p:nvSpPr>
          <p:cNvPr id="5" name="Footer Placeholder 4"/>
          <p:cNvSpPr>
            <a:spLocks noGrp="1"/>
          </p:cNvSpPr>
          <p:nvPr>
            <p:ph type="ftr" sz="quarter" idx="10"/>
          </p:nvPr>
        </p:nvSpPr>
        <p:spPr/>
        <p:txBody>
          <a:bodyPr/>
          <a:lstStyle/>
          <a:p>
            <a:pPr>
              <a:defRPr/>
            </a:pPr>
            <a:r>
              <a:rPr lang="en-US" smtClean="0"/>
              <a:t>Oracle Big Data Fundamentals   5 - </a:t>
            </a:r>
            <a:fld id="{74DAD92B-25AD-46AB-837B-D097A441A2A5}" type="slidenum">
              <a:rPr lang="en-US" smtClean="0"/>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5"/>
          <p:cNvSpPr>
            <a:spLocks noGrp="1" noRot="1" noChangeAspect="1" noTextEdit="1"/>
          </p:cNvSpPr>
          <p:nvPr>
            <p:ph type="sldImg"/>
          </p:nvPr>
        </p:nvSpPr>
        <p:spPr/>
      </p:sp>
      <p:sp>
        <p:nvSpPr>
          <p:cNvPr id="33795" name="Notes Placeholder 6"/>
          <p:cNvSpPr>
            <a:spLocks noGrp="1"/>
          </p:cNvSpPr>
          <p:nvPr>
            <p:ph type="body" idx="1"/>
          </p:nvPr>
        </p:nvSpPr>
        <p:spPr>
          <a:noFill/>
        </p:spPr>
        <p:txBody>
          <a:bodyPr/>
          <a:lstStyle/>
          <a:p>
            <a:endParaRPr lang="en-US" dirty="0" smtClean="0">
              <a:latin typeface="Arial" panose="020B0604020202020204" pitchFamily="34" charset="0"/>
            </a:endParaRPr>
          </a:p>
        </p:txBody>
      </p:sp>
      <p:sp>
        <p:nvSpPr>
          <p:cNvPr id="5" name="Footer Placeholder 4"/>
          <p:cNvSpPr>
            <a:spLocks noGrp="1"/>
          </p:cNvSpPr>
          <p:nvPr>
            <p:ph type="ftr" sz="quarter" idx="10"/>
          </p:nvPr>
        </p:nvSpPr>
        <p:spPr/>
        <p:txBody>
          <a:bodyPr/>
          <a:lstStyle/>
          <a:p>
            <a:pPr>
              <a:defRPr/>
            </a:pPr>
            <a:r>
              <a:rPr lang="en-US" smtClean="0"/>
              <a:t>Oracle Big Data Fundamentals   5 - </a:t>
            </a:r>
            <a:fld id="{74DAD92B-25AD-46AB-837B-D097A441A2A5}" type="slidenum">
              <a:rPr lang="en-US" smtClean="0"/>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5"/>
          <p:cNvSpPr>
            <a:spLocks noGrp="1" noRot="1" noChangeAspect="1" noTextEdit="1"/>
          </p:cNvSpPr>
          <p:nvPr>
            <p:ph type="sldImg"/>
          </p:nvPr>
        </p:nvSpPr>
        <p:spPr/>
      </p:sp>
      <p:sp>
        <p:nvSpPr>
          <p:cNvPr id="33795" name="Notes Placeholder 6"/>
          <p:cNvSpPr>
            <a:spLocks noGrp="1"/>
          </p:cNvSpPr>
          <p:nvPr>
            <p:ph type="body" idx="1"/>
          </p:nvPr>
        </p:nvSpPr>
        <p:spPr>
          <a:noFill/>
        </p:spPr>
        <p:txBody>
          <a:bodyPr/>
          <a:lstStyle/>
          <a:p>
            <a:endParaRPr lang="en-US" dirty="0" smtClean="0">
              <a:latin typeface="Arial" panose="020B0604020202020204" pitchFamily="34" charset="0"/>
            </a:endParaRPr>
          </a:p>
        </p:txBody>
      </p:sp>
      <p:sp>
        <p:nvSpPr>
          <p:cNvPr id="5" name="Footer Placeholder 4"/>
          <p:cNvSpPr>
            <a:spLocks noGrp="1"/>
          </p:cNvSpPr>
          <p:nvPr>
            <p:ph type="ftr" sz="quarter" idx="10"/>
          </p:nvPr>
        </p:nvSpPr>
        <p:spPr/>
        <p:txBody>
          <a:bodyPr/>
          <a:lstStyle/>
          <a:p>
            <a:pPr>
              <a:defRPr/>
            </a:pPr>
            <a:r>
              <a:rPr lang="en-US" smtClean="0"/>
              <a:t>Oracle Big Data Fundamentals   5 - </a:t>
            </a:r>
            <a:fld id="{74DAD92B-25AD-46AB-837B-D097A441A2A5}" type="slidenum">
              <a:rPr lang="en-US" smtClean="0"/>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5"/>
          <p:cNvSpPr>
            <a:spLocks noGrp="1" noRot="1" noChangeAspect="1" noTextEdit="1"/>
          </p:cNvSpPr>
          <p:nvPr>
            <p:ph type="sldImg"/>
          </p:nvPr>
        </p:nvSpPr>
        <p:spPr/>
      </p:sp>
      <p:sp>
        <p:nvSpPr>
          <p:cNvPr id="33795" name="Notes Placeholder 6"/>
          <p:cNvSpPr>
            <a:spLocks noGrp="1"/>
          </p:cNvSpPr>
          <p:nvPr>
            <p:ph type="body" idx="1"/>
          </p:nvPr>
        </p:nvSpPr>
        <p:spPr>
          <a:noFill/>
        </p:spPr>
        <p:txBody>
          <a:bodyPr/>
          <a:lstStyle/>
          <a:p>
            <a:endParaRPr lang="en-US" dirty="0" smtClean="0">
              <a:latin typeface="Arial" panose="020B0604020202020204" pitchFamily="34" charset="0"/>
            </a:endParaRPr>
          </a:p>
        </p:txBody>
      </p:sp>
      <p:sp>
        <p:nvSpPr>
          <p:cNvPr id="5" name="Footer Placeholder 4"/>
          <p:cNvSpPr>
            <a:spLocks noGrp="1"/>
          </p:cNvSpPr>
          <p:nvPr>
            <p:ph type="ftr" sz="quarter" idx="10"/>
          </p:nvPr>
        </p:nvSpPr>
        <p:spPr/>
        <p:txBody>
          <a:bodyPr/>
          <a:lstStyle/>
          <a:p>
            <a:pPr>
              <a:defRPr/>
            </a:pPr>
            <a:r>
              <a:rPr lang="en-US" smtClean="0"/>
              <a:t>Oracle Big Data Fundamentals   5 - </a:t>
            </a:r>
            <a:fld id="{74DAD92B-25AD-46AB-837B-D097A441A2A5}" type="slidenum">
              <a:rPr lang="en-US" smtClean="0"/>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5"/>
          <p:cNvSpPr>
            <a:spLocks noGrp="1" noRot="1" noChangeAspect="1" noTextEdit="1"/>
          </p:cNvSpPr>
          <p:nvPr>
            <p:ph type="sldImg"/>
          </p:nvPr>
        </p:nvSpPr>
        <p:spPr/>
      </p:sp>
      <p:sp>
        <p:nvSpPr>
          <p:cNvPr id="33795" name="Notes Placeholder 6"/>
          <p:cNvSpPr>
            <a:spLocks noGrp="1"/>
          </p:cNvSpPr>
          <p:nvPr>
            <p:ph type="body" idx="1"/>
          </p:nvPr>
        </p:nvSpPr>
        <p:spPr>
          <a:noFill/>
        </p:spPr>
        <p:txBody>
          <a:bodyPr/>
          <a:lstStyle/>
          <a:p>
            <a:endParaRPr lang="en-US" dirty="0" smtClean="0">
              <a:latin typeface="Arial" panose="020B0604020202020204" pitchFamily="34" charset="0"/>
            </a:endParaRPr>
          </a:p>
        </p:txBody>
      </p:sp>
      <p:sp>
        <p:nvSpPr>
          <p:cNvPr id="5" name="Footer Placeholder 4"/>
          <p:cNvSpPr>
            <a:spLocks noGrp="1"/>
          </p:cNvSpPr>
          <p:nvPr>
            <p:ph type="ftr" sz="quarter" idx="10"/>
          </p:nvPr>
        </p:nvSpPr>
        <p:spPr/>
        <p:txBody>
          <a:bodyPr/>
          <a:lstStyle/>
          <a:p>
            <a:pPr>
              <a:defRPr/>
            </a:pPr>
            <a:r>
              <a:rPr lang="en-US" smtClean="0"/>
              <a:t>Oracle Big Data Fundamentals   5 - </a:t>
            </a:r>
            <a:fld id="{74DAD92B-25AD-46AB-837B-D097A441A2A5}" type="slidenum">
              <a:rPr lang="en-US" smtClean="0"/>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5"/>
          <p:cNvSpPr>
            <a:spLocks noGrp="1" noRot="1" noChangeAspect="1" noTextEdit="1"/>
          </p:cNvSpPr>
          <p:nvPr>
            <p:ph type="sldImg"/>
          </p:nvPr>
        </p:nvSpPr>
        <p:spPr/>
      </p:sp>
      <p:sp>
        <p:nvSpPr>
          <p:cNvPr id="33795" name="Notes Placeholder 6"/>
          <p:cNvSpPr>
            <a:spLocks noGrp="1"/>
          </p:cNvSpPr>
          <p:nvPr>
            <p:ph type="body" idx="1"/>
          </p:nvPr>
        </p:nvSpPr>
        <p:spPr>
          <a:noFill/>
        </p:spPr>
        <p:txBody>
          <a:bodyPr/>
          <a:lstStyle/>
          <a:p>
            <a:endParaRPr lang="en-US" dirty="0" smtClean="0">
              <a:latin typeface="Arial" panose="020B0604020202020204" pitchFamily="34" charset="0"/>
            </a:endParaRPr>
          </a:p>
        </p:txBody>
      </p:sp>
      <p:sp>
        <p:nvSpPr>
          <p:cNvPr id="5" name="Footer Placeholder 4"/>
          <p:cNvSpPr>
            <a:spLocks noGrp="1"/>
          </p:cNvSpPr>
          <p:nvPr>
            <p:ph type="ftr" sz="quarter" idx="10"/>
          </p:nvPr>
        </p:nvSpPr>
        <p:spPr/>
        <p:txBody>
          <a:bodyPr/>
          <a:lstStyle/>
          <a:p>
            <a:pPr>
              <a:defRPr/>
            </a:pPr>
            <a:r>
              <a:rPr lang="en-US" smtClean="0"/>
              <a:t>Oracle Big Data Fundamentals   5 - </a:t>
            </a:r>
            <a:fld id="{74DAD92B-25AD-46AB-837B-D097A441A2A5}" type="slidenum">
              <a:rPr lang="en-US" smtClean="0"/>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dirty="0" smtClean="0"/>
              <a:t>HDFS has a master/slave architecture. An HDFS cluster consists of a single NameNode, a master server that manages the file system namespace (metadata) and controls access to files by client applications. In addition, there are several DataNodes, usually one per node in the cluster, which manage disks storage attached to the nodes that they run on. HDFS exposes a file system namespace and allows user data to be stored in files. Internally, a file is split into blocks or "chunks" and these blocks are stored in a set of DataNodes. The NameNode executes file system namespace operations like opening, closing, and renaming files and directories. It also determines and maintains the mapping of blocks to DataNodes in the cluster. The DataNodes are responsible for serving read and write requests from the file system’s client applications. The DataNodes also perform block creation, deletion, and replication upon instruction from the NameNode. </a:t>
            </a:r>
            <a:endParaRPr lang="en-US" dirty="0" smtClean="0"/>
          </a:p>
          <a:p>
            <a:pPr lvl="1"/>
            <a:r>
              <a:rPr lang="en-US" dirty="0" smtClean="0"/>
              <a:t>The NameNode</a:t>
            </a:r>
            <a:r>
              <a:rPr lang="en-US" i="1" dirty="0" smtClean="0"/>
              <a:t> </a:t>
            </a:r>
            <a:r>
              <a:rPr lang="en-US" dirty="0" smtClean="0"/>
              <a:t>is the service that stores the file system metadata and maintains a complete picture of the file system. Clients connect to the NameNode to perform file system operations. Block data is streamed to and from DataNodes directly, so bandwidth is not limited by a single node. DataNodes regularly report their status to the NameNode in a heartbeat. This means that, at any given time, the NameNode has a complete view of all of the DataNodes in the cluster, their current health, and what blocks they have available. </a:t>
            </a:r>
            <a:endParaRPr lang="en-US" dirty="0"/>
          </a:p>
        </p:txBody>
      </p:sp>
      <p:sp>
        <p:nvSpPr>
          <p:cNvPr id="6" name="Footer Placeholder 5"/>
          <p:cNvSpPr>
            <a:spLocks noGrp="1"/>
          </p:cNvSpPr>
          <p:nvPr>
            <p:ph type="ftr" sz="quarter" idx="10"/>
          </p:nvPr>
        </p:nvSpPr>
        <p:spPr/>
        <p:txBody>
          <a:bodyPr/>
          <a:lstStyle/>
          <a:p>
            <a:pPr>
              <a:defRPr/>
            </a:pPr>
            <a:r>
              <a:rPr lang="en-US" smtClean="0"/>
              <a:t>Oracle Big Data Fundamentals   5 - </a:t>
            </a:r>
            <a:fld id="{74DAD92B-25AD-46AB-837B-D097A441A2A5}" type="slidenum">
              <a:rPr lang="en-US" smtClean="0"/>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5"/>
          <p:cNvSpPr>
            <a:spLocks noGrp="1" noRot="1" noChangeAspect="1" noTextEdit="1"/>
          </p:cNvSpPr>
          <p:nvPr>
            <p:ph type="sldImg"/>
          </p:nvPr>
        </p:nvSpPr>
        <p:spPr/>
      </p:sp>
      <p:sp>
        <p:nvSpPr>
          <p:cNvPr id="33795" name="Notes Placeholder 6"/>
          <p:cNvSpPr>
            <a:spLocks noGrp="1"/>
          </p:cNvSpPr>
          <p:nvPr>
            <p:ph type="body" idx="1"/>
          </p:nvPr>
        </p:nvSpPr>
        <p:spPr>
          <a:noFill/>
        </p:spPr>
        <p:txBody>
          <a:bodyPr/>
          <a:lstStyle/>
          <a:p>
            <a:endParaRPr lang="en-US" dirty="0" smtClean="0">
              <a:latin typeface="Arial" panose="020B0604020202020204" pitchFamily="34" charset="0"/>
            </a:endParaRPr>
          </a:p>
        </p:txBody>
      </p:sp>
      <p:sp>
        <p:nvSpPr>
          <p:cNvPr id="5" name="Footer Placeholder 4"/>
          <p:cNvSpPr>
            <a:spLocks noGrp="1"/>
          </p:cNvSpPr>
          <p:nvPr>
            <p:ph type="ftr" sz="quarter" idx="10"/>
          </p:nvPr>
        </p:nvSpPr>
        <p:spPr/>
        <p:txBody>
          <a:bodyPr/>
          <a:lstStyle/>
          <a:p>
            <a:pPr>
              <a:defRPr/>
            </a:pPr>
            <a:r>
              <a:rPr lang="en-US" smtClean="0"/>
              <a:t>Oracle Big Data Fundamentals   5 - </a:t>
            </a:r>
            <a:fld id="{74DAD92B-25AD-46AB-837B-D097A441A2A5}" type="slidenum">
              <a:rPr lang="en-US" smtClean="0"/>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5"/>
          <p:cNvSpPr>
            <a:spLocks noGrp="1" noRot="1" noChangeAspect="1" noTextEdit="1"/>
          </p:cNvSpPr>
          <p:nvPr>
            <p:ph type="sldImg"/>
          </p:nvPr>
        </p:nvSpPr>
        <p:spPr/>
      </p:sp>
      <p:sp>
        <p:nvSpPr>
          <p:cNvPr id="33795" name="Notes Placeholder 6"/>
          <p:cNvSpPr>
            <a:spLocks noGrp="1"/>
          </p:cNvSpPr>
          <p:nvPr>
            <p:ph type="body" idx="1"/>
          </p:nvPr>
        </p:nvSpPr>
        <p:spPr>
          <a:noFill/>
        </p:spPr>
        <p:txBody>
          <a:bodyPr/>
          <a:lstStyle/>
          <a:p>
            <a:endParaRPr lang="en-US" dirty="0" smtClean="0">
              <a:latin typeface="Arial" panose="020B0604020202020204" pitchFamily="34" charset="0"/>
            </a:endParaRPr>
          </a:p>
        </p:txBody>
      </p:sp>
      <p:sp>
        <p:nvSpPr>
          <p:cNvPr id="5" name="Footer Placeholder 4"/>
          <p:cNvSpPr>
            <a:spLocks noGrp="1"/>
          </p:cNvSpPr>
          <p:nvPr>
            <p:ph type="ftr" sz="quarter" idx="10"/>
          </p:nvPr>
        </p:nvSpPr>
        <p:spPr/>
        <p:txBody>
          <a:bodyPr/>
          <a:lstStyle/>
          <a:p>
            <a:pPr>
              <a:defRPr/>
            </a:pPr>
            <a:r>
              <a:rPr lang="en-US" smtClean="0"/>
              <a:t>Oracle Big Data Fundamentals   5 - </a:t>
            </a:r>
            <a:fld id="{74DAD92B-25AD-46AB-837B-D097A441A2A5}" type="slidenum">
              <a:rPr lang="en-US" smtClean="0"/>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5"/>
          <p:cNvSpPr>
            <a:spLocks noGrp="1" noRot="1" noChangeAspect="1" noTextEdit="1"/>
          </p:cNvSpPr>
          <p:nvPr>
            <p:ph type="sldImg"/>
          </p:nvPr>
        </p:nvSpPr>
        <p:spPr/>
      </p:sp>
      <p:sp>
        <p:nvSpPr>
          <p:cNvPr id="33795" name="Notes Placeholder 6"/>
          <p:cNvSpPr>
            <a:spLocks noGrp="1"/>
          </p:cNvSpPr>
          <p:nvPr>
            <p:ph type="body" idx="1"/>
          </p:nvPr>
        </p:nvSpPr>
        <p:spPr>
          <a:noFill/>
        </p:spPr>
        <p:txBody>
          <a:bodyPr/>
          <a:lstStyle/>
          <a:p>
            <a:endParaRPr lang="en-US" dirty="0" smtClean="0">
              <a:latin typeface="Arial" panose="020B0604020202020204" pitchFamily="34" charset="0"/>
            </a:endParaRPr>
          </a:p>
        </p:txBody>
      </p:sp>
      <p:sp>
        <p:nvSpPr>
          <p:cNvPr id="5" name="Footer Placeholder 4"/>
          <p:cNvSpPr>
            <a:spLocks noGrp="1"/>
          </p:cNvSpPr>
          <p:nvPr>
            <p:ph type="ftr" sz="quarter" idx="10"/>
          </p:nvPr>
        </p:nvSpPr>
        <p:spPr/>
        <p:txBody>
          <a:bodyPr/>
          <a:lstStyle/>
          <a:p>
            <a:pPr>
              <a:defRPr/>
            </a:pPr>
            <a:r>
              <a:rPr lang="en-US" smtClean="0"/>
              <a:t>Oracle Big Data Fundamentals   5 - </a:t>
            </a:r>
            <a:fld id="{74DAD92B-25AD-46AB-837B-D097A441A2A5}" type="slidenum">
              <a:rPr lang="en-US" smtClean="0"/>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Slide Image Placeholder 5"/>
          <p:cNvSpPr>
            <a:spLocks noGrp="1" noRot="1" noChangeAspect="1" noTextEdit="1"/>
          </p:cNvSpPr>
          <p:nvPr>
            <p:ph type="sldImg"/>
          </p:nvPr>
        </p:nvSpPr>
        <p:spPr/>
      </p:sp>
      <p:sp>
        <p:nvSpPr>
          <p:cNvPr id="27652" name="Notes Placeholder 6"/>
          <p:cNvSpPr>
            <a:spLocks noGrp="1"/>
          </p:cNvSpPr>
          <p:nvPr>
            <p:ph type="body" idx="1"/>
          </p:nvPr>
        </p:nvSpPr>
        <p:spPr>
          <a:noFill/>
        </p:spPr>
        <p:txBody>
          <a:bodyPr/>
          <a:lstStyle/>
          <a:p>
            <a:pPr lvl="1"/>
            <a:r>
              <a:rPr lang="en-US" dirty="0" smtClean="0"/>
              <a:t>The NameNode stores modifications to the file system as a log appended to a native file system file named </a:t>
            </a:r>
            <a:r>
              <a:rPr lang="en-US" dirty="0" smtClean="0">
                <a:latin typeface="Courier New" panose="02070309020205020404" pitchFamily="49" charset="0"/>
                <a:cs typeface="Courier New" panose="02070309020205020404" pitchFamily="49" charset="0"/>
              </a:rPr>
              <a:t>edits</a:t>
            </a:r>
            <a:r>
              <a:rPr lang="en-US" dirty="0" smtClean="0"/>
              <a:t>. When a NameNode starts up, it reads HDFS state from an image file named </a:t>
            </a:r>
            <a:r>
              <a:rPr lang="en-US" dirty="0" smtClean="0">
                <a:latin typeface="Courier New" panose="02070309020205020404" pitchFamily="49" charset="0"/>
                <a:cs typeface="Courier New" panose="02070309020205020404" pitchFamily="49" charset="0"/>
              </a:rPr>
              <a:t>fsimage</a:t>
            </a:r>
            <a:r>
              <a:rPr lang="en-US" dirty="0" smtClean="0"/>
              <a:t>, and then applies the edits from the </a:t>
            </a:r>
            <a:r>
              <a:rPr lang="en-US" dirty="0" smtClean="0">
                <a:latin typeface="Courier New" panose="02070309020205020404" pitchFamily="49" charset="0"/>
                <a:cs typeface="Courier New" panose="02070309020205020404" pitchFamily="49" charset="0"/>
              </a:rPr>
              <a:t>edits</a:t>
            </a:r>
            <a:r>
              <a:rPr lang="en-US" dirty="0" smtClean="0"/>
              <a:t> log file. Next, it writes the new HDFS state to the </a:t>
            </a:r>
            <a:r>
              <a:rPr lang="en-US" dirty="0" smtClean="0">
                <a:latin typeface="Courier New" panose="02070309020205020404" pitchFamily="49" charset="0"/>
                <a:cs typeface="Courier New" panose="02070309020205020404" pitchFamily="49" charset="0"/>
              </a:rPr>
              <a:t>fsimage</a:t>
            </a:r>
            <a:r>
              <a:rPr lang="en-US" dirty="0" smtClean="0"/>
              <a:t> file, and then starts normal operation with an empty </a:t>
            </a:r>
            <a:r>
              <a:rPr lang="en-US" dirty="0" smtClean="0">
                <a:latin typeface="Courier New" panose="02070309020205020404" pitchFamily="49" charset="0"/>
                <a:cs typeface="Courier New" panose="02070309020205020404" pitchFamily="49" charset="0"/>
              </a:rPr>
              <a:t>edits</a:t>
            </a:r>
            <a:r>
              <a:rPr lang="en-US" dirty="0" smtClean="0"/>
              <a:t> file. Because NameNode merges the </a:t>
            </a:r>
            <a:r>
              <a:rPr lang="en-US" dirty="0" smtClean="0">
                <a:latin typeface="Courier New" panose="02070309020205020404" pitchFamily="49" charset="0"/>
                <a:cs typeface="Courier New" panose="02070309020205020404" pitchFamily="49" charset="0"/>
              </a:rPr>
              <a:t>fsimage</a:t>
            </a:r>
            <a:r>
              <a:rPr lang="en-US" dirty="0" smtClean="0"/>
              <a:t> and </a:t>
            </a:r>
            <a:r>
              <a:rPr lang="en-US" dirty="0" smtClean="0">
                <a:latin typeface="Courier New" panose="02070309020205020404" pitchFamily="49" charset="0"/>
                <a:cs typeface="Courier New" panose="02070309020205020404" pitchFamily="49" charset="0"/>
              </a:rPr>
              <a:t>edits</a:t>
            </a:r>
            <a:r>
              <a:rPr lang="en-US" dirty="0" smtClean="0"/>
              <a:t> files only during startup, the </a:t>
            </a:r>
            <a:r>
              <a:rPr lang="en-US" dirty="0" smtClean="0">
                <a:latin typeface="Courier New" panose="02070309020205020404" pitchFamily="49" charset="0"/>
                <a:cs typeface="Courier New" panose="02070309020205020404" pitchFamily="49" charset="0"/>
              </a:rPr>
              <a:t>edits</a:t>
            </a:r>
            <a:r>
              <a:rPr lang="en-US" dirty="0" smtClean="0"/>
              <a:t> log file could get very large over time on a busy cluster. Another side effect of a larger </a:t>
            </a:r>
            <a:r>
              <a:rPr lang="en-US" dirty="0" smtClean="0">
                <a:latin typeface="Courier New" panose="02070309020205020404" pitchFamily="49" charset="0"/>
                <a:cs typeface="Courier New" panose="02070309020205020404" pitchFamily="49" charset="0"/>
              </a:rPr>
              <a:t>edits</a:t>
            </a:r>
            <a:r>
              <a:rPr lang="en-US" dirty="0" smtClean="0"/>
              <a:t> file is that the next restart of the NameNode will take longer time. </a:t>
            </a:r>
            <a:endParaRPr lang="en-US" dirty="0" smtClean="0">
              <a:latin typeface="Arial" panose="020B0604020202020204" pitchFamily="34" charset="0"/>
            </a:endParaRPr>
          </a:p>
        </p:txBody>
      </p:sp>
      <p:sp>
        <p:nvSpPr>
          <p:cNvPr id="5" name="Footer Placeholder 4"/>
          <p:cNvSpPr>
            <a:spLocks noGrp="1"/>
          </p:cNvSpPr>
          <p:nvPr>
            <p:ph type="ftr" sz="quarter" idx="10"/>
          </p:nvPr>
        </p:nvSpPr>
        <p:spPr/>
        <p:txBody>
          <a:bodyPr/>
          <a:lstStyle/>
          <a:p>
            <a:pPr>
              <a:defRPr/>
            </a:pPr>
            <a:r>
              <a:rPr lang="en-US" smtClean="0"/>
              <a:t>Oracle Big Data Fundamentals   5 - </a:t>
            </a:r>
            <a:fld id="{74DAD92B-25AD-46AB-837B-D097A441A2A5}" type="slidenum">
              <a:rPr lang="en-US" smtClean="0"/>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b="1" dirty="0" smtClean="0"/>
              <a:t>The Secondary NameNode does not provide failover capability</a:t>
            </a:r>
            <a:r>
              <a:rPr lang="en-US" dirty="0" smtClean="0"/>
              <a:t>. The HDFS High Availability (HA) feature in Hadoop provides the failover capability as discussed in the later slides in this lesson.</a:t>
            </a:r>
            <a:endParaRPr lang="en-US" dirty="0" smtClean="0"/>
          </a:p>
          <a:p>
            <a:pPr lvl="1"/>
            <a:r>
              <a:rPr lang="en-US" dirty="0" smtClean="0"/>
              <a:t>The secondary NameNode merges the </a:t>
            </a:r>
            <a:r>
              <a:rPr lang="en-US" dirty="0" smtClean="0">
                <a:latin typeface="Courier New" panose="02070309020205020404" pitchFamily="49" charset="0"/>
                <a:cs typeface="Courier New" panose="02070309020205020404" pitchFamily="49" charset="0"/>
              </a:rPr>
              <a:t>fsimage</a:t>
            </a:r>
            <a:r>
              <a:rPr lang="en-US" dirty="0" smtClean="0"/>
              <a:t> and the </a:t>
            </a:r>
            <a:r>
              <a:rPr lang="en-US" dirty="0" smtClean="0">
                <a:latin typeface="Courier New" panose="02070309020205020404" pitchFamily="49" charset="0"/>
                <a:cs typeface="Courier New" panose="02070309020205020404" pitchFamily="49" charset="0"/>
              </a:rPr>
              <a:t>edits</a:t>
            </a:r>
            <a:r>
              <a:rPr lang="en-US" dirty="0" smtClean="0"/>
              <a:t> log files periodically and keeps the </a:t>
            </a:r>
            <a:r>
              <a:rPr lang="en-US" dirty="0" smtClean="0">
                <a:latin typeface="Courier New" panose="02070309020205020404" pitchFamily="49" charset="0"/>
                <a:cs typeface="Courier New" panose="02070309020205020404" pitchFamily="49" charset="0"/>
              </a:rPr>
              <a:t>edits</a:t>
            </a:r>
            <a:r>
              <a:rPr lang="en-US" dirty="0" smtClean="0"/>
              <a:t> log size within a limit. It is usually run on a different machine than the primary NameNode because its memory requirements are on the same order as the primary NameNode. The secondary NameNode stores the latest checkpoint in a directory, which is structured the same way as the primary NameNode's directory so that the check </a:t>
            </a:r>
            <a:r>
              <a:rPr lang="en-US" dirty="0" smtClean="0">
                <a:latin typeface="Courier New" panose="02070309020205020404" pitchFamily="49" charset="0"/>
                <a:cs typeface="Courier New" panose="02070309020205020404" pitchFamily="49" charset="0"/>
              </a:rPr>
              <a:t>fsimage</a:t>
            </a:r>
            <a:r>
              <a:rPr lang="en-US" dirty="0" smtClean="0"/>
              <a:t> file is always ready to be read by the primary NameNode if necessary.</a:t>
            </a:r>
            <a:endParaRPr lang="en-US" dirty="0" smtClean="0"/>
          </a:p>
          <a:p>
            <a:pPr lvl="1" eaLnBrk="1" fontAlgn="t" hangingPunct="1"/>
            <a:r>
              <a:rPr lang="en-US" dirty="0" smtClean="0"/>
              <a:t>The Checkpoint Node Daemon performs periodic checkpoints of the namespace and helps minimize the size of the log stored at the NameNode containing changes to the HDFS. It replaces the role previously filled by the Secondary NameNode. </a:t>
            </a:r>
            <a:endParaRPr lang="en-US" dirty="0" smtClean="0"/>
          </a:p>
          <a:p>
            <a:pPr lvl="1" eaLnBrk="1" fontAlgn="t" hangingPunct="1"/>
            <a:r>
              <a:rPr lang="en-US" dirty="0" smtClean="0"/>
              <a:t>The Backup Node Daemon performs checkpointing and also receives the edits from the NameNode and maintains its own in-memory copy of the namespace, which is always in sync with the Active NameNode namespace state. </a:t>
            </a:r>
            <a:endParaRPr lang="en-US" sz="1400" dirty="0" smtClean="0"/>
          </a:p>
          <a:p>
            <a:endParaRPr lang="en-US" dirty="0" smtClean="0">
              <a:latin typeface="Arial" panose="020B0604020202020204" pitchFamily="34" charset="0"/>
            </a:endParaRPr>
          </a:p>
          <a:p>
            <a:pPr lvl="1"/>
            <a:endParaRPr lang="en-US" dirty="0"/>
          </a:p>
        </p:txBody>
      </p:sp>
      <p:sp>
        <p:nvSpPr>
          <p:cNvPr id="6" name="Footer Placeholder 5"/>
          <p:cNvSpPr>
            <a:spLocks noGrp="1"/>
          </p:cNvSpPr>
          <p:nvPr>
            <p:ph type="ftr" sz="quarter" idx="10"/>
          </p:nvPr>
        </p:nvSpPr>
        <p:spPr/>
        <p:txBody>
          <a:bodyPr/>
          <a:lstStyle/>
          <a:p>
            <a:pPr>
              <a:defRPr/>
            </a:pPr>
            <a:r>
              <a:rPr lang="en-US" smtClean="0"/>
              <a:t>Oracle Big Data Fundamentals   5 - </a:t>
            </a:r>
            <a:fld id="{74DAD92B-25AD-46AB-837B-D097A441A2A5}" type="slidenum">
              <a:rPr lang="en-US" smtClean="0"/>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Slide Image Placeholder 5"/>
          <p:cNvSpPr>
            <a:spLocks noGrp="1" noRot="1" noChangeAspect="1" noTextEdit="1"/>
          </p:cNvSpPr>
          <p:nvPr>
            <p:ph type="sldImg"/>
          </p:nvPr>
        </p:nvSpPr>
        <p:spPr/>
      </p:sp>
      <p:sp>
        <p:nvSpPr>
          <p:cNvPr id="27652" name="Notes Placeholder 6"/>
          <p:cNvSpPr>
            <a:spLocks noGrp="1"/>
          </p:cNvSpPr>
          <p:nvPr>
            <p:ph type="body" idx="1"/>
          </p:nvPr>
        </p:nvSpPr>
        <p:spPr>
          <a:noFill/>
        </p:spPr>
        <p:txBody>
          <a:bodyPr/>
          <a:lstStyle/>
          <a:p>
            <a:pPr lvl="1"/>
            <a:endParaRPr lang="en-US" dirty="0" smtClean="0">
              <a:latin typeface="Arial" panose="020B0604020202020204" pitchFamily="34" charset="0"/>
            </a:endParaRPr>
          </a:p>
        </p:txBody>
      </p:sp>
      <p:sp>
        <p:nvSpPr>
          <p:cNvPr id="5" name="Footer Placeholder 4"/>
          <p:cNvSpPr>
            <a:spLocks noGrp="1"/>
          </p:cNvSpPr>
          <p:nvPr>
            <p:ph type="ftr" sz="quarter" idx="10"/>
          </p:nvPr>
        </p:nvSpPr>
        <p:spPr/>
        <p:txBody>
          <a:bodyPr/>
          <a:lstStyle/>
          <a:p>
            <a:pPr>
              <a:defRPr/>
            </a:pPr>
            <a:r>
              <a:rPr lang="en-US" smtClean="0"/>
              <a:t>Oracle Big Data Fundamentals   5 - </a:t>
            </a:r>
            <a:fld id="{74DAD92B-25AD-46AB-837B-D097A441A2A5}" type="slidenum">
              <a:rPr lang="en-US" smtClean="0"/>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dirty="0" smtClean="0"/>
              <a:t>Data nodes report their status to the NameNode by using </a:t>
            </a:r>
            <a:r>
              <a:rPr lang="en-US" b="1" dirty="0" smtClean="0"/>
              <a:t>heartbeat</a:t>
            </a:r>
            <a:r>
              <a:rPr lang="en-US" dirty="0" smtClean="0"/>
              <a:t> messages and </a:t>
            </a:r>
            <a:r>
              <a:rPr lang="en-US" b="1" dirty="0" smtClean="0"/>
              <a:t>Blockreport</a:t>
            </a:r>
            <a:r>
              <a:rPr lang="en-US" dirty="0" smtClean="0"/>
              <a:t> to detect and ensure connectivity between the NameNode and the DataNodes. Receipt of a Heartbeat implies that the DataNode is functioning properly. A Blockreport contains a list of all blocks that are available on a DataNode. When a heartbeat is no longer present, the NameNode assumes that the DataNode is no longer functional and it unmaps the DataNode from the cluster and keeps on operating normally. When the heartbeat for the DataNode returns (or a new heartbeat appears), it is added to the cluster transparently without the user's intervention.</a:t>
            </a:r>
            <a:endParaRPr lang="en-US" dirty="0" smtClean="0"/>
          </a:p>
          <a:p>
            <a:pPr lvl="1"/>
            <a:r>
              <a:rPr lang="en-US" dirty="0" smtClean="0"/>
              <a:t>DataNodes use local disks in the commodity server for persistence. All the data blocks are stored locally, which improves performance. As mentioned earlier, the data blocks are replicated across several DataNodes. The default replication factor is 3 but that number is configurable. If one of the servers that contain one of the file's block fails, the file in question might not be corrupted. You can choose the degree of replication and the number of the DataNodes in the cluster when you implement the cluster. HDFS is dynamic in nature; therefore, all of the parameters can be adjusted during the operation of the cluster. </a:t>
            </a:r>
            <a:endParaRPr lang="en-US" dirty="0"/>
          </a:p>
        </p:txBody>
      </p:sp>
      <p:sp>
        <p:nvSpPr>
          <p:cNvPr id="6" name="Footer Placeholder 5"/>
          <p:cNvSpPr>
            <a:spLocks noGrp="1"/>
          </p:cNvSpPr>
          <p:nvPr>
            <p:ph type="ftr" sz="quarter" idx="10"/>
          </p:nvPr>
        </p:nvSpPr>
        <p:spPr/>
        <p:txBody>
          <a:bodyPr/>
          <a:lstStyle/>
          <a:p>
            <a:pPr>
              <a:defRPr/>
            </a:pPr>
            <a:r>
              <a:rPr lang="en-US" smtClean="0"/>
              <a:t>Oracle Big Data Fundamentals   5 - </a:t>
            </a:r>
            <a:fld id="{74DAD92B-25AD-46AB-837B-D097A441A2A5}"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5" name="Picture 1045"/>
          <p:cNvPicPr>
            <a:picLocks noChangeAspect="1" noChangeArrowheads="1"/>
          </p:cNvPicPr>
          <p:nvPr/>
        </p:nvPicPr>
        <p:blipFill>
          <a:blip r:embed="rId2" cstate="print"/>
          <a:srcRect/>
          <a:stretch>
            <a:fillRect/>
          </a:stretch>
        </p:blipFill>
        <p:spPr bwMode="auto">
          <a:xfrm>
            <a:off x="0" y="6370638"/>
            <a:ext cx="9144000" cy="271462"/>
          </a:xfrm>
          <a:prstGeom prst="rect">
            <a:avLst/>
          </a:prstGeom>
          <a:noFill/>
          <a:ln w="9525">
            <a:noFill/>
            <a:miter lim="800000"/>
            <a:headEnd/>
            <a:tailEnd/>
          </a:ln>
        </p:spPr>
      </p:pic>
      <p:grpSp>
        <p:nvGrpSpPr>
          <p:cNvPr id="6" name="Group 1063" hidden="1"/>
          <p:cNvGrpSpPr/>
          <p:nvPr/>
        </p:nvGrpSpPr>
        <p:grpSpPr bwMode="auto">
          <a:xfrm>
            <a:off x="619125" y="390525"/>
            <a:ext cx="7881938" cy="5857875"/>
            <a:chOff x="390" y="246"/>
            <a:chExt cx="4965" cy="3690"/>
          </a:xfrm>
        </p:grpSpPr>
        <p:sp>
          <p:nvSpPr>
            <p:cNvPr id="7" name="User95_Instruction_Box" hidden="1"/>
            <p:cNvSpPr>
              <a:spLocks noChangeArrowheads="1"/>
            </p:cNvSpPr>
            <p:nvPr/>
          </p:nvSpPr>
          <p:spPr bwMode="gray">
            <a:xfrm>
              <a:off x="3120" y="1104"/>
              <a:ext cx="1968" cy="480"/>
            </a:xfrm>
            <a:prstGeom prst="rect">
              <a:avLst/>
            </a:prstGeom>
            <a:noFill/>
            <a:ln w="9525">
              <a:noFill/>
              <a:miter lim="800000"/>
            </a:ln>
            <a:effectLst/>
          </p:spPr>
          <p:txBody>
            <a:bodyPr lIns="12700" tIns="12700" rIns="12700" bIns="12700" anchor="ctr"/>
            <a:lstStyle/>
            <a:p>
              <a:pPr defTabSz="228600">
                <a:buClr>
                  <a:srgbClr val="000000"/>
                </a:buClr>
                <a:buFont typeface="Arial" panose="020B0604020202020204" pitchFamily="34" charset="0"/>
                <a:buNone/>
                <a:defRPr/>
              </a:pPr>
              <a:r>
                <a:rPr lang="en-US" b="1" dirty="0">
                  <a:solidFill>
                    <a:srgbClr val="FF0000"/>
                  </a:solidFill>
                  <a:latin typeface="Arial" panose="020B0604020202020204" pitchFamily="34" charset="0"/>
                  <a:cs typeface="+mn-cs"/>
                </a:rPr>
                <a:t>Insert the correct lesson number in the Title Master.</a:t>
              </a:r>
              <a:endParaRPr lang="en-US" b="1" dirty="0">
                <a:solidFill>
                  <a:srgbClr val="FF0000"/>
                </a:solidFill>
                <a:latin typeface="Arial" panose="020B0604020202020204" pitchFamily="34" charset="0"/>
                <a:cs typeface="+mn-cs"/>
              </a:endParaRPr>
            </a:p>
          </p:txBody>
        </p:sp>
        <p:sp>
          <p:nvSpPr>
            <p:cNvPr id="8" name="Release95_Information" hidden="1"/>
            <p:cNvSpPr>
              <a:spLocks noChangeArrowheads="1"/>
            </p:cNvSpPr>
            <p:nvPr/>
          </p:nvSpPr>
          <p:spPr bwMode="gray">
            <a:xfrm>
              <a:off x="624" y="3127"/>
              <a:ext cx="4464" cy="768"/>
            </a:xfrm>
            <a:prstGeom prst="rect">
              <a:avLst/>
            </a:prstGeom>
            <a:noFill/>
            <a:ln w="9525">
              <a:noFill/>
              <a:miter lim="800000"/>
            </a:ln>
            <a:effectLst/>
          </p:spPr>
          <p:txBody>
            <a:bodyPr wrap="none" lIns="12700" tIns="12700" rIns="12700" bIns="12700"/>
            <a:lstStyle/>
            <a:p>
              <a:pPr defTabSz="228600">
                <a:buClr>
                  <a:srgbClr val="000000"/>
                </a:buClr>
                <a:buFont typeface="Arial" panose="020B0604020202020204" pitchFamily="34" charset="0"/>
                <a:buNone/>
                <a:defRPr/>
              </a:pPr>
              <a:r>
                <a:rPr lang="en-US" sz="1200" b="1" dirty="0">
                  <a:solidFill>
                    <a:srgbClr val="FF0000"/>
                  </a:solidFill>
                  <a:latin typeface="Arial" panose="020B0604020202020204" pitchFamily="34" charset="0"/>
                  <a:cs typeface="+mn-cs"/>
                </a:rPr>
                <a:t>Version: OU6_Jan14.pot</a:t>
              </a:r>
              <a:endParaRPr lang="en-US" sz="1200" b="1" dirty="0">
                <a:solidFill>
                  <a:srgbClr val="FF0000"/>
                </a:solidFill>
                <a:latin typeface="Arial" panose="020B0604020202020204" pitchFamily="34" charset="0"/>
                <a:cs typeface="+mn-cs"/>
              </a:endParaRPr>
            </a:p>
            <a:p>
              <a:pPr defTabSz="228600">
                <a:buClr>
                  <a:srgbClr val="000000"/>
                </a:buClr>
                <a:buFont typeface="Arial" panose="020B0604020202020204" pitchFamily="34" charset="0"/>
                <a:buNone/>
                <a:defRPr/>
              </a:pPr>
              <a:r>
                <a:rPr lang="en-US" sz="1200" b="1" dirty="0">
                  <a:solidFill>
                    <a:srgbClr val="FF0000"/>
                  </a:solidFill>
                  <a:latin typeface="Arial" panose="020B0604020202020204" pitchFamily="34" charset="0"/>
                  <a:cs typeface="+mn-cs"/>
                </a:rPr>
                <a:t>January 2014</a:t>
              </a:r>
              <a:endParaRPr lang="en-US" sz="1200" b="1" dirty="0">
                <a:solidFill>
                  <a:srgbClr val="FF0000"/>
                </a:solidFill>
                <a:latin typeface="Arial" panose="020B0604020202020204" pitchFamily="34" charset="0"/>
                <a:cs typeface="+mn-cs"/>
              </a:endParaRPr>
            </a:p>
            <a:p>
              <a:pPr defTabSz="228600">
                <a:buClr>
                  <a:srgbClr val="000000"/>
                </a:buClr>
                <a:buFont typeface="Arial" panose="020B0604020202020204" pitchFamily="34" charset="0"/>
                <a:buNone/>
                <a:defRPr/>
              </a:pPr>
              <a:r>
                <a:rPr lang="en-US" sz="1200" b="1" dirty="0">
                  <a:solidFill>
                    <a:srgbClr val="FF0000"/>
                  </a:solidFill>
                  <a:latin typeface="Arial" panose="020B0604020202020204" pitchFamily="34" charset="0"/>
                  <a:cs typeface="+mn-cs"/>
                </a:rPr>
                <a:t>This template is compatible with PowerPoint 2000 and 2003 (and not backward compatible).</a:t>
              </a:r>
              <a:br>
                <a:rPr lang="en-US" sz="1200" b="1" dirty="0">
                  <a:solidFill>
                    <a:srgbClr val="FF0000"/>
                  </a:solidFill>
                  <a:latin typeface="Arial" panose="020B0604020202020204" pitchFamily="34" charset="0"/>
                  <a:cs typeface="+mn-cs"/>
                </a:rPr>
              </a:br>
              <a:r>
                <a:rPr lang="en-US" sz="1000" dirty="0">
                  <a:solidFill>
                    <a:srgbClr val="FF0000"/>
                  </a:solidFill>
                  <a:latin typeface="Arial" panose="020B0604020202020204" pitchFamily="34" charset="0"/>
                  <a:cs typeface="+mn-cs"/>
                </a:rPr>
                <a:t>PowerPoint files created in MS Office 2007, when opened using earlier versions of MS Office, have some formatting issues. </a:t>
              </a:r>
              <a:br>
                <a:rPr lang="en-US" sz="1000" dirty="0">
                  <a:solidFill>
                    <a:srgbClr val="FF0000"/>
                  </a:solidFill>
                  <a:latin typeface="Arial" panose="020B0604020202020204" pitchFamily="34" charset="0"/>
                  <a:cs typeface="+mn-cs"/>
                </a:rPr>
              </a:br>
              <a:r>
                <a:rPr lang="en-US" sz="1000" dirty="0">
                  <a:solidFill>
                    <a:srgbClr val="FF0000"/>
                  </a:solidFill>
                  <a:latin typeface="Arial" panose="020B0604020202020204" pitchFamily="34" charset="0"/>
                  <a:cs typeface="+mn-cs"/>
                </a:rPr>
                <a:t>To avoid these formatting issues, save the PPTs as 'PowerPoint 97-2003: Presentation (*.ppt)' in PowerPoint 2007.</a:t>
              </a:r>
              <a:endParaRPr lang="en-US" sz="1000" dirty="0">
                <a:solidFill>
                  <a:srgbClr val="FF0000"/>
                </a:solidFill>
                <a:latin typeface="Arial" panose="020B0604020202020204" pitchFamily="34" charset="0"/>
                <a:cs typeface="+mn-cs"/>
              </a:endParaRPr>
            </a:p>
            <a:p>
              <a:pPr defTabSz="228600">
                <a:buClr>
                  <a:srgbClr val="000000"/>
                </a:buClr>
                <a:buFont typeface="Arial" panose="020B0604020202020204" pitchFamily="34" charset="0"/>
                <a:buNone/>
                <a:defRPr/>
              </a:pPr>
              <a:endParaRPr lang="en-US" sz="1000" dirty="0">
                <a:solidFill>
                  <a:srgbClr val="FF0000"/>
                </a:solidFill>
                <a:latin typeface="Arial" panose="020B0604020202020204" pitchFamily="34" charset="0"/>
                <a:cs typeface="+mn-cs"/>
              </a:endParaRPr>
            </a:p>
            <a:p>
              <a:pPr defTabSz="228600">
                <a:buClr>
                  <a:srgbClr val="000000"/>
                </a:buClr>
                <a:buFont typeface="Arial" panose="020B0604020202020204" pitchFamily="34" charset="0"/>
                <a:buNone/>
                <a:defRPr/>
              </a:pPr>
              <a:r>
                <a:rPr lang="en-US" sz="1200" b="1" dirty="0">
                  <a:solidFill>
                    <a:srgbClr val="FF0000"/>
                  </a:solidFill>
                  <a:latin typeface="Arial" panose="020B0604020202020204" pitchFamily="34" charset="0"/>
                  <a:cs typeface="+mn-cs"/>
                </a:rPr>
                <a:t>For details on OU6 template, visit https://kix.oraclecorp.com/KIX/index.php?labelId=7729 </a:t>
              </a:r>
              <a:endParaRPr lang="en-US" sz="1200" b="1" dirty="0">
                <a:solidFill>
                  <a:srgbClr val="FF0000"/>
                </a:solidFill>
                <a:latin typeface="Arial" panose="020B0604020202020204" pitchFamily="34" charset="0"/>
                <a:cs typeface="+mn-cs"/>
              </a:endParaRPr>
            </a:p>
            <a:p>
              <a:pPr defTabSz="228600">
                <a:buClr>
                  <a:srgbClr val="000000"/>
                </a:buClr>
                <a:buFont typeface="Arial" panose="020B0604020202020204" pitchFamily="34" charset="0"/>
                <a:buNone/>
                <a:defRPr/>
              </a:pPr>
              <a:endParaRPr lang="en-US" sz="1000" dirty="0">
                <a:solidFill>
                  <a:srgbClr val="FF0000"/>
                </a:solidFill>
                <a:latin typeface="Arial" panose="020B0604020202020204" pitchFamily="34" charset="0"/>
                <a:cs typeface="+mn-cs"/>
              </a:endParaRPr>
            </a:p>
          </p:txBody>
        </p:sp>
        <p:grpSp>
          <p:nvGrpSpPr>
            <p:cNvPr id="9" name="Group 1056" hidden="1"/>
            <p:cNvGrpSpPr/>
            <p:nvPr/>
          </p:nvGrpSpPr>
          <p:grpSpPr bwMode="auto">
            <a:xfrm>
              <a:off x="390" y="246"/>
              <a:ext cx="4965" cy="3690"/>
              <a:chOff x="374" y="246"/>
              <a:chExt cx="4965" cy="3690"/>
            </a:xfrm>
          </p:grpSpPr>
          <p:sp>
            <p:nvSpPr>
              <p:cNvPr id="10" name="Rectangle 1057" hidden="1"/>
              <p:cNvSpPr>
                <a:spLocks noChangeArrowheads="1"/>
              </p:cNvSpPr>
              <p:nvPr/>
            </p:nvSpPr>
            <p:spPr bwMode="auto">
              <a:xfrm>
                <a:off x="374" y="336"/>
                <a:ext cx="4965" cy="360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anose="020B0604020202020204" pitchFamily="34" charset="0"/>
                  <a:buNone/>
                  <a:defRPr/>
                </a:pPr>
                <a:endParaRPr lang="en-US" dirty="0">
                  <a:latin typeface="Arial" panose="020B0604020202020204" pitchFamily="34" charset="0"/>
                  <a:cs typeface="+mn-cs"/>
                </a:endParaRPr>
              </a:p>
            </p:txBody>
          </p:sp>
          <p:sp>
            <p:nvSpPr>
              <p:cNvPr id="11" name="Delete_Instruction_Box" hidden="1"/>
              <p:cNvSpPr>
                <a:spLocks noChangeArrowheads="1"/>
              </p:cNvSpPr>
              <p:nvPr/>
            </p:nvSpPr>
            <p:spPr bwMode="gray">
              <a:xfrm>
                <a:off x="4026" y="246"/>
                <a:ext cx="1002" cy="176"/>
              </a:xfrm>
              <a:prstGeom prst="rect">
                <a:avLst/>
              </a:prstGeom>
              <a:solidFill>
                <a:srgbClr val="FFFFFF"/>
              </a:solidFill>
              <a:ln w="9525">
                <a:solidFill>
                  <a:schemeClr val="bg1"/>
                </a:solidFill>
                <a:miter lim="800000"/>
              </a:ln>
              <a:effectLst/>
            </p:spPr>
            <p:txBody>
              <a:bodyPr wrap="none" anchor="ctr"/>
              <a:lstStyle/>
              <a:p>
                <a:pPr algn="ctr">
                  <a:defRPr/>
                </a:pPr>
                <a:r>
                  <a:rPr lang="en-US" sz="1000" dirty="0">
                    <a:solidFill>
                      <a:schemeClr val="folHlink"/>
                    </a:solidFill>
                    <a:latin typeface="Arial" panose="020B0604020202020204" pitchFamily="34" charset="0"/>
                    <a:cs typeface="+mn-cs"/>
                  </a:rPr>
                  <a:t>[ Delete from Slide Master ]</a:t>
                </a:r>
                <a:endParaRPr lang="en-US" sz="1000" dirty="0">
                  <a:solidFill>
                    <a:schemeClr val="folHlink"/>
                  </a:solidFill>
                  <a:latin typeface="Arial" panose="020B0604020202020204" pitchFamily="34" charset="0"/>
                  <a:cs typeface="+mn-cs"/>
                </a:endParaRPr>
              </a:p>
            </p:txBody>
          </p:sp>
        </p:grpSp>
      </p:grpSp>
      <p:sp>
        <p:nvSpPr>
          <p:cNvPr id="12" name="Slide_Copyright"/>
          <p:cNvSpPr>
            <a:spLocks noChangeArrowheads="1"/>
          </p:cNvSpPr>
          <p:nvPr/>
        </p:nvSpPr>
        <p:spPr bwMode="auto">
          <a:xfrm>
            <a:off x="2517775" y="6654800"/>
            <a:ext cx="4102100" cy="190500"/>
          </a:xfrm>
          <a:prstGeom prst="rect">
            <a:avLst/>
          </a:prstGeom>
          <a:noFill/>
          <a:ln w="9525">
            <a:noFill/>
            <a:miter lim="800000"/>
          </a:ln>
          <a:effectLst/>
        </p:spPr>
        <p:txBody>
          <a:bodyPr wrap="none" anchor="ctr"/>
          <a:lstStyle/>
          <a:p>
            <a:pPr algn="ctr">
              <a:defRPr/>
            </a:pPr>
            <a:r>
              <a:rPr lang="en-US" sz="1200" dirty="0">
                <a:latin typeface="Arial" panose="020B0604020202020204" pitchFamily="34" charset="0"/>
                <a:cs typeface="+mn-cs"/>
              </a:rPr>
              <a:t>Copyright © </a:t>
            </a:r>
            <a:r>
              <a:rPr lang="en-US" sz="1200" dirty="0" smtClean="0">
                <a:latin typeface="Arial" panose="020B0604020202020204" pitchFamily="34" charset="0"/>
                <a:cs typeface="+mn-cs"/>
              </a:rPr>
              <a:t>2015, </a:t>
            </a:r>
            <a:r>
              <a:rPr lang="en-US" sz="1200" dirty="0">
                <a:latin typeface="Arial" panose="020B0604020202020204" pitchFamily="34" charset="0"/>
                <a:cs typeface="+mn-cs"/>
              </a:rPr>
              <a:t>Oracle and/or its affiliates. All rights reserved.</a:t>
            </a:r>
            <a:endParaRPr lang="en-US" sz="1200" dirty="0">
              <a:latin typeface="Arial" panose="020B0604020202020204" pitchFamily="34" charset="0"/>
              <a:cs typeface="+mn-cs"/>
            </a:endParaRPr>
          </a:p>
        </p:txBody>
      </p:sp>
      <p:sp>
        <p:nvSpPr>
          <p:cNvPr id="276483" name="Default_Title"/>
          <p:cNvSpPr>
            <a:spLocks noGrp="1" noChangeArrowheads="1"/>
          </p:cNvSpPr>
          <p:nvPr>
            <p:ph type="ctrTitle"/>
          </p:nvPr>
        </p:nvSpPr>
        <p:spPr>
          <a:xfrm>
            <a:off x="914400" y="2667000"/>
            <a:ext cx="7315200" cy="685800"/>
          </a:xfrm>
        </p:spPr>
        <p:txBody>
          <a:bodyPr/>
          <a:lstStyle>
            <a:lvl1pPr>
              <a:spcBef>
                <a:spcPct val="0"/>
              </a:spcBef>
              <a:defRPr/>
            </a:lvl1pPr>
          </a:lstStyle>
          <a:p>
            <a:r>
              <a:rPr lang="en-US" smtClean="0"/>
              <a:t>Click to edit Master title style</a:t>
            </a:r>
            <a:endParaRPr lang="en-US"/>
          </a:p>
        </p:txBody>
      </p:sp>
      <p:sp>
        <p:nvSpPr>
          <p:cNvPr id="276484" name="Title_PlaceholderSubtitle"/>
          <p:cNvSpPr>
            <a:spLocks noGrp="1" noChangeArrowheads="1"/>
          </p:cNvSpPr>
          <p:nvPr>
            <p:ph type="subTitle" idx="1"/>
          </p:nvPr>
        </p:nvSpPr>
        <p:spPr bwMode="auto">
          <a:xfrm>
            <a:off x="927100" y="4419600"/>
            <a:ext cx="7302500" cy="431800"/>
          </a:xfrm>
        </p:spPr>
        <p:txBody>
          <a:bodyPr/>
          <a:lstStyle>
            <a:lvl1pPr algn="ctr">
              <a:defRPr/>
            </a:lvl1pPr>
          </a:lstStyle>
          <a:p>
            <a:r>
              <a:rPr lang="en-US" smtClean="0"/>
              <a:t>Click to edit Master subtitle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09600" y="1447800"/>
            <a:ext cx="7918450" cy="1751013"/>
          </a:xfrm>
        </p:spPr>
        <p:txBody>
          <a:bodyPr/>
          <a:lstStyle>
            <a:lvl2pPr>
              <a:buFont typeface="+mj-lt"/>
              <a:buAutoNum type="arabicPeriod"/>
              <a:defRPr/>
            </a:lvl2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09600" y="1447800"/>
            <a:ext cx="7918450" cy="1751013"/>
          </a:xfrm>
        </p:spPr>
        <p:txBody>
          <a:bodyPr/>
          <a:lstStyle>
            <a:lvl2pPr>
              <a:buFont typeface="+mj-lt"/>
              <a:buAutoNum type="arabicPeriod"/>
              <a:defRPr/>
            </a:lvl2pPr>
            <a:lvl3pPr marL="1146175" indent="-457200">
              <a:buFont typeface="+mj-lt"/>
              <a:buAutoNum type="alphaUcPeriod"/>
              <a:defRPr/>
            </a:lvl3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Qui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609600" y="1447800"/>
            <a:ext cx="7918450" cy="770467"/>
          </a:xfrm>
        </p:spPr>
        <p:txBody>
          <a:bodyPr/>
          <a:lstStyle>
            <a:lvl2pPr>
              <a:buFont typeface="+mj-lt"/>
              <a:buAutoNum type="alphaLcPeriod"/>
              <a:defRPr/>
            </a:lvl2pPr>
            <a:lvl3pPr>
              <a:buNone/>
              <a:defRPr/>
            </a:lvl3pPr>
          </a:lstStyle>
          <a:p>
            <a:pPr lvl="0"/>
            <a:r>
              <a:rPr lang="en-US" smtClean="0"/>
              <a:t>Click to edit Master text styles</a:t>
            </a:r>
            <a:endParaRPr lang="en-US" smtClean="0"/>
          </a:p>
          <a:p>
            <a:pPr lvl="1"/>
            <a:r>
              <a:rPr lang="en-US" smtClean="0"/>
              <a:t>Second level</a:t>
            </a:r>
            <a:endParaRPr lang="en-US" smtClean="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1447800"/>
            <a:ext cx="3883025" cy="1767663"/>
          </a:xfrm>
        </p:spPr>
        <p:txBody>
          <a:bodyPr/>
          <a:lstStyle>
            <a:lvl1pPr>
              <a:defRPr sz="22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4645025" y="1447800"/>
            <a:ext cx="3883025" cy="1767663"/>
          </a:xfrm>
        </p:spPr>
        <p:txBody>
          <a:bodyPr/>
          <a:lstStyle>
            <a:lvl1pPr>
              <a:defRPr sz="22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2.png"/><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image" Target="../media/image3.pn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lide_PlaceholderText"/>
          <p:cNvSpPr>
            <a:spLocks noGrp="1" noChangeArrowheads="1"/>
          </p:cNvSpPr>
          <p:nvPr>
            <p:ph type="body" idx="1"/>
          </p:nvPr>
        </p:nvSpPr>
        <p:spPr bwMode="gray">
          <a:xfrm>
            <a:off x="609600" y="1447800"/>
            <a:ext cx="7918450" cy="1751013"/>
          </a:xfrm>
          <a:prstGeom prst="rect">
            <a:avLst/>
          </a:prstGeom>
          <a:noFill/>
          <a:ln w="9525">
            <a:noFill/>
            <a:miter lim="800000"/>
          </a:ln>
        </p:spPr>
        <p:txBody>
          <a:bodyPr vert="horz" wrap="square" lIns="12700" tIns="12700" rIns="12700" bIns="12700" numCol="1" anchor="t" anchorCtr="0" compatLnSpc="1">
            <a:spAutoFit/>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smtClean="0"/>
          </a:p>
        </p:txBody>
      </p:sp>
      <p:grpSp>
        <p:nvGrpSpPr>
          <p:cNvPr id="1029" name="Group 29" hidden="1"/>
          <p:cNvGrpSpPr/>
          <p:nvPr/>
        </p:nvGrpSpPr>
        <p:grpSpPr bwMode="auto">
          <a:xfrm>
            <a:off x="495300" y="390525"/>
            <a:ext cx="8153400" cy="5857875"/>
            <a:chOff x="296" y="246"/>
            <a:chExt cx="5136" cy="3690"/>
          </a:xfrm>
        </p:grpSpPr>
        <p:grpSp>
          <p:nvGrpSpPr>
            <p:cNvPr id="1032" name="Group 24" hidden="1"/>
            <p:cNvGrpSpPr/>
            <p:nvPr/>
          </p:nvGrpSpPr>
          <p:grpSpPr bwMode="auto">
            <a:xfrm>
              <a:off x="374" y="246"/>
              <a:ext cx="4965" cy="3690"/>
              <a:chOff x="374" y="246"/>
              <a:chExt cx="4965" cy="3690"/>
            </a:xfrm>
          </p:grpSpPr>
          <p:sp>
            <p:nvSpPr>
              <p:cNvPr id="275470" name="Rectangle 14" hidden="1"/>
              <p:cNvSpPr>
                <a:spLocks noChangeArrowheads="1"/>
              </p:cNvSpPr>
              <p:nvPr/>
            </p:nvSpPr>
            <p:spPr bwMode="auto">
              <a:xfrm>
                <a:off x="374" y="336"/>
                <a:ext cx="4965" cy="360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anose="020B0604020202020204" pitchFamily="34" charset="0"/>
                  <a:buNone/>
                  <a:defRPr/>
                </a:pPr>
                <a:endParaRPr lang="en-US" dirty="0">
                  <a:latin typeface="Arial" panose="020B0604020202020204" pitchFamily="34" charset="0"/>
                  <a:cs typeface="+mn-cs"/>
                </a:endParaRPr>
              </a:p>
            </p:txBody>
          </p:sp>
          <p:sp>
            <p:nvSpPr>
              <p:cNvPr id="275465" name="Delete_Instruction_Box" hidden="1"/>
              <p:cNvSpPr>
                <a:spLocks noChangeArrowheads="1"/>
              </p:cNvSpPr>
              <p:nvPr/>
            </p:nvSpPr>
            <p:spPr bwMode="gray">
              <a:xfrm>
                <a:off x="4026" y="246"/>
                <a:ext cx="1002" cy="176"/>
              </a:xfrm>
              <a:prstGeom prst="rect">
                <a:avLst/>
              </a:prstGeom>
              <a:solidFill>
                <a:srgbClr val="FFFFFF"/>
              </a:solidFill>
              <a:ln w="9525">
                <a:solidFill>
                  <a:schemeClr val="bg1"/>
                </a:solidFill>
                <a:miter lim="800000"/>
              </a:ln>
              <a:effectLst/>
            </p:spPr>
            <p:txBody>
              <a:bodyPr wrap="none" anchor="ctr"/>
              <a:lstStyle/>
              <a:p>
                <a:pPr algn="ctr">
                  <a:defRPr/>
                </a:pPr>
                <a:r>
                  <a:rPr lang="en-US" sz="1000" dirty="0">
                    <a:solidFill>
                      <a:schemeClr val="folHlink"/>
                    </a:solidFill>
                    <a:latin typeface="Arial" panose="020B0604020202020204" pitchFamily="34" charset="0"/>
                    <a:cs typeface="+mn-cs"/>
                  </a:rPr>
                  <a:t>[ Delete from Slide Master ]</a:t>
                </a:r>
                <a:endParaRPr lang="en-US" sz="1000" dirty="0">
                  <a:solidFill>
                    <a:schemeClr val="folHlink"/>
                  </a:solidFill>
                  <a:latin typeface="Arial" panose="020B0604020202020204" pitchFamily="34" charset="0"/>
                  <a:cs typeface="+mn-cs"/>
                </a:endParaRPr>
              </a:p>
            </p:txBody>
          </p:sp>
        </p:grpSp>
        <p:sp>
          <p:nvSpPr>
            <p:cNvPr id="275484" name="Line 28" hidden="1"/>
            <p:cNvSpPr>
              <a:spLocks noChangeShapeType="1"/>
            </p:cNvSpPr>
            <p:nvPr/>
          </p:nvSpPr>
          <p:spPr bwMode="auto">
            <a:xfrm>
              <a:off x="296" y="816"/>
              <a:ext cx="5136" cy="0"/>
            </a:xfrm>
            <a:prstGeom prst="line">
              <a:avLst/>
            </a:prstGeom>
            <a:noFill/>
            <a:ln w="6350">
              <a:solidFill>
                <a:schemeClr val="folHlink"/>
              </a:solidFill>
              <a:prstDash val="dash"/>
              <a:round/>
              <a:headEnd type="none" w="sm" len="sm"/>
              <a:tailEnd type="none" w="sm" len="sm"/>
            </a:ln>
            <a:effectLst/>
          </p:spPr>
          <p:txBody>
            <a:bodyPr/>
            <a:lstStyle/>
            <a:p>
              <a:pPr algn="ctr">
                <a:spcBef>
                  <a:spcPct val="20000"/>
                </a:spcBef>
                <a:buClr>
                  <a:srgbClr val="FF0000"/>
                </a:buClr>
                <a:buFont typeface="Arial" panose="020B0604020202020204" pitchFamily="34" charset="0"/>
                <a:buNone/>
                <a:defRPr/>
              </a:pPr>
              <a:endParaRPr lang="en-US" dirty="0">
                <a:latin typeface="Arial" panose="020B0604020202020204" pitchFamily="34" charset="0"/>
                <a:cs typeface="+mn-cs"/>
              </a:endParaRPr>
            </a:p>
          </p:txBody>
        </p:sp>
      </p:grpSp>
      <p:sp>
        <p:nvSpPr>
          <p:cNvPr id="1030" name="Slide_PlaceholderTitle"/>
          <p:cNvSpPr>
            <a:spLocks noGrp="1" noChangeArrowheads="1"/>
          </p:cNvSpPr>
          <p:nvPr>
            <p:ph type="title"/>
          </p:nvPr>
        </p:nvSpPr>
        <p:spPr bwMode="auto">
          <a:xfrm>
            <a:off x="609600" y="439738"/>
            <a:ext cx="7918450" cy="876300"/>
          </a:xfrm>
          <a:prstGeom prst="rect">
            <a:avLst/>
          </a:prstGeom>
          <a:noFill/>
          <a:ln w="9525">
            <a:noFill/>
            <a:miter lim="800000"/>
          </a:ln>
        </p:spPr>
        <p:txBody>
          <a:bodyPr vert="horz" wrap="square" lIns="12700" tIns="12700" rIns="12700" bIns="12700" numCol="1" anchor="t" anchorCtr="0" compatLnSpc="1"/>
          <a:lstStyle/>
          <a:p>
            <a:pPr lvl="0"/>
            <a:r>
              <a:rPr lang="en-US" dirty="0" smtClean="0"/>
              <a:t>Click to edit Master title style</a:t>
            </a:r>
            <a:endParaRPr lang="en-US" dirty="0" smtClean="0"/>
          </a:p>
        </p:txBody>
      </p:sp>
      <p:pic>
        <p:nvPicPr>
          <p:cNvPr id="12" name="Picture 9"/>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7908833" y="5774005"/>
            <a:ext cx="1098971" cy="108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5" descr="Oracle_Wrkfo_Dev_wht"/>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1" y="0"/>
            <a:ext cx="3873011" cy="1134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9"/>
          <p:cNvSpPr>
            <a:spLocks noChangeArrowheads="1"/>
          </p:cNvSpPr>
          <p:nvPr userDrawn="1"/>
        </p:nvSpPr>
        <p:spPr bwMode="auto">
          <a:xfrm>
            <a:off x="3444068" y="1013506"/>
            <a:ext cx="5699932" cy="142548"/>
          </a:xfrm>
          <a:prstGeom prst="rect">
            <a:avLst/>
          </a:prstGeom>
          <a:gradFill rotWithShape="1">
            <a:gsLst>
              <a:gs pos="0">
                <a:srgbClr val="FFFFFF"/>
              </a:gs>
              <a:gs pos="100000">
                <a:srgbClr val="FF0000"/>
              </a:gs>
            </a:gsLst>
            <a:lin ang="0" scaled="1"/>
          </a:gradFill>
          <a:ln w="9525">
            <a:noFill/>
            <a:miter lim="800000"/>
          </a:ln>
        </p:spPr>
        <p:txBody>
          <a:bodyPr wrap="none" lIns="90171" tIns="45086" rIns="90171" bIns="45086" anchor="ctr"/>
          <a:lstStyle/>
          <a:p>
            <a:pPr eaLnBrk="0" fontAlgn="base" hangingPunct="0">
              <a:spcBef>
                <a:spcPct val="0"/>
              </a:spcBef>
              <a:spcAft>
                <a:spcPct val="0"/>
              </a:spcAft>
              <a:defRPr/>
            </a:pPr>
            <a:endParaRPr lang="zh-CN" altLang="en-US" sz="1600">
              <a:solidFill>
                <a:srgbClr val="0066FF"/>
              </a:solidFill>
              <a:latin typeface="Arial" panose="020B0604020202020204" pitchFamily="34" charset="0"/>
              <a:ea typeface="宋体" panose="02010600030101010101" pitchFamily="2" charset="-122"/>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iming>
    <p:tnLst>
      <p:par>
        <p:cTn id="1" dur="indefinite" restart="never" nodeType="tmRoot"/>
      </p:par>
    </p:tnLst>
  </p:timing>
  <p:txStyles>
    <p:titleStyle>
      <a:lvl1pPr algn="r" defTabSz="228600" rtl="0" eaLnBrk="0" fontAlgn="base" hangingPunct="0">
        <a:spcBef>
          <a:spcPct val="20000"/>
        </a:spcBef>
        <a:spcAft>
          <a:spcPct val="0"/>
        </a:spcAft>
        <a:buClr>
          <a:srgbClr val="000000"/>
        </a:buClr>
        <a:buFont typeface="Arial" panose="020B0604020202020204" pitchFamily="34" charset="0"/>
        <a:defRPr sz="2600" b="1">
          <a:solidFill>
            <a:schemeClr val="tx1"/>
          </a:solidFill>
          <a:latin typeface="+mj-lt"/>
          <a:ea typeface="+mj-ea"/>
          <a:cs typeface="+mj-cs"/>
        </a:defRPr>
      </a:lvl1pPr>
      <a:lvl2pPr algn="ctr" defTabSz="228600" rtl="0" eaLnBrk="0" fontAlgn="base" hangingPunct="0">
        <a:spcBef>
          <a:spcPct val="20000"/>
        </a:spcBef>
        <a:spcAft>
          <a:spcPct val="0"/>
        </a:spcAft>
        <a:buClr>
          <a:srgbClr val="000000"/>
        </a:buClr>
        <a:buFont typeface="Arial" panose="020B0604020202020204" pitchFamily="34" charset="0"/>
        <a:defRPr sz="2600" b="1">
          <a:solidFill>
            <a:schemeClr val="tx1"/>
          </a:solidFill>
          <a:latin typeface="Arial" panose="020B0604020202020204" pitchFamily="34" charset="0"/>
        </a:defRPr>
      </a:lvl2pPr>
      <a:lvl3pPr algn="ctr" defTabSz="228600" rtl="0" eaLnBrk="0" fontAlgn="base" hangingPunct="0">
        <a:spcBef>
          <a:spcPct val="20000"/>
        </a:spcBef>
        <a:spcAft>
          <a:spcPct val="0"/>
        </a:spcAft>
        <a:buClr>
          <a:srgbClr val="000000"/>
        </a:buClr>
        <a:buFont typeface="Arial" panose="020B0604020202020204" pitchFamily="34" charset="0"/>
        <a:defRPr sz="2600" b="1">
          <a:solidFill>
            <a:schemeClr val="tx1"/>
          </a:solidFill>
          <a:latin typeface="Arial" panose="020B0604020202020204" pitchFamily="34" charset="0"/>
        </a:defRPr>
      </a:lvl3pPr>
      <a:lvl4pPr algn="ctr" defTabSz="228600" rtl="0" eaLnBrk="0" fontAlgn="base" hangingPunct="0">
        <a:spcBef>
          <a:spcPct val="20000"/>
        </a:spcBef>
        <a:spcAft>
          <a:spcPct val="0"/>
        </a:spcAft>
        <a:buClr>
          <a:srgbClr val="000000"/>
        </a:buClr>
        <a:buFont typeface="Arial" panose="020B0604020202020204" pitchFamily="34" charset="0"/>
        <a:defRPr sz="2600" b="1">
          <a:solidFill>
            <a:schemeClr val="tx1"/>
          </a:solidFill>
          <a:latin typeface="Arial" panose="020B0604020202020204" pitchFamily="34" charset="0"/>
        </a:defRPr>
      </a:lvl4pPr>
      <a:lvl5pPr algn="ctr" defTabSz="228600" rtl="0" eaLnBrk="0" fontAlgn="base" hangingPunct="0">
        <a:spcBef>
          <a:spcPct val="20000"/>
        </a:spcBef>
        <a:spcAft>
          <a:spcPct val="0"/>
        </a:spcAft>
        <a:buClr>
          <a:srgbClr val="000000"/>
        </a:buClr>
        <a:buFont typeface="Arial" panose="020B0604020202020204" pitchFamily="34" charset="0"/>
        <a:defRPr sz="2600" b="1">
          <a:solidFill>
            <a:schemeClr val="tx1"/>
          </a:solidFill>
          <a:latin typeface="Arial" panose="020B0604020202020204" pitchFamily="34" charset="0"/>
        </a:defRPr>
      </a:lvl5pPr>
      <a:lvl6pPr marL="457200" algn="ctr" defTabSz="228600" rtl="0" eaLnBrk="1" fontAlgn="base" hangingPunct="1">
        <a:spcBef>
          <a:spcPct val="20000"/>
        </a:spcBef>
        <a:spcAft>
          <a:spcPct val="0"/>
        </a:spcAft>
        <a:buClr>
          <a:srgbClr val="000000"/>
        </a:buClr>
        <a:buFont typeface="Arial" panose="020B0604020202020204" pitchFamily="34" charset="0"/>
        <a:defRPr sz="2600" b="1">
          <a:solidFill>
            <a:schemeClr val="tx1"/>
          </a:solidFill>
          <a:latin typeface="Arial" panose="020B0604020202020204" pitchFamily="34" charset="0"/>
        </a:defRPr>
      </a:lvl6pPr>
      <a:lvl7pPr marL="914400" algn="ctr" defTabSz="228600" rtl="0" eaLnBrk="1" fontAlgn="base" hangingPunct="1">
        <a:spcBef>
          <a:spcPct val="20000"/>
        </a:spcBef>
        <a:spcAft>
          <a:spcPct val="0"/>
        </a:spcAft>
        <a:buClr>
          <a:srgbClr val="000000"/>
        </a:buClr>
        <a:buFont typeface="Arial" panose="020B0604020202020204" pitchFamily="34" charset="0"/>
        <a:defRPr sz="2600" b="1">
          <a:solidFill>
            <a:schemeClr val="tx1"/>
          </a:solidFill>
          <a:latin typeface="Arial" panose="020B0604020202020204" pitchFamily="34" charset="0"/>
        </a:defRPr>
      </a:lvl7pPr>
      <a:lvl8pPr marL="1371600" algn="ctr" defTabSz="228600" rtl="0" eaLnBrk="1" fontAlgn="base" hangingPunct="1">
        <a:spcBef>
          <a:spcPct val="20000"/>
        </a:spcBef>
        <a:spcAft>
          <a:spcPct val="0"/>
        </a:spcAft>
        <a:buClr>
          <a:srgbClr val="000000"/>
        </a:buClr>
        <a:buFont typeface="Arial" panose="020B0604020202020204" pitchFamily="34" charset="0"/>
        <a:defRPr sz="2600" b="1">
          <a:solidFill>
            <a:schemeClr val="tx1"/>
          </a:solidFill>
          <a:latin typeface="Arial" panose="020B0604020202020204" pitchFamily="34" charset="0"/>
        </a:defRPr>
      </a:lvl8pPr>
      <a:lvl9pPr marL="1828800" algn="ctr" defTabSz="228600" rtl="0" eaLnBrk="1" fontAlgn="base" hangingPunct="1">
        <a:spcBef>
          <a:spcPct val="20000"/>
        </a:spcBef>
        <a:spcAft>
          <a:spcPct val="0"/>
        </a:spcAft>
        <a:buClr>
          <a:srgbClr val="000000"/>
        </a:buClr>
        <a:buFont typeface="Arial" panose="020B0604020202020204" pitchFamily="34" charset="0"/>
        <a:defRPr sz="2600" b="1">
          <a:solidFill>
            <a:schemeClr val="tx1"/>
          </a:solidFill>
          <a:latin typeface="Arial" panose="020B0604020202020204" pitchFamily="34" charset="0"/>
        </a:defRPr>
      </a:lvl9pPr>
    </p:titleStyle>
    <p:bodyStyle>
      <a:lvl1pPr marL="8255" indent="8255" algn="l" defTabSz="228600" rtl="0" eaLnBrk="0" fontAlgn="base" hangingPunct="0">
        <a:spcBef>
          <a:spcPct val="20000"/>
        </a:spcBef>
        <a:spcAft>
          <a:spcPct val="0"/>
        </a:spcAft>
        <a:buClr>
          <a:srgbClr val="000000"/>
        </a:buClr>
        <a:buFont typeface="Arial" panose="020B0604020202020204" pitchFamily="34" charset="0"/>
        <a:defRPr sz="2200">
          <a:solidFill>
            <a:schemeClr val="tx1"/>
          </a:solidFill>
          <a:latin typeface="Arial" panose="020B0604020202020204" pitchFamily="34" charset="0"/>
          <a:ea typeface="+mn-ea"/>
          <a:cs typeface="+mn-cs"/>
        </a:defRPr>
      </a:lvl1pPr>
      <a:lvl2pPr marL="574675" indent="-460375" algn="l" defTabSz="228600" rtl="0" eaLnBrk="0" fontAlgn="base" hangingPunct="0">
        <a:spcBef>
          <a:spcPct val="20000"/>
        </a:spcBef>
        <a:spcAft>
          <a:spcPct val="0"/>
        </a:spcAft>
        <a:buClr>
          <a:srgbClr val="FF0000"/>
        </a:buClr>
        <a:buFont typeface="Arial" panose="020B0604020202020204" pitchFamily="34" charset="0"/>
        <a:buChar char="•"/>
        <a:defRPr sz="2200">
          <a:solidFill>
            <a:schemeClr val="tx1"/>
          </a:solidFill>
          <a:latin typeface="+mn-lt"/>
        </a:defRPr>
      </a:lvl2pPr>
      <a:lvl3pPr marL="1021080" indent="-332105" algn="l" defTabSz="228600" rtl="0" eaLnBrk="0" fontAlgn="base" hangingPunct="0">
        <a:spcBef>
          <a:spcPct val="20000"/>
        </a:spcBef>
        <a:spcAft>
          <a:spcPct val="0"/>
        </a:spcAft>
        <a:buClr>
          <a:srgbClr val="FF0000"/>
        </a:buClr>
        <a:buFont typeface="Arial" panose="020B0604020202020204" pitchFamily="34" charset="0"/>
        <a:buChar char="–"/>
        <a:defRPr sz="2000">
          <a:solidFill>
            <a:schemeClr val="tx1"/>
          </a:solidFill>
          <a:latin typeface="+mn-lt"/>
        </a:defRPr>
      </a:lvl3pPr>
      <a:lvl4pPr marL="1367155" indent="-231775" algn="l" defTabSz="228600" rtl="0" eaLnBrk="0" fontAlgn="base" hangingPunct="0">
        <a:spcBef>
          <a:spcPct val="20000"/>
        </a:spcBef>
        <a:spcAft>
          <a:spcPct val="0"/>
        </a:spcAft>
        <a:buClr>
          <a:schemeClr val="accent2"/>
        </a:buClr>
        <a:buSzPct val="45000"/>
        <a:buFont typeface="Arial" panose="020B0604020202020204" pitchFamily="34" charset="0"/>
        <a:buChar char="—"/>
        <a:defRPr>
          <a:solidFill>
            <a:schemeClr val="tx1"/>
          </a:solidFill>
          <a:latin typeface="+mn-lt"/>
        </a:defRPr>
      </a:lvl4pPr>
      <a:lvl5pPr marL="1711325" indent="-230505" algn="l" defTabSz="228600" rtl="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mn-lt"/>
        </a:defRPr>
      </a:lvl5pPr>
      <a:lvl6pPr marL="2168525" indent="-230505" algn="l" defTabSz="228600" rtl="0" eaLnBrk="1" fontAlgn="base" hangingPunct="1">
        <a:spcBef>
          <a:spcPct val="20000"/>
        </a:spcBef>
        <a:spcAft>
          <a:spcPct val="0"/>
        </a:spcAft>
        <a:buClr>
          <a:schemeClr val="accent2"/>
        </a:buClr>
        <a:buSzPct val="55000"/>
        <a:buFont typeface="Arial" panose="020B0604020202020204" pitchFamily="34" charset="0"/>
        <a:buChar char="—"/>
        <a:defRPr sz="1600">
          <a:solidFill>
            <a:schemeClr val="tx1"/>
          </a:solidFill>
          <a:latin typeface="+mn-lt"/>
        </a:defRPr>
      </a:lvl6pPr>
      <a:lvl7pPr marL="2625725" indent="-230505" algn="l" defTabSz="228600" rtl="0" eaLnBrk="1" fontAlgn="base" hangingPunct="1">
        <a:spcBef>
          <a:spcPct val="20000"/>
        </a:spcBef>
        <a:spcAft>
          <a:spcPct val="0"/>
        </a:spcAft>
        <a:buClr>
          <a:schemeClr val="accent2"/>
        </a:buClr>
        <a:buSzPct val="55000"/>
        <a:buFont typeface="Arial" panose="020B0604020202020204" pitchFamily="34" charset="0"/>
        <a:buChar char="—"/>
        <a:defRPr sz="1600">
          <a:solidFill>
            <a:schemeClr val="tx1"/>
          </a:solidFill>
          <a:latin typeface="+mn-lt"/>
        </a:defRPr>
      </a:lvl7pPr>
      <a:lvl8pPr marL="3082925" indent="-230505" algn="l" defTabSz="228600" rtl="0" eaLnBrk="1" fontAlgn="base" hangingPunct="1">
        <a:spcBef>
          <a:spcPct val="20000"/>
        </a:spcBef>
        <a:spcAft>
          <a:spcPct val="0"/>
        </a:spcAft>
        <a:buClr>
          <a:schemeClr val="accent2"/>
        </a:buClr>
        <a:buSzPct val="55000"/>
        <a:buFont typeface="Arial" panose="020B0604020202020204" pitchFamily="34" charset="0"/>
        <a:buChar char="—"/>
        <a:defRPr sz="1600">
          <a:solidFill>
            <a:schemeClr val="tx1"/>
          </a:solidFill>
          <a:latin typeface="+mn-lt"/>
        </a:defRPr>
      </a:lvl8pPr>
      <a:lvl9pPr marL="3540125" indent="-230505" algn="l" defTabSz="228600" rtl="0" eaLnBrk="1" fontAlgn="base" hangingPunct="1">
        <a:spcBef>
          <a:spcPct val="20000"/>
        </a:spcBef>
        <a:spcAft>
          <a:spcPct val="0"/>
        </a:spcAft>
        <a:buClr>
          <a:schemeClr val="accent2"/>
        </a:buClr>
        <a:buSzPct val="55000"/>
        <a:buFont typeface="Arial" panose="020B0604020202020204" pitchFamily="34"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9" Type="http://schemas.openxmlformats.org/officeDocument/2006/relationships/vmlDrawing" Target="../drawings/vmlDrawing2.vml"/><Relationship Id="rId8" Type="http://schemas.openxmlformats.org/officeDocument/2006/relationships/slideLayout" Target="../slideLayouts/slideLayout5.xml"/><Relationship Id="rId7" Type="http://schemas.openxmlformats.org/officeDocument/2006/relationships/image" Target="../media/image8.GIF"/><Relationship Id="rId6" Type="http://schemas.openxmlformats.org/officeDocument/2006/relationships/image" Target="../media/image9.GIF"/><Relationship Id="rId5" Type="http://schemas.openxmlformats.org/officeDocument/2006/relationships/image" Target="../media/image6.png"/><Relationship Id="rId4" Type="http://schemas.openxmlformats.org/officeDocument/2006/relationships/oleObject" Target="../embeddings/oleObject4.bin"/><Relationship Id="rId3" Type="http://schemas.openxmlformats.org/officeDocument/2006/relationships/image" Target="../media/image5.png"/><Relationship Id="rId2" Type="http://schemas.openxmlformats.org/officeDocument/2006/relationships/oleObject" Target="../embeddings/oleObject3.bin"/><Relationship Id="rId10" Type="http://schemas.openxmlformats.org/officeDocument/2006/relationships/notesSlide" Target="../notesSlides/notesSlide9.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9.GIF"/><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9" Type="http://schemas.openxmlformats.org/officeDocument/2006/relationships/vmlDrawing" Target="../drawings/vmlDrawing3.vml"/><Relationship Id="rId8" Type="http://schemas.openxmlformats.org/officeDocument/2006/relationships/slideLayout" Target="../slideLayouts/slideLayout7.xml"/><Relationship Id="rId7" Type="http://schemas.openxmlformats.org/officeDocument/2006/relationships/image" Target="../media/image8.GIF"/><Relationship Id="rId6" Type="http://schemas.openxmlformats.org/officeDocument/2006/relationships/image" Target="../media/image9.GIF"/><Relationship Id="rId5" Type="http://schemas.openxmlformats.org/officeDocument/2006/relationships/image" Target="../media/image6.png"/><Relationship Id="rId4" Type="http://schemas.openxmlformats.org/officeDocument/2006/relationships/oleObject" Target="../embeddings/oleObject6.bin"/><Relationship Id="rId3" Type="http://schemas.openxmlformats.org/officeDocument/2006/relationships/image" Target="../media/image5.png"/><Relationship Id="rId2" Type="http://schemas.openxmlformats.org/officeDocument/2006/relationships/oleObject" Target="../embeddings/oleObject5.bin"/><Relationship Id="rId10" Type="http://schemas.openxmlformats.org/officeDocument/2006/relationships/notesSlide" Target="../notesSlides/notesSlide11.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image" Target="../media/image9.GIF"/><Relationship Id="rId7" Type="http://schemas.openxmlformats.org/officeDocument/2006/relationships/oleObject" Target="../embeddings/oleObject10.bin"/><Relationship Id="rId6" Type="http://schemas.openxmlformats.org/officeDocument/2006/relationships/oleObject" Target="../embeddings/oleObject9.bin"/><Relationship Id="rId5" Type="http://schemas.openxmlformats.org/officeDocument/2006/relationships/image" Target="../media/image6.png"/><Relationship Id="rId4" Type="http://schemas.openxmlformats.org/officeDocument/2006/relationships/oleObject" Target="../embeddings/oleObject8.bin"/><Relationship Id="rId3" Type="http://schemas.openxmlformats.org/officeDocument/2006/relationships/image" Target="../media/image5.png"/><Relationship Id="rId2" Type="http://schemas.openxmlformats.org/officeDocument/2006/relationships/oleObject" Target="../embeddings/oleObject7.bin"/><Relationship Id="rId12" Type="http://schemas.openxmlformats.org/officeDocument/2006/relationships/notesSlide" Target="../notesSlides/notesSlide12.xml"/><Relationship Id="rId11" Type="http://schemas.openxmlformats.org/officeDocument/2006/relationships/vmlDrawing" Target="../drawings/vmlDrawing4.vml"/><Relationship Id="rId10" Type="http://schemas.openxmlformats.org/officeDocument/2006/relationships/slideLayout" Target="../slideLayouts/slideLayout7.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oleObject" Target="../embeddings/oleObject14.bin"/><Relationship Id="rId7" Type="http://schemas.openxmlformats.org/officeDocument/2006/relationships/oleObject" Target="../embeddings/oleObject13.bin"/><Relationship Id="rId6" Type="http://schemas.openxmlformats.org/officeDocument/2006/relationships/image" Target="../media/image6.png"/><Relationship Id="rId5" Type="http://schemas.openxmlformats.org/officeDocument/2006/relationships/oleObject" Target="../embeddings/oleObject12.bin"/><Relationship Id="rId4" Type="http://schemas.openxmlformats.org/officeDocument/2006/relationships/image" Target="../media/image5.png"/><Relationship Id="rId3" Type="http://schemas.openxmlformats.org/officeDocument/2006/relationships/oleObject" Target="../embeddings/oleObject11.bin"/><Relationship Id="rId2" Type="http://schemas.openxmlformats.org/officeDocument/2006/relationships/image" Target="../media/image9.GIF"/><Relationship Id="rId12" Type="http://schemas.openxmlformats.org/officeDocument/2006/relationships/notesSlide" Target="../notesSlides/notesSlide14.xml"/><Relationship Id="rId11" Type="http://schemas.openxmlformats.org/officeDocument/2006/relationships/vmlDrawing" Target="../drawings/vmlDrawing5.vml"/><Relationship Id="rId10" Type="http://schemas.openxmlformats.org/officeDocument/2006/relationships/slideLayout" Target="../slideLayouts/slideLayout2.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9.GIF"/><Relationship Id="rId7" Type="http://schemas.openxmlformats.org/officeDocument/2006/relationships/oleObject" Target="../embeddings/oleObject18.bin"/><Relationship Id="rId6" Type="http://schemas.openxmlformats.org/officeDocument/2006/relationships/oleObject" Target="../embeddings/oleObject17.bin"/><Relationship Id="rId5" Type="http://schemas.openxmlformats.org/officeDocument/2006/relationships/image" Target="../media/image6.png"/><Relationship Id="rId4" Type="http://schemas.openxmlformats.org/officeDocument/2006/relationships/oleObject" Target="../embeddings/oleObject16.bin"/><Relationship Id="rId3" Type="http://schemas.openxmlformats.org/officeDocument/2006/relationships/image" Target="../media/image5.png"/><Relationship Id="rId2" Type="http://schemas.openxmlformats.org/officeDocument/2006/relationships/oleObject" Target="../embeddings/oleObject15.bin"/><Relationship Id="rId11" Type="http://schemas.openxmlformats.org/officeDocument/2006/relationships/notesSlide" Target="../notesSlides/notesSlide18.xml"/><Relationship Id="rId10" Type="http://schemas.openxmlformats.org/officeDocument/2006/relationships/vmlDrawing" Target="../drawings/vmlDrawing6.v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2.xml"/><Relationship Id="rId2" Type="http://schemas.openxmlformats.org/officeDocument/2006/relationships/image" Target="../media/image27.jpeg"/><Relationship Id="rId1" Type="http://schemas.openxmlformats.org/officeDocument/2006/relationships/image" Target="../media/image26.jpe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image" Target="../media/image28.jpe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vmlDrawing" Target="../drawings/vmlDrawing1.vml"/><Relationship Id="rId7"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oleObject" Target="../embeddings/oleObject2.bin"/><Relationship Id="rId3" Type="http://schemas.openxmlformats.org/officeDocument/2006/relationships/image" Target="../media/image5.png"/><Relationship Id="rId2" Type="http://schemas.openxmlformats.org/officeDocument/2006/relationships/oleObject" Target="../embeddings/oleObject1.bin"/><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5.xml"/><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p:cNvSpPr>
            <a:spLocks noGrp="1" noChangeArrowheads="1"/>
          </p:cNvSpPr>
          <p:nvPr>
            <p:ph type="ctrTitle"/>
          </p:nvPr>
        </p:nvSpPr>
        <p:spPr>
          <a:xfrm>
            <a:off x="685800" y="2130425"/>
            <a:ext cx="7772400" cy="3530600"/>
          </a:xfrm>
        </p:spPr>
        <p:txBody>
          <a:bodyPr/>
          <a:lstStyle/>
          <a:p>
            <a:pPr algn="ctr"/>
            <a:r>
              <a:rPr lang="en-US" altLang="zh-CN" sz="5700" dirty="0" err="1" smtClean="0">
                <a:latin typeface="Arial" panose="020B0604020202020204" pitchFamily="34" charset="0"/>
                <a:ea typeface="黑体" panose="02010609060101010101" pitchFamily="49" charset="-122"/>
              </a:rPr>
              <a:t>Hadoop</a:t>
            </a:r>
            <a:br>
              <a:rPr lang="en-US" altLang="zh-CN" sz="5700" dirty="0" smtClean="0">
                <a:latin typeface="Arial" panose="020B0604020202020204" pitchFamily="34" charset="0"/>
                <a:ea typeface="黑体" panose="02010609060101010101" pitchFamily="49" charset="-122"/>
              </a:rPr>
            </a:br>
            <a:br>
              <a:rPr lang="zh-CN" altLang="en-US" sz="5700" dirty="0">
                <a:latin typeface="Arial" panose="020B0604020202020204" pitchFamily="34" charset="0"/>
                <a:ea typeface="黑体" panose="02010609060101010101" pitchFamily="49" charset="-122"/>
              </a:rPr>
            </a:br>
            <a:br>
              <a:rPr lang="zh-CN" altLang="en-US" dirty="0">
                <a:latin typeface="Arial" panose="020B0604020202020204" pitchFamily="34" charset="0"/>
              </a:rPr>
            </a:br>
            <a:r>
              <a:rPr lang="zh-CN" altLang="en-US" sz="3600" dirty="0">
                <a:latin typeface="Arial" panose="020B0604020202020204" pitchFamily="34" charset="0"/>
                <a:ea typeface="黑体" panose="02010609060101010101" pitchFamily="49" charset="-122"/>
              </a:rPr>
              <a:t>第二章</a:t>
            </a:r>
            <a:r>
              <a:rPr lang="en-US" altLang="zh-CN" sz="3600" dirty="0">
                <a:latin typeface="Arial" panose="020B0604020202020204" pitchFamily="34" charset="0"/>
                <a:ea typeface="黑体" panose="02010609060101010101" pitchFamily="49" charset="-122"/>
              </a:rPr>
              <a:t>:HDFS</a:t>
            </a:r>
            <a:br>
              <a:rPr lang="zh-CN" altLang="en-US" sz="3600" dirty="0">
                <a:latin typeface="Arial" panose="020B0604020202020204" pitchFamily="34" charset="0"/>
                <a:ea typeface="黑体" panose="02010609060101010101" pitchFamily="49" charset="-122"/>
              </a:rPr>
            </a:br>
            <a:endParaRPr lang="zh-CN" altLang="en-US" sz="3600" dirty="0">
              <a:latin typeface="Arial" panose="020B0604020202020204" pitchFamily="34" charset="0"/>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DataNodes (DN)</a:t>
            </a:r>
            <a:endParaRPr lang="en-US" dirty="0"/>
          </a:p>
        </p:txBody>
      </p:sp>
      <p:grpSp>
        <p:nvGrpSpPr>
          <p:cNvPr id="20" name="Group 19"/>
          <p:cNvGrpSpPr/>
          <p:nvPr/>
        </p:nvGrpSpPr>
        <p:grpSpPr>
          <a:xfrm>
            <a:off x="4114800" y="1524000"/>
            <a:ext cx="3810000" cy="1828800"/>
            <a:chOff x="685800" y="1981200"/>
            <a:chExt cx="3810000" cy="1828800"/>
          </a:xfrm>
        </p:grpSpPr>
        <p:sp>
          <p:nvSpPr>
            <p:cNvPr id="21" name="TextBox 20"/>
            <p:cNvSpPr txBox="1"/>
            <p:nvPr/>
          </p:nvSpPr>
          <p:spPr>
            <a:xfrm>
              <a:off x="685800" y="1981200"/>
              <a:ext cx="1905000" cy="1723549"/>
            </a:xfrm>
            <a:prstGeom prst="rect">
              <a:avLst/>
            </a:prstGeom>
            <a:solidFill>
              <a:srgbClr val="CCECFF"/>
            </a:solidFill>
            <a:effectLst>
              <a:outerShdw blurRad="50800" dist="38100" dir="5400000" algn="t" rotWithShape="0">
                <a:prstClr val="black">
                  <a:alpha val="40000"/>
                </a:prstClr>
              </a:outerShdw>
            </a:effectLst>
          </p:spPr>
          <p:txBody>
            <a:bodyPr wrap="square" rtlCol="0">
              <a:spAutoFit/>
            </a:bodyPr>
            <a:lstStyle/>
            <a:p>
              <a:r>
                <a:rPr lang="en-US" sz="1200" b="1" dirty="0" smtClean="0">
                  <a:latin typeface="Comic Sans MS" panose="030F0702030302020204" pitchFamily="66" charset="0"/>
                </a:rPr>
                <a:t>File: </a:t>
              </a:r>
              <a:r>
                <a:rPr lang="en-US" sz="1200" b="1" dirty="0" smtClean="0">
                  <a:solidFill>
                    <a:schemeClr val="accent2"/>
                  </a:solidFill>
                  <a:latin typeface="Arial" panose="020B0604020202020204" pitchFamily="34" charset="0"/>
                  <a:cs typeface="Arial" panose="020B0604020202020204" pitchFamily="34" charset="0"/>
                </a:rPr>
                <a:t>movieplex1.log</a:t>
              </a:r>
              <a:endParaRPr lang="en-US" sz="1200" b="1" dirty="0" smtClean="0">
                <a:solidFill>
                  <a:schemeClr val="accent2"/>
                </a:solidFill>
                <a:latin typeface="Arial" panose="020B0604020202020204" pitchFamily="34" charset="0"/>
                <a:cs typeface="Arial" panose="020B0604020202020204" pitchFamily="34" charset="0"/>
              </a:endParaRPr>
            </a:p>
            <a:p>
              <a:r>
                <a:rPr lang="en-US" sz="1200" b="1" dirty="0" smtClean="0">
                  <a:latin typeface="Comic Sans MS" panose="030F0702030302020204" pitchFamily="66" charset="0"/>
                </a:rPr>
                <a:t>Blocks: </a:t>
              </a:r>
              <a:r>
                <a:rPr lang="en-US" sz="1200" b="1" dirty="0" smtClean="0">
                  <a:solidFill>
                    <a:schemeClr val="accent2"/>
                  </a:solidFill>
                  <a:latin typeface="Arial" panose="020B0604020202020204" pitchFamily="34" charset="0"/>
                </a:rPr>
                <a:t>A</a:t>
              </a:r>
              <a:r>
                <a:rPr lang="en-US" sz="1200" dirty="0" smtClean="0"/>
                <a:t>, </a:t>
              </a:r>
              <a:r>
                <a:rPr lang="en-US" sz="1200" b="1" dirty="0" smtClean="0">
                  <a:solidFill>
                    <a:srgbClr val="0000FF"/>
                  </a:solidFill>
                  <a:latin typeface="Arial" panose="020B0604020202020204" pitchFamily="34" charset="0"/>
                </a:rPr>
                <a:t>B</a:t>
              </a:r>
              <a:r>
                <a:rPr lang="en-US" sz="1200" dirty="0" smtClean="0"/>
                <a:t>, </a:t>
              </a:r>
              <a:r>
                <a:rPr lang="en-US" sz="1200" b="1" dirty="0" smtClean="0">
                  <a:solidFill>
                    <a:srgbClr val="CC00CC"/>
                  </a:solidFill>
                  <a:latin typeface="Arial" panose="020B0604020202020204" pitchFamily="34" charset="0"/>
                </a:rPr>
                <a:t>C</a:t>
              </a:r>
              <a:endParaRPr lang="en-US" sz="1200" dirty="0" smtClean="0">
                <a:solidFill>
                  <a:srgbClr val="CC00CC"/>
                </a:solidFill>
              </a:endParaRPr>
            </a:p>
            <a:p>
              <a:r>
                <a:rPr lang="en-US" sz="1200" b="1" dirty="0" smtClean="0">
                  <a:latin typeface="Comic Sans MS" panose="030F0702030302020204" pitchFamily="66" charset="0"/>
                </a:rPr>
                <a:t>Data Nodes: 1, 2, 3</a:t>
              </a:r>
              <a:endParaRPr lang="en-US" sz="1200" b="1" dirty="0" smtClean="0">
                <a:latin typeface="Comic Sans MS" panose="030F0702030302020204" pitchFamily="66" charset="0"/>
              </a:endParaRPr>
            </a:p>
            <a:p>
              <a:r>
                <a:rPr lang="en-US" sz="1200" b="1" dirty="0" smtClean="0">
                  <a:latin typeface="Comic Sans MS" panose="030F0702030302020204" pitchFamily="66" charset="0"/>
                </a:rPr>
                <a:t>Replication Factor: 3</a:t>
              </a:r>
              <a:endParaRPr lang="en-US" sz="1200" b="1" dirty="0" smtClean="0">
                <a:latin typeface="Comic Sans MS" panose="030F0702030302020204" pitchFamily="66" charset="0"/>
              </a:endParaRPr>
            </a:p>
            <a:p>
              <a:r>
                <a:rPr lang="en-US" sz="1200" b="1" dirty="0" smtClean="0">
                  <a:solidFill>
                    <a:schemeClr val="accent2"/>
                  </a:solidFill>
                  <a:latin typeface="Arial" panose="020B0604020202020204" pitchFamily="34" charset="0"/>
                </a:rPr>
                <a:t>A</a:t>
              </a:r>
              <a:r>
                <a:rPr lang="en-US" sz="1200" b="1" dirty="0" smtClean="0">
                  <a:latin typeface="Comic Sans MS" panose="030F0702030302020204" pitchFamily="66" charset="0"/>
                </a:rPr>
                <a:t>: DN </a:t>
              </a:r>
              <a:r>
                <a:rPr lang="en-US" sz="1200" b="1" dirty="0" smtClean="0">
                  <a:solidFill>
                    <a:schemeClr val="accent2"/>
                  </a:solidFill>
                  <a:latin typeface="Comic Sans MS" panose="030F0702030302020204" pitchFamily="66" charset="0"/>
                </a:rPr>
                <a:t>1</a:t>
              </a:r>
              <a:r>
                <a:rPr lang="en-US" sz="1200" b="1" dirty="0" smtClean="0">
                  <a:latin typeface="Comic Sans MS" panose="030F0702030302020204" pitchFamily="66" charset="0"/>
                </a:rPr>
                <a:t>,DN </a:t>
              </a:r>
              <a:r>
                <a:rPr lang="en-US" sz="1200" b="1" dirty="0" smtClean="0">
                  <a:solidFill>
                    <a:schemeClr val="accent2"/>
                  </a:solidFill>
                  <a:latin typeface="Comic Sans MS" panose="030F0702030302020204" pitchFamily="66" charset="0"/>
                </a:rPr>
                <a:t>2</a:t>
              </a:r>
              <a:r>
                <a:rPr lang="en-US" sz="1200" b="1" dirty="0" smtClean="0">
                  <a:latin typeface="Comic Sans MS" panose="030F0702030302020204" pitchFamily="66" charset="0"/>
                </a:rPr>
                <a:t>, DN </a:t>
              </a:r>
              <a:r>
                <a:rPr lang="en-US" sz="1200" b="1" dirty="0" smtClean="0">
                  <a:solidFill>
                    <a:schemeClr val="accent2"/>
                  </a:solidFill>
                  <a:latin typeface="Comic Sans MS" panose="030F0702030302020204" pitchFamily="66" charset="0"/>
                </a:rPr>
                <a:t>3</a:t>
              </a:r>
              <a:endParaRPr lang="en-US" sz="1200" b="1" dirty="0" smtClean="0">
                <a:solidFill>
                  <a:schemeClr val="accent2"/>
                </a:solidFill>
                <a:latin typeface="Comic Sans MS" panose="030F0702030302020204" pitchFamily="66" charset="0"/>
              </a:endParaRPr>
            </a:p>
            <a:p>
              <a:r>
                <a:rPr lang="en-US" sz="1200" b="1" dirty="0" smtClean="0">
                  <a:solidFill>
                    <a:srgbClr val="0000FF"/>
                  </a:solidFill>
                  <a:latin typeface="Arial" panose="020B0604020202020204" pitchFamily="34" charset="0"/>
                </a:rPr>
                <a:t>B</a:t>
              </a:r>
              <a:r>
                <a:rPr lang="en-US" sz="1200" b="1" dirty="0" smtClean="0">
                  <a:latin typeface="Comic Sans MS" panose="030F0702030302020204" pitchFamily="66" charset="0"/>
                </a:rPr>
                <a:t>: DN </a:t>
              </a:r>
              <a:r>
                <a:rPr lang="en-US" sz="1200" b="1" dirty="0" smtClean="0">
                  <a:solidFill>
                    <a:schemeClr val="accent2"/>
                  </a:solidFill>
                  <a:latin typeface="Comic Sans MS" panose="030F0702030302020204" pitchFamily="66" charset="0"/>
                </a:rPr>
                <a:t>1</a:t>
              </a:r>
              <a:r>
                <a:rPr lang="en-US" sz="1200" b="1" dirty="0" smtClean="0">
                  <a:latin typeface="Comic Sans MS" panose="030F0702030302020204" pitchFamily="66" charset="0"/>
                </a:rPr>
                <a:t>,DN </a:t>
              </a:r>
              <a:r>
                <a:rPr lang="en-US" sz="1200" b="1" dirty="0" smtClean="0">
                  <a:solidFill>
                    <a:schemeClr val="accent2"/>
                  </a:solidFill>
                  <a:latin typeface="Comic Sans MS" panose="030F0702030302020204" pitchFamily="66" charset="0"/>
                </a:rPr>
                <a:t>2</a:t>
              </a:r>
              <a:r>
                <a:rPr lang="en-US" sz="1200" b="1" dirty="0" smtClean="0">
                  <a:latin typeface="Comic Sans MS" panose="030F0702030302020204" pitchFamily="66" charset="0"/>
                </a:rPr>
                <a:t>, DN </a:t>
              </a:r>
              <a:r>
                <a:rPr lang="en-US" sz="1200" b="1" dirty="0" smtClean="0">
                  <a:solidFill>
                    <a:schemeClr val="accent2"/>
                  </a:solidFill>
                  <a:latin typeface="Comic Sans MS" panose="030F0702030302020204" pitchFamily="66" charset="0"/>
                </a:rPr>
                <a:t>3</a:t>
              </a:r>
              <a:endParaRPr lang="en-US" sz="1200" b="1" dirty="0" smtClean="0">
                <a:latin typeface="Comic Sans MS" panose="030F0702030302020204" pitchFamily="66" charset="0"/>
              </a:endParaRPr>
            </a:p>
            <a:p>
              <a:r>
                <a:rPr lang="en-US" sz="1200" b="1" dirty="0" smtClean="0">
                  <a:solidFill>
                    <a:srgbClr val="CC00CC"/>
                  </a:solidFill>
                  <a:latin typeface="Arial" panose="020B0604020202020204" pitchFamily="34" charset="0"/>
                </a:rPr>
                <a:t>C</a:t>
              </a:r>
              <a:r>
                <a:rPr lang="en-US" sz="1200" b="1" dirty="0" smtClean="0">
                  <a:latin typeface="Comic Sans MS" panose="030F0702030302020204" pitchFamily="66" charset="0"/>
                </a:rPr>
                <a:t>: DN </a:t>
              </a:r>
              <a:r>
                <a:rPr lang="en-US" sz="1200" b="1" dirty="0" smtClean="0">
                  <a:solidFill>
                    <a:schemeClr val="accent2"/>
                  </a:solidFill>
                  <a:latin typeface="Comic Sans MS" panose="030F0702030302020204" pitchFamily="66" charset="0"/>
                </a:rPr>
                <a:t>1</a:t>
              </a:r>
              <a:r>
                <a:rPr lang="en-US" sz="1200" b="1" dirty="0" smtClean="0">
                  <a:latin typeface="Comic Sans MS" panose="030F0702030302020204" pitchFamily="66" charset="0"/>
                </a:rPr>
                <a:t>,DN </a:t>
              </a:r>
              <a:r>
                <a:rPr lang="en-US" sz="1200" b="1" dirty="0" smtClean="0">
                  <a:solidFill>
                    <a:schemeClr val="accent2"/>
                  </a:solidFill>
                  <a:latin typeface="Comic Sans MS" panose="030F0702030302020204" pitchFamily="66" charset="0"/>
                </a:rPr>
                <a:t>2</a:t>
              </a:r>
              <a:r>
                <a:rPr lang="en-US" sz="1200" b="1" dirty="0" smtClean="0">
                  <a:latin typeface="Comic Sans MS" panose="030F0702030302020204" pitchFamily="66" charset="0"/>
                </a:rPr>
                <a:t>, DN </a:t>
              </a:r>
              <a:r>
                <a:rPr lang="en-US" sz="1200" b="1" dirty="0" smtClean="0">
                  <a:solidFill>
                    <a:schemeClr val="accent2"/>
                  </a:solidFill>
                  <a:latin typeface="Comic Sans MS" panose="030F0702030302020204" pitchFamily="66" charset="0"/>
                </a:rPr>
                <a:t>3</a:t>
              </a:r>
              <a:endParaRPr lang="en-US" sz="1200" b="1" dirty="0" smtClean="0">
                <a:solidFill>
                  <a:schemeClr val="accent2"/>
                </a:solidFill>
                <a:latin typeface="Comic Sans MS" panose="030F0702030302020204" pitchFamily="66" charset="0"/>
              </a:endParaRPr>
            </a:p>
            <a:p>
              <a:r>
                <a:rPr lang="en-US" sz="1200" b="1" dirty="0" smtClean="0">
                  <a:solidFill>
                    <a:schemeClr val="accent2"/>
                  </a:solidFill>
                  <a:latin typeface="Comic Sans MS" panose="030F0702030302020204" pitchFamily="66" charset="0"/>
                </a:rPr>
                <a:t>. . .</a:t>
              </a:r>
              <a:endParaRPr lang="en-US" sz="1200" b="1" dirty="0" smtClean="0">
                <a:latin typeface="Comic Sans MS" panose="030F0702030302020204" pitchFamily="66" charset="0"/>
              </a:endParaRPr>
            </a:p>
            <a:p>
              <a:endParaRPr lang="en-US" sz="1000" b="1" dirty="0">
                <a:latin typeface="Comic Sans MS" panose="030F0702030302020204" pitchFamily="66" charset="0"/>
              </a:endParaRPr>
            </a:p>
          </p:txBody>
        </p:sp>
        <p:pic>
          <p:nvPicPr>
            <p:cNvPr id="22" name="Picture 2"/>
            <p:cNvPicPr>
              <a:picLocks noChangeAspect="1" noChangeArrowheads="1"/>
            </p:cNvPicPr>
            <p:nvPr/>
          </p:nvPicPr>
          <p:blipFill>
            <a:blip r:embed="rId1" cstate="print"/>
            <a:srcRect/>
            <a:stretch>
              <a:fillRect/>
            </a:stretch>
          </p:blipFill>
          <p:spPr bwMode="auto">
            <a:xfrm>
              <a:off x="2600797" y="2283757"/>
              <a:ext cx="819150" cy="1200150"/>
            </a:xfrm>
            <a:prstGeom prst="rect">
              <a:avLst/>
            </a:prstGeom>
            <a:noFill/>
            <a:ln w="9525">
              <a:noFill/>
              <a:miter lim="800000"/>
              <a:headEnd/>
              <a:tailEnd/>
            </a:ln>
          </p:spPr>
        </p:pic>
        <p:grpSp>
          <p:nvGrpSpPr>
            <p:cNvPr id="23" name="Group 21"/>
            <p:cNvGrpSpPr/>
            <p:nvPr/>
          </p:nvGrpSpPr>
          <p:grpSpPr>
            <a:xfrm>
              <a:off x="3389313" y="2141537"/>
              <a:ext cx="1106487" cy="1668463"/>
              <a:chOff x="7275513" y="1447800"/>
              <a:chExt cx="1106487" cy="1668463"/>
            </a:xfrm>
          </p:grpSpPr>
          <p:graphicFrame>
            <p:nvGraphicFramePr>
              <p:cNvPr id="24" name="Object 17"/>
              <p:cNvGraphicFramePr>
                <a:graphicFrameLocks noChangeAspect="1"/>
              </p:cNvGraphicFramePr>
              <p:nvPr/>
            </p:nvGraphicFramePr>
            <p:xfrm>
              <a:off x="7275513" y="1447800"/>
              <a:ext cx="552450" cy="1377950"/>
            </p:xfrm>
            <a:graphic>
              <a:graphicData uri="http://schemas.openxmlformats.org/presentationml/2006/ole">
                <mc:AlternateContent xmlns:mc="http://schemas.openxmlformats.org/markup-compatibility/2006">
                  <mc:Choice xmlns:v="urn:schemas-microsoft-com:vml" Requires="v">
                    <p:oleObj spid="_x0000_s3850" name="Photo Editor Photo" r:id="rId2" imgW="781050" imgH="1943100" progId="">
                      <p:embed/>
                    </p:oleObj>
                  </mc:Choice>
                  <mc:Fallback>
                    <p:oleObj name="Photo Editor Photo" r:id="rId2" imgW="781050" imgH="1943100" progId="">
                      <p:embed/>
                      <p:pic>
                        <p:nvPicPr>
                          <p:cNvPr id="0" name="Object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275513" y="1447800"/>
                            <a:ext cx="552450" cy="1377950"/>
                          </a:xfrm>
                          <a:prstGeom prst="rect">
                            <a:avLst/>
                          </a:prstGeom>
                          <a:noFill/>
                          <a:ln>
                            <a:noFill/>
                          </a:ln>
                          <a:effectLst/>
                          <a:extLst>
                            <a:ext uri="{909E8E84-426E-40DD-AFC4-6F175D3DCCD1}">
                              <a14:hiddenFill xmlns:a14="http://schemas.microsoft.com/office/drawing/2010/main">
                                <a:solidFill>
                                  <a:srgbClr val="CCCCCC"/>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 name="Object 18"/>
              <p:cNvGraphicFramePr>
                <a:graphicFrameLocks noChangeAspect="1"/>
              </p:cNvGraphicFramePr>
              <p:nvPr/>
            </p:nvGraphicFramePr>
            <p:xfrm>
              <a:off x="7635875" y="2125663"/>
              <a:ext cx="746125" cy="990600"/>
            </p:xfrm>
            <a:graphic>
              <a:graphicData uri="http://schemas.openxmlformats.org/presentationml/2006/ole">
                <mc:AlternateContent xmlns:mc="http://schemas.openxmlformats.org/markup-compatibility/2006">
                  <mc:Choice xmlns:v="urn:schemas-microsoft-com:vml" Requires="v">
                    <p:oleObj spid="_x0000_s3851" name="Photo Editor Photo" r:id="rId4" imgW="1104900" imgH="1466850" progId="">
                      <p:embed/>
                    </p:oleObj>
                  </mc:Choice>
                  <mc:Fallback>
                    <p:oleObj name="Photo Editor Photo" r:id="rId4" imgW="1104900" imgH="1466850" progId="">
                      <p:embed/>
                      <p:pic>
                        <p:nvPicPr>
                          <p:cNvPr id="0"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7635875" y="2125663"/>
                            <a:ext cx="746125" cy="990600"/>
                          </a:xfrm>
                          <a:prstGeom prst="rect">
                            <a:avLst/>
                          </a:prstGeom>
                          <a:noFill/>
                          <a:ln>
                            <a:noFill/>
                          </a:ln>
                          <a:effectLst/>
                          <a:extLst>
                            <a:ext uri="{909E8E84-426E-40DD-AFC4-6F175D3DCCD1}">
                              <a14:hiddenFill xmlns:a14="http://schemas.microsoft.com/office/drawing/2010/main">
                                <a:solidFill>
                                  <a:srgbClr val="CCCCCC"/>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grpSp>
        <p:nvGrpSpPr>
          <p:cNvPr id="50" name="Group 49"/>
          <p:cNvGrpSpPr/>
          <p:nvPr/>
        </p:nvGrpSpPr>
        <p:grpSpPr>
          <a:xfrm>
            <a:off x="4858111" y="4275667"/>
            <a:ext cx="2533289" cy="1820333"/>
            <a:chOff x="3276600" y="4457467"/>
            <a:chExt cx="2533289" cy="1820333"/>
          </a:xfrm>
        </p:grpSpPr>
        <p:sp>
          <p:nvSpPr>
            <p:cNvPr id="51" name="TextBox 50"/>
            <p:cNvSpPr txBox="1"/>
            <p:nvPr/>
          </p:nvSpPr>
          <p:spPr>
            <a:xfrm>
              <a:off x="3276600" y="5970023"/>
              <a:ext cx="1946367" cy="307777"/>
            </a:xfrm>
            <a:prstGeom prst="rect">
              <a:avLst/>
            </a:prstGeom>
            <a:noFill/>
          </p:spPr>
          <p:txBody>
            <a:bodyPr wrap="none" rtlCol="0">
              <a:spAutoFit/>
            </a:bodyPr>
            <a:lstStyle/>
            <a:p>
              <a:r>
                <a:rPr lang="en-US" sz="1400" b="1" dirty="0" smtClean="0">
                  <a:solidFill>
                    <a:schemeClr val="accent2"/>
                  </a:solidFill>
                  <a:latin typeface="Comic Sans MS" panose="030F0702030302020204" pitchFamily="66" charset="0"/>
                </a:rPr>
                <a:t>Data Node 2 (slave)</a:t>
              </a:r>
              <a:endParaRPr lang="en-US" sz="1400" b="1" dirty="0" smtClean="0">
                <a:solidFill>
                  <a:schemeClr val="accent2"/>
                </a:solidFill>
                <a:latin typeface="Comic Sans MS" panose="030F0702030302020204" pitchFamily="66" charset="0"/>
              </a:endParaRPr>
            </a:p>
          </p:txBody>
        </p:sp>
        <p:sp>
          <p:nvSpPr>
            <p:cNvPr id="52" name="Rectangle 51"/>
            <p:cNvSpPr/>
            <p:nvPr/>
          </p:nvSpPr>
          <p:spPr bwMode="auto">
            <a:xfrm>
              <a:off x="3560076" y="4457467"/>
              <a:ext cx="1197430" cy="1401000"/>
            </a:xfrm>
            <a:prstGeom prst="rect">
              <a:avLst/>
            </a:prstGeom>
            <a:solidFill>
              <a:srgbClr val="FFCC66"/>
            </a:solidFill>
            <a:ln w="952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53" name="Rectangle 52"/>
            <p:cNvSpPr/>
            <p:nvPr/>
          </p:nvSpPr>
          <p:spPr bwMode="auto">
            <a:xfrm>
              <a:off x="3707637" y="4646639"/>
              <a:ext cx="914400" cy="263563"/>
            </a:xfrm>
            <a:prstGeom prst="rect">
              <a:avLst/>
            </a:prstGeom>
            <a:solidFill>
              <a:srgbClr val="92D050"/>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algn="ctr" defTabSz="228600">
                <a:spcBef>
                  <a:spcPct val="20000"/>
                </a:spcBef>
                <a:buClr>
                  <a:srgbClr val="FF0000"/>
                </a:buClr>
              </a:pPr>
              <a:r>
                <a:rPr lang="en-US" sz="1400" b="1" dirty="0" smtClean="0">
                  <a:solidFill>
                    <a:srgbClr val="0000FF"/>
                  </a:solidFill>
                  <a:latin typeface="Arial" panose="020B0604020202020204" pitchFamily="34" charset="0"/>
                </a:rPr>
                <a:t>B</a:t>
              </a:r>
              <a:endParaRPr lang="en-US" sz="1400" b="1" dirty="0" smtClean="0">
                <a:solidFill>
                  <a:schemeClr val="accent2"/>
                </a:solidFill>
                <a:latin typeface="Arial" panose="020B0604020202020204" pitchFamily="34" charset="0"/>
              </a:endParaRPr>
            </a:p>
          </p:txBody>
        </p:sp>
        <p:sp>
          <p:nvSpPr>
            <p:cNvPr id="54" name="Rectangle 53"/>
            <p:cNvSpPr/>
            <p:nvPr/>
          </p:nvSpPr>
          <p:spPr bwMode="auto">
            <a:xfrm>
              <a:off x="3707637" y="5027639"/>
              <a:ext cx="914400" cy="263563"/>
            </a:xfrm>
            <a:prstGeom prst="rect">
              <a:avLst/>
            </a:prstGeom>
            <a:solidFill>
              <a:srgbClr val="92D050"/>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algn="ctr" defTabSz="228600">
                <a:spcBef>
                  <a:spcPct val="20000"/>
                </a:spcBef>
                <a:buClr>
                  <a:srgbClr val="FF0000"/>
                </a:buClr>
              </a:pPr>
              <a:r>
                <a:rPr lang="en-US" sz="1400" b="1" dirty="0" smtClean="0">
                  <a:solidFill>
                    <a:schemeClr val="accent2"/>
                  </a:solidFill>
                  <a:latin typeface="Arial" panose="020B0604020202020204" pitchFamily="34" charset="0"/>
                </a:rPr>
                <a:t>A</a:t>
              </a:r>
              <a:endParaRPr lang="en-US" sz="1400" b="1" dirty="0" smtClean="0">
                <a:solidFill>
                  <a:srgbClr val="CC00CC"/>
                </a:solidFill>
                <a:latin typeface="Arial" panose="020B0604020202020204" pitchFamily="34" charset="0"/>
              </a:endParaRPr>
            </a:p>
          </p:txBody>
        </p:sp>
        <p:sp>
          <p:nvSpPr>
            <p:cNvPr id="55" name="Rectangle 54"/>
            <p:cNvSpPr/>
            <p:nvPr/>
          </p:nvSpPr>
          <p:spPr bwMode="auto">
            <a:xfrm>
              <a:off x="3707637" y="5425573"/>
              <a:ext cx="914400" cy="263563"/>
            </a:xfrm>
            <a:prstGeom prst="rect">
              <a:avLst/>
            </a:prstGeom>
            <a:solidFill>
              <a:srgbClr val="92D050"/>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algn="ctr" defTabSz="228600">
                <a:spcBef>
                  <a:spcPct val="20000"/>
                </a:spcBef>
                <a:buClr>
                  <a:srgbClr val="FF0000"/>
                </a:buClr>
              </a:pPr>
              <a:r>
                <a:rPr lang="en-US" sz="1400" b="1" dirty="0" smtClean="0">
                  <a:solidFill>
                    <a:srgbClr val="CC00CC"/>
                  </a:solidFill>
                  <a:latin typeface="Arial" panose="020B0604020202020204" pitchFamily="34" charset="0"/>
                </a:rPr>
                <a:t>C</a:t>
              </a:r>
              <a:endParaRPr lang="en-US" sz="1400" dirty="0" smtClean="0">
                <a:solidFill>
                  <a:srgbClr val="FFFF00"/>
                </a:solidFill>
                <a:latin typeface="Arial" panose="020B0604020202020204" pitchFamily="34" charset="0"/>
              </a:endParaRPr>
            </a:p>
          </p:txBody>
        </p:sp>
        <p:pic>
          <p:nvPicPr>
            <p:cNvPr id="56" name="Picture 2"/>
            <p:cNvPicPr>
              <a:picLocks noChangeAspect="1" noChangeArrowheads="1"/>
            </p:cNvPicPr>
            <p:nvPr/>
          </p:nvPicPr>
          <p:blipFill>
            <a:blip r:embed="rId1" cstate="print"/>
            <a:srcRect/>
            <a:stretch>
              <a:fillRect/>
            </a:stretch>
          </p:blipFill>
          <p:spPr bwMode="auto">
            <a:xfrm>
              <a:off x="4789864" y="4796135"/>
              <a:ext cx="644978" cy="944968"/>
            </a:xfrm>
            <a:prstGeom prst="rect">
              <a:avLst/>
            </a:prstGeom>
            <a:noFill/>
            <a:ln w="9525">
              <a:noFill/>
              <a:miter lim="800000"/>
              <a:headEnd/>
              <a:tailEnd/>
            </a:ln>
          </p:spPr>
        </p:pic>
        <p:pic>
          <p:nvPicPr>
            <p:cNvPr id="57" name="Picture 8" descr="C:\Users\LSERHAL.ORADEV\Desktop\worker.gif"/>
            <p:cNvPicPr>
              <a:picLocks noChangeAspect="1" noChangeArrowheads="1"/>
            </p:cNvPicPr>
            <p:nvPr/>
          </p:nvPicPr>
          <p:blipFill>
            <a:blip r:embed="rId6" cstate="print"/>
            <a:srcRect/>
            <a:stretch>
              <a:fillRect/>
            </a:stretch>
          </p:blipFill>
          <p:spPr bwMode="auto">
            <a:xfrm>
              <a:off x="5349095" y="4800600"/>
              <a:ext cx="460794" cy="1110344"/>
            </a:xfrm>
            <a:prstGeom prst="rect">
              <a:avLst/>
            </a:prstGeom>
            <a:noFill/>
          </p:spPr>
        </p:pic>
      </p:grpSp>
      <p:sp>
        <p:nvSpPr>
          <p:cNvPr id="4" name="Rectangle 3"/>
          <p:cNvSpPr/>
          <p:nvPr/>
        </p:nvSpPr>
        <p:spPr bwMode="auto">
          <a:xfrm>
            <a:off x="1892149" y="4304361"/>
            <a:ext cx="1197430" cy="1401000"/>
          </a:xfrm>
          <a:prstGeom prst="rect">
            <a:avLst/>
          </a:prstGeom>
          <a:solidFill>
            <a:srgbClr val="FFCC66"/>
          </a:solidFill>
          <a:ln w="952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2"/>
          <p:cNvPicPr>
            <a:picLocks noChangeAspect="1" noChangeArrowheads="1"/>
          </p:cNvPicPr>
          <p:nvPr/>
        </p:nvPicPr>
        <p:blipFill>
          <a:blip r:embed="rId1" cstate="print"/>
          <a:srcRect/>
          <a:stretch>
            <a:fillRect/>
          </a:stretch>
        </p:blipFill>
        <p:spPr bwMode="auto">
          <a:xfrm>
            <a:off x="3121934" y="4607993"/>
            <a:ext cx="644978" cy="944968"/>
          </a:xfrm>
          <a:prstGeom prst="rect">
            <a:avLst/>
          </a:prstGeom>
          <a:noFill/>
          <a:ln w="9525">
            <a:noFill/>
            <a:miter lim="800000"/>
            <a:headEnd/>
            <a:tailEnd/>
          </a:ln>
        </p:spPr>
      </p:pic>
      <p:sp>
        <p:nvSpPr>
          <p:cNvPr id="6" name="TextBox 5"/>
          <p:cNvSpPr txBox="1"/>
          <p:nvPr/>
        </p:nvSpPr>
        <p:spPr>
          <a:xfrm>
            <a:off x="1600200" y="5778584"/>
            <a:ext cx="1946367" cy="307777"/>
          </a:xfrm>
          <a:prstGeom prst="rect">
            <a:avLst/>
          </a:prstGeom>
          <a:noFill/>
        </p:spPr>
        <p:txBody>
          <a:bodyPr wrap="none" rtlCol="0">
            <a:spAutoFit/>
          </a:bodyPr>
          <a:lstStyle/>
          <a:p>
            <a:r>
              <a:rPr lang="en-US" sz="1400" b="1" dirty="0" smtClean="0">
                <a:solidFill>
                  <a:schemeClr val="accent2"/>
                </a:solidFill>
                <a:latin typeface="Comic Sans MS" panose="030F0702030302020204" pitchFamily="66" charset="0"/>
              </a:rPr>
              <a:t>Data Node 1 (slave)</a:t>
            </a:r>
            <a:endParaRPr lang="en-US" sz="1400" b="1" dirty="0">
              <a:solidFill>
                <a:schemeClr val="accent2"/>
              </a:solidFill>
              <a:latin typeface="Comic Sans MS" panose="030F0702030302020204" pitchFamily="66" charset="0"/>
            </a:endParaRPr>
          </a:p>
        </p:txBody>
      </p:sp>
      <p:sp>
        <p:nvSpPr>
          <p:cNvPr id="7" name="Rectangle 6"/>
          <p:cNvSpPr/>
          <p:nvPr/>
        </p:nvSpPr>
        <p:spPr bwMode="auto">
          <a:xfrm>
            <a:off x="2039710" y="4493533"/>
            <a:ext cx="914400" cy="263563"/>
          </a:xfrm>
          <a:prstGeom prst="rect">
            <a:avLst/>
          </a:prstGeom>
          <a:solidFill>
            <a:srgbClr val="92D050"/>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algn="ctr" defTabSz="228600">
              <a:spcBef>
                <a:spcPct val="20000"/>
              </a:spcBef>
              <a:buClr>
                <a:srgbClr val="FF0000"/>
              </a:buClr>
            </a:pPr>
            <a:r>
              <a:rPr lang="en-US" sz="1400" b="1" dirty="0" smtClean="0">
                <a:solidFill>
                  <a:schemeClr val="accent2"/>
                </a:solidFill>
                <a:latin typeface="Arial" panose="020B0604020202020204" pitchFamily="34" charset="0"/>
              </a:rPr>
              <a:t>A</a:t>
            </a:r>
            <a:endParaRPr lang="en-US" sz="1400" b="1" dirty="0" smtClean="0">
              <a:solidFill>
                <a:schemeClr val="accent2"/>
              </a:solidFill>
              <a:latin typeface="Arial" panose="020B0604020202020204" pitchFamily="34" charset="0"/>
            </a:endParaRPr>
          </a:p>
        </p:txBody>
      </p:sp>
      <p:sp>
        <p:nvSpPr>
          <p:cNvPr id="8" name="Rectangle 7"/>
          <p:cNvSpPr/>
          <p:nvPr/>
        </p:nvSpPr>
        <p:spPr bwMode="auto">
          <a:xfrm>
            <a:off x="2039710" y="4874533"/>
            <a:ext cx="914400" cy="263563"/>
          </a:xfrm>
          <a:prstGeom prst="rect">
            <a:avLst/>
          </a:prstGeom>
          <a:solidFill>
            <a:srgbClr val="92D050"/>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algn="ctr" defTabSz="228600">
              <a:spcBef>
                <a:spcPct val="20000"/>
              </a:spcBef>
              <a:buClr>
                <a:srgbClr val="FF0000"/>
              </a:buClr>
            </a:pPr>
            <a:r>
              <a:rPr lang="en-US" sz="1400" b="1" dirty="0" smtClean="0">
                <a:solidFill>
                  <a:srgbClr val="CC00CC"/>
                </a:solidFill>
                <a:latin typeface="Arial" panose="020B0604020202020204" pitchFamily="34" charset="0"/>
              </a:rPr>
              <a:t>C</a:t>
            </a:r>
            <a:endParaRPr lang="en-US" sz="1400" b="1" dirty="0" smtClean="0">
              <a:solidFill>
                <a:srgbClr val="CC00CC"/>
              </a:solidFill>
              <a:latin typeface="Arial" panose="020B0604020202020204" pitchFamily="34" charset="0"/>
            </a:endParaRPr>
          </a:p>
        </p:txBody>
      </p:sp>
      <p:sp>
        <p:nvSpPr>
          <p:cNvPr id="9" name="Rectangle 8"/>
          <p:cNvSpPr/>
          <p:nvPr/>
        </p:nvSpPr>
        <p:spPr bwMode="auto">
          <a:xfrm>
            <a:off x="2039710" y="5272467"/>
            <a:ext cx="914400" cy="263563"/>
          </a:xfrm>
          <a:prstGeom prst="rect">
            <a:avLst/>
          </a:prstGeom>
          <a:solidFill>
            <a:srgbClr val="92D050"/>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algn="ctr" defTabSz="228600">
              <a:spcBef>
                <a:spcPct val="20000"/>
              </a:spcBef>
              <a:buClr>
                <a:srgbClr val="FF0000"/>
              </a:buClr>
            </a:pPr>
            <a:r>
              <a:rPr lang="en-US" sz="1400" b="1" dirty="0" smtClean="0">
                <a:solidFill>
                  <a:srgbClr val="0000FF"/>
                </a:solidFill>
                <a:latin typeface="Arial" panose="020B0604020202020204" pitchFamily="34" charset="0"/>
              </a:rPr>
              <a:t>B</a:t>
            </a:r>
            <a:endParaRPr lang="en-US" sz="1400" dirty="0" smtClean="0">
              <a:solidFill>
                <a:srgbClr val="FFFF00"/>
              </a:solidFill>
              <a:latin typeface="Arial" panose="020B0604020202020204" pitchFamily="34" charset="0"/>
            </a:endParaRPr>
          </a:p>
        </p:txBody>
      </p:sp>
      <p:pic>
        <p:nvPicPr>
          <p:cNvPr id="10" name="Picture 8" descr="C:\Users\LSERHAL.ORADEV\Desktop\worker.gif"/>
          <p:cNvPicPr>
            <a:picLocks noChangeAspect="1" noChangeArrowheads="1"/>
          </p:cNvPicPr>
          <p:nvPr/>
        </p:nvPicPr>
        <p:blipFill>
          <a:blip r:embed="rId6" cstate="print"/>
          <a:srcRect/>
          <a:stretch>
            <a:fillRect/>
          </a:stretch>
        </p:blipFill>
        <p:spPr bwMode="auto">
          <a:xfrm>
            <a:off x="3657600" y="4595017"/>
            <a:ext cx="460794" cy="1110344"/>
          </a:xfrm>
          <a:prstGeom prst="rect">
            <a:avLst/>
          </a:prstGeom>
          <a:noFill/>
        </p:spPr>
      </p:pic>
      <p:grpSp>
        <p:nvGrpSpPr>
          <p:cNvPr id="75" name="Group 74"/>
          <p:cNvGrpSpPr/>
          <p:nvPr/>
        </p:nvGrpSpPr>
        <p:grpSpPr>
          <a:xfrm>
            <a:off x="6417734" y="4189828"/>
            <a:ext cx="381000" cy="381000"/>
            <a:chOff x="5960534" y="4047067"/>
            <a:chExt cx="381000" cy="381000"/>
          </a:xfrm>
        </p:grpSpPr>
        <p:sp>
          <p:nvSpPr>
            <p:cNvPr id="73" name="Flowchart: Connector 72"/>
            <p:cNvSpPr/>
            <p:nvPr/>
          </p:nvSpPr>
          <p:spPr bwMode="auto">
            <a:xfrm>
              <a:off x="5960534" y="4047067"/>
              <a:ext cx="381000" cy="381000"/>
            </a:xfrm>
            <a:prstGeom prst="flowChartConnector">
              <a:avLst/>
            </a:prstGeom>
            <a:solidFill>
              <a:srgbClr val="99CCFF"/>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eaLnBrk="1" latinLnBrk="0" hangingPunct="1">
                <a:lnSpc>
                  <a:spcPct val="100000"/>
                </a:lnSpc>
                <a:spcBef>
                  <a:spcPct val="20000"/>
                </a:spcBef>
                <a:buClr>
                  <a:srgbClr val="FF0000"/>
                </a:buClr>
                <a:buSzTx/>
                <a:buFont typeface="Arial" panose="020B0604020202020204" pitchFamily="34" charset="0"/>
                <a:buNone/>
              </a:pPr>
              <a:endParaRPr lang="en-US" dirty="0" smtClean="0"/>
            </a:p>
          </p:txBody>
        </p:sp>
        <p:sp>
          <p:nvSpPr>
            <p:cNvPr id="61" name="Freeform 60"/>
            <p:cNvSpPr/>
            <p:nvPr/>
          </p:nvSpPr>
          <p:spPr bwMode="auto">
            <a:xfrm>
              <a:off x="5960534" y="4140201"/>
              <a:ext cx="364066" cy="217816"/>
            </a:xfrm>
            <a:custGeom>
              <a:avLst/>
              <a:gdLst>
                <a:gd name="connsiteX0" fmla="*/ 0 w 2348345"/>
                <a:gd name="connsiteY0" fmla="*/ 491836 h 886690"/>
                <a:gd name="connsiteX1" fmla="*/ 907472 w 2348345"/>
                <a:gd name="connsiteY1" fmla="*/ 491836 h 886690"/>
                <a:gd name="connsiteX2" fmla="*/ 969818 w 2348345"/>
                <a:gd name="connsiteY2" fmla="*/ 568036 h 886690"/>
                <a:gd name="connsiteX3" fmla="*/ 1032163 w 2348345"/>
                <a:gd name="connsiteY3" fmla="*/ 484909 h 886690"/>
                <a:gd name="connsiteX4" fmla="*/ 1122218 w 2348345"/>
                <a:gd name="connsiteY4" fmla="*/ 623454 h 886690"/>
                <a:gd name="connsiteX5" fmla="*/ 1260763 w 2348345"/>
                <a:gd name="connsiteY5" fmla="*/ 0 h 886690"/>
                <a:gd name="connsiteX6" fmla="*/ 1648691 w 2348345"/>
                <a:gd name="connsiteY6" fmla="*/ 886690 h 886690"/>
                <a:gd name="connsiteX7" fmla="*/ 1814945 w 2348345"/>
                <a:gd name="connsiteY7" fmla="*/ 325581 h 886690"/>
                <a:gd name="connsiteX8" fmla="*/ 1891145 w 2348345"/>
                <a:gd name="connsiteY8" fmla="*/ 533400 h 886690"/>
                <a:gd name="connsiteX9" fmla="*/ 2348345 w 2348345"/>
                <a:gd name="connsiteY9" fmla="*/ 533400 h 88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48345" h="886690">
                  <a:moveTo>
                    <a:pt x="0" y="491836"/>
                  </a:moveTo>
                  <a:lnTo>
                    <a:pt x="907472" y="491836"/>
                  </a:lnTo>
                  <a:lnTo>
                    <a:pt x="969818" y="568036"/>
                  </a:lnTo>
                  <a:lnTo>
                    <a:pt x="1032163" y="484909"/>
                  </a:lnTo>
                  <a:lnTo>
                    <a:pt x="1122218" y="623454"/>
                  </a:lnTo>
                  <a:lnTo>
                    <a:pt x="1260763" y="0"/>
                  </a:lnTo>
                  <a:lnTo>
                    <a:pt x="1648691" y="886690"/>
                  </a:lnTo>
                  <a:lnTo>
                    <a:pt x="1814945" y="325581"/>
                  </a:lnTo>
                  <a:lnTo>
                    <a:pt x="1891145" y="533400"/>
                  </a:lnTo>
                  <a:lnTo>
                    <a:pt x="2348345" y="533400"/>
                  </a:lnTo>
                </a:path>
              </a:pathLst>
            </a:custGeom>
            <a:noFill/>
            <a:ln w="31750" cap="flat" cmpd="sng" algn="ctr">
              <a:solidFill>
                <a:schemeClr val="accent6"/>
              </a:solid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endParaRPr kumimoji="0" lang="en-US" sz="1800" b="1" i="0" u="none" strike="noStrike" cap="none" normalizeH="0" baseline="0" dirty="0" smtClean="0">
                <a:ln>
                  <a:noFill/>
                </a:ln>
                <a:solidFill>
                  <a:schemeClr val="tx1"/>
                </a:solidFill>
                <a:effectLst/>
                <a:latin typeface="Arial" panose="020B0604020202020204" pitchFamily="34" charset="0"/>
              </a:endParaRPr>
            </a:p>
          </p:txBody>
        </p:sp>
      </p:grpSp>
      <p:sp>
        <p:nvSpPr>
          <p:cNvPr id="62" name="Freeform 61"/>
          <p:cNvSpPr/>
          <p:nvPr/>
        </p:nvSpPr>
        <p:spPr bwMode="auto">
          <a:xfrm>
            <a:off x="6011333" y="3124201"/>
            <a:ext cx="601133" cy="1057162"/>
          </a:xfrm>
          <a:custGeom>
            <a:avLst/>
            <a:gdLst>
              <a:gd name="connsiteX0" fmla="*/ 601133 w 601133"/>
              <a:gd name="connsiteY0" fmla="*/ 770467 h 770467"/>
              <a:gd name="connsiteX1" fmla="*/ 601133 w 601133"/>
              <a:gd name="connsiteY1" fmla="*/ 0 h 770467"/>
              <a:gd name="connsiteX2" fmla="*/ 0 w 601133"/>
              <a:gd name="connsiteY2" fmla="*/ 0 h 770467"/>
            </a:gdLst>
            <a:ahLst/>
            <a:cxnLst>
              <a:cxn ang="0">
                <a:pos x="connsiteX0" y="connsiteY0"/>
              </a:cxn>
              <a:cxn ang="0">
                <a:pos x="connsiteX1" y="connsiteY1"/>
              </a:cxn>
              <a:cxn ang="0">
                <a:pos x="connsiteX2" y="connsiteY2"/>
              </a:cxn>
            </a:cxnLst>
            <a:rect l="l" t="t" r="r" b="b"/>
            <a:pathLst>
              <a:path w="601133" h="770467">
                <a:moveTo>
                  <a:pt x="601133" y="770467"/>
                </a:moveTo>
                <a:lnTo>
                  <a:pt x="601133" y="0"/>
                </a:lnTo>
                <a:lnTo>
                  <a:pt x="0" y="0"/>
                </a:lnTo>
              </a:path>
            </a:pathLst>
          </a:custGeom>
          <a:noFill/>
          <a:ln w="28575" cap="flat" cmpd="sng" algn="ctr">
            <a:solidFill>
              <a:schemeClr val="accent2"/>
            </a:solidFill>
            <a:prstDash val="solid"/>
            <a:round/>
            <a:headEnd type="none" w="sm" len="sm"/>
            <a:tailEnd type="triangle" w="lg" len="lg"/>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algn="ctr" defTabSz="228600">
              <a:spcBef>
                <a:spcPct val="20000"/>
              </a:spcBef>
              <a:buClr>
                <a:srgbClr val="FF0000"/>
              </a:buClr>
            </a:pPr>
            <a:endParaRPr lang="en-US" dirty="0" smtClean="0">
              <a:latin typeface="Arial" panose="020B0604020202020204" pitchFamily="34" charset="0"/>
            </a:endParaRPr>
          </a:p>
        </p:txBody>
      </p:sp>
      <p:sp>
        <p:nvSpPr>
          <p:cNvPr id="63" name="Freeform 62"/>
          <p:cNvSpPr/>
          <p:nvPr/>
        </p:nvSpPr>
        <p:spPr bwMode="auto">
          <a:xfrm flipH="1">
            <a:off x="3496735" y="3124200"/>
            <a:ext cx="601133" cy="1057161"/>
          </a:xfrm>
          <a:custGeom>
            <a:avLst/>
            <a:gdLst>
              <a:gd name="connsiteX0" fmla="*/ 601133 w 601133"/>
              <a:gd name="connsiteY0" fmla="*/ 770467 h 770467"/>
              <a:gd name="connsiteX1" fmla="*/ 601133 w 601133"/>
              <a:gd name="connsiteY1" fmla="*/ 0 h 770467"/>
              <a:gd name="connsiteX2" fmla="*/ 0 w 601133"/>
              <a:gd name="connsiteY2" fmla="*/ 0 h 770467"/>
            </a:gdLst>
            <a:ahLst/>
            <a:cxnLst>
              <a:cxn ang="0">
                <a:pos x="connsiteX0" y="connsiteY0"/>
              </a:cxn>
              <a:cxn ang="0">
                <a:pos x="connsiteX1" y="connsiteY1"/>
              </a:cxn>
              <a:cxn ang="0">
                <a:pos x="connsiteX2" y="connsiteY2"/>
              </a:cxn>
            </a:cxnLst>
            <a:rect l="l" t="t" r="r" b="b"/>
            <a:pathLst>
              <a:path w="601133" h="770467">
                <a:moveTo>
                  <a:pt x="601133" y="770467"/>
                </a:moveTo>
                <a:lnTo>
                  <a:pt x="601133" y="0"/>
                </a:lnTo>
                <a:lnTo>
                  <a:pt x="0" y="0"/>
                </a:lnTo>
              </a:path>
            </a:pathLst>
          </a:custGeom>
          <a:noFill/>
          <a:ln w="28575" cap="flat" cmpd="sng" algn="ctr">
            <a:solidFill>
              <a:schemeClr val="accent2"/>
            </a:solidFill>
            <a:prstDash val="solid"/>
            <a:round/>
            <a:headEnd type="none" w="sm" len="sm"/>
            <a:tailEnd type="triangle" w="lg" len="lg"/>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algn="ctr" defTabSz="228600">
              <a:spcBef>
                <a:spcPct val="20000"/>
              </a:spcBef>
              <a:buClr>
                <a:srgbClr val="FF0000"/>
              </a:buClr>
            </a:pPr>
            <a:endParaRPr lang="en-US" dirty="0" smtClean="0">
              <a:latin typeface="Arial" panose="020B0604020202020204" pitchFamily="34" charset="0"/>
            </a:endParaRPr>
          </a:p>
        </p:txBody>
      </p:sp>
      <p:sp>
        <p:nvSpPr>
          <p:cNvPr id="65" name="TextBox 64"/>
          <p:cNvSpPr txBox="1"/>
          <p:nvPr/>
        </p:nvSpPr>
        <p:spPr>
          <a:xfrm>
            <a:off x="3505200" y="3429000"/>
            <a:ext cx="1322798" cy="584775"/>
          </a:xfrm>
          <a:prstGeom prst="rect">
            <a:avLst/>
          </a:prstGeom>
          <a:noFill/>
        </p:spPr>
        <p:txBody>
          <a:bodyPr wrap="none" rtlCol="0">
            <a:spAutoFit/>
          </a:bodyPr>
          <a:lstStyle/>
          <a:p>
            <a:r>
              <a:rPr lang="en-US" sz="1600" b="1" dirty="0" smtClean="0">
                <a:solidFill>
                  <a:schemeClr val="accent2"/>
                </a:solidFill>
                <a:latin typeface="LavosHandy™" pitchFamily="66" charset="0"/>
              </a:rPr>
              <a:t>Heartbeat &amp; </a:t>
            </a:r>
            <a:br>
              <a:rPr lang="en-US" sz="1600" b="1" dirty="0" smtClean="0">
                <a:solidFill>
                  <a:schemeClr val="accent2"/>
                </a:solidFill>
                <a:latin typeface="LavosHandy™" pitchFamily="66" charset="0"/>
              </a:rPr>
            </a:br>
            <a:r>
              <a:rPr lang="en-US" sz="1600" b="1" dirty="0" smtClean="0">
                <a:solidFill>
                  <a:schemeClr val="accent2"/>
                </a:solidFill>
                <a:latin typeface="LavosHandy™" pitchFamily="66" charset="0"/>
              </a:rPr>
              <a:t>Blockreport</a:t>
            </a:r>
            <a:endParaRPr lang="en-US" sz="1600" b="1" dirty="0">
              <a:solidFill>
                <a:schemeClr val="accent2"/>
              </a:solidFill>
              <a:latin typeface="LavosHandy™" pitchFamily="66" charset="0"/>
            </a:endParaRPr>
          </a:p>
        </p:txBody>
      </p:sp>
      <p:grpSp>
        <p:nvGrpSpPr>
          <p:cNvPr id="76" name="Group 75"/>
          <p:cNvGrpSpPr/>
          <p:nvPr/>
        </p:nvGrpSpPr>
        <p:grpSpPr>
          <a:xfrm>
            <a:off x="3302001" y="4093028"/>
            <a:ext cx="381000" cy="381000"/>
            <a:chOff x="5960534" y="4047067"/>
            <a:chExt cx="381000" cy="381000"/>
          </a:xfrm>
        </p:grpSpPr>
        <p:sp>
          <p:nvSpPr>
            <p:cNvPr id="77" name="Flowchart: Connector 76"/>
            <p:cNvSpPr/>
            <p:nvPr/>
          </p:nvSpPr>
          <p:spPr bwMode="auto">
            <a:xfrm>
              <a:off x="5960534" y="4047067"/>
              <a:ext cx="381000" cy="381000"/>
            </a:xfrm>
            <a:prstGeom prst="flowChartConnector">
              <a:avLst/>
            </a:prstGeom>
            <a:solidFill>
              <a:srgbClr val="99CCFF"/>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eaLnBrk="1" latinLnBrk="0" hangingPunct="1">
                <a:lnSpc>
                  <a:spcPct val="100000"/>
                </a:lnSpc>
                <a:spcBef>
                  <a:spcPct val="20000"/>
                </a:spcBef>
                <a:buClr>
                  <a:srgbClr val="FF0000"/>
                </a:buClr>
                <a:buSzTx/>
                <a:buFont typeface="Arial" panose="020B0604020202020204" pitchFamily="34" charset="0"/>
                <a:buNone/>
              </a:pPr>
              <a:endParaRPr lang="en-US" dirty="0" smtClean="0"/>
            </a:p>
          </p:txBody>
        </p:sp>
        <p:sp>
          <p:nvSpPr>
            <p:cNvPr id="78" name="Freeform 77"/>
            <p:cNvSpPr/>
            <p:nvPr/>
          </p:nvSpPr>
          <p:spPr bwMode="auto">
            <a:xfrm>
              <a:off x="5960534" y="4140201"/>
              <a:ext cx="364066" cy="217816"/>
            </a:xfrm>
            <a:custGeom>
              <a:avLst/>
              <a:gdLst>
                <a:gd name="connsiteX0" fmla="*/ 0 w 2348345"/>
                <a:gd name="connsiteY0" fmla="*/ 491836 h 886690"/>
                <a:gd name="connsiteX1" fmla="*/ 907472 w 2348345"/>
                <a:gd name="connsiteY1" fmla="*/ 491836 h 886690"/>
                <a:gd name="connsiteX2" fmla="*/ 969818 w 2348345"/>
                <a:gd name="connsiteY2" fmla="*/ 568036 h 886690"/>
                <a:gd name="connsiteX3" fmla="*/ 1032163 w 2348345"/>
                <a:gd name="connsiteY3" fmla="*/ 484909 h 886690"/>
                <a:gd name="connsiteX4" fmla="*/ 1122218 w 2348345"/>
                <a:gd name="connsiteY4" fmla="*/ 623454 h 886690"/>
                <a:gd name="connsiteX5" fmla="*/ 1260763 w 2348345"/>
                <a:gd name="connsiteY5" fmla="*/ 0 h 886690"/>
                <a:gd name="connsiteX6" fmla="*/ 1648691 w 2348345"/>
                <a:gd name="connsiteY6" fmla="*/ 886690 h 886690"/>
                <a:gd name="connsiteX7" fmla="*/ 1814945 w 2348345"/>
                <a:gd name="connsiteY7" fmla="*/ 325581 h 886690"/>
                <a:gd name="connsiteX8" fmla="*/ 1891145 w 2348345"/>
                <a:gd name="connsiteY8" fmla="*/ 533400 h 886690"/>
                <a:gd name="connsiteX9" fmla="*/ 2348345 w 2348345"/>
                <a:gd name="connsiteY9" fmla="*/ 533400 h 88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48345" h="886690">
                  <a:moveTo>
                    <a:pt x="0" y="491836"/>
                  </a:moveTo>
                  <a:lnTo>
                    <a:pt x="907472" y="491836"/>
                  </a:lnTo>
                  <a:lnTo>
                    <a:pt x="969818" y="568036"/>
                  </a:lnTo>
                  <a:lnTo>
                    <a:pt x="1032163" y="484909"/>
                  </a:lnTo>
                  <a:lnTo>
                    <a:pt x="1122218" y="623454"/>
                  </a:lnTo>
                  <a:lnTo>
                    <a:pt x="1260763" y="0"/>
                  </a:lnTo>
                  <a:lnTo>
                    <a:pt x="1648691" y="886690"/>
                  </a:lnTo>
                  <a:lnTo>
                    <a:pt x="1814945" y="325581"/>
                  </a:lnTo>
                  <a:lnTo>
                    <a:pt x="1891145" y="533400"/>
                  </a:lnTo>
                  <a:lnTo>
                    <a:pt x="2348345" y="533400"/>
                  </a:lnTo>
                </a:path>
              </a:pathLst>
            </a:custGeom>
            <a:noFill/>
            <a:ln w="31750" cap="flat" cmpd="sng" algn="ctr">
              <a:solidFill>
                <a:schemeClr val="accent6"/>
              </a:solid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endParaRPr kumimoji="0" lang="en-US" sz="1800" b="1" i="0" u="none" strike="noStrike" cap="none" normalizeH="0" baseline="0" dirty="0" smtClean="0">
                <a:ln>
                  <a:noFill/>
                </a:ln>
                <a:solidFill>
                  <a:schemeClr val="tx1"/>
                </a:solidFill>
                <a:effectLst/>
                <a:latin typeface="Arial" panose="020B0604020202020204" pitchFamily="34" charset="0"/>
              </a:endParaRPr>
            </a:p>
          </p:txBody>
        </p:sp>
      </p:grpSp>
      <p:sp>
        <p:nvSpPr>
          <p:cNvPr id="81" name="TextBox 80"/>
          <p:cNvSpPr txBox="1"/>
          <p:nvPr/>
        </p:nvSpPr>
        <p:spPr>
          <a:xfrm>
            <a:off x="7772400" y="4953000"/>
            <a:ext cx="685800" cy="381000"/>
          </a:xfrm>
          <a:prstGeom prst="rect">
            <a:avLst/>
          </a:prstGeom>
          <a:noFill/>
        </p:spPr>
        <p:txBody>
          <a:bodyPr wrap="square" rtlCol="0">
            <a:spAutoFit/>
          </a:bodyPr>
          <a:lstStyle/>
          <a:p>
            <a:r>
              <a:rPr lang="en-US" b="1" dirty="0" smtClean="0"/>
              <a:t>. . .</a:t>
            </a:r>
            <a:endParaRPr lang="en-US" b="1" dirty="0"/>
          </a:p>
        </p:txBody>
      </p:sp>
      <p:grpSp>
        <p:nvGrpSpPr>
          <p:cNvPr id="58" name="Group 57"/>
          <p:cNvGrpSpPr/>
          <p:nvPr/>
        </p:nvGrpSpPr>
        <p:grpSpPr>
          <a:xfrm>
            <a:off x="3733800" y="4082142"/>
            <a:ext cx="304800" cy="440038"/>
            <a:chOff x="381000" y="1684981"/>
            <a:chExt cx="914400" cy="1219200"/>
          </a:xfrm>
        </p:grpSpPr>
        <p:sp>
          <p:nvSpPr>
            <p:cNvPr id="59" name="Rectangle 58"/>
            <p:cNvSpPr/>
            <p:nvPr/>
          </p:nvSpPr>
          <p:spPr bwMode="auto">
            <a:xfrm>
              <a:off x="381000" y="1684981"/>
              <a:ext cx="914400" cy="1219200"/>
            </a:xfrm>
            <a:prstGeom prst="rect">
              <a:avLst/>
            </a:prstGeom>
            <a:noFill/>
            <a:ln w="28575" cap="flat" cmpd="sng" algn="ctr">
              <a:solidFill>
                <a:schemeClr val="tx1"/>
              </a:solid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60" name="Straight Connector 59"/>
            <p:cNvCxnSpPr/>
            <p:nvPr/>
          </p:nvCxnSpPr>
          <p:spPr bwMode="auto">
            <a:xfrm>
              <a:off x="489858" y="1913581"/>
              <a:ext cx="685800" cy="0"/>
            </a:xfrm>
            <a:prstGeom prst="line">
              <a:avLst/>
            </a:prstGeom>
            <a:noFill/>
            <a:ln w="28575" cap="flat" cmpd="sng" algn="ctr">
              <a:solidFill>
                <a:schemeClr val="tx1"/>
              </a:solidFill>
              <a:prstDash val="solid"/>
              <a:round/>
              <a:headEnd type="none" w="sm" len="sm"/>
              <a:tailEnd type="none" w="sm" len="sm"/>
            </a:ln>
            <a:effectLst>
              <a:reflection blurRad="6350" stA="50000" endA="300" endPos="55000" dir="5400000" sy="-100000" algn="bl" rotWithShape="0"/>
            </a:effectLst>
          </p:spPr>
        </p:cxnSp>
        <p:cxnSp>
          <p:nvCxnSpPr>
            <p:cNvPr id="64" name="Straight Connector 63"/>
            <p:cNvCxnSpPr/>
            <p:nvPr/>
          </p:nvCxnSpPr>
          <p:spPr bwMode="auto">
            <a:xfrm>
              <a:off x="489858" y="2065981"/>
              <a:ext cx="685800" cy="0"/>
            </a:xfrm>
            <a:prstGeom prst="line">
              <a:avLst/>
            </a:prstGeom>
            <a:noFill/>
            <a:ln w="28575" cap="flat" cmpd="sng" algn="ctr">
              <a:solidFill>
                <a:schemeClr val="tx1"/>
              </a:solidFill>
              <a:prstDash val="solid"/>
              <a:round/>
              <a:headEnd type="none" w="sm" len="sm"/>
              <a:tailEnd type="none" w="sm" len="sm"/>
            </a:ln>
            <a:effectLst>
              <a:reflection blurRad="6350" stA="50000" endA="300" endPos="55000" dir="5400000" sy="-100000" algn="bl" rotWithShape="0"/>
            </a:effectLst>
          </p:spPr>
        </p:cxnSp>
        <p:cxnSp>
          <p:nvCxnSpPr>
            <p:cNvPr id="66" name="Straight Connector 65"/>
            <p:cNvCxnSpPr/>
            <p:nvPr/>
          </p:nvCxnSpPr>
          <p:spPr bwMode="auto">
            <a:xfrm>
              <a:off x="489858" y="2218381"/>
              <a:ext cx="685800" cy="0"/>
            </a:xfrm>
            <a:prstGeom prst="line">
              <a:avLst/>
            </a:prstGeom>
            <a:noFill/>
            <a:ln w="28575" cap="flat" cmpd="sng" algn="ctr">
              <a:solidFill>
                <a:schemeClr val="tx1"/>
              </a:solidFill>
              <a:prstDash val="solid"/>
              <a:round/>
              <a:headEnd type="none" w="sm" len="sm"/>
              <a:tailEnd type="none" w="sm" len="sm"/>
            </a:ln>
            <a:effectLst>
              <a:reflection blurRad="6350" stA="50000" endA="300" endPos="55000" dir="5400000" sy="-100000" algn="bl" rotWithShape="0"/>
            </a:effectLst>
          </p:spPr>
        </p:cxnSp>
        <p:cxnSp>
          <p:nvCxnSpPr>
            <p:cNvPr id="68" name="Straight Connector 67"/>
            <p:cNvCxnSpPr/>
            <p:nvPr/>
          </p:nvCxnSpPr>
          <p:spPr bwMode="auto">
            <a:xfrm>
              <a:off x="489858" y="2370781"/>
              <a:ext cx="685800" cy="0"/>
            </a:xfrm>
            <a:prstGeom prst="line">
              <a:avLst/>
            </a:prstGeom>
            <a:noFill/>
            <a:ln w="28575" cap="flat" cmpd="sng" algn="ctr">
              <a:solidFill>
                <a:schemeClr val="tx1"/>
              </a:solidFill>
              <a:prstDash val="solid"/>
              <a:round/>
              <a:headEnd type="none" w="sm" len="sm"/>
              <a:tailEnd type="none" w="sm" len="sm"/>
            </a:ln>
            <a:effectLst>
              <a:reflection blurRad="6350" stA="50000" endA="300" endPos="55000" dir="5400000" sy="-100000" algn="bl" rotWithShape="0"/>
            </a:effectLst>
          </p:spPr>
        </p:cxnSp>
        <p:cxnSp>
          <p:nvCxnSpPr>
            <p:cNvPr id="69" name="Straight Connector 68"/>
            <p:cNvCxnSpPr/>
            <p:nvPr/>
          </p:nvCxnSpPr>
          <p:spPr bwMode="auto">
            <a:xfrm>
              <a:off x="489858" y="2523181"/>
              <a:ext cx="685800" cy="0"/>
            </a:xfrm>
            <a:prstGeom prst="line">
              <a:avLst/>
            </a:prstGeom>
            <a:noFill/>
            <a:ln w="28575" cap="flat" cmpd="sng" algn="ctr">
              <a:solidFill>
                <a:schemeClr val="tx1"/>
              </a:solidFill>
              <a:prstDash val="solid"/>
              <a:round/>
              <a:headEnd type="none" w="sm" len="sm"/>
              <a:tailEnd type="none" w="sm" len="sm"/>
            </a:ln>
            <a:effectLst>
              <a:reflection blurRad="6350" stA="50000" endA="300" endPos="55000" dir="5400000" sy="-100000" algn="bl" rotWithShape="0"/>
            </a:effectLst>
          </p:spPr>
        </p:cxnSp>
        <p:cxnSp>
          <p:nvCxnSpPr>
            <p:cNvPr id="70" name="Straight Connector 69"/>
            <p:cNvCxnSpPr/>
            <p:nvPr/>
          </p:nvCxnSpPr>
          <p:spPr bwMode="auto">
            <a:xfrm>
              <a:off x="489858" y="2675581"/>
              <a:ext cx="685800" cy="0"/>
            </a:xfrm>
            <a:prstGeom prst="line">
              <a:avLst/>
            </a:prstGeom>
            <a:noFill/>
            <a:ln w="28575" cap="flat" cmpd="sng" algn="ctr">
              <a:solidFill>
                <a:schemeClr val="tx1"/>
              </a:solidFill>
              <a:prstDash val="solid"/>
              <a:round/>
              <a:headEnd type="none" w="sm" len="sm"/>
              <a:tailEnd type="none" w="sm" len="sm"/>
            </a:ln>
            <a:effectLst>
              <a:reflection blurRad="6350" stA="50000" endA="300" endPos="55000" dir="5400000" sy="-100000" algn="bl" rotWithShape="0"/>
            </a:effectLst>
          </p:spPr>
        </p:cxnSp>
      </p:grpSp>
      <p:grpSp>
        <p:nvGrpSpPr>
          <p:cNvPr id="71" name="Group 70"/>
          <p:cNvGrpSpPr/>
          <p:nvPr/>
        </p:nvGrpSpPr>
        <p:grpSpPr>
          <a:xfrm>
            <a:off x="6836228" y="4121076"/>
            <a:ext cx="304800" cy="440038"/>
            <a:chOff x="381000" y="1684981"/>
            <a:chExt cx="914400" cy="1219200"/>
          </a:xfrm>
        </p:grpSpPr>
        <p:sp>
          <p:nvSpPr>
            <p:cNvPr id="72" name="Rectangle 71"/>
            <p:cNvSpPr/>
            <p:nvPr/>
          </p:nvSpPr>
          <p:spPr bwMode="auto">
            <a:xfrm>
              <a:off x="381000" y="1684981"/>
              <a:ext cx="914400" cy="1219200"/>
            </a:xfrm>
            <a:prstGeom prst="rect">
              <a:avLst/>
            </a:prstGeom>
            <a:noFill/>
            <a:ln w="28575" cap="flat" cmpd="sng" algn="ctr">
              <a:solidFill>
                <a:schemeClr val="tx1"/>
              </a:solid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74" name="Straight Connector 73"/>
            <p:cNvCxnSpPr/>
            <p:nvPr/>
          </p:nvCxnSpPr>
          <p:spPr bwMode="auto">
            <a:xfrm>
              <a:off x="489858" y="1913581"/>
              <a:ext cx="685800" cy="0"/>
            </a:xfrm>
            <a:prstGeom prst="line">
              <a:avLst/>
            </a:prstGeom>
            <a:noFill/>
            <a:ln w="28575" cap="flat" cmpd="sng" algn="ctr">
              <a:solidFill>
                <a:schemeClr val="tx1"/>
              </a:solidFill>
              <a:prstDash val="solid"/>
              <a:round/>
              <a:headEnd type="none" w="sm" len="sm"/>
              <a:tailEnd type="none" w="sm" len="sm"/>
            </a:ln>
            <a:effectLst>
              <a:reflection blurRad="6350" stA="50000" endA="300" endPos="55000" dir="5400000" sy="-100000" algn="bl" rotWithShape="0"/>
            </a:effectLst>
          </p:spPr>
        </p:cxnSp>
        <p:cxnSp>
          <p:nvCxnSpPr>
            <p:cNvPr id="82" name="Straight Connector 81"/>
            <p:cNvCxnSpPr/>
            <p:nvPr/>
          </p:nvCxnSpPr>
          <p:spPr bwMode="auto">
            <a:xfrm>
              <a:off x="489858" y="2065981"/>
              <a:ext cx="685800" cy="0"/>
            </a:xfrm>
            <a:prstGeom prst="line">
              <a:avLst/>
            </a:prstGeom>
            <a:noFill/>
            <a:ln w="28575" cap="flat" cmpd="sng" algn="ctr">
              <a:solidFill>
                <a:schemeClr val="tx1"/>
              </a:solidFill>
              <a:prstDash val="solid"/>
              <a:round/>
              <a:headEnd type="none" w="sm" len="sm"/>
              <a:tailEnd type="none" w="sm" len="sm"/>
            </a:ln>
            <a:effectLst>
              <a:reflection blurRad="6350" stA="50000" endA="300" endPos="55000" dir="5400000" sy="-100000" algn="bl" rotWithShape="0"/>
            </a:effectLst>
          </p:spPr>
        </p:cxnSp>
        <p:cxnSp>
          <p:nvCxnSpPr>
            <p:cNvPr id="83" name="Straight Connector 82"/>
            <p:cNvCxnSpPr/>
            <p:nvPr/>
          </p:nvCxnSpPr>
          <p:spPr bwMode="auto">
            <a:xfrm>
              <a:off x="489858" y="2218381"/>
              <a:ext cx="685800" cy="0"/>
            </a:xfrm>
            <a:prstGeom prst="line">
              <a:avLst/>
            </a:prstGeom>
            <a:noFill/>
            <a:ln w="28575" cap="flat" cmpd="sng" algn="ctr">
              <a:solidFill>
                <a:schemeClr val="tx1"/>
              </a:solidFill>
              <a:prstDash val="solid"/>
              <a:round/>
              <a:headEnd type="none" w="sm" len="sm"/>
              <a:tailEnd type="none" w="sm" len="sm"/>
            </a:ln>
            <a:effectLst>
              <a:reflection blurRad="6350" stA="50000" endA="300" endPos="55000" dir="5400000" sy="-100000" algn="bl" rotWithShape="0"/>
            </a:effectLst>
          </p:spPr>
        </p:cxnSp>
        <p:cxnSp>
          <p:nvCxnSpPr>
            <p:cNvPr id="84" name="Straight Connector 83"/>
            <p:cNvCxnSpPr/>
            <p:nvPr/>
          </p:nvCxnSpPr>
          <p:spPr bwMode="auto">
            <a:xfrm>
              <a:off x="489858" y="2370781"/>
              <a:ext cx="685800" cy="0"/>
            </a:xfrm>
            <a:prstGeom prst="line">
              <a:avLst/>
            </a:prstGeom>
            <a:noFill/>
            <a:ln w="28575" cap="flat" cmpd="sng" algn="ctr">
              <a:solidFill>
                <a:schemeClr val="tx1"/>
              </a:solidFill>
              <a:prstDash val="solid"/>
              <a:round/>
              <a:headEnd type="none" w="sm" len="sm"/>
              <a:tailEnd type="none" w="sm" len="sm"/>
            </a:ln>
            <a:effectLst>
              <a:reflection blurRad="6350" stA="50000" endA="300" endPos="55000" dir="5400000" sy="-100000" algn="bl" rotWithShape="0"/>
            </a:effectLst>
          </p:spPr>
        </p:cxnSp>
        <p:cxnSp>
          <p:nvCxnSpPr>
            <p:cNvPr id="85" name="Straight Connector 84"/>
            <p:cNvCxnSpPr/>
            <p:nvPr/>
          </p:nvCxnSpPr>
          <p:spPr bwMode="auto">
            <a:xfrm>
              <a:off x="489858" y="2523181"/>
              <a:ext cx="685800" cy="0"/>
            </a:xfrm>
            <a:prstGeom prst="line">
              <a:avLst/>
            </a:prstGeom>
            <a:noFill/>
            <a:ln w="28575" cap="flat" cmpd="sng" algn="ctr">
              <a:solidFill>
                <a:schemeClr val="tx1"/>
              </a:solidFill>
              <a:prstDash val="solid"/>
              <a:round/>
              <a:headEnd type="none" w="sm" len="sm"/>
              <a:tailEnd type="none" w="sm" len="sm"/>
            </a:ln>
            <a:effectLst>
              <a:reflection blurRad="6350" stA="50000" endA="300" endPos="55000" dir="5400000" sy="-100000" algn="bl" rotWithShape="0"/>
            </a:effectLst>
          </p:spPr>
        </p:cxnSp>
        <p:cxnSp>
          <p:nvCxnSpPr>
            <p:cNvPr id="86" name="Straight Connector 85"/>
            <p:cNvCxnSpPr/>
            <p:nvPr/>
          </p:nvCxnSpPr>
          <p:spPr bwMode="auto">
            <a:xfrm>
              <a:off x="489858" y="2675581"/>
              <a:ext cx="685800" cy="0"/>
            </a:xfrm>
            <a:prstGeom prst="line">
              <a:avLst/>
            </a:prstGeom>
            <a:noFill/>
            <a:ln w="28575" cap="flat" cmpd="sng" algn="ctr">
              <a:solidFill>
                <a:schemeClr val="tx1"/>
              </a:solidFill>
              <a:prstDash val="solid"/>
              <a:round/>
              <a:headEnd type="none" w="sm" len="sm"/>
              <a:tailEnd type="none" w="sm" len="sm"/>
            </a:ln>
            <a:effectLst>
              <a:reflection blurRad="6350" stA="50000" endA="300" endPos="55000" dir="5400000" sy="-100000" algn="bl" rotWithShape="0"/>
            </a:effectLst>
          </p:spPr>
        </p:cxnSp>
      </p:grpSp>
      <p:sp>
        <p:nvSpPr>
          <p:cNvPr id="87" name="TextBox 86"/>
          <p:cNvSpPr txBox="1"/>
          <p:nvPr/>
        </p:nvSpPr>
        <p:spPr>
          <a:xfrm>
            <a:off x="6591300" y="3453825"/>
            <a:ext cx="2414444" cy="830997"/>
          </a:xfrm>
          <a:prstGeom prst="rect">
            <a:avLst/>
          </a:prstGeom>
          <a:noFill/>
        </p:spPr>
        <p:txBody>
          <a:bodyPr wrap="none" rtlCol="0">
            <a:spAutoFit/>
          </a:bodyPr>
          <a:lstStyle/>
          <a:p>
            <a:r>
              <a:rPr lang="en-US" sz="1600" b="1" dirty="0" smtClean="0">
                <a:solidFill>
                  <a:schemeClr val="accent2"/>
                </a:solidFill>
                <a:latin typeface="LavosHandy™" pitchFamily="66" charset="0"/>
              </a:rPr>
              <a:t>Heartbeat (every 3 sec) </a:t>
            </a:r>
            <a:br>
              <a:rPr lang="en-US" sz="1600" b="1" dirty="0" smtClean="0">
                <a:solidFill>
                  <a:schemeClr val="accent2"/>
                </a:solidFill>
                <a:latin typeface="LavosHandy™" pitchFamily="66" charset="0"/>
              </a:rPr>
            </a:br>
            <a:r>
              <a:rPr lang="en-US" sz="1600" b="1" dirty="0" smtClean="0">
                <a:solidFill>
                  <a:schemeClr val="accent2"/>
                </a:solidFill>
                <a:latin typeface="LavosHandy™" pitchFamily="66" charset="0"/>
              </a:rPr>
              <a:t>&amp; Blockreport (every </a:t>
            </a:r>
            <a:endParaRPr lang="en-US" sz="1600" b="1" dirty="0" smtClean="0">
              <a:solidFill>
                <a:schemeClr val="accent2"/>
              </a:solidFill>
              <a:latin typeface="LavosHandy™" pitchFamily="66" charset="0"/>
            </a:endParaRPr>
          </a:p>
          <a:p>
            <a:r>
              <a:rPr lang="en-US" sz="1600" b="1" dirty="0" smtClean="0">
                <a:solidFill>
                  <a:schemeClr val="accent2"/>
                </a:solidFill>
                <a:latin typeface="LavosHandy™" pitchFamily="66" charset="0"/>
              </a:rPr>
              <a:t>            6 hours)</a:t>
            </a:r>
            <a:endParaRPr lang="en-US" sz="1600" b="1" dirty="0">
              <a:solidFill>
                <a:schemeClr val="accent2"/>
              </a:solidFill>
              <a:latin typeface="LavosHandy™" pitchFamily="66" charset="0"/>
            </a:endParaRPr>
          </a:p>
        </p:txBody>
      </p:sp>
      <p:sp>
        <p:nvSpPr>
          <p:cNvPr id="88" name="TextBox 87"/>
          <p:cNvSpPr txBox="1"/>
          <p:nvPr/>
        </p:nvSpPr>
        <p:spPr>
          <a:xfrm>
            <a:off x="4114800" y="1216223"/>
            <a:ext cx="1946367" cy="307777"/>
          </a:xfrm>
          <a:prstGeom prst="rect">
            <a:avLst/>
          </a:prstGeom>
          <a:noFill/>
        </p:spPr>
        <p:txBody>
          <a:bodyPr wrap="none" rtlCol="0">
            <a:spAutoFit/>
          </a:bodyPr>
          <a:lstStyle/>
          <a:p>
            <a:pPr algn="ctr"/>
            <a:r>
              <a:rPr lang="en-US" sz="1400" b="1" dirty="0" smtClean="0">
                <a:solidFill>
                  <a:schemeClr val="accent2"/>
                </a:solidFill>
                <a:latin typeface="Comic Sans MS" panose="030F0702030302020204" pitchFamily="66" charset="0"/>
              </a:rPr>
              <a:t>NameNode (Master)</a:t>
            </a:r>
            <a:endParaRPr lang="en-US" sz="1400" b="1" dirty="0" smtClean="0">
              <a:solidFill>
                <a:schemeClr val="accent2"/>
              </a:solidFill>
              <a:latin typeface="Comic Sans MS" panose="030F0702030302020204" pitchFamily="66" charset="0"/>
            </a:endParaRPr>
          </a:p>
        </p:txBody>
      </p:sp>
      <p:grpSp>
        <p:nvGrpSpPr>
          <p:cNvPr id="89" name="Group 88"/>
          <p:cNvGrpSpPr/>
          <p:nvPr/>
        </p:nvGrpSpPr>
        <p:grpSpPr>
          <a:xfrm>
            <a:off x="457200" y="762000"/>
            <a:ext cx="3352800" cy="3048000"/>
            <a:chOff x="533400" y="1066800"/>
            <a:chExt cx="3352800" cy="3048000"/>
          </a:xfrm>
        </p:grpSpPr>
        <p:grpSp>
          <p:nvGrpSpPr>
            <p:cNvPr id="90" name="Group 52"/>
            <p:cNvGrpSpPr/>
            <p:nvPr/>
          </p:nvGrpSpPr>
          <p:grpSpPr>
            <a:xfrm>
              <a:off x="1613506" y="1998362"/>
              <a:ext cx="914400" cy="1049638"/>
              <a:chOff x="381000" y="1684981"/>
              <a:chExt cx="914400" cy="1219200"/>
            </a:xfrm>
          </p:grpSpPr>
          <p:sp>
            <p:nvSpPr>
              <p:cNvPr id="101" name="Rectangle 100"/>
              <p:cNvSpPr/>
              <p:nvPr/>
            </p:nvSpPr>
            <p:spPr bwMode="auto">
              <a:xfrm>
                <a:off x="381000" y="1684981"/>
                <a:ext cx="914400" cy="1219200"/>
              </a:xfrm>
              <a:prstGeom prst="rect">
                <a:avLst/>
              </a:prstGeom>
              <a:noFill/>
              <a:ln w="28575" cap="flat" cmpd="sng" algn="ctr">
                <a:solidFill>
                  <a:schemeClr val="tx1"/>
                </a:solid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102" name="Straight Connector 101"/>
              <p:cNvCxnSpPr/>
              <p:nvPr/>
            </p:nvCxnSpPr>
            <p:spPr bwMode="auto">
              <a:xfrm>
                <a:off x="489858" y="1913581"/>
                <a:ext cx="685800" cy="0"/>
              </a:xfrm>
              <a:prstGeom prst="line">
                <a:avLst/>
              </a:prstGeom>
              <a:noFill/>
              <a:ln w="28575" cap="flat" cmpd="sng" algn="ctr">
                <a:solidFill>
                  <a:schemeClr val="tx1"/>
                </a:solidFill>
                <a:prstDash val="solid"/>
                <a:round/>
                <a:headEnd type="none" w="sm" len="sm"/>
                <a:tailEnd type="none" w="sm" len="sm"/>
              </a:ln>
              <a:effectLst>
                <a:reflection blurRad="6350" stA="50000" endA="300" endPos="55000" dir="5400000" sy="-100000" algn="bl" rotWithShape="0"/>
              </a:effectLst>
            </p:spPr>
          </p:cxnSp>
          <p:cxnSp>
            <p:nvCxnSpPr>
              <p:cNvPr id="103" name="Straight Connector 102"/>
              <p:cNvCxnSpPr/>
              <p:nvPr/>
            </p:nvCxnSpPr>
            <p:spPr bwMode="auto">
              <a:xfrm>
                <a:off x="489858" y="2065981"/>
                <a:ext cx="685800" cy="0"/>
              </a:xfrm>
              <a:prstGeom prst="line">
                <a:avLst/>
              </a:prstGeom>
              <a:noFill/>
              <a:ln w="28575" cap="flat" cmpd="sng" algn="ctr">
                <a:solidFill>
                  <a:schemeClr val="tx1"/>
                </a:solidFill>
                <a:prstDash val="solid"/>
                <a:round/>
                <a:headEnd type="none" w="sm" len="sm"/>
                <a:tailEnd type="none" w="sm" len="sm"/>
              </a:ln>
              <a:effectLst>
                <a:reflection blurRad="6350" stA="50000" endA="300" endPos="55000" dir="5400000" sy="-100000" algn="bl" rotWithShape="0"/>
              </a:effectLst>
            </p:spPr>
          </p:cxnSp>
          <p:cxnSp>
            <p:nvCxnSpPr>
              <p:cNvPr id="104" name="Straight Connector 103"/>
              <p:cNvCxnSpPr/>
              <p:nvPr/>
            </p:nvCxnSpPr>
            <p:spPr bwMode="auto">
              <a:xfrm>
                <a:off x="489858" y="2218381"/>
                <a:ext cx="685800" cy="0"/>
              </a:xfrm>
              <a:prstGeom prst="line">
                <a:avLst/>
              </a:prstGeom>
              <a:noFill/>
              <a:ln w="28575" cap="flat" cmpd="sng" algn="ctr">
                <a:solidFill>
                  <a:schemeClr val="tx1"/>
                </a:solidFill>
                <a:prstDash val="solid"/>
                <a:round/>
                <a:headEnd type="none" w="sm" len="sm"/>
                <a:tailEnd type="none" w="sm" len="sm"/>
              </a:ln>
              <a:effectLst>
                <a:reflection blurRad="6350" stA="50000" endA="300" endPos="55000" dir="5400000" sy="-100000" algn="bl" rotWithShape="0"/>
              </a:effectLst>
            </p:spPr>
          </p:cxnSp>
          <p:cxnSp>
            <p:nvCxnSpPr>
              <p:cNvPr id="105" name="Straight Connector 104"/>
              <p:cNvCxnSpPr/>
              <p:nvPr/>
            </p:nvCxnSpPr>
            <p:spPr bwMode="auto">
              <a:xfrm>
                <a:off x="489858" y="2370781"/>
                <a:ext cx="685800" cy="0"/>
              </a:xfrm>
              <a:prstGeom prst="line">
                <a:avLst/>
              </a:prstGeom>
              <a:noFill/>
              <a:ln w="28575" cap="flat" cmpd="sng" algn="ctr">
                <a:solidFill>
                  <a:schemeClr val="tx1"/>
                </a:solidFill>
                <a:prstDash val="solid"/>
                <a:round/>
                <a:headEnd type="none" w="sm" len="sm"/>
                <a:tailEnd type="none" w="sm" len="sm"/>
              </a:ln>
              <a:effectLst>
                <a:reflection blurRad="6350" stA="50000" endA="300" endPos="55000" dir="5400000" sy="-100000" algn="bl" rotWithShape="0"/>
              </a:effectLst>
            </p:spPr>
          </p:cxnSp>
          <p:cxnSp>
            <p:nvCxnSpPr>
              <p:cNvPr id="106" name="Straight Connector 105"/>
              <p:cNvCxnSpPr/>
              <p:nvPr/>
            </p:nvCxnSpPr>
            <p:spPr bwMode="auto">
              <a:xfrm>
                <a:off x="489858" y="2523181"/>
                <a:ext cx="685800" cy="0"/>
              </a:xfrm>
              <a:prstGeom prst="line">
                <a:avLst/>
              </a:prstGeom>
              <a:noFill/>
              <a:ln w="28575" cap="flat" cmpd="sng" algn="ctr">
                <a:solidFill>
                  <a:schemeClr val="tx1"/>
                </a:solidFill>
                <a:prstDash val="solid"/>
                <a:round/>
                <a:headEnd type="none" w="sm" len="sm"/>
                <a:tailEnd type="none" w="sm" len="sm"/>
              </a:ln>
              <a:effectLst>
                <a:reflection blurRad="6350" stA="50000" endA="300" endPos="55000" dir="5400000" sy="-100000" algn="bl" rotWithShape="0"/>
              </a:effectLst>
            </p:spPr>
          </p:cxnSp>
          <p:cxnSp>
            <p:nvCxnSpPr>
              <p:cNvPr id="107" name="Straight Connector 106"/>
              <p:cNvCxnSpPr/>
              <p:nvPr/>
            </p:nvCxnSpPr>
            <p:spPr bwMode="auto">
              <a:xfrm>
                <a:off x="489858" y="2675581"/>
                <a:ext cx="685800" cy="0"/>
              </a:xfrm>
              <a:prstGeom prst="line">
                <a:avLst/>
              </a:prstGeom>
              <a:noFill/>
              <a:ln w="28575" cap="flat" cmpd="sng" algn="ctr">
                <a:solidFill>
                  <a:schemeClr val="tx1"/>
                </a:solidFill>
                <a:prstDash val="solid"/>
                <a:round/>
                <a:headEnd type="none" w="sm" len="sm"/>
                <a:tailEnd type="none" w="sm" len="sm"/>
              </a:ln>
              <a:effectLst>
                <a:reflection blurRad="6350" stA="50000" endA="300" endPos="55000" dir="5400000" sy="-100000" algn="bl" rotWithShape="0"/>
              </a:effectLst>
            </p:spPr>
          </p:cxnSp>
        </p:grpSp>
        <p:sp>
          <p:nvSpPr>
            <p:cNvPr id="91" name="TextBox 90"/>
            <p:cNvSpPr txBox="1"/>
            <p:nvPr/>
          </p:nvSpPr>
          <p:spPr>
            <a:xfrm>
              <a:off x="664030" y="3160693"/>
              <a:ext cx="2993570" cy="954107"/>
            </a:xfrm>
            <a:prstGeom prst="rect">
              <a:avLst/>
            </a:prstGeom>
            <a:noFill/>
          </p:spPr>
          <p:txBody>
            <a:bodyPr wrap="square" rtlCol="0">
              <a:spAutoFit/>
            </a:bodyPr>
            <a:lstStyle/>
            <a:p>
              <a:r>
                <a:rPr lang="en-US" sz="1400" b="1" dirty="0" smtClean="0">
                  <a:solidFill>
                    <a:schemeClr val="accent2"/>
                  </a:solidFill>
                  <a:latin typeface="Comic Sans MS" panose="030F0702030302020204" pitchFamily="66" charset="0"/>
                </a:rPr>
                <a:t>movieplex1.log; 350 MB in size and a block size of 128 MB. The Client chunks the file into (3) blocks: A, B, and C</a:t>
              </a:r>
              <a:endParaRPr lang="en-US" sz="1400" b="1" dirty="0" smtClean="0">
                <a:solidFill>
                  <a:schemeClr val="accent2"/>
                </a:solidFill>
                <a:latin typeface="Comic Sans MS" panose="030F0702030302020204" pitchFamily="66" charset="0"/>
              </a:endParaRPr>
            </a:p>
          </p:txBody>
        </p:sp>
        <p:cxnSp>
          <p:nvCxnSpPr>
            <p:cNvPr id="92" name="Straight Arrow Connector 91"/>
            <p:cNvCxnSpPr/>
            <p:nvPr/>
          </p:nvCxnSpPr>
          <p:spPr bwMode="auto">
            <a:xfrm>
              <a:off x="2375506" y="2206288"/>
              <a:ext cx="457200" cy="0"/>
            </a:xfrm>
            <a:prstGeom prst="straightConnector1">
              <a:avLst/>
            </a:prstGeom>
            <a:noFill/>
            <a:ln w="28575" cap="flat" cmpd="sng" algn="ctr">
              <a:solidFill>
                <a:schemeClr val="accent2"/>
              </a:solidFill>
              <a:prstDash val="solid"/>
              <a:round/>
              <a:headEnd type="oval" w="med" len="med"/>
              <a:tailEnd type="triangle" w="lg" len="lg"/>
            </a:ln>
            <a:effectLst>
              <a:outerShdw blurRad="50800" dist="38100" dir="5400000" algn="t" rotWithShape="0">
                <a:prstClr val="black">
                  <a:alpha val="40000"/>
                </a:prstClr>
              </a:outerShdw>
            </a:effectLst>
          </p:spPr>
        </p:cxnSp>
        <p:cxnSp>
          <p:nvCxnSpPr>
            <p:cNvPr id="93" name="Straight Arrow Connector 92"/>
            <p:cNvCxnSpPr/>
            <p:nvPr/>
          </p:nvCxnSpPr>
          <p:spPr bwMode="auto">
            <a:xfrm>
              <a:off x="2375506" y="2536486"/>
              <a:ext cx="457200" cy="0"/>
            </a:xfrm>
            <a:prstGeom prst="straightConnector1">
              <a:avLst/>
            </a:prstGeom>
            <a:noFill/>
            <a:ln w="28575" cap="flat" cmpd="sng" algn="ctr">
              <a:solidFill>
                <a:schemeClr val="accent2"/>
              </a:solidFill>
              <a:prstDash val="solid"/>
              <a:round/>
              <a:headEnd type="oval" w="med" len="med"/>
              <a:tailEnd type="triangle" w="lg" len="lg"/>
            </a:ln>
            <a:effectLst>
              <a:outerShdw blurRad="50800" dist="38100" dir="5400000" algn="t" rotWithShape="0">
                <a:prstClr val="black">
                  <a:alpha val="40000"/>
                </a:prstClr>
              </a:outerShdw>
            </a:effectLst>
          </p:spPr>
        </p:cxnSp>
        <p:cxnSp>
          <p:nvCxnSpPr>
            <p:cNvPr id="94" name="Straight Arrow Connector 93"/>
            <p:cNvCxnSpPr/>
            <p:nvPr/>
          </p:nvCxnSpPr>
          <p:spPr bwMode="auto">
            <a:xfrm>
              <a:off x="2375506" y="2870199"/>
              <a:ext cx="457200" cy="0"/>
            </a:xfrm>
            <a:prstGeom prst="straightConnector1">
              <a:avLst/>
            </a:prstGeom>
            <a:noFill/>
            <a:ln w="28575" cap="flat" cmpd="sng" algn="ctr">
              <a:solidFill>
                <a:schemeClr val="accent2"/>
              </a:solidFill>
              <a:prstDash val="solid"/>
              <a:round/>
              <a:headEnd type="oval" w="med" len="med"/>
              <a:tailEnd type="triangle" w="lg" len="lg"/>
            </a:ln>
            <a:effectLst>
              <a:outerShdw blurRad="50800" dist="38100" dir="5400000" algn="t" rotWithShape="0">
                <a:prstClr val="black">
                  <a:alpha val="40000"/>
                </a:prstClr>
              </a:outerShdw>
            </a:effectLst>
          </p:spPr>
        </p:cxnSp>
        <p:sp>
          <p:nvSpPr>
            <p:cNvPr id="95" name="TextBox 94"/>
            <p:cNvSpPr txBox="1"/>
            <p:nvPr/>
          </p:nvSpPr>
          <p:spPr>
            <a:xfrm>
              <a:off x="3026230" y="1524000"/>
              <a:ext cx="783770" cy="307777"/>
            </a:xfrm>
            <a:prstGeom prst="rect">
              <a:avLst/>
            </a:prstGeom>
            <a:noFill/>
          </p:spPr>
          <p:txBody>
            <a:bodyPr wrap="square" rtlCol="0">
              <a:spAutoFit/>
            </a:bodyPr>
            <a:lstStyle/>
            <a:p>
              <a:r>
                <a:rPr lang="en-US" sz="1400" b="1" dirty="0" smtClean="0">
                  <a:solidFill>
                    <a:schemeClr val="accent2"/>
                  </a:solidFill>
                  <a:latin typeface="Comic Sans MS" panose="030F0702030302020204" pitchFamily="66" charset="0"/>
                </a:rPr>
                <a:t>Blocks</a:t>
              </a:r>
              <a:endParaRPr lang="en-US" sz="1400" b="1" dirty="0" smtClean="0">
                <a:solidFill>
                  <a:schemeClr val="accent2"/>
                </a:solidFill>
                <a:latin typeface="Comic Sans MS" panose="030F0702030302020204" pitchFamily="66" charset="0"/>
              </a:endParaRPr>
            </a:p>
          </p:txBody>
        </p:sp>
        <p:pic>
          <p:nvPicPr>
            <p:cNvPr id="96" name="Picture 7" descr="C:\Users\LSERHAL.ORADEV\Desktop\cnt204316.gif"/>
            <p:cNvPicPr>
              <a:picLocks noChangeAspect="1" noChangeArrowheads="1"/>
            </p:cNvPicPr>
            <p:nvPr/>
          </p:nvPicPr>
          <p:blipFill>
            <a:blip r:embed="rId7" cstate="print"/>
            <a:srcRect/>
            <a:stretch>
              <a:fillRect/>
            </a:stretch>
          </p:blipFill>
          <p:spPr bwMode="auto">
            <a:xfrm>
              <a:off x="533400" y="1066800"/>
              <a:ext cx="1143000" cy="1238250"/>
            </a:xfrm>
            <a:prstGeom prst="rect">
              <a:avLst/>
            </a:prstGeom>
            <a:noFill/>
          </p:spPr>
        </p:pic>
        <p:sp>
          <p:nvSpPr>
            <p:cNvPr id="97" name="TextBox 96"/>
            <p:cNvSpPr txBox="1"/>
            <p:nvPr/>
          </p:nvSpPr>
          <p:spPr>
            <a:xfrm>
              <a:off x="632295" y="2209800"/>
              <a:ext cx="739305" cy="584775"/>
            </a:xfrm>
            <a:prstGeom prst="rect">
              <a:avLst/>
            </a:prstGeom>
            <a:noFill/>
          </p:spPr>
          <p:txBody>
            <a:bodyPr wrap="none" rtlCol="0">
              <a:spAutoFit/>
            </a:bodyPr>
            <a:lstStyle/>
            <a:p>
              <a:r>
                <a:rPr lang="en-US" sz="1600" b="1" dirty="0" smtClean="0">
                  <a:solidFill>
                    <a:schemeClr val="accent2"/>
                  </a:solidFill>
                  <a:latin typeface="LavosHandy™" pitchFamily="66" charset="0"/>
                </a:rPr>
                <a:t>Client </a:t>
              </a:r>
              <a:endParaRPr lang="en-US" sz="1600" b="1" dirty="0" smtClean="0">
                <a:solidFill>
                  <a:schemeClr val="accent2"/>
                </a:solidFill>
                <a:latin typeface="LavosHandy™" pitchFamily="66" charset="0"/>
              </a:endParaRPr>
            </a:p>
            <a:p>
              <a:endParaRPr lang="en-US" sz="1600" b="1" dirty="0">
                <a:solidFill>
                  <a:schemeClr val="accent2"/>
                </a:solidFill>
                <a:latin typeface="LavosHandy™" pitchFamily="66" charset="0"/>
              </a:endParaRPr>
            </a:p>
          </p:txBody>
        </p:sp>
        <p:sp>
          <p:nvSpPr>
            <p:cNvPr id="98" name="Rectangle 97"/>
            <p:cNvSpPr/>
            <p:nvPr/>
          </p:nvSpPr>
          <p:spPr bwMode="auto">
            <a:xfrm>
              <a:off x="2895600" y="1828800"/>
              <a:ext cx="990600" cy="364066"/>
            </a:xfrm>
            <a:prstGeom prst="rect">
              <a:avLst/>
            </a:prstGeom>
            <a:solidFill>
              <a:srgbClr val="92D050"/>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ctr" anchorCtr="0" compatLnSpc="1"/>
            <a:lstStyle/>
            <a:p>
              <a:pPr algn="ctr" defTabSz="228600">
                <a:spcBef>
                  <a:spcPct val="20000"/>
                </a:spcBef>
                <a:buClr>
                  <a:srgbClr val="FF0000"/>
                </a:buClr>
              </a:pPr>
              <a:r>
                <a:rPr lang="en-US" sz="1200" b="1" dirty="0" smtClean="0">
                  <a:solidFill>
                    <a:schemeClr val="accent2"/>
                  </a:solidFill>
                  <a:latin typeface="Arial" panose="020B0604020202020204" pitchFamily="34" charset="0"/>
                </a:rPr>
                <a:t>A (128 MB)</a:t>
              </a:r>
              <a:endParaRPr lang="en-US" sz="1200" b="1" dirty="0" smtClean="0">
                <a:solidFill>
                  <a:schemeClr val="accent2"/>
                </a:solidFill>
                <a:latin typeface="Arial" panose="020B0604020202020204" pitchFamily="34" charset="0"/>
              </a:endParaRPr>
            </a:p>
          </p:txBody>
        </p:sp>
        <p:sp>
          <p:nvSpPr>
            <p:cNvPr id="99" name="Rectangle 98"/>
            <p:cNvSpPr/>
            <p:nvPr/>
          </p:nvSpPr>
          <p:spPr bwMode="auto">
            <a:xfrm>
              <a:off x="2895600" y="2743200"/>
              <a:ext cx="990600" cy="364066"/>
            </a:xfrm>
            <a:prstGeom prst="rect">
              <a:avLst/>
            </a:prstGeom>
            <a:solidFill>
              <a:srgbClr val="92D050"/>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ctr" anchorCtr="0" compatLnSpc="1"/>
            <a:lstStyle/>
            <a:p>
              <a:pPr algn="ctr" defTabSz="228600">
                <a:spcBef>
                  <a:spcPct val="20000"/>
                </a:spcBef>
                <a:buClr>
                  <a:srgbClr val="FF0000"/>
                </a:buClr>
              </a:pPr>
              <a:r>
                <a:rPr lang="en-US" sz="1200" b="1" dirty="0" smtClean="0">
                  <a:solidFill>
                    <a:srgbClr val="CC00CC"/>
                  </a:solidFill>
                  <a:latin typeface="Arial" panose="020B0604020202020204" pitchFamily="34" charset="0"/>
                </a:rPr>
                <a:t>C (94 MB)</a:t>
              </a:r>
              <a:endParaRPr lang="en-US" sz="1200" b="1" dirty="0" smtClean="0">
                <a:solidFill>
                  <a:srgbClr val="CC00CC"/>
                </a:solidFill>
                <a:latin typeface="Arial" panose="020B0604020202020204" pitchFamily="34" charset="0"/>
              </a:endParaRPr>
            </a:p>
          </p:txBody>
        </p:sp>
        <p:sp>
          <p:nvSpPr>
            <p:cNvPr id="100" name="Rectangle 99"/>
            <p:cNvSpPr/>
            <p:nvPr/>
          </p:nvSpPr>
          <p:spPr bwMode="auto">
            <a:xfrm>
              <a:off x="2895600" y="2305050"/>
              <a:ext cx="990600" cy="364066"/>
            </a:xfrm>
            <a:prstGeom prst="rect">
              <a:avLst/>
            </a:prstGeom>
            <a:solidFill>
              <a:srgbClr val="92D050"/>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ctr" anchorCtr="0" compatLnSpc="1"/>
            <a:lstStyle/>
            <a:p>
              <a:pPr algn="ctr" defTabSz="228600">
                <a:spcBef>
                  <a:spcPct val="20000"/>
                </a:spcBef>
                <a:buClr>
                  <a:srgbClr val="FF0000"/>
                </a:buClr>
              </a:pPr>
              <a:r>
                <a:rPr lang="en-US" sz="1200" b="1" dirty="0" smtClean="0">
                  <a:solidFill>
                    <a:srgbClr val="0000FF"/>
                  </a:solidFill>
                  <a:latin typeface="Arial" panose="020B0604020202020204" pitchFamily="34" charset="0"/>
                </a:rPr>
                <a:t>B (128 MB)</a:t>
              </a:r>
              <a:endParaRPr lang="en-US" sz="1200" dirty="0" smtClean="0">
                <a:solidFill>
                  <a:srgbClr val="FFFF00"/>
                </a:solidFill>
                <a:latin typeface="Arial" panose="020B0604020202020204" pitchFamily="34" charset="0"/>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dirty="0" err="1" smtClean="0"/>
              <a:t>DataNodes</a:t>
            </a:r>
            <a:r>
              <a:rPr lang="zh-CN" altLang="en-US" dirty="0" smtClean="0"/>
              <a:t>作用</a:t>
            </a:r>
            <a:br>
              <a:rPr lang="en-US" dirty="0" smtClean="0"/>
            </a:br>
            <a:endParaRPr lang="en-US" dirty="0" smtClean="0"/>
          </a:p>
        </p:txBody>
      </p:sp>
      <p:sp>
        <p:nvSpPr>
          <p:cNvPr id="12291" name="Content Placeholder 2"/>
          <p:cNvSpPr>
            <a:spLocks noGrp="1"/>
          </p:cNvSpPr>
          <p:nvPr>
            <p:ph idx="1"/>
          </p:nvPr>
        </p:nvSpPr>
        <p:spPr>
          <a:xfrm>
            <a:off x="609600" y="1447800"/>
            <a:ext cx="7918450" cy="1921552"/>
          </a:xfrm>
        </p:spPr>
        <p:txBody>
          <a:bodyPr/>
          <a:lstStyle/>
          <a:p>
            <a:pPr eaLnBrk="1" hangingPunct="1"/>
            <a:r>
              <a:rPr lang="en-US" dirty="0" smtClean="0">
                <a:latin typeface="Arial" panose="020B0604020202020204" pitchFamily="34" charset="0"/>
              </a:rPr>
              <a:t>DataNodes perform the following functions:</a:t>
            </a:r>
            <a:endParaRPr lang="en-US" dirty="0" smtClean="0">
              <a:latin typeface="Arial" panose="020B0604020202020204" pitchFamily="34" charset="0"/>
            </a:endParaRPr>
          </a:p>
          <a:p>
            <a:pPr lvl="1" eaLnBrk="1" hangingPunct="1"/>
            <a:r>
              <a:rPr lang="zh-CN" altLang="en-US" dirty="0" smtClean="0"/>
              <a:t>对文件系统客户端的请求提供读写服务</a:t>
            </a:r>
            <a:endParaRPr lang="en-US" dirty="0" smtClean="0"/>
          </a:p>
          <a:p>
            <a:pPr lvl="1" eaLnBrk="1" hangingPunct="1"/>
            <a:r>
              <a:rPr lang="zh-CN" altLang="en-US" dirty="0" smtClean="0"/>
              <a:t>基于</a:t>
            </a:r>
            <a:r>
              <a:rPr lang="en-US" altLang="zh-CN" dirty="0" err="1" smtClean="0"/>
              <a:t>NameNode</a:t>
            </a:r>
            <a:r>
              <a:rPr lang="zh-CN" altLang="en-US" dirty="0" smtClean="0"/>
              <a:t>对</a:t>
            </a:r>
            <a:r>
              <a:rPr lang="en-US" altLang="zh-CN" dirty="0" smtClean="0"/>
              <a:t>block</a:t>
            </a:r>
            <a:r>
              <a:rPr lang="zh-CN" altLang="en-US" dirty="0" smtClean="0"/>
              <a:t>执行创建，删除，复制备份</a:t>
            </a:r>
            <a:endParaRPr lang="en-US" dirty="0" smtClean="0"/>
          </a:p>
          <a:p>
            <a:pPr lvl="1" eaLnBrk="1" hangingPunct="1"/>
            <a:r>
              <a:rPr lang="zh-CN" altLang="en-US" dirty="0" smtClean="0"/>
              <a:t>在备份</a:t>
            </a:r>
            <a:r>
              <a:rPr lang="en-US" altLang="zh-CN" dirty="0"/>
              <a:t>(</a:t>
            </a:r>
            <a:r>
              <a:rPr lang="en-US" altLang="zh-CN" dirty="0" smtClean="0"/>
              <a:t>replication</a:t>
            </a:r>
            <a:r>
              <a:rPr lang="en-US" altLang="zh-CN" dirty="0"/>
              <a:t>)</a:t>
            </a:r>
            <a:r>
              <a:rPr lang="zh-CN" altLang="en-US" dirty="0" smtClean="0"/>
              <a:t>期间提供同时对</a:t>
            </a:r>
            <a:r>
              <a:rPr lang="en-US" altLang="zh-CN" dirty="0" err="1" smtClean="0"/>
              <a:t>DataNodes</a:t>
            </a:r>
            <a:r>
              <a:rPr lang="zh-CN" altLang="en-US" dirty="0" smtClean="0"/>
              <a:t>进行发送</a:t>
            </a:r>
            <a:r>
              <a:rPr lang="en-US" altLang="zh-CN" dirty="0"/>
              <a:t>/</a:t>
            </a:r>
            <a:r>
              <a:rPr lang="zh-CN" altLang="en-US" dirty="0" smtClean="0"/>
              <a:t>接收操作</a:t>
            </a:r>
            <a:r>
              <a:rPr lang="en-US" altLang="zh-CN" dirty="0"/>
              <a:t>(“replication pipelining”)</a:t>
            </a:r>
            <a:endParaRPr lang="en-US" dirty="0" smtClean="0"/>
          </a:p>
        </p:txBody>
      </p:sp>
      <p:sp>
        <p:nvSpPr>
          <p:cNvPr id="18" name="Rectangle 17"/>
          <p:cNvSpPr/>
          <p:nvPr/>
        </p:nvSpPr>
        <p:spPr bwMode="auto">
          <a:xfrm>
            <a:off x="3492349" y="4466400"/>
            <a:ext cx="1197430" cy="1401000"/>
          </a:xfrm>
          <a:prstGeom prst="rect">
            <a:avLst/>
          </a:prstGeom>
          <a:solidFill>
            <a:srgbClr val="FFCC66"/>
          </a:solidFill>
          <a:ln w="952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19" name="Picture 2"/>
          <p:cNvPicPr>
            <a:picLocks noChangeAspect="1" noChangeArrowheads="1"/>
          </p:cNvPicPr>
          <p:nvPr/>
        </p:nvPicPr>
        <p:blipFill>
          <a:blip r:embed="rId1" cstate="print"/>
          <a:srcRect/>
          <a:stretch>
            <a:fillRect/>
          </a:stretch>
        </p:blipFill>
        <p:spPr bwMode="auto">
          <a:xfrm>
            <a:off x="4722134" y="4770032"/>
            <a:ext cx="644978" cy="944968"/>
          </a:xfrm>
          <a:prstGeom prst="rect">
            <a:avLst/>
          </a:prstGeom>
          <a:noFill/>
          <a:ln w="9525">
            <a:noFill/>
            <a:miter lim="800000"/>
            <a:headEnd/>
            <a:tailEnd/>
          </a:ln>
        </p:spPr>
      </p:pic>
      <p:sp>
        <p:nvSpPr>
          <p:cNvPr id="20" name="TextBox 19"/>
          <p:cNvSpPr txBox="1"/>
          <p:nvPr/>
        </p:nvSpPr>
        <p:spPr>
          <a:xfrm>
            <a:off x="3486970" y="5940623"/>
            <a:ext cx="1172116" cy="307777"/>
          </a:xfrm>
          <a:prstGeom prst="rect">
            <a:avLst/>
          </a:prstGeom>
          <a:noFill/>
        </p:spPr>
        <p:txBody>
          <a:bodyPr wrap="none" rtlCol="0">
            <a:spAutoFit/>
          </a:bodyPr>
          <a:lstStyle/>
          <a:p>
            <a:r>
              <a:rPr lang="en-US" sz="1400" b="1" dirty="0" smtClean="0">
                <a:solidFill>
                  <a:schemeClr val="accent2"/>
                </a:solidFill>
                <a:latin typeface="Comic Sans MS" panose="030F0702030302020204" pitchFamily="66" charset="0"/>
              </a:rPr>
              <a:t>Slave Node</a:t>
            </a:r>
            <a:endParaRPr lang="en-US" sz="1400" b="1" dirty="0">
              <a:solidFill>
                <a:schemeClr val="accent2"/>
              </a:solidFill>
              <a:latin typeface="Comic Sans MS" panose="030F0702030302020204" pitchFamily="66" charset="0"/>
            </a:endParaRPr>
          </a:p>
        </p:txBody>
      </p:sp>
      <p:sp>
        <p:nvSpPr>
          <p:cNvPr id="21" name="Rectangle 20"/>
          <p:cNvSpPr/>
          <p:nvPr/>
        </p:nvSpPr>
        <p:spPr bwMode="auto">
          <a:xfrm>
            <a:off x="3639910" y="4857563"/>
            <a:ext cx="914400" cy="263563"/>
          </a:xfrm>
          <a:prstGeom prst="rect">
            <a:avLst/>
          </a:prstGeom>
          <a:solidFill>
            <a:srgbClr val="92D050"/>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algn="ctr" defTabSz="228600">
              <a:spcBef>
                <a:spcPct val="20000"/>
              </a:spcBef>
              <a:buClr>
                <a:srgbClr val="FF0000"/>
              </a:buClr>
            </a:pPr>
            <a:r>
              <a:rPr lang="en-US" sz="1400" b="1" dirty="0" smtClean="0">
                <a:solidFill>
                  <a:schemeClr val="accent2"/>
                </a:solidFill>
                <a:latin typeface="Arial" panose="020B0604020202020204" pitchFamily="34" charset="0"/>
              </a:rPr>
              <a:t>A</a:t>
            </a:r>
            <a:endParaRPr lang="en-US" sz="1400" b="1" dirty="0" smtClean="0">
              <a:solidFill>
                <a:schemeClr val="accent2"/>
              </a:solidFill>
              <a:latin typeface="Arial" panose="020B0604020202020204" pitchFamily="34" charset="0"/>
            </a:endParaRPr>
          </a:p>
        </p:txBody>
      </p:sp>
      <p:sp>
        <p:nvSpPr>
          <p:cNvPr id="22" name="Rectangle 21"/>
          <p:cNvSpPr/>
          <p:nvPr/>
        </p:nvSpPr>
        <p:spPr bwMode="auto">
          <a:xfrm>
            <a:off x="3639910" y="5195019"/>
            <a:ext cx="914400" cy="263563"/>
          </a:xfrm>
          <a:prstGeom prst="rect">
            <a:avLst/>
          </a:prstGeom>
          <a:solidFill>
            <a:srgbClr val="92D050"/>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algn="ctr" defTabSz="228600">
              <a:spcBef>
                <a:spcPct val="20000"/>
              </a:spcBef>
              <a:buClr>
                <a:srgbClr val="FF0000"/>
              </a:buClr>
            </a:pPr>
            <a:r>
              <a:rPr lang="en-US" sz="1400" b="1" dirty="0" smtClean="0">
                <a:solidFill>
                  <a:srgbClr val="CC00CC"/>
                </a:solidFill>
                <a:latin typeface="Arial" panose="020B0604020202020204" pitchFamily="34" charset="0"/>
              </a:rPr>
              <a:t>C</a:t>
            </a:r>
            <a:endParaRPr lang="en-US" sz="1400" b="1" dirty="0" smtClean="0">
              <a:solidFill>
                <a:srgbClr val="CC00CC"/>
              </a:solidFill>
              <a:latin typeface="Arial" panose="020B0604020202020204" pitchFamily="34" charset="0"/>
            </a:endParaRPr>
          </a:p>
        </p:txBody>
      </p:sp>
      <p:sp>
        <p:nvSpPr>
          <p:cNvPr id="23" name="Rectangle 22"/>
          <p:cNvSpPr/>
          <p:nvPr/>
        </p:nvSpPr>
        <p:spPr bwMode="auto">
          <a:xfrm>
            <a:off x="3639910" y="5549409"/>
            <a:ext cx="914400" cy="263563"/>
          </a:xfrm>
          <a:prstGeom prst="rect">
            <a:avLst/>
          </a:prstGeom>
          <a:solidFill>
            <a:srgbClr val="92D050"/>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algn="ctr" defTabSz="228600">
              <a:spcBef>
                <a:spcPct val="20000"/>
              </a:spcBef>
              <a:buClr>
                <a:srgbClr val="FF0000"/>
              </a:buClr>
            </a:pPr>
            <a:r>
              <a:rPr lang="en-US" sz="1400" b="1" dirty="0" smtClean="0">
                <a:solidFill>
                  <a:srgbClr val="0000FF"/>
                </a:solidFill>
                <a:latin typeface="Arial" panose="020B0604020202020204" pitchFamily="34" charset="0"/>
              </a:rPr>
              <a:t>B</a:t>
            </a:r>
            <a:endParaRPr lang="en-US" sz="1400" dirty="0" smtClean="0">
              <a:solidFill>
                <a:srgbClr val="FFFF00"/>
              </a:solidFill>
              <a:latin typeface="Arial" panose="020B0604020202020204" pitchFamily="34" charset="0"/>
            </a:endParaRPr>
          </a:p>
        </p:txBody>
      </p:sp>
      <p:pic>
        <p:nvPicPr>
          <p:cNvPr id="24" name="Picture 8" descr="C:\Users\LSERHAL.ORADEV\Desktop\worker.gif"/>
          <p:cNvPicPr>
            <a:picLocks noChangeAspect="1" noChangeArrowheads="1"/>
          </p:cNvPicPr>
          <p:nvPr/>
        </p:nvPicPr>
        <p:blipFill>
          <a:blip r:embed="rId2" cstate="print"/>
          <a:srcRect/>
          <a:stretch>
            <a:fillRect/>
          </a:stretch>
        </p:blipFill>
        <p:spPr bwMode="auto">
          <a:xfrm>
            <a:off x="5257800" y="4757056"/>
            <a:ext cx="460794" cy="1110344"/>
          </a:xfrm>
          <a:prstGeom prst="rect">
            <a:avLst/>
          </a:prstGeom>
          <a:noFill/>
        </p:spPr>
      </p:pic>
      <p:grpSp>
        <p:nvGrpSpPr>
          <p:cNvPr id="2" name="Group 75"/>
          <p:cNvGrpSpPr/>
          <p:nvPr/>
        </p:nvGrpSpPr>
        <p:grpSpPr>
          <a:xfrm>
            <a:off x="4902201" y="4255067"/>
            <a:ext cx="381000" cy="381000"/>
            <a:chOff x="5960534" y="4047067"/>
            <a:chExt cx="381000" cy="381000"/>
          </a:xfrm>
        </p:grpSpPr>
        <p:sp>
          <p:nvSpPr>
            <p:cNvPr id="26" name="Flowchart: Connector 25"/>
            <p:cNvSpPr/>
            <p:nvPr/>
          </p:nvSpPr>
          <p:spPr bwMode="auto">
            <a:xfrm>
              <a:off x="5960534" y="4047067"/>
              <a:ext cx="381000" cy="381000"/>
            </a:xfrm>
            <a:prstGeom prst="flowChartConnector">
              <a:avLst/>
            </a:prstGeom>
            <a:solidFill>
              <a:srgbClr val="99CCFF"/>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eaLnBrk="1" latinLnBrk="0" hangingPunct="1">
                <a:lnSpc>
                  <a:spcPct val="100000"/>
                </a:lnSpc>
                <a:spcBef>
                  <a:spcPct val="20000"/>
                </a:spcBef>
                <a:buClr>
                  <a:srgbClr val="FF0000"/>
                </a:buClr>
                <a:buSzTx/>
                <a:buFont typeface="Arial" panose="020B0604020202020204" pitchFamily="34" charset="0"/>
                <a:buNone/>
              </a:pPr>
              <a:endParaRPr lang="en-US" dirty="0" smtClean="0"/>
            </a:p>
          </p:txBody>
        </p:sp>
        <p:sp>
          <p:nvSpPr>
            <p:cNvPr id="27" name="Freeform 26"/>
            <p:cNvSpPr/>
            <p:nvPr/>
          </p:nvSpPr>
          <p:spPr bwMode="auto">
            <a:xfrm>
              <a:off x="5960534" y="4140201"/>
              <a:ext cx="364066" cy="217816"/>
            </a:xfrm>
            <a:custGeom>
              <a:avLst/>
              <a:gdLst>
                <a:gd name="connsiteX0" fmla="*/ 0 w 2348345"/>
                <a:gd name="connsiteY0" fmla="*/ 491836 h 886690"/>
                <a:gd name="connsiteX1" fmla="*/ 907472 w 2348345"/>
                <a:gd name="connsiteY1" fmla="*/ 491836 h 886690"/>
                <a:gd name="connsiteX2" fmla="*/ 969818 w 2348345"/>
                <a:gd name="connsiteY2" fmla="*/ 568036 h 886690"/>
                <a:gd name="connsiteX3" fmla="*/ 1032163 w 2348345"/>
                <a:gd name="connsiteY3" fmla="*/ 484909 h 886690"/>
                <a:gd name="connsiteX4" fmla="*/ 1122218 w 2348345"/>
                <a:gd name="connsiteY4" fmla="*/ 623454 h 886690"/>
                <a:gd name="connsiteX5" fmla="*/ 1260763 w 2348345"/>
                <a:gd name="connsiteY5" fmla="*/ 0 h 886690"/>
                <a:gd name="connsiteX6" fmla="*/ 1648691 w 2348345"/>
                <a:gd name="connsiteY6" fmla="*/ 886690 h 886690"/>
                <a:gd name="connsiteX7" fmla="*/ 1814945 w 2348345"/>
                <a:gd name="connsiteY7" fmla="*/ 325581 h 886690"/>
                <a:gd name="connsiteX8" fmla="*/ 1891145 w 2348345"/>
                <a:gd name="connsiteY8" fmla="*/ 533400 h 886690"/>
                <a:gd name="connsiteX9" fmla="*/ 2348345 w 2348345"/>
                <a:gd name="connsiteY9" fmla="*/ 533400 h 88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48345" h="886690">
                  <a:moveTo>
                    <a:pt x="0" y="491836"/>
                  </a:moveTo>
                  <a:lnTo>
                    <a:pt x="907472" y="491836"/>
                  </a:lnTo>
                  <a:lnTo>
                    <a:pt x="969818" y="568036"/>
                  </a:lnTo>
                  <a:lnTo>
                    <a:pt x="1032163" y="484909"/>
                  </a:lnTo>
                  <a:lnTo>
                    <a:pt x="1122218" y="623454"/>
                  </a:lnTo>
                  <a:lnTo>
                    <a:pt x="1260763" y="0"/>
                  </a:lnTo>
                  <a:lnTo>
                    <a:pt x="1648691" y="886690"/>
                  </a:lnTo>
                  <a:lnTo>
                    <a:pt x="1814945" y="325581"/>
                  </a:lnTo>
                  <a:lnTo>
                    <a:pt x="1891145" y="533400"/>
                  </a:lnTo>
                  <a:lnTo>
                    <a:pt x="2348345" y="533400"/>
                  </a:lnTo>
                </a:path>
              </a:pathLst>
            </a:custGeom>
            <a:noFill/>
            <a:ln w="31750" cap="flat" cmpd="sng" algn="ctr">
              <a:solidFill>
                <a:schemeClr val="accent6"/>
              </a:solid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endParaRPr kumimoji="0" lang="en-US" sz="1800" b="1" i="0" u="none" strike="noStrike" cap="none" normalizeH="0" baseline="0" dirty="0" smtClean="0">
                <a:ln>
                  <a:noFill/>
                </a:ln>
                <a:solidFill>
                  <a:schemeClr val="tx1"/>
                </a:solidFill>
                <a:effectLst/>
                <a:latin typeface="Arial" panose="020B0604020202020204" pitchFamily="34" charset="0"/>
              </a:endParaRPr>
            </a:p>
          </p:txBody>
        </p:sp>
      </p:grpSp>
      <p:grpSp>
        <p:nvGrpSpPr>
          <p:cNvPr id="3" name="Group 57"/>
          <p:cNvGrpSpPr/>
          <p:nvPr/>
        </p:nvGrpSpPr>
        <p:grpSpPr>
          <a:xfrm>
            <a:off x="5334000" y="4244181"/>
            <a:ext cx="304800" cy="440038"/>
            <a:chOff x="381000" y="1684981"/>
            <a:chExt cx="914400" cy="1219200"/>
          </a:xfrm>
        </p:grpSpPr>
        <p:sp>
          <p:nvSpPr>
            <p:cNvPr id="29" name="Rectangle 28"/>
            <p:cNvSpPr/>
            <p:nvPr/>
          </p:nvSpPr>
          <p:spPr bwMode="auto">
            <a:xfrm>
              <a:off x="381000" y="1684981"/>
              <a:ext cx="914400" cy="1219200"/>
            </a:xfrm>
            <a:prstGeom prst="rect">
              <a:avLst/>
            </a:prstGeom>
            <a:noFill/>
            <a:ln w="28575" cap="flat" cmpd="sng" algn="ctr">
              <a:solidFill>
                <a:schemeClr val="tx1"/>
              </a:solid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30" name="Straight Connector 29"/>
            <p:cNvCxnSpPr/>
            <p:nvPr/>
          </p:nvCxnSpPr>
          <p:spPr bwMode="auto">
            <a:xfrm>
              <a:off x="489858" y="1913581"/>
              <a:ext cx="685800" cy="0"/>
            </a:xfrm>
            <a:prstGeom prst="line">
              <a:avLst/>
            </a:prstGeom>
            <a:noFill/>
            <a:ln w="28575" cap="flat" cmpd="sng" algn="ctr">
              <a:solidFill>
                <a:schemeClr val="tx1"/>
              </a:solidFill>
              <a:prstDash val="solid"/>
              <a:round/>
              <a:headEnd type="none" w="sm" len="sm"/>
              <a:tailEnd type="none" w="sm" len="sm"/>
            </a:ln>
            <a:effectLst>
              <a:reflection blurRad="6350" stA="50000" endA="300" endPos="55000" dir="5400000" sy="-100000" algn="bl" rotWithShape="0"/>
            </a:effectLst>
          </p:spPr>
        </p:cxnSp>
        <p:cxnSp>
          <p:nvCxnSpPr>
            <p:cNvPr id="31" name="Straight Connector 30"/>
            <p:cNvCxnSpPr/>
            <p:nvPr/>
          </p:nvCxnSpPr>
          <p:spPr bwMode="auto">
            <a:xfrm>
              <a:off x="489858" y="2065981"/>
              <a:ext cx="685800" cy="0"/>
            </a:xfrm>
            <a:prstGeom prst="line">
              <a:avLst/>
            </a:prstGeom>
            <a:noFill/>
            <a:ln w="28575" cap="flat" cmpd="sng" algn="ctr">
              <a:solidFill>
                <a:schemeClr val="tx1"/>
              </a:solidFill>
              <a:prstDash val="solid"/>
              <a:round/>
              <a:headEnd type="none" w="sm" len="sm"/>
              <a:tailEnd type="none" w="sm" len="sm"/>
            </a:ln>
            <a:effectLst>
              <a:reflection blurRad="6350" stA="50000" endA="300" endPos="55000" dir="5400000" sy="-100000" algn="bl" rotWithShape="0"/>
            </a:effectLst>
          </p:spPr>
        </p:cxnSp>
        <p:cxnSp>
          <p:nvCxnSpPr>
            <p:cNvPr id="32" name="Straight Connector 31"/>
            <p:cNvCxnSpPr/>
            <p:nvPr/>
          </p:nvCxnSpPr>
          <p:spPr bwMode="auto">
            <a:xfrm>
              <a:off x="489858" y="2218381"/>
              <a:ext cx="685800" cy="0"/>
            </a:xfrm>
            <a:prstGeom prst="line">
              <a:avLst/>
            </a:prstGeom>
            <a:noFill/>
            <a:ln w="28575" cap="flat" cmpd="sng" algn="ctr">
              <a:solidFill>
                <a:schemeClr val="tx1"/>
              </a:solidFill>
              <a:prstDash val="solid"/>
              <a:round/>
              <a:headEnd type="none" w="sm" len="sm"/>
              <a:tailEnd type="none" w="sm" len="sm"/>
            </a:ln>
            <a:effectLst>
              <a:reflection blurRad="6350" stA="50000" endA="300" endPos="55000" dir="5400000" sy="-100000" algn="bl" rotWithShape="0"/>
            </a:effectLst>
          </p:spPr>
        </p:cxnSp>
        <p:cxnSp>
          <p:nvCxnSpPr>
            <p:cNvPr id="33" name="Straight Connector 32"/>
            <p:cNvCxnSpPr/>
            <p:nvPr/>
          </p:nvCxnSpPr>
          <p:spPr bwMode="auto">
            <a:xfrm>
              <a:off x="489858" y="2370781"/>
              <a:ext cx="685800" cy="0"/>
            </a:xfrm>
            <a:prstGeom prst="line">
              <a:avLst/>
            </a:prstGeom>
            <a:noFill/>
            <a:ln w="28575" cap="flat" cmpd="sng" algn="ctr">
              <a:solidFill>
                <a:schemeClr val="tx1"/>
              </a:solidFill>
              <a:prstDash val="solid"/>
              <a:round/>
              <a:headEnd type="none" w="sm" len="sm"/>
              <a:tailEnd type="none" w="sm" len="sm"/>
            </a:ln>
            <a:effectLst>
              <a:reflection blurRad="6350" stA="50000" endA="300" endPos="55000" dir="5400000" sy="-100000" algn="bl" rotWithShape="0"/>
            </a:effectLst>
          </p:spPr>
        </p:cxnSp>
        <p:cxnSp>
          <p:nvCxnSpPr>
            <p:cNvPr id="34" name="Straight Connector 33"/>
            <p:cNvCxnSpPr/>
            <p:nvPr/>
          </p:nvCxnSpPr>
          <p:spPr bwMode="auto">
            <a:xfrm>
              <a:off x="489858" y="2523181"/>
              <a:ext cx="685800" cy="0"/>
            </a:xfrm>
            <a:prstGeom prst="line">
              <a:avLst/>
            </a:prstGeom>
            <a:noFill/>
            <a:ln w="28575" cap="flat" cmpd="sng" algn="ctr">
              <a:solidFill>
                <a:schemeClr val="tx1"/>
              </a:solidFill>
              <a:prstDash val="solid"/>
              <a:round/>
              <a:headEnd type="none" w="sm" len="sm"/>
              <a:tailEnd type="none" w="sm" len="sm"/>
            </a:ln>
            <a:effectLst>
              <a:reflection blurRad="6350" stA="50000" endA="300" endPos="55000" dir="5400000" sy="-100000" algn="bl" rotWithShape="0"/>
            </a:effectLst>
          </p:spPr>
        </p:cxnSp>
        <p:cxnSp>
          <p:nvCxnSpPr>
            <p:cNvPr id="35" name="Straight Connector 34"/>
            <p:cNvCxnSpPr/>
            <p:nvPr/>
          </p:nvCxnSpPr>
          <p:spPr bwMode="auto">
            <a:xfrm>
              <a:off x="489858" y="2675581"/>
              <a:ext cx="685800" cy="0"/>
            </a:xfrm>
            <a:prstGeom prst="line">
              <a:avLst/>
            </a:prstGeom>
            <a:noFill/>
            <a:ln w="28575" cap="flat" cmpd="sng" algn="ctr">
              <a:solidFill>
                <a:schemeClr val="tx1"/>
              </a:solidFill>
              <a:prstDash val="solid"/>
              <a:round/>
              <a:headEnd type="none" w="sm" len="sm"/>
              <a:tailEnd type="none" w="sm" len="sm"/>
            </a:ln>
            <a:effectLst>
              <a:reflection blurRad="6350" stA="50000" endA="300" endPos="55000" dir="5400000" sy="-100000" algn="bl" rotWithShape="0"/>
            </a:effectLst>
          </p:spPr>
        </p:cxnSp>
      </p:grpSp>
      <p:sp>
        <p:nvSpPr>
          <p:cNvPr id="36" name="TextBox 35"/>
          <p:cNvSpPr txBox="1"/>
          <p:nvPr/>
        </p:nvSpPr>
        <p:spPr>
          <a:xfrm>
            <a:off x="5687602" y="4191000"/>
            <a:ext cx="3063659" cy="584775"/>
          </a:xfrm>
          <a:prstGeom prst="rect">
            <a:avLst/>
          </a:prstGeom>
          <a:noFill/>
        </p:spPr>
        <p:txBody>
          <a:bodyPr wrap="none" rtlCol="0">
            <a:spAutoFit/>
          </a:bodyPr>
          <a:lstStyle/>
          <a:p>
            <a:r>
              <a:rPr lang="en-US" sz="1600" b="1" dirty="0" smtClean="0">
                <a:solidFill>
                  <a:schemeClr val="accent2"/>
                </a:solidFill>
                <a:latin typeface="LavosHandy™" pitchFamily="66" charset="0"/>
              </a:rPr>
              <a:t>Heartbeat every 3 seconds &amp; </a:t>
            </a:r>
            <a:br>
              <a:rPr lang="en-US" sz="1600" b="1" dirty="0" smtClean="0">
                <a:solidFill>
                  <a:schemeClr val="accent2"/>
                </a:solidFill>
                <a:latin typeface="LavosHandy™" pitchFamily="66" charset="0"/>
              </a:rPr>
            </a:br>
            <a:r>
              <a:rPr lang="en-US" sz="1600" b="1" dirty="0" smtClean="0">
                <a:solidFill>
                  <a:schemeClr val="accent2"/>
                </a:solidFill>
                <a:latin typeface="LavosHandy™" pitchFamily="66" charset="0"/>
              </a:rPr>
              <a:t>Blockreport every 6 hours to NN</a:t>
            </a:r>
            <a:endParaRPr lang="en-US" sz="1600" b="1" dirty="0">
              <a:solidFill>
                <a:schemeClr val="accent2"/>
              </a:solidFill>
              <a:latin typeface="LavosHandy™" pitchFamily="66" charset="0"/>
            </a:endParaRPr>
          </a:p>
        </p:txBody>
      </p:sp>
      <p:sp>
        <p:nvSpPr>
          <p:cNvPr id="37" name="TextBox 36"/>
          <p:cNvSpPr txBox="1"/>
          <p:nvPr/>
        </p:nvSpPr>
        <p:spPr>
          <a:xfrm>
            <a:off x="3581400" y="4503709"/>
            <a:ext cx="1045479" cy="307777"/>
          </a:xfrm>
          <a:prstGeom prst="rect">
            <a:avLst/>
          </a:prstGeom>
          <a:noFill/>
        </p:spPr>
        <p:txBody>
          <a:bodyPr wrap="none" rtlCol="0">
            <a:spAutoFit/>
          </a:bodyPr>
          <a:lstStyle/>
          <a:p>
            <a:r>
              <a:rPr lang="en-US" sz="1400" b="1" dirty="0" smtClean="0">
                <a:solidFill>
                  <a:schemeClr val="accent2"/>
                </a:solidFill>
                <a:latin typeface="Comic Sans MS" panose="030F0702030302020204" pitchFamily="66" charset="0"/>
              </a:rPr>
              <a:t>DataNode</a:t>
            </a:r>
            <a:endParaRPr lang="en-US" sz="1400" b="1" dirty="0">
              <a:solidFill>
                <a:schemeClr val="accent2"/>
              </a:solidFill>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NameNode and Secondary NameNodes</a:t>
            </a:r>
            <a:endParaRPr lang="en-US" dirty="0"/>
          </a:p>
        </p:txBody>
      </p:sp>
      <p:sp>
        <p:nvSpPr>
          <p:cNvPr id="3" name="TextBox 2"/>
          <p:cNvSpPr txBox="1"/>
          <p:nvPr/>
        </p:nvSpPr>
        <p:spPr>
          <a:xfrm>
            <a:off x="3835706" y="1295400"/>
            <a:ext cx="2653290" cy="523220"/>
          </a:xfrm>
          <a:prstGeom prst="rect">
            <a:avLst/>
          </a:prstGeom>
          <a:noFill/>
        </p:spPr>
        <p:txBody>
          <a:bodyPr wrap="none" rtlCol="0">
            <a:spAutoFit/>
          </a:bodyPr>
          <a:lstStyle/>
          <a:p>
            <a:pPr algn="ctr"/>
            <a:r>
              <a:rPr lang="en-US" sz="1400" b="1" dirty="0" smtClean="0">
                <a:solidFill>
                  <a:schemeClr val="accent2"/>
                </a:solidFill>
                <a:latin typeface="Comic Sans MS" panose="030F0702030302020204" pitchFamily="66" charset="0"/>
              </a:rPr>
              <a:t>NameNode and Secondary </a:t>
            </a:r>
            <a:br>
              <a:rPr lang="en-US" sz="1400" b="1" dirty="0" smtClean="0">
                <a:solidFill>
                  <a:schemeClr val="accent2"/>
                </a:solidFill>
                <a:latin typeface="Comic Sans MS" panose="030F0702030302020204" pitchFamily="66" charset="0"/>
              </a:rPr>
            </a:br>
            <a:r>
              <a:rPr lang="en-US" sz="1400" b="1" dirty="0" smtClean="0">
                <a:solidFill>
                  <a:schemeClr val="accent2"/>
                </a:solidFill>
                <a:latin typeface="Comic Sans MS" panose="030F0702030302020204" pitchFamily="66" charset="0"/>
              </a:rPr>
              <a:t>NameNodes (Masters)</a:t>
            </a:r>
            <a:endParaRPr lang="en-US" sz="1400" b="1" dirty="0" smtClean="0">
              <a:solidFill>
                <a:schemeClr val="accent2"/>
              </a:solidFill>
              <a:latin typeface="Comic Sans MS" panose="030F0702030302020204" pitchFamily="66" charset="0"/>
            </a:endParaRPr>
          </a:p>
        </p:txBody>
      </p:sp>
      <p:sp>
        <p:nvSpPr>
          <p:cNvPr id="4" name="Rectangle 3"/>
          <p:cNvSpPr/>
          <p:nvPr/>
        </p:nvSpPr>
        <p:spPr bwMode="auto">
          <a:xfrm>
            <a:off x="901549" y="4419600"/>
            <a:ext cx="1197430" cy="1401000"/>
          </a:xfrm>
          <a:prstGeom prst="rect">
            <a:avLst/>
          </a:prstGeom>
          <a:solidFill>
            <a:srgbClr val="FFCC66"/>
          </a:solidFill>
          <a:ln w="952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2"/>
          <p:cNvPicPr>
            <a:picLocks noChangeAspect="1" noChangeArrowheads="1"/>
          </p:cNvPicPr>
          <p:nvPr/>
        </p:nvPicPr>
        <p:blipFill>
          <a:blip r:embed="rId1" cstate="print"/>
          <a:srcRect/>
          <a:stretch>
            <a:fillRect/>
          </a:stretch>
        </p:blipFill>
        <p:spPr bwMode="auto">
          <a:xfrm>
            <a:off x="2131334" y="4796135"/>
            <a:ext cx="644978" cy="944968"/>
          </a:xfrm>
          <a:prstGeom prst="rect">
            <a:avLst/>
          </a:prstGeom>
          <a:noFill/>
          <a:ln w="9525">
            <a:noFill/>
            <a:miter lim="800000"/>
            <a:headEnd/>
            <a:tailEnd/>
          </a:ln>
        </p:spPr>
      </p:pic>
      <p:sp>
        <p:nvSpPr>
          <p:cNvPr id="8" name="TextBox 7"/>
          <p:cNvSpPr txBox="1"/>
          <p:nvPr/>
        </p:nvSpPr>
        <p:spPr>
          <a:xfrm>
            <a:off x="609600" y="5970023"/>
            <a:ext cx="1867819" cy="307777"/>
          </a:xfrm>
          <a:prstGeom prst="rect">
            <a:avLst/>
          </a:prstGeom>
          <a:noFill/>
        </p:spPr>
        <p:txBody>
          <a:bodyPr wrap="none" rtlCol="0">
            <a:spAutoFit/>
          </a:bodyPr>
          <a:lstStyle/>
          <a:p>
            <a:r>
              <a:rPr lang="en-US" sz="1400" b="1" dirty="0" smtClean="0">
                <a:solidFill>
                  <a:schemeClr val="accent2"/>
                </a:solidFill>
                <a:latin typeface="Comic Sans MS" panose="030F0702030302020204" pitchFamily="66" charset="0"/>
              </a:rPr>
              <a:t>DataNode 1 (slave)</a:t>
            </a:r>
            <a:endParaRPr lang="en-US" sz="1400" b="1" dirty="0">
              <a:solidFill>
                <a:schemeClr val="accent2"/>
              </a:solidFill>
              <a:latin typeface="Comic Sans MS" panose="030F0702030302020204" pitchFamily="66" charset="0"/>
            </a:endParaRPr>
          </a:p>
        </p:txBody>
      </p:sp>
      <p:sp>
        <p:nvSpPr>
          <p:cNvPr id="10" name="TextBox 9"/>
          <p:cNvSpPr txBox="1"/>
          <p:nvPr/>
        </p:nvSpPr>
        <p:spPr>
          <a:xfrm>
            <a:off x="5943600" y="5970023"/>
            <a:ext cx="1867819" cy="307777"/>
          </a:xfrm>
          <a:prstGeom prst="rect">
            <a:avLst/>
          </a:prstGeom>
          <a:noFill/>
        </p:spPr>
        <p:txBody>
          <a:bodyPr wrap="none" rtlCol="0">
            <a:spAutoFit/>
          </a:bodyPr>
          <a:lstStyle/>
          <a:p>
            <a:r>
              <a:rPr lang="en-US" sz="1400" b="1" dirty="0" smtClean="0">
                <a:solidFill>
                  <a:schemeClr val="accent2"/>
                </a:solidFill>
                <a:latin typeface="Comic Sans MS" panose="030F0702030302020204" pitchFamily="66" charset="0"/>
              </a:rPr>
              <a:t>DataNode 3 (salve)</a:t>
            </a:r>
            <a:endParaRPr lang="en-US" sz="1400" b="1" dirty="0" smtClean="0">
              <a:solidFill>
                <a:schemeClr val="accent2"/>
              </a:solidFill>
              <a:latin typeface="Comic Sans MS" panose="030F0702030302020204" pitchFamily="66" charset="0"/>
            </a:endParaRPr>
          </a:p>
        </p:txBody>
      </p:sp>
      <p:sp>
        <p:nvSpPr>
          <p:cNvPr id="50" name="TextBox 49"/>
          <p:cNvSpPr txBox="1"/>
          <p:nvPr/>
        </p:nvSpPr>
        <p:spPr>
          <a:xfrm>
            <a:off x="4191000" y="1818621"/>
            <a:ext cx="1905000" cy="1908215"/>
          </a:xfrm>
          <a:prstGeom prst="rect">
            <a:avLst/>
          </a:prstGeom>
          <a:solidFill>
            <a:srgbClr val="CCECFF"/>
          </a:solidFill>
          <a:effectLst>
            <a:outerShdw blurRad="50800" dist="38100" dir="5400000" algn="t" rotWithShape="0">
              <a:prstClr val="black">
                <a:alpha val="40000"/>
              </a:prstClr>
            </a:outerShdw>
          </a:effectLst>
        </p:spPr>
        <p:txBody>
          <a:bodyPr wrap="square" rtlCol="0">
            <a:spAutoFit/>
          </a:bodyPr>
          <a:lstStyle/>
          <a:p>
            <a:r>
              <a:rPr lang="en-US" sz="1200" b="1" dirty="0" smtClean="0">
                <a:latin typeface="Comic Sans MS" panose="030F0702030302020204" pitchFamily="66" charset="0"/>
              </a:rPr>
              <a:t>File: </a:t>
            </a:r>
            <a:r>
              <a:rPr lang="en-US" sz="1200" b="1" dirty="0" smtClean="0">
                <a:solidFill>
                  <a:schemeClr val="accent2"/>
                </a:solidFill>
                <a:latin typeface="Comic Sans MS" panose="030F0702030302020204" pitchFamily="66" charset="0"/>
              </a:rPr>
              <a:t>movieplex1.log</a:t>
            </a:r>
            <a:endParaRPr lang="en-US" sz="1200" b="1" dirty="0" smtClean="0">
              <a:solidFill>
                <a:schemeClr val="accent2"/>
              </a:solidFill>
              <a:latin typeface="Comic Sans MS" panose="030F0702030302020204" pitchFamily="66" charset="0"/>
            </a:endParaRPr>
          </a:p>
          <a:p>
            <a:r>
              <a:rPr lang="en-US" sz="1200" b="1" dirty="0" smtClean="0">
                <a:latin typeface="Comic Sans MS" panose="030F0702030302020204" pitchFamily="66" charset="0"/>
              </a:rPr>
              <a:t>Blocks:</a:t>
            </a:r>
            <a:endParaRPr lang="en-US" sz="1200" b="1" dirty="0" smtClean="0">
              <a:latin typeface="Comic Sans MS" panose="030F0702030302020204" pitchFamily="66" charset="0"/>
            </a:endParaRPr>
          </a:p>
          <a:p>
            <a:r>
              <a:rPr lang="en-US" sz="1200" b="1" dirty="0" smtClean="0">
                <a:solidFill>
                  <a:schemeClr val="accent2"/>
                </a:solidFill>
                <a:latin typeface="Arial" panose="020B0604020202020204" pitchFamily="34" charset="0"/>
              </a:rPr>
              <a:t>A</a:t>
            </a:r>
            <a:r>
              <a:rPr lang="en-US" sz="1200" dirty="0" smtClean="0"/>
              <a:t>, </a:t>
            </a:r>
            <a:r>
              <a:rPr lang="en-US" sz="1200" b="1" dirty="0" smtClean="0">
                <a:solidFill>
                  <a:srgbClr val="0000FF"/>
                </a:solidFill>
                <a:latin typeface="Arial" panose="020B0604020202020204" pitchFamily="34" charset="0"/>
              </a:rPr>
              <a:t>B</a:t>
            </a:r>
            <a:r>
              <a:rPr lang="en-US" sz="1200" dirty="0" smtClean="0"/>
              <a:t>, </a:t>
            </a:r>
            <a:r>
              <a:rPr lang="en-US" sz="1200" b="1" dirty="0" smtClean="0">
                <a:solidFill>
                  <a:srgbClr val="CC00CC"/>
                </a:solidFill>
                <a:latin typeface="Arial" panose="020B0604020202020204" pitchFamily="34" charset="0"/>
              </a:rPr>
              <a:t>C</a:t>
            </a:r>
            <a:endParaRPr lang="en-US" sz="1200" dirty="0" smtClean="0">
              <a:solidFill>
                <a:srgbClr val="CC00CC"/>
              </a:solidFill>
            </a:endParaRPr>
          </a:p>
          <a:p>
            <a:r>
              <a:rPr lang="en-US" sz="1200" b="1" dirty="0" smtClean="0">
                <a:latin typeface="Comic Sans MS" panose="030F0702030302020204" pitchFamily="66" charset="0"/>
              </a:rPr>
              <a:t>Data Nodes: </a:t>
            </a:r>
            <a:endParaRPr lang="en-US" sz="1200" b="1" dirty="0" smtClean="0">
              <a:latin typeface="Comic Sans MS" panose="030F0702030302020204" pitchFamily="66" charset="0"/>
            </a:endParaRPr>
          </a:p>
          <a:p>
            <a:r>
              <a:rPr lang="en-US" sz="1200" b="1" dirty="0" smtClean="0">
                <a:latin typeface="Comic Sans MS" panose="030F0702030302020204" pitchFamily="66" charset="0"/>
              </a:rPr>
              <a:t>1, 2, 3</a:t>
            </a:r>
            <a:endParaRPr lang="en-US" sz="1200" b="1" dirty="0" smtClean="0">
              <a:latin typeface="Comic Sans MS" panose="030F0702030302020204" pitchFamily="66" charset="0"/>
            </a:endParaRPr>
          </a:p>
          <a:p>
            <a:r>
              <a:rPr lang="en-US" sz="1200" b="1" dirty="0" smtClean="0">
                <a:solidFill>
                  <a:schemeClr val="accent2"/>
                </a:solidFill>
                <a:latin typeface="Arial" panose="020B0604020202020204" pitchFamily="34" charset="0"/>
              </a:rPr>
              <a:t>RF:3</a:t>
            </a:r>
            <a:endParaRPr lang="en-US" sz="1200" b="1" dirty="0" smtClean="0">
              <a:solidFill>
                <a:schemeClr val="accent2"/>
              </a:solidFill>
              <a:latin typeface="Arial" panose="020B0604020202020204" pitchFamily="34" charset="0"/>
            </a:endParaRPr>
          </a:p>
          <a:p>
            <a:r>
              <a:rPr lang="en-US" sz="1200" b="1" dirty="0" smtClean="0">
                <a:solidFill>
                  <a:schemeClr val="accent2"/>
                </a:solidFill>
                <a:latin typeface="Arial" panose="020B0604020202020204" pitchFamily="34" charset="0"/>
              </a:rPr>
              <a:t>A</a:t>
            </a:r>
            <a:r>
              <a:rPr lang="en-US" sz="1200" b="1" dirty="0" smtClean="0">
                <a:latin typeface="Comic Sans MS" panose="030F0702030302020204" pitchFamily="66" charset="0"/>
              </a:rPr>
              <a:t>: DN </a:t>
            </a:r>
            <a:r>
              <a:rPr lang="en-US" sz="1200" b="1" dirty="0" smtClean="0">
                <a:solidFill>
                  <a:schemeClr val="accent2"/>
                </a:solidFill>
                <a:latin typeface="Comic Sans MS" panose="030F0702030302020204" pitchFamily="66" charset="0"/>
              </a:rPr>
              <a:t>1</a:t>
            </a:r>
            <a:r>
              <a:rPr lang="en-US" sz="1200" b="1" dirty="0" smtClean="0">
                <a:latin typeface="Comic Sans MS" panose="030F0702030302020204" pitchFamily="66" charset="0"/>
              </a:rPr>
              <a:t>,DN </a:t>
            </a:r>
            <a:r>
              <a:rPr lang="en-US" sz="1200" b="1" dirty="0" smtClean="0">
                <a:solidFill>
                  <a:schemeClr val="accent2"/>
                </a:solidFill>
                <a:latin typeface="Comic Sans MS" panose="030F0702030302020204" pitchFamily="66" charset="0"/>
              </a:rPr>
              <a:t>2</a:t>
            </a:r>
            <a:r>
              <a:rPr lang="en-US" sz="1200" b="1" dirty="0" smtClean="0">
                <a:latin typeface="Comic Sans MS" panose="030F0702030302020204" pitchFamily="66" charset="0"/>
              </a:rPr>
              <a:t>, DN </a:t>
            </a:r>
            <a:r>
              <a:rPr lang="en-US" sz="1200" b="1" dirty="0" smtClean="0">
                <a:solidFill>
                  <a:schemeClr val="accent2"/>
                </a:solidFill>
                <a:latin typeface="Comic Sans MS" panose="030F0702030302020204" pitchFamily="66" charset="0"/>
              </a:rPr>
              <a:t>3</a:t>
            </a:r>
            <a:endParaRPr lang="en-US" sz="1200" b="1" dirty="0" smtClean="0">
              <a:solidFill>
                <a:schemeClr val="accent2"/>
              </a:solidFill>
              <a:latin typeface="Comic Sans MS" panose="030F0702030302020204" pitchFamily="66" charset="0"/>
            </a:endParaRPr>
          </a:p>
          <a:p>
            <a:r>
              <a:rPr lang="en-US" sz="1200" b="1" dirty="0" smtClean="0">
                <a:solidFill>
                  <a:srgbClr val="0000FF"/>
                </a:solidFill>
                <a:latin typeface="Arial" panose="020B0604020202020204" pitchFamily="34" charset="0"/>
              </a:rPr>
              <a:t>B</a:t>
            </a:r>
            <a:r>
              <a:rPr lang="en-US" sz="1200" b="1" dirty="0" smtClean="0">
                <a:latin typeface="Comic Sans MS" panose="030F0702030302020204" pitchFamily="66" charset="0"/>
              </a:rPr>
              <a:t>: DN </a:t>
            </a:r>
            <a:r>
              <a:rPr lang="en-US" sz="1200" b="1" dirty="0" smtClean="0">
                <a:solidFill>
                  <a:schemeClr val="accent2"/>
                </a:solidFill>
                <a:latin typeface="Comic Sans MS" panose="030F0702030302020204" pitchFamily="66" charset="0"/>
              </a:rPr>
              <a:t>1</a:t>
            </a:r>
            <a:r>
              <a:rPr lang="en-US" sz="1200" b="1" dirty="0" smtClean="0">
                <a:latin typeface="Comic Sans MS" panose="030F0702030302020204" pitchFamily="66" charset="0"/>
              </a:rPr>
              <a:t>,DN </a:t>
            </a:r>
            <a:r>
              <a:rPr lang="en-US" sz="1200" b="1" dirty="0" smtClean="0">
                <a:solidFill>
                  <a:schemeClr val="accent2"/>
                </a:solidFill>
                <a:latin typeface="Comic Sans MS" panose="030F0702030302020204" pitchFamily="66" charset="0"/>
              </a:rPr>
              <a:t>2</a:t>
            </a:r>
            <a:r>
              <a:rPr lang="en-US" sz="1200" b="1" dirty="0" smtClean="0">
                <a:latin typeface="Comic Sans MS" panose="030F0702030302020204" pitchFamily="66" charset="0"/>
              </a:rPr>
              <a:t>, DN </a:t>
            </a:r>
            <a:r>
              <a:rPr lang="en-US" sz="1200" b="1" dirty="0" smtClean="0">
                <a:solidFill>
                  <a:schemeClr val="accent2"/>
                </a:solidFill>
                <a:latin typeface="Comic Sans MS" panose="030F0702030302020204" pitchFamily="66" charset="0"/>
              </a:rPr>
              <a:t>3</a:t>
            </a:r>
            <a:endParaRPr lang="en-US" sz="1200" b="1" dirty="0" smtClean="0">
              <a:latin typeface="Comic Sans MS" panose="030F0702030302020204" pitchFamily="66" charset="0"/>
            </a:endParaRPr>
          </a:p>
          <a:p>
            <a:r>
              <a:rPr lang="en-US" sz="1200" b="1" dirty="0" smtClean="0">
                <a:solidFill>
                  <a:srgbClr val="CC00CC"/>
                </a:solidFill>
                <a:latin typeface="Arial" panose="020B0604020202020204" pitchFamily="34" charset="0"/>
              </a:rPr>
              <a:t>C</a:t>
            </a:r>
            <a:r>
              <a:rPr lang="en-US" sz="1200" b="1" dirty="0" smtClean="0">
                <a:latin typeface="Comic Sans MS" panose="030F0702030302020204" pitchFamily="66" charset="0"/>
              </a:rPr>
              <a:t>: DN </a:t>
            </a:r>
            <a:r>
              <a:rPr lang="en-US" sz="1200" b="1" dirty="0" smtClean="0">
                <a:solidFill>
                  <a:schemeClr val="accent2"/>
                </a:solidFill>
                <a:latin typeface="Comic Sans MS" panose="030F0702030302020204" pitchFamily="66" charset="0"/>
              </a:rPr>
              <a:t>1</a:t>
            </a:r>
            <a:r>
              <a:rPr lang="en-US" sz="1200" b="1" dirty="0" smtClean="0">
                <a:latin typeface="Comic Sans MS" panose="030F0702030302020204" pitchFamily="66" charset="0"/>
              </a:rPr>
              <a:t>,DN </a:t>
            </a:r>
            <a:r>
              <a:rPr lang="en-US" sz="1200" b="1" dirty="0" smtClean="0">
                <a:solidFill>
                  <a:schemeClr val="accent2"/>
                </a:solidFill>
                <a:latin typeface="Comic Sans MS" panose="030F0702030302020204" pitchFamily="66" charset="0"/>
              </a:rPr>
              <a:t>2</a:t>
            </a:r>
            <a:r>
              <a:rPr lang="en-US" sz="1200" b="1" dirty="0" smtClean="0">
                <a:latin typeface="Comic Sans MS" panose="030F0702030302020204" pitchFamily="66" charset="0"/>
              </a:rPr>
              <a:t>, DN </a:t>
            </a:r>
            <a:r>
              <a:rPr lang="en-US" sz="1200" b="1" dirty="0" smtClean="0">
                <a:solidFill>
                  <a:schemeClr val="accent2"/>
                </a:solidFill>
                <a:latin typeface="Comic Sans MS" panose="030F0702030302020204" pitchFamily="66" charset="0"/>
              </a:rPr>
              <a:t>3</a:t>
            </a:r>
            <a:endParaRPr lang="en-US" sz="1200" b="1" dirty="0" smtClean="0">
              <a:latin typeface="Comic Sans MS" panose="030F0702030302020204" pitchFamily="66" charset="0"/>
            </a:endParaRPr>
          </a:p>
          <a:p>
            <a:endParaRPr lang="en-US" sz="1000" b="1" dirty="0">
              <a:latin typeface="Comic Sans MS" panose="030F0702030302020204" pitchFamily="66" charset="0"/>
            </a:endParaRPr>
          </a:p>
        </p:txBody>
      </p:sp>
      <p:sp>
        <p:nvSpPr>
          <p:cNvPr id="55" name="Rectangle 54"/>
          <p:cNvSpPr/>
          <p:nvPr/>
        </p:nvSpPr>
        <p:spPr bwMode="auto">
          <a:xfrm>
            <a:off x="1049110" y="4608772"/>
            <a:ext cx="914400" cy="263563"/>
          </a:xfrm>
          <a:prstGeom prst="rect">
            <a:avLst/>
          </a:prstGeom>
          <a:solidFill>
            <a:srgbClr val="92D050"/>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algn="ctr" defTabSz="228600">
              <a:spcBef>
                <a:spcPct val="20000"/>
              </a:spcBef>
              <a:buClr>
                <a:srgbClr val="FF0000"/>
              </a:buClr>
            </a:pPr>
            <a:r>
              <a:rPr lang="en-US" sz="1400" b="1" dirty="0" smtClean="0">
                <a:solidFill>
                  <a:schemeClr val="accent2"/>
                </a:solidFill>
                <a:latin typeface="Arial" panose="020B0604020202020204" pitchFamily="34" charset="0"/>
              </a:rPr>
              <a:t>A</a:t>
            </a:r>
            <a:endParaRPr lang="en-US" sz="1400" b="1" dirty="0" smtClean="0">
              <a:solidFill>
                <a:schemeClr val="accent2"/>
              </a:solidFill>
              <a:latin typeface="Arial" panose="020B0604020202020204" pitchFamily="34" charset="0"/>
            </a:endParaRPr>
          </a:p>
        </p:txBody>
      </p:sp>
      <p:sp>
        <p:nvSpPr>
          <p:cNvPr id="56" name="Rectangle 55"/>
          <p:cNvSpPr/>
          <p:nvPr/>
        </p:nvSpPr>
        <p:spPr bwMode="auto">
          <a:xfrm>
            <a:off x="1049110" y="4989772"/>
            <a:ext cx="914400" cy="263563"/>
          </a:xfrm>
          <a:prstGeom prst="rect">
            <a:avLst/>
          </a:prstGeom>
          <a:solidFill>
            <a:srgbClr val="92D050"/>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algn="ctr" defTabSz="228600">
              <a:spcBef>
                <a:spcPct val="20000"/>
              </a:spcBef>
              <a:buClr>
                <a:srgbClr val="FF0000"/>
              </a:buClr>
            </a:pPr>
            <a:r>
              <a:rPr lang="en-US" sz="1400" b="1" dirty="0" smtClean="0">
                <a:solidFill>
                  <a:srgbClr val="CC00CC"/>
                </a:solidFill>
                <a:latin typeface="Arial" panose="020B0604020202020204" pitchFamily="34" charset="0"/>
              </a:rPr>
              <a:t>C</a:t>
            </a:r>
            <a:endParaRPr lang="en-US" sz="1400" b="1" dirty="0" smtClean="0">
              <a:solidFill>
                <a:srgbClr val="CC00CC"/>
              </a:solidFill>
              <a:latin typeface="Arial" panose="020B0604020202020204" pitchFamily="34" charset="0"/>
            </a:endParaRPr>
          </a:p>
        </p:txBody>
      </p:sp>
      <p:sp>
        <p:nvSpPr>
          <p:cNvPr id="58" name="Rectangle 57"/>
          <p:cNvSpPr/>
          <p:nvPr/>
        </p:nvSpPr>
        <p:spPr bwMode="auto">
          <a:xfrm>
            <a:off x="1049110" y="5387706"/>
            <a:ext cx="914400" cy="263563"/>
          </a:xfrm>
          <a:prstGeom prst="rect">
            <a:avLst/>
          </a:prstGeom>
          <a:solidFill>
            <a:srgbClr val="92D050"/>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algn="ctr" defTabSz="228600">
              <a:spcBef>
                <a:spcPct val="20000"/>
              </a:spcBef>
              <a:buClr>
                <a:srgbClr val="FF0000"/>
              </a:buClr>
            </a:pPr>
            <a:r>
              <a:rPr lang="en-US" sz="1400" b="1" dirty="0" smtClean="0">
                <a:solidFill>
                  <a:srgbClr val="0000FF"/>
                </a:solidFill>
                <a:latin typeface="Arial" panose="020B0604020202020204" pitchFamily="34" charset="0"/>
              </a:rPr>
              <a:t>B</a:t>
            </a:r>
            <a:endParaRPr lang="en-US" sz="1400" dirty="0" smtClean="0">
              <a:solidFill>
                <a:srgbClr val="FFFF00"/>
              </a:solidFill>
              <a:latin typeface="Arial" panose="020B0604020202020204" pitchFamily="34" charset="0"/>
            </a:endParaRPr>
          </a:p>
        </p:txBody>
      </p:sp>
      <p:sp>
        <p:nvSpPr>
          <p:cNvPr id="66" name="Rectangle 65"/>
          <p:cNvSpPr/>
          <p:nvPr/>
        </p:nvSpPr>
        <p:spPr bwMode="auto">
          <a:xfrm>
            <a:off x="6231955" y="4465934"/>
            <a:ext cx="1197430" cy="1401000"/>
          </a:xfrm>
          <a:prstGeom prst="rect">
            <a:avLst/>
          </a:prstGeom>
          <a:solidFill>
            <a:srgbClr val="FFCC66"/>
          </a:solidFill>
          <a:ln w="952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7" name="Rectangle 66"/>
          <p:cNvSpPr/>
          <p:nvPr/>
        </p:nvSpPr>
        <p:spPr bwMode="auto">
          <a:xfrm>
            <a:off x="6379516" y="4655106"/>
            <a:ext cx="914400" cy="263563"/>
          </a:xfrm>
          <a:prstGeom prst="rect">
            <a:avLst/>
          </a:prstGeom>
          <a:solidFill>
            <a:srgbClr val="92D050"/>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algn="ctr" defTabSz="228600">
              <a:spcBef>
                <a:spcPct val="20000"/>
              </a:spcBef>
              <a:buClr>
                <a:srgbClr val="FF0000"/>
              </a:buClr>
            </a:pPr>
            <a:r>
              <a:rPr lang="en-US" sz="1400" b="1" dirty="0" smtClean="0">
                <a:solidFill>
                  <a:srgbClr val="CC00CC"/>
                </a:solidFill>
                <a:latin typeface="Arial" panose="020B0604020202020204" pitchFamily="34" charset="0"/>
              </a:rPr>
              <a:t>C</a:t>
            </a:r>
            <a:endParaRPr lang="en-US" sz="1400" b="1" dirty="0" smtClean="0">
              <a:solidFill>
                <a:schemeClr val="accent2"/>
              </a:solidFill>
              <a:latin typeface="Arial" panose="020B0604020202020204" pitchFamily="34" charset="0"/>
            </a:endParaRPr>
          </a:p>
        </p:txBody>
      </p:sp>
      <p:sp>
        <p:nvSpPr>
          <p:cNvPr id="68" name="Rectangle 67"/>
          <p:cNvSpPr/>
          <p:nvPr/>
        </p:nvSpPr>
        <p:spPr bwMode="auto">
          <a:xfrm>
            <a:off x="6379516" y="5036106"/>
            <a:ext cx="914400" cy="263563"/>
          </a:xfrm>
          <a:prstGeom prst="rect">
            <a:avLst/>
          </a:prstGeom>
          <a:solidFill>
            <a:srgbClr val="92D050"/>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algn="ctr" defTabSz="228600">
              <a:spcBef>
                <a:spcPct val="20000"/>
              </a:spcBef>
              <a:buClr>
                <a:srgbClr val="FF0000"/>
              </a:buClr>
            </a:pPr>
            <a:r>
              <a:rPr lang="en-US" sz="1400" b="1" dirty="0" smtClean="0">
                <a:solidFill>
                  <a:srgbClr val="0000FF"/>
                </a:solidFill>
                <a:latin typeface="Arial" panose="020B0604020202020204" pitchFamily="34" charset="0"/>
              </a:rPr>
              <a:t>B</a:t>
            </a:r>
            <a:endParaRPr lang="en-US" sz="1400" b="1" dirty="0" smtClean="0">
              <a:solidFill>
                <a:srgbClr val="CC00CC"/>
              </a:solidFill>
              <a:latin typeface="Arial" panose="020B0604020202020204" pitchFamily="34" charset="0"/>
            </a:endParaRPr>
          </a:p>
        </p:txBody>
      </p:sp>
      <p:sp>
        <p:nvSpPr>
          <p:cNvPr id="69" name="Rectangle 68"/>
          <p:cNvSpPr/>
          <p:nvPr/>
        </p:nvSpPr>
        <p:spPr bwMode="auto">
          <a:xfrm>
            <a:off x="6379516" y="5434040"/>
            <a:ext cx="914400" cy="263563"/>
          </a:xfrm>
          <a:prstGeom prst="rect">
            <a:avLst/>
          </a:prstGeom>
          <a:solidFill>
            <a:srgbClr val="92D050"/>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algn="ctr" defTabSz="228600">
              <a:spcBef>
                <a:spcPct val="20000"/>
              </a:spcBef>
              <a:buClr>
                <a:srgbClr val="FF0000"/>
              </a:buClr>
            </a:pPr>
            <a:r>
              <a:rPr lang="en-US" sz="1400" b="1" dirty="0" smtClean="0">
                <a:solidFill>
                  <a:schemeClr val="accent2"/>
                </a:solidFill>
                <a:latin typeface="Arial" panose="020B0604020202020204" pitchFamily="34" charset="0"/>
              </a:rPr>
              <a:t>A</a:t>
            </a:r>
            <a:endParaRPr lang="en-US" sz="1400" dirty="0" smtClean="0">
              <a:solidFill>
                <a:srgbClr val="FFFF00"/>
              </a:solidFill>
              <a:latin typeface="Arial" panose="020B0604020202020204" pitchFamily="34" charset="0"/>
            </a:endParaRPr>
          </a:p>
        </p:txBody>
      </p:sp>
      <p:pic>
        <p:nvPicPr>
          <p:cNvPr id="70" name="Picture 2"/>
          <p:cNvPicPr>
            <a:picLocks noChangeAspect="1" noChangeArrowheads="1"/>
          </p:cNvPicPr>
          <p:nvPr/>
        </p:nvPicPr>
        <p:blipFill>
          <a:blip r:embed="rId1" cstate="print"/>
          <a:srcRect/>
          <a:stretch>
            <a:fillRect/>
          </a:stretch>
        </p:blipFill>
        <p:spPr bwMode="auto">
          <a:xfrm>
            <a:off x="7470207" y="4796135"/>
            <a:ext cx="644978" cy="944968"/>
          </a:xfrm>
          <a:prstGeom prst="rect">
            <a:avLst/>
          </a:prstGeom>
          <a:noFill/>
          <a:ln w="9525">
            <a:noFill/>
            <a:miter lim="800000"/>
            <a:headEnd/>
            <a:tailEnd/>
          </a:ln>
        </p:spPr>
      </p:pic>
      <p:sp>
        <p:nvSpPr>
          <p:cNvPr id="71" name="TextBox 70"/>
          <p:cNvSpPr txBox="1"/>
          <p:nvPr/>
        </p:nvSpPr>
        <p:spPr>
          <a:xfrm>
            <a:off x="4377268" y="1981200"/>
            <a:ext cx="1905000" cy="1938992"/>
          </a:xfrm>
          <a:prstGeom prst="rect">
            <a:avLst/>
          </a:prstGeom>
          <a:solidFill>
            <a:srgbClr val="CCECFF"/>
          </a:solidFill>
          <a:effectLst>
            <a:outerShdw blurRad="50800" dist="38100" dir="5400000" algn="t" rotWithShape="0">
              <a:prstClr val="black">
                <a:alpha val="40000"/>
              </a:prstClr>
            </a:outerShdw>
          </a:effectLst>
        </p:spPr>
        <p:txBody>
          <a:bodyPr wrap="square" rtlCol="0">
            <a:spAutoFit/>
          </a:bodyPr>
          <a:lstStyle/>
          <a:p>
            <a:r>
              <a:rPr lang="en-US" sz="1200" b="1" dirty="0" smtClean="0">
                <a:latin typeface="Comic Sans MS" panose="030F0702030302020204" pitchFamily="66" charset="0"/>
              </a:rPr>
              <a:t>File: </a:t>
            </a:r>
            <a:r>
              <a:rPr lang="en-US" sz="1200" b="1" dirty="0" smtClean="0">
                <a:solidFill>
                  <a:schemeClr val="accent2"/>
                </a:solidFill>
                <a:latin typeface="Comic Sans MS" panose="030F0702030302020204" pitchFamily="66" charset="0"/>
              </a:rPr>
              <a:t>movieplex1.log</a:t>
            </a:r>
            <a:endParaRPr lang="en-US" sz="1200" b="1" dirty="0" smtClean="0">
              <a:solidFill>
                <a:schemeClr val="accent2"/>
              </a:solidFill>
              <a:latin typeface="Comic Sans MS" panose="030F0702030302020204" pitchFamily="66" charset="0"/>
            </a:endParaRPr>
          </a:p>
          <a:p>
            <a:r>
              <a:rPr lang="en-US" sz="1200" b="1" dirty="0" smtClean="0">
                <a:latin typeface="Comic Sans MS" panose="030F0702030302020204" pitchFamily="66" charset="0"/>
              </a:rPr>
              <a:t>Blocks:</a:t>
            </a:r>
            <a:endParaRPr lang="en-US" sz="1200" b="1" dirty="0" smtClean="0">
              <a:latin typeface="Comic Sans MS" panose="030F0702030302020204" pitchFamily="66" charset="0"/>
            </a:endParaRPr>
          </a:p>
          <a:p>
            <a:r>
              <a:rPr lang="en-US" sz="1200" b="1" dirty="0" smtClean="0">
                <a:solidFill>
                  <a:schemeClr val="accent2"/>
                </a:solidFill>
                <a:latin typeface="Arial" panose="020B0604020202020204" pitchFamily="34" charset="0"/>
              </a:rPr>
              <a:t>A</a:t>
            </a:r>
            <a:r>
              <a:rPr lang="en-US" sz="1200" dirty="0" smtClean="0"/>
              <a:t>, </a:t>
            </a:r>
            <a:r>
              <a:rPr lang="en-US" sz="1200" b="1" dirty="0" smtClean="0">
                <a:solidFill>
                  <a:srgbClr val="0000FF"/>
                </a:solidFill>
                <a:latin typeface="Arial" panose="020B0604020202020204" pitchFamily="34" charset="0"/>
              </a:rPr>
              <a:t>B</a:t>
            </a:r>
            <a:r>
              <a:rPr lang="en-US" sz="1200" dirty="0" smtClean="0"/>
              <a:t>, </a:t>
            </a:r>
            <a:r>
              <a:rPr lang="en-US" sz="1200" b="1" dirty="0" smtClean="0">
                <a:solidFill>
                  <a:srgbClr val="CC00CC"/>
                </a:solidFill>
                <a:latin typeface="Arial" panose="020B0604020202020204" pitchFamily="34" charset="0"/>
              </a:rPr>
              <a:t>C</a:t>
            </a:r>
            <a:endParaRPr lang="en-US" sz="1200" dirty="0" smtClean="0">
              <a:solidFill>
                <a:srgbClr val="CC00CC"/>
              </a:solidFill>
            </a:endParaRPr>
          </a:p>
          <a:p>
            <a:r>
              <a:rPr lang="en-US" sz="1200" b="1" dirty="0" smtClean="0">
                <a:latin typeface="Comic Sans MS" panose="030F0702030302020204" pitchFamily="66" charset="0"/>
              </a:rPr>
              <a:t>Data Nodes: </a:t>
            </a:r>
            <a:endParaRPr lang="en-US" sz="1200" b="1" dirty="0" smtClean="0">
              <a:latin typeface="Comic Sans MS" panose="030F0702030302020204" pitchFamily="66" charset="0"/>
            </a:endParaRPr>
          </a:p>
          <a:p>
            <a:r>
              <a:rPr lang="en-US" sz="1200" b="1" dirty="0" smtClean="0">
                <a:latin typeface="Comic Sans MS" panose="030F0702030302020204" pitchFamily="66" charset="0"/>
              </a:rPr>
              <a:t>1, 2, 3</a:t>
            </a:r>
            <a:endParaRPr lang="en-US" sz="1200" b="1" dirty="0" smtClean="0">
              <a:latin typeface="Comic Sans MS" panose="030F0702030302020204" pitchFamily="66" charset="0"/>
            </a:endParaRPr>
          </a:p>
          <a:p>
            <a:r>
              <a:rPr lang="en-US" sz="1200" b="1" dirty="0" smtClean="0">
                <a:latin typeface="Comic Sans MS" panose="030F0702030302020204" pitchFamily="66" charset="0"/>
              </a:rPr>
              <a:t>RF: 3</a:t>
            </a:r>
            <a:endParaRPr lang="en-US" sz="1200" b="1" dirty="0" smtClean="0">
              <a:latin typeface="Comic Sans MS" panose="030F0702030302020204" pitchFamily="66" charset="0"/>
            </a:endParaRPr>
          </a:p>
          <a:p>
            <a:r>
              <a:rPr lang="en-US" sz="1200" b="1" dirty="0" smtClean="0">
                <a:solidFill>
                  <a:schemeClr val="accent2"/>
                </a:solidFill>
                <a:latin typeface="Arial" panose="020B0604020202020204" pitchFamily="34" charset="0"/>
              </a:rPr>
              <a:t>A</a:t>
            </a:r>
            <a:r>
              <a:rPr lang="en-US" sz="1200" b="1" dirty="0" smtClean="0">
                <a:latin typeface="Comic Sans MS" panose="030F0702030302020204" pitchFamily="66" charset="0"/>
              </a:rPr>
              <a:t>: DN </a:t>
            </a:r>
            <a:r>
              <a:rPr lang="en-US" sz="1200" b="1" dirty="0" smtClean="0">
                <a:solidFill>
                  <a:schemeClr val="accent2"/>
                </a:solidFill>
                <a:latin typeface="Comic Sans MS" panose="030F0702030302020204" pitchFamily="66" charset="0"/>
              </a:rPr>
              <a:t>1</a:t>
            </a:r>
            <a:r>
              <a:rPr lang="en-US" sz="1200" b="1" dirty="0" smtClean="0">
                <a:latin typeface="Comic Sans MS" panose="030F0702030302020204" pitchFamily="66" charset="0"/>
              </a:rPr>
              <a:t>,DN </a:t>
            </a:r>
            <a:r>
              <a:rPr lang="en-US" sz="1200" b="1" dirty="0" smtClean="0">
                <a:solidFill>
                  <a:schemeClr val="accent2"/>
                </a:solidFill>
                <a:latin typeface="Comic Sans MS" panose="030F0702030302020204" pitchFamily="66" charset="0"/>
              </a:rPr>
              <a:t>2</a:t>
            </a:r>
            <a:r>
              <a:rPr lang="en-US" sz="1200" b="1" dirty="0" smtClean="0">
                <a:latin typeface="Comic Sans MS" panose="030F0702030302020204" pitchFamily="66" charset="0"/>
              </a:rPr>
              <a:t>, DN </a:t>
            </a:r>
            <a:r>
              <a:rPr lang="en-US" sz="1200" b="1" dirty="0" smtClean="0">
                <a:solidFill>
                  <a:schemeClr val="accent2"/>
                </a:solidFill>
                <a:latin typeface="Comic Sans MS" panose="030F0702030302020204" pitchFamily="66" charset="0"/>
              </a:rPr>
              <a:t>3</a:t>
            </a:r>
            <a:endParaRPr lang="en-US" sz="1200" b="1" dirty="0" smtClean="0">
              <a:solidFill>
                <a:schemeClr val="accent2"/>
              </a:solidFill>
              <a:latin typeface="Comic Sans MS" panose="030F0702030302020204" pitchFamily="66" charset="0"/>
            </a:endParaRPr>
          </a:p>
          <a:p>
            <a:r>
              <a:rPr lang="en-US" sz="1200" b="1" dirty="0" smtClean="0">
                <a:solidFill>
                  <a:srgbClr val="0000FF"/>
                </a:solidFill>
                <a:latin typeface="Arial" panose="020B0604020202020204" pitchFamily="34" charset="0"/>
              </a:rPr>
              <a:t>B</a:t>
            </a:r>
            <a:r>
              <a:rPr lang="en-US" sz="1200" b="1" dirty="0" smtClean="0">
                <a:latin typeface="Comic Sans MS" panose="030F0702030302020204" pitchFamily="66" charset="0"/>
              </a:rPr>
              <a:t>: DN </a:t>
            </a:r>
            <a:r>
              <a:rPr lang="en-US" sz="1200" b="1" dirty="0" smtClean="0">
                <a:solidFill>
                  <a:schemeClr val="accent2"/>
                </a:solidFill>
                <a:latin typeface="Comic Sans MS" panose="030F0702030302020204" pitchFamily="66" charset="0"/>
              </a:rPr>
              <a:t>1</a:t>
            </a:r>
            <a:r>
              <a:rPr lang="en-US" sz="1200" b="1" dirty="0" smtClean="0">
                <a:latin typeface="Comic Sans MS" panose="030F0702030302020204" pitchFamily="66" charset="0"/>
              </a:rPr>
              <a:t>,DN </a:t>
            </a:r>
            <a:r>
              <a:rPr lang="en-US" sz="1200" b="1" dirty="0" smtClean="0">
                <a:solidFill>
                  <a:schemeClr val="accent2"/>
                </a:solidFill>
                <a:latin typeface="Comic Sans MS" panose="030F0702030302020204" pitchFamily="66" charset="0"/>
              </a:rPr>
              <a:t>2</a:t>
            </a:r>
            <a:r>
              <a:rPr lang="en-US" sz="1200" b="1" dirty="0" smtClean="0">
                <a:latin typeface="Comic Sans MS" panose="030F0702030302020204" pitchFamily="66" charset="0"/>
              </a:rPr>
              <a:t>, DN </a:t>
            </a:r>
            <a:r>
              <a:rPr lang="en-US" sz="1200" b="1" dirty="0" smtClean="0">
                <a:solidFill>
                  <a:schemeClr val="accent2"/>
                </a:solidFill>
                <a:latin typeface="Comic Sans MS" panose="030F0702030302020204" pitchFamily="66" charset="0"/>
              </a:rPr>
              <a:t>3</a:t>
            </a:r>
            <a:endParaRPr lang="en-US" sz="1200" b="1" dirty="0" smtClean="0">
              <a:latin typeface="Comic Sans MS" panose="030F0702030302020204" pitchFamily="66" charset="0"/>
            </a:endParaRPr>
          </a:p>
          <a:p>
            <a:r>
              <a:rPr lang="en-US" sz="1200" b="1" dirty="0" smtClean="0">
                <a:solidFill>
                  <a:srgbClr val="CC00CC"/>
                </a:solidFill>
                <a:latin typeface="Arial" panose="020B0604020202020204" pitchFamily="34" charset="0"/>
              </a:rPr>
              <a:t>C</a:t>
            </a:r>
            <a:r>
              <a:rPr lang="en-US" sz="1200" b="1" dirty="0" smtClean="0">
                <a:latin typeface="Comic Sans MS" panose="030F0702030302020204" pitchFamily="66" charset="0"/>
              </a:rPr>
              <a:t>: DN </a:t>
            </a:r>
            <a:r>
              <a:rPr lang="en-US" sz="1200" b="1" dirty="0" smtClean="0">
                <a:solidFill>
                  <a:schemeClr val="accent2"/>
                </a:solidFill>
                <a:latin typeface="Comic Sans MS" panose="030F0702030302020204" pitchFamily="66" charset="0"/>
              </a:rPr>
              <a:t>1</a:t>
            </a:r>
            <a:r>
              <a:rPr lang="en-US" sz="1200" b="1" dirty="0" smtClean="0">
                <a:latin typeface="Comic Sans MS" panose="030F0702030302020204" pitchFamily="66" charset="0"/>
              </a:rPr>
              <a:t>,DN </a:t>
            </a:r>
            <a:r>
              <a:rPr lang="en-US" sz="1200" b="1" dirty="0" smtClean="0">
                <a:solidFill>
                  <a:schemeClr val="accent2"/>
                </a:solidFill>
                <a:latin typeface="Comic Sans MS" panose="030F0702030302020204" pitchFamily="66" charset="0"/>
              </a:rPr>
              <a:t>2</a:t>
            </a:r>
            <a:r>
              <a:rPr lang="en-US" sz="1200" b="1" dirty="0" smtClean="0">
                <a:latin typeface="Comic Sans MS" panose="030F0702030302020204" pitchFamily="66" charset="0"/>
              </a:rPr>
              <a:t>, DN </a:t>
            </a:r>
            <a:r>
              <a:rPr lang="en-US" sz="1200" b="1" dirty="0" smtClean="0">
                <a:solidFill>
                  <a:schemeClr val="accent2"/>
                </a:solidFill>
                <a:latin typeface="Comic Sans MS" panose="030F0702030302020204" pitchFamily="66" charset="0"/>
              </a:rPr>
              <a:t>3</a:t>
            </a:r>
            <a:endParaRPr lang="en-US" sz="1200" b="1" dirty="0" smtClean="0">
              <a:solidFill>
                <a:schemeClr val="accent2"/>
              </a:solidFill>
              <a:latin typeface="Comic Sans MS" panose="030F0702030302020204" pitchFamily="66" charset="0"/>
            </a:endParaRPr>
          </a:p>
          <a:p>
            <a:r>
              <a:rPr lang="en-US" sz="1200" b="1" dirty="0" smtClean="0">
                <a:solidFill>
                  <a:schemeClr val="accent2"/>
                </a:solidFill>
                <a:latin typeface="Comic Sans MS" panose="030F0702030302020204" pitchFamily="66" charset="0"/>
              </a:rPr>
              <a:t>. . .</a:t>
            </a:r>
            <a:endParaRPr lang="en-US" sz="1000" b="1" dirty="0">
              <a:latin typeface="Comic Sans MS" panose="030F0702030302020204" pitchFamily="66" charset="0"/>
            </a:endParaRPr>
          </a:p>
        </p:txBody>
      </p:sp>
      <p:pic>
        <p:nvPicPr>
          <p:cNvPr id="72" name="Picture 2"/>
          <p:cNvPicPr>
            <a:picLocks noChangeAspect="1" noChangeArrowheads="1"/>
          </p:cNvPicPr>
          <p:nvPr/>
        </p:nvPicPr>
        <p:blipFill>
          <a:blip r:embed="rId1" cstate="print"/>
          <a:srcRect/>
          <a:stretch>
            <a:fillRect/>
          </a:stretch>
        </p:blipFill>
        <p:spPr bwMode="auto">
          <a:xfrm>
            <a:off x="6343650" y="1590020"/>
            <a:ext cx="819150" cy="1200150"/>
          </a:xfrm>
          <a:prstGeom prst="rect">
            <a:avLst/>
          </a:prstGeom>
          <a:noFill/>
          <a:ln w="9525">
            <a:noFill/>
            <a:miter lim="800000"/>
            <a:headEnd/>
            <a:tailEnd/>
          </a:ln>
        </p:spPr>
      </p:pic>
      <p:pic>
        <p:nvPicPr>
          <p:cNvPr id="73" name="Picture 2"/>
          <p:cNvPicPr>
            <a:picLocks noChangeAspect="1" noChangeArrowheads="1"/>
          </p:cNvPicPr>
          <p:nvPr/>
        </p:nvPicPr>
        <p:blipFill>
          <a:blip r:embed="rId1" cstate="print"/>
          <a:srcRect/>
          <a:stretch>
            <a:fillRect/>
          </a:stretch>
        </p:blipFill>
        <p:spPr bwMode="auto">
          <a:xfrm>
            <a:off x="6343650" y="2809220"/>
            <a:ext cx="819150" cy="1200150"/>
          </a:xfrm>
          <a:prstGeom prst="rect">
            <a:avLst/>
          </a:prstGeom>
          <a:noFill/>
          <a:ln w="9525">
            <a:noFill/>
            <a:miter lim="800000"/>
            <a:headEnd/>
            <a:tailEnd/>
          </a:ln>
        </p:spPr>
      </p:pic>
      <p:grpSp>
        <p:nvGrpSpPr>
          <p:cNvPr id="47" name="Group 46"/>
          <p:cNvGrpSpPr/>
          <p:nvPr/>
        </p:nvGrpSpPr>
        <p:grpSpPr>
          <a:xfrm>
            <a:off x="7132166" y="1447800"/>
            <a:ext cx="1106487" cy="1668463"/>
            <a:chOff x="7275513" y="1447800"/>
            <a:chExt cx="1106487" cy="1668463"/>
          </a:xfrm>
        </p:grpSpPr>
        <p:graphicFrame>
          <p:nvGraphicFramePr>
            <p:cNvPr id="1026" name="Object 17"/>
            <p:cNvGraphicFramePr>
              <a:graphicFrameLocks noChangeAspect="1"/>
            </p:cNvGraphicFramePr>
            <p:nvPr/>
          </p:nvGraphicFramePr>
          <p:xfrm>
            <a:off x="7275513" y="1447800"/>
            <a:ext cx="552450" cy="1377950"/>
          </p:xfrm>
          <a:graphic>
            <a:graphicData uri="http://schemas.openxmlformats.org/presentationml/2006/ole">
              <mc:AlternateContent xmlns:mc="http://schemas.openxmlformats.org/markup-compatibility/2006">
                <mc:Choice xmlns:v="urn:schemas-microsoft-com:vml" Requires="v">
                  <p:oleObj spid="_x0000_s1800" name="Photo Editor Photo" r:id="rId2" imgW="781050" imgH="1943100" progId="">
                    <p:embed/>
                  </p:oleObj>
                </mc:Choice>
                <mc:Fallback>
                  <p:oleObj name="Photo Editor Photo" r:id="rId2" imgW="781050" imgH="1943100" progId="">
                    <p:embed/>
                    <p:pic>
                      <p:nvPicPr>
                        <p:cNvPr id="0" name="Object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275513" y="1447800"/>
                          <a:ext cx="552450" cy="1377950"/>
                        </a:xfrm>
                        <a:prstGeom prst="rect">
                          <a:avLst/>
                        </a:prstGeom>
                        <a:noFill/>
                        <a:ln>
                          <a:noFill/>
                        </a:ln>
                        <a:effectLst/>
                        <a:extLst>
                          <a:ext uri="{909E8E84-426E-40DD-AFC4-6F175D3DCCD1}">
                            <a14:hiddenFill xmlns:a14="http://schemas.microsoft.com/office/drawing/2010/main">
                              <a:solidFill>
                                <a:srgbClr val="CCCCCC"/>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7" name="Object 18"/>
            <p:cNvGraphicFramePr>
              <a:graphicFrameLocks noChangeAspect="1"/>
            </p:cNvGraphicFramePr>
            <p:nvPr/>
          </p:nvGraphicFramePr>
          <p:xfrm>
            <a:off x="7635875" y="2125663"/>
            <a:ext cx="746125" cy="990600"/>
          </p:xfrm>
          <a:graphic>
            <a:graphicData uri="http://schemas.openxmlformats.org/presentationml/2006/ole">
              <mc:AlternateContent xmlns:mc="http://schemas.openxmlformats.org/markup-compatibility/2006">
                <mc:Choice xmlns:v="urn:schemas-microsoft-com:vml" Requires="v">
                  <p:oleObj spid="_x0000_s1801" name="Photo Editor Photo" r:id="rId4" imgW="1104900" imgH="1466850" progId="">
                    <p:embed/>
                  </p:oleObj>
                </mc:Choice>
                <mc:Fallback>
                  <p:oleObj name="Photo Editor Photo" r:id="rId4" imgW="1104900" imgH="1466850" progId="">
                    <p:embed/>
                    <p:pic>
                      <p:nvPicPr>
                        <p:cNvPr id="0"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7635875" y="2125663"/>
                          <a:ext cx="746125" cy="990600"/>
                        </a:xfrm>
                        <a:prstGeom prst="rect">
                          <a:avLst/>
                        </a:prstGeom>
                        <a:noFill/>
                        <a:ln>
                          <a:noFill/>
                        </a:ln>
                        <a:effectLst/>
                        <a:extLst>
                          <a:ext uri="{909E8E84-426E-40DD-AFC4-6F175D3DCCD1}">
                            <a14:hiddenFill xmlns:a14="http://schemas.microsoft.com/office/drawing/2010/main">
                              <a:solidFill>
                                <a:srgbClr val="CCCCCC"/>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pic>
        <p:nvPicPr>
          <p:cNvPr id="44" name="Picture 8" descr="C:\Users\LSERHAL.ORADEV\Desktop\worker.gif"/>
          <p:cNvPicPr>
            <a:picLocks noChangeAspect="1" noChangeArrowheads="1"/>
          </p:cNvPicPr>
          <p:nvPr/>
        </p:nvPicPr>
        <p:blipFill>
          <a:blip r:embed="rId6" cstate="print"/>
          <a:srcRect/>
          <a:stretch>
            <a:fillRect/>
          </a:stretch>
        </p:blipFill>
        <p:spPr bwMode="auto">
          <a:xfrm>
            <a:off x="8073606" y="4757056"/>
            <a:ext cx="460794" cy="1110344"/>
          </a:xfrm>
          <a:prstGeom prst="rect">
            <a:avLst/>
          </a:prstGeom>
          <a:noFill/>
        </p:spPr>
      </p:pic>
      <p:grpSp>
        <p:nvGrpSpPr>
          <p:cNvPr id="53" name="Group 52"/>
          <p:cNvGrpSpPr/>
          <p:nvPr/>
        </p:nvGrpSpPr>
        <p:grpSpPr>
          <a:xfrm>
            <a:off x="3276600" y="4457467"/>
            <a:ext cx="2533289" cy="1820333"/>
            <a:chOff x="3276600" y="4457467"/>
            <a:chExt cx="2533289" cy="1820333"/>
          </a:xfrm>
        </p:grpSpPr>
        <p:sp>
          <p:nvSpPr>
            <p:cNvPr id="9" name="TextBox 8"/>
            <p:cNvSpPr txBox="1"/>
            <p:nvPr/>
          </p:nvSpPr>
          <p:spPr>
            <a:xfrm>
              <a:off x="3276600" y="5970023"/>
              <a:ext cx="1867819" cy="307777"/>
            </a:xfrm>
            <a:prstGeom prst="rect">
              <a:avLst/>
            </a:prstGeom>
            <a:noFill/>
          </p:spPr>
          <p:txBody>
            <a:bodyPr wrap="none" rtlCol="0">
              <a:spAutoFit/>
            </a:bodyPr>
            <a:lstStyle/>
            <a:p>
              <a:r>
                <a:rPr lang="en-US" sz="1400" b="1" dirty="0" smtClean="0">
                  <a:solidFill>
                    <a:schemeClr val="accent2"/>
                  </a:solidFill>
                  <a:latin typeface="Comic Sans MS" panose="030F0702030302020204" pitchFamily="66" charset="0"/>
                </a:rPr>
                <a:t>DataNode 2 (slave)</a:t>
              </a:r>
              <a:endParaRPr lang="en-US" sz="1400" b="1" dirty="0" smtClean="0">
                <a:solidFill>
                  <a:schemeClr val="accent2"/>
                </a:solidFill>
                <a:latin typeface="Comic Sans MS" panose="030F0702030302020204" pitchFamily="66" charset="0"/>
              </a:endParaRPr>
            </a:p>
          </p:txBody>
        </p:sp>
        <p:sp>
          <p:nvSpPr>
            <p:cNvPr id="59" name="Rectangle 58"/>
            <p:cNvSpPr/>
            <p:nvPr/>
          </p:nvSpPr>
          <p:spPr bwMode="auto">
            <a:xfrm>
              <a:off x="3560076" y="4457467"/>
              <a:ext cx="1197430" cy="1401000"/>
            </a:xfrm>
            <a:prstGeom prst="rect">
              <a:avLst/>
            </a:prstGeom>
            <a:solidFill>
              <a:srgbClr val="FFCC66"/>
            </a:solidFill>
            <a:ln w="952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0" name="Rectangle 59"/>
            <p:cNvSpPr/>
            <p:nvPr/>
          </p:nvSpPr>
          <p:spPr bwMode="auto">
            <a:xfrm>
              <a:off x="3707637" y="4646639"/>
              <a:ext cx="914400" cy="263563"/>
            </a:xfrm>
            <a:prstGeom prst="rect">
              <a:avLst/>
            </a:prstGeom>
            <a:solidFill>
              <a:srgbClr val="92D050"/>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algn="ctr" defTabSz="228600">
                <a:spcBef>
                  <a:spcPct val="20000"/>
                </a:spcBef>
                <a:buClr>
                  <a:srgbClr val="FF0000"/>
                </a:buClr>
              </a:pPr>
              <a:r>
                <a:rPr lang="en-US" sz="1400" b="1" dirty="0" smtClean="0">
                  <a:solidFill>
                    <a:srgbClr val="0000FF"/>
                  </a:solidFill>
                  <a:latin typeface="Arial" panose="020B0604020202020204" pitchFamily="34" charset="0"/>
                </a:rPr>
                <a:t>B</a:t>
              </a:r>
              <a:endParaRPr lang="en-US" sz="1400" b="1" dirty="0" smtClean="0">
                <a:solidFill>
                  <a:schemeClr val="accent2"/>
                </a:solidFill>
                <a:latin typeface="Arial" panose="020B0604020202020204" pitchFamily="34" charset="0"/>
              </a:endParaRPr>
            </a:p>
          </p:txBody>
        </p:sp>
        <p:sp>
          <p:nvSpPr>
            <p:cNvPr id="61" name="Rectangle 60"/>
            <p:cNvSpPr/>
            <p:nvPr/>
          </p:nvSpPr>
          <p:spPr bwMode="auto">
            <a:xfrm>
              <a:off x="3707637" y="5027639"/>
              <a:ext cx="914400" cy="263563"/>
            </a:xfrm>
            <a:prstGeom prst="rect">
              <a:avLst/>
            </a:prstGeom>
            <a:solidFill>
              <a:srgbClr val="92D050"/>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algn="ctr" defTabSz="228600">
                <a:spcBef>
                  <a:spcPct val="20000"/>
                </a:spcBef>
                <a:buClr>
                  <a:srgbClr val="FF0000"/>
                </a:buClr>
              </a:pPr>
              <a:r>
                <a:rPr lang="en-US" sz="1400" b="1" dirty="0" smtClean="0">
                  <a:solidFill>
                    <a:schemeClr val="accent2"/>
                  </a:solidFill>
                  <a:latin typeface="Arial" panose="020B0604020202020204" pitchFamily="34" charset="0"/>
                </a:rPr>
                <a:t>A</a:t>
              </a:r>
              <a:endParaRPr lang="en-US" sz="1400" b="1" dirty="0" smtClean="0">
                <a:solidFill>
                  <a:srgbClr val="CC00CC"/>
                </a:solidFill>
                <a:latin typeface="Arial" panose="020B0604020202020204" pitchFamily="34" charset="0"/>
              </a:endParaRPr>
            </a:p>
          </p:txBody>
        </p:sp>
        <p:sp>
          <p:nvSpPr>
            <p:cNvPr id="62" name="Rectangle 61"/>
            <p:cNvSpPr/>
            <p:nvPr/>
          </p:nvSpPr>
          <p:spPr bwMode="auto">
            <a:xfrm>
              <a:off x="3707637" y="5425573"/>
              <a:ext cx="914400" cy="263563"/>
            </a:xfrm>
            <a:prstGeom prst="rect">
              <a:avLst/>
            </a:prstGeom>
            <a:solidFill>
              <a:srgbClr val="92D050"/>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algn="ctr" defTabSz="228600">
                <a:spcBef>
                  <a:spcPct val="20000"/>
                </a:spcBef>
                <a:buClr>
                  <a:srgbClr val="FF0000"/>
                </a:buClr>
              </a:pPr>
              <a:r>
                <a:rPr lang="en-US" sz="1400" b="1" dirty="0" smtClean="0">
                  <a:solidFill>
                    <a:srgbClr val="CC00CC"/>
                  </a:solidFill>
                  <a:latin typeface="Arial" panose="020B0604020202020204" pitchFamily="34" charset="0"/>
                </a:rPr>
                <a:t>C</a:t>
              </a:r>
              <a:endParaRPr lang="en-US" sz="1400" dirty="0" smtClean="0">
                <a:solidFill>
                  <a:srgbClr val="FFFF00"/>
                </a:solidFill>
                <a:latin typeface="Arial" panose="020B0604020202020204" pitchFamily="34" charset="0"/>
              </a:endParaRPr>
            </a:p>
          </p:txBody>
        </p:sp>
        <p:pic>
          <p:nvPicPr>
            <p:cNvPr id="63" name="Picture 2"/>
            <p:cNvPicPr>
              <a:picLocks noChangeAspect="1" noChangeArrowheads="1"/>
            </p:cNvPicPr>
            <p:nvPr/>
          </p:nvPicPr>
          <p:blipFill>
            <a:blip r:embed="rId1" cstate="print"/>
            <a:srcRect/>
            <a:stretch>
              <a:fillRect/>
            </a:stretch>
          </p:blipFill>
          <p:spPr bwMode="auto">
            <a:xfrm>
              <a:off x="4789864" y="4796135"/>
              <a:ext cx="644978" cy="944968"/>
            </a:xfrm>
            <a:prstGeom prst="rect">
              <a:avLst/>
            </a:prstGeom>
            <a:noFill/>
            <a:ln w="9525">
              <a:noFill/>
              <a:miter lim="800000"/>
              <a:headEnd/>
              <a:tailEnd/>
            </a:ln>
          </p:spPr>
        </p:pic>
        <p:pic>
          <p:nvPicPr>
            <p:cNvPr id="45" name="Picture 8" descr="C:\Users\LSERHAL.ORADEV\Desktop\worker.gif"/>
            <p:cNvPicPr>
              <a:picLocks noChangeAspect="1" noChangeArrowheads="1"/>
            </p:cNvPicPr>
            <p:nvPr/>
          </p:nvPicPr>
          <p:blipFill>
            <a:blip r:embed="rId6" cstate="print"/>
            <a:srcRect/>
            <a:stretch>
              <a:fillRect/>
            </a:stretch>
          </p:blipFill>
          <p:spPr bwMode="auto">
            <a:xfrm>
              <a:off x="5349095" y="4800600"/>
              <a:ext cx="460794" cy="1110344"/>
            </a:xfrm>
            <a:prstGeom prst="rect">
              <a:avLst/>
            </a:prstGeom>
            <a:noFill/>
          </p:spPr>
        </p:pic>
      </p:grpSp>
      <p:pic>
        <p:nvPicPr>
          <p:cNvPr id="46" name="Picture 8" descr="C:\Users\LSERHAL.ORADEV\Desktop\worker.gif"/>
          <p:cNvPicPr>
            <a:picLocks noChangeAspect="1" noChangeArrowheads="1"/>
          </p:cNvPicPr>
          <p:nvPr/>
        </p:nvPicPr>
        <p:blipFill>
          <a:blip r:embed="rId6" cstate="print"/>
          <a:srcRect/>
          <a:stretch>
            <a:fillRect/>
          </a:stretch>
        </p:blipFill>
        <p:spPr bwMode="auto">
          <a:xfrm>
            <a:off x="2667000" y="4909456"/>
            <a:ext cx="460794" cy="1110344"/>
          </a:xfrm>
          <a:prstGeom prst="rect">
            <a:avLst/>
          </a:prstGeom>
          <a:noFill/>
        </p:spPr>
      </p:pic>
      <p:grpSp>
        <p:nvGrpSpPr>
          <p:cNvPr id="51" name="Group 50"/>
          <p:cNvGrpSpPr/>
          <p:nvPr/>
        </p:nvGrpSpPr>
        <p:grpSpPr>
          <a:xfrm>
            <a:off x="533400" y="1066800"/>
            <a:ext cx="3352800" cy="3048000"/>
            <a:chOff x="533400" y="1066800"/>
            <a:chExt cx="3352800" cy="3048000"/>
          </a:xfrm>
        </p:grpSpPr>
        <p:grpSp>
          <p:nvGrpSpPr>
            <p:cNvPr id="5" name="Group 52"/>
            <p:cNvGrpSpPr/>
            <p:nvPr/>
          </p:nvGrpSpPr>
          <p:grpSpPr>
            <a:xfrm>
              <a:off x="1613506" y="1998362"/>
              <a:ext cx="914400" cy="1049638"/>
              <a:chOff x="381000" y="1684981"/>
              <a:chExt cx="914400" cy="1219200"/>
            </a:xfrm>
          </p:grpSpPr>
          <p:sp>
            <p:nvSpPr>
              <p:cNvPr id="25" name="Rectangle 24"/>
              <p:cNvSpPr/>
              <p:nvPr/>
            </p:nvSpPr>
            <p:spPr bwMode="auto">
              <a:xfrm>
                <a:off x="381000" y="1684981"/>
                <a:ext cx="914400" cy="1219200"/>
              </a:xfrm>
              <a:prstGeom prst="rect">
                <a:avLst/>
              </a:prstGeom>
              <a:noFill/>
              <a:ln w="28575" cap="flat" cmpd="sng" algn="ctr">
                <a:solidFill>
                  <a:schemeClr val="tx1"/>
                </a:solid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27" name="Straight Connector 26"/>
              <p:cNvCxnSpPr/>
              <p:nvPr/>
            </p:nvCxnSpPr>
            <p:spPr bwMode="auto">
              <a:xfrm>
                <a:off x="489858" y="1913581"/>
                <a:ext cx="685800" cy="0"/>
              </a:xfrm>
              <a:prstGeom prst="line">
                <a:avLst/>
              </a:prstGeom>
              <a:noFill/>
              <a:ln w="28575" cap="flat" cmpd="sng" algn="ctr">
                <a:solidFill>
                  <a:schemeClr val="tx1"/>
                </a:solidFill>
                <a:prstDash val="solid"/>
                <a:round/>
                <a:headEnd type="none" w="sm" len="sm"/>
                <a:tailEnd type="none" w="sm" len="sm"/>
              </a:ln>
              <a:effectLst>
                <a:reflection blurRad="6350" stA="50000" endA="300" endPos="55000" dir="5400000" sy="-100000" algn="bl" rotWithShape="0"/>
              </a:effectLst>
            </p:spPr>
          </p:cxnSp>
          <p:cxnSp>
            <p:nvCxnSpPr>
              <p:cNvPr id="28" name="Straight Connector 27"/>
              <p:cNvCxnSpPr/>
              <p:nvPr/>
            </p:nvCxnSpPr>
            <p:spPr bwMode="auto">
              <a:xfrm>
                <a:off x="489858" y="2065981"/>
                <a:ext cx="685800" cy="0"/>
              </a:xfrm>
              <a:prstGeom prst="line">
                <a:avLst/>
              </a:prstGeom>
              <a:noFill/>
              <a:ln w="28575" cap="flat" cmpd="sng" algn="ctr">
                <a:solidFill>
                  <a:schemeClr val="tx1"/>
                </a:solidFill>
                <a:prstDash val="solid"/>
                <a:round/>
                <a:headEnd type="none" w="sm" len="sm"/>
                <a:tailEnd type="none" w="sm" len="sm"/>
              </a:ln>
              <a:effectLst>
                <a:reflection blurRad="6350" stA="50000" endA="300" endPos="55000" dir="5400000" sy="-100000" algn="bl" rotWithShape="0"/>
              </a:effectLst>
            </p:spPr>
          </p:cxnSp>
          <p:cxnSp>
            <p:nvCxnSpPr>
              <p:cNvPr id="29" name="Straight Connector 28"/>
              <p:cNvCxnSpPr/>
              <p:nvPr/>
            </p:nvCxnSpPr>
            <p:spPr bwMode="auto">
              <a:xfrm>
                <a:off x="489858" y="2218381"/>
                <a:ext cx="685800" cy="0"/>
              </a:xfrm>
              <a:prstGeom prst="line">
                <a:avLst/>
              </a:prstGeom>
              <a:noFill/>
              <a:ln w="28575" cap="flat" cmpd="sng" algn="ctr">
                <a:solidFill>
                  <a:schemeClr val="tx1"/>
                </a:solidFill>
                <a:prstDash val="solid"/>
                <a:round/>
                <a:headEnd type="none" w="sm" len="sm"/>
                <a:tailEnd type="none" w="sm" len="sm"/>
              </a:ln>
              <a:effectLst>
                <a:reflection blurRad="6350" stA="50000" endA="300" endPos="55000" dir="5400000" sy="-100000" algn="bl" rotWithShape="0"/>
              </a:effectLst>
            </p:spPr>
          </p:cxnSp>
          <p:cxnSp>
            <p:nvCxnSpPr>
              <p:cNvPr id="30" name="Straight Connector 29"/>
              <p:cNvCxnSpPr/>
              <p:nvPr/>
            </p:nvCxnSpPr>
            <p:spPr bwMode="auto">
              <a:xfrm>
                <a:off x="489858" y="2370781"/>
                <a:ext cx="685800" cy="0"/>
              </a:xfrm>
              <a:prstGeom prst="line">
                <a:avLst/>
              </a:prstGeom>
              <a:noFill/>
              <a:ln w="28575" cap="flat" cmpd="sng" algn="ctr">
                <a:solidFill>
                  <a:schemeClr val="tx1"/>
                </a:solidFill>
                <a:prstDash val="solid"/>
                <a:round/>
                <a:headEnd type="none" w="sm" len="sm"/>
                <a:tailEnd type="none" w="sm" len="sm"/>
              </a:ln>
              <a:effectLst>
                <a:reflection blurRad="6350" stA="50000" endA="300" endPos="55000" dir="5400000" sy="-100000" algn="bl" rotWithShape="0"/>
              </a:effectLst>
            </p:spPr>
          </p:cxnSp>
          <p:cxnSp>
            <p:nvCxnSpPr>
              <p:cNvPr id="31" name="Straight Connector 30"/>
              <p:cNvCxnSpPr/>
              <p:nvPr/>
            </p:nvCxnSpPr>
            <p:spPr bwMode="auto">
              <a:xfrm>
                <a:off x="489858" y="2523181"/>
                <a:ext cx="685800" cy="0"/>
              </a:xfrm>
              <a:prstGeom prst="line">
                <a:avLst/>
              </a:prstGeom>
              <a:noFill/>
              <a:ln w="28575" cap="flat" cmpd="sng" algn="ctr">
                <a:solidFill>
                  <a:schemeClr val="tx1"/>
                </a:solidFill>
                <a:prstDash val="solid"/>
                <a:round/>
                <a:headEnd type="none" w="sm" len="sm"/>
                <a:tailEnd type="none" w="sm" len="sm"/>
              </a:ln>
              <a:effectLst>
                <a:reflection blurRad="6350" stA="50000" endA="300" endPos="55000" dir="5400000" sy="-100000" algn="bl" rotWithShape="0"/>
              </a:effectLst>
            </p:spPr>
          </p:cxnSp>
          <p:cxnSp>
            <p:nvCxnSpPr>
              <p:cNvPr id="32" name="Straight Connector 31"/>
              <p:cNvCxnSpPr/>
              <p:nvPr/>
            </p:nvCxnSpPr>
            <p:spPr bwMode="auto">
              <a:xfrm>
                <a:off x="489858" y="2675581"/>
                <a:ext cx="685800" cy="0"/>
              </a:xfrm>
              <a:prstGeom prst="line">
                <a:avLst/>
              </a:prstGeom>
              <a:noFill/>
              <a:ln w="28575" cap="flat" cmpd="sng" algn="ctr">
                <a:solidFill>
                  <a:schemeClr val="tx1"/>
                </a:solidFill>
                <a:prstDash val="solid"/>
                <a:round/>
                <a:headEnd type="none" w="sm" len="sm"/>
                <a:tailEnd type="none" w="sm" len="sm"/>
              </a:ln>
              <a:effectLst>
                <a:reflection blurRad="6350" stA="50000" endA="300" endPos="55000" dir="5400000" sy="-100000" algn="bl" rotWithShape="0"/>
              </a:effectLst>
            </p:spPr>
          </p:cxnSp>
        </p:grpSp>
        <p:sp>
          <p:nvSpPr>
            <p:cNvPr id="33" name="TextBox 32"/>
            <p:cNvSpPr txBox="1"/>
            <p:nvPr/>
          </p:nvSpPr>
          <p:spPr>
            <a:xfrm>
              <a:off x="664030" y="3160693"/>
              <a:ext cx="2993570" cy="954107"/>
            </a:xfrm>
            <a:prstGeom prst="rect">
              <a:avLst/>
            </a:prstGeom>
            <a:noFill/>
          </p:spPr>
          <p:txBody>
            <a:bodyPr wrap="square" rtlCol="0">
              <a:spAutoFit/>
            </a:bodyPr>
            <a:lstStyle/>
            <a:p>
              <a:r>
                <a:rPr lang="en-US" sz="1400" b="1" dirty="0" smtClean="0">
                  <a:solidFill>
                    <a:schemeClr val="accent2"/>
                  </a:solidFill>
                  <a:latin typeface="Comic Sans MS" panose="030F0702030302020204" pitchFamily="66" charset="0"/>
                </a:rPr>
                <a:t>movieplex1.log; 350 MB in size and a block size of 128 MB. The Client chunks the file into (3) blocks: A, B, and C</a:t>
              </a:r>
              <a:endParaRPr lang="en-US" sz="1400" b="1" dirty="0" smtClean="0">
                <a:solidFill>
                  <a:schemeClr val="accent2"/>
                </a:solidFill>
                <a:latin typeface="Comic Sans MS" panose="030F0702030302020204" pitchFamily="66" charset="0"/>
              </a:endParaRPr>
            </a:p>
          </p:txBody>
        </p:sp>
        <p:cxnSp>
          <p:nvCxnSpPr>
            <p:cNvPr id="36" name="Straight Arrow Connector 35"/>
            <p:cNvCxnSpPr/>
            <p:nvPr/>
          </p:nvCxnSpPr>
          <p:spPr bwMode="auto">
            <a:xfrm>
              <a:off x="2375506" y="2206288"/>
              <a:ext cx="457200" cy="0"/>
            </a:xfrm>
            <a:prstGeom prst="straightConnector1">
              <a:avLst/>
            </a:prstGeom>
            <a:noFill/>
            <a:ln w="28575" cap="flat" cmpd="sng" algn="ctr">
              <a:solidFill>
                <a:schemeClr val="accent2"/>
              </a:solidFill>
              <a:prstDash val="solid"/>
              <a:round/>
              <a:headEnd type="oval" w="med" len="med"/>
              <a:tailEnd type="triangle" w="lg" len="lg"/>
            </a:ln>
            <a:effectLst>
              <a:outerShdw blurRad="50800" dist="38100" dir="5400000" algn="t" rotWithShape="0">
                <a:prstClr val="black">
                  <a:alpha val="40000"/>
                </a:prstClr>
              </a:outerShdw>
            </a:effectLst>
          </p:spPr>
        </p:cxnSp>
        <p:cxnSp>
          <p:nvCxnSpPr>
            <p:cNvPr id="37" name="Straight Arrow Connector 36"/>
            <p:cNvCxnSpPr/>
            <p:nvPr/>
          </p:nvCxnSpPr>
          <p:spPr bwMode="auto">
            <a:xfrm>
              <a:off x="2375506" y="2536486"/>
              <a:ext cx="457200" cy="0"/>
            </a:xfrm>
            <a:prstGeom prst="straightConnector1">
              <a:avLst/>
            </a:prstGeom>
            <a:noFill/>
            <a:ln w="28575" cap="flat" cmpd="sng" algn="ctr">
              <a:solidFill>
                <a:schemeClr val="accent2"/>
              </a:solidFill>
              <a:prstDash val="solid"/>
              <a:round/>
              <a:headEnd type="oval" w="med" len="med"/>
              <a:tailEnd type="triangle" w="lg" len="lg"/>
            </a:ln>
            <a:effectLst>
              <a:outerShdw blurRad="50800" dist="38100" dir="5400000" algn="t" rotWithShape="0">
                <a:prstClr val="black">
                  <a:alpha val="40000"/>
                </a:prstClr>
              </a:outerShdw>
            </a:effectLst>
          </p:spPr>
        </p:cxnSp>
        <p:cxnSp>
          <p:nvCxnSpPr>
            <p:cNvPr id="38" name="Straight Arrow Connector 37"/>
            <p:cNvCxnSpPr/>
            <p:nvPr/>
          </p:nvCxnSpPr>
          <p:spPr bwMode="auto">
            <a:xfrm>
              <a:off x="2375506" y="2870199"/>
              <a:ext cx="457200" cy="0"/>
            </a:xfrm>
            <a:prstGeom prst="straightConnector1">
              <a:avLst/>
            </a:prstGeom>
            <a:noFill/>
            <a:ln w="28575" cap="flat" cmpd="sng" algn="ctr">
              <a:solidFill>
                <a:schemeClr val="accent2"/>
              </a:solidFill>
              <a:prstDash val="solid"/>
              <a:round/>
              <a:headEnd type="oval" w="med" len="med"/>
              <a:tailEnd type="triangle" w="lg" len="lg"/>
            </a:ln>
            <a:effectLst>
              <a:outerShdw blurRad="50800" dist="38100" dir="5400000" algn="t" rotWithShape="0">
                <a:prstClr val="black">
                  <a:alpha val="40000"/>
                </a:prstClr>
              </a:outerShdw>
            </a:effectLst>
          </p:spPr>
        </p:cxnSp>
        <p:sp>
          <p:nvSpPr>
            <p:cNvPr id="48" name="TextBox 47"/>
            <p:cNvSpPr txBox="1"/>
            <p:nvPr/>
          </p:nvSpPr>
          <p:spPr>
            <a:xfrm>
              <a:off x="3026230" y="1524000"/>
              <a:ext cx="783770" cy="307777"/>
            </a:xfrm>
            <a:prstGeom prst="rect">
              <a:avLst/>
            </a:prstGeom>
            <a:noFill/>
          </p:spPr>
          <p:txBody>
            <a:bodyPr wrap="square" rtlCol="0">
              <a:spAutoFit/>
            </a:bodyPr>
            <a:lstStyle/>
            <a:p>
              <a:r>
                <a:rPr lang="en-US" sz="1400" b="1" dirty="0" smtClean="0">
                  <a:solidFill>
                    <a:schemeClr val="accent2"/>
                  </a:solidFill>
                  <a:latin typeface="Comic Sans MS" panose="030F0702030302020204" pitchFamily="66" charset="0"/>
                </a:rPr>
                <a:t>Blocks</a:t>
              </a:r>
              <a:endParaRPr lang="en-US" sz="1400" b="1" dirty="0" smtClean="0">
                <a:solidFill>
                  <a:schemeClr val="accent2"/>
                </a:solidFill>
                <a:latin typeface="Comic Sans MS" panose="030F0702030302020204" pitchFamily="66" charset="0"/>
              </a:endParaRPr>
            </a:p>
          </p:txBody>
        </p:sp>
        <p:pic>
          <p:nvPicPr>
            <p:cNvPr id="54" name="Picture 7" descr="C:\Users\LSERHAL.ORADEV\Desktop\cnt204316.gif"/>
            <p:cNvPicPr>
              <a:picLocks noChangeAspect="1" noChangeArrowheads="1"/>
            </p:cNvPicPr>
            <p:nvPr/>
          </p:nvPicPr>
          <p:blipFill>
            <a:blip r:embed="rId7" cstate="print"/>
            <a:srcRect/>
            <a:stretch>
              <a:fillRect/>
            </a:stretch>
          </p:blipFill>
          <p:spPr bwMode="auto">
            <a:xfrm>
              <a:off x="533400" y="1066800"/>
              <a:ext cx="1143000" cy="1238250"/>
            </a:xfrm>
            <a:prstGeom prst="rect">
              <a:avLst/>
            </a:prstGeom>
            <a:noFill/>
          </p:spPr>
        </p:pic>
        <p:sp>
          <p:nvSpPr>
            <p:cNvPr id="57" name="TextBox 56"/>
            <p:cNvSpPr txBox="1"/>
            <p:nvPr/>
          </p:nvSpPr>
          <p:spPr>
            <a:xfrm>
              <a:off x="632295" y="2209800"/>
              <a:ext cx="739305" cy="584775"/>
            </a:xfrm>
            <a:prstGeom prst="rect">
              <a:avLst/>
            </a:prstGeom>
            <a:noFill/>
          </p:spPr>
          <p:txBody>
            <a:bodyPr wrap="none" rtlCol="0">
              <a:spAutoFit/>
            </a:bodyPr>
            <a:lstStyle/>
            <a:p>
              <a:r>
                <a:rPr lang="en-US" sz="1600" b="1" dirty="0" smtClean="0">
                  <a:solidFill>
                    <a:schemeClr val="accent2"/>
                  </a:solidFill>
                  <a:latin typeface="LavosHandy™" pitchFamily="66" charset="0"/>
                </a:rPr>
                <a:t>Client </a:t>
              </a:r>
              <a:endParaRPr lang="en-US" sz="1600" b="1" dirty="0" smtClean="0">
                <a:solidFill>
                  <a:schemeClr val="accent2"/>
                </a:solidFill>
                <a:latin typeface="LavosHandy™" pitchFamily="66" charset="0"/>
              </a:endParaRPr>
            </a:p>
            <a:p>
              <a:endParaRPr lang="en-US" sz="1600" b="1" dirty="0">
                <a:solidFill>
                  <a:schemeClr val="accent2"/>
                </a:solidFill>
                <a:latin typeface="LavosHandy™" pitchFamily="66" charset="0"/>
              </a:endParaRPr>
            </a:p>
          </p:txBody>
        </p:sp>
        <p:sp>
          <p:nvSpPr>
            <p:cNvPr id="64" name="Rectangle 63"/>
            <p:cNvSpPr/>
            <p:nvPr/>
          </p:nvSpPr>
          <p:spPr bwMode="auto">
            <a:xfrm>
              <a:off x="2895600" y="1828800"/>
              <a:ext cx="990600" cy="364066"/>
            </a:xfrm>
            <a:prstGeom prst="rect">
              <a:avLst/>
            </a:prstGeom>
            <a:solidFill>
              <a:srgbClr val="92D050"/>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ctr" anchorCtr="0" compatLnSpc="1"/>
            <a:lstStyle/>
            <a:p>
              <a:pPr algn="ctr" defTabSz="228600">
                <a:spcBef>
                  <a:spcPct val="20000"/>
                </a:spcBef>
                <a:buClr>
                  <a:srgbClr val="FF0000"/>
                </a:buClr>
              </a:pPr>
              <a:r>
                <a:rPr lang="en-US" sz="1200" b="1" dirty="0" smtClean="0">
                  <a:solidFill>
                    <a:schemeClr val="accent2"/>
                  </a:solidFill>
                  <a:latin typeface="Arial" panose="020B0604020202020204" pitchFamily="34" charset="0"/>
                </a:rPr>
                <a:t>A (128 MB)</a:t>
              </a:r>
              <a:endParaRPr lang="en-US" sz="1200" b="1" dirty="0" smtClean="0">
                <a:solidFill>
                  <a:schemeClr val="accent2"/>
                </a:solidFill>
                <a:latin typeface="Arial" panose="020B0604020202020204" pitchFamily="34" charset="0"/>
              </a:endParaRPr>
            </a:p>
          </p:txBody>
        </p:sp>
        <p:sp>
          <p:nvSpPr>
            <p:cNvPr id="65" name="Rectangle 64"/>
            <p:cNvSpPr/>
            <p:nvPr/>
          </p:nvSpPr>
          <p:spPr bwMode="auto">
            <a:xfrm>
              <a:off x="2895600" y="2302934"/>
              <a:ext cx="990600" cy="364066"/>
            </a:xfrm>
            <a:prstGeom prst="rect">
              <a:avLst/>
            </a:prstGeom>
            <a:solidFill>
              <a:srgbClr val="92D050"/>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ctr" anchorCtr="0" compatLnSpc="1"/>
            <a:lstStyle/>
            <a:p>
              <a:pPr algn="ctr" defTabSz="228600">
                <a:spcBef>
                  <a:spcPct val="20000"/>
                </a:spcBef>
                <a:buClr>
                  <a:srgbClr val="FF0000"/>
                </a:buClr>
              </a:pPr>
              <a:r>
                <a:rPr lang="en-US" sz="1200" b="1" dirty="0" smtClean="0">
                  <a:solidFill>
                    <a:srgbClr val="CC00CC"/>
                  </a:solidFill>
                  <a:latin typeface="Arial" panose="020B0604020202020204" pitchFamily="34" charset="0"/>
                </a:rPr>
                <a:t>C (128 MB)</a:t>
              </a:r>
              <a:endParaRPr lang="en-US" sz="1200" b="1" dirty="0" smtClean="0">
                <a:solidFill>
                  <a:srgbClr val="CC00CC"/>
                </a:solidFill>
                <a:latin typeface="Arial" panose="020B0604020202020204" pitchFamily="34" charset="0"/>
              </a:endParaRPr>
            </a:p>
          </p:txBody>
        </p:sp>
        <p:sp>
          <p:nvSpPr>
            <p:cNvPr id="74" name="Rectangle 73"/>
            <p:cNvSpPr/>
            <p:nvPr/>
          </p:nvSpPr>
          <p:spPr bwMode="auto">
            <a:xfrm>
              <a:off x="2895600" y="2781906"/>
              <a:ext cx="990600" cy="364066"/>
            </a:xfrm>
            <a:prstGeom prst="rect">
              <a:avLst/>
            </a:prstGeom>
            <a:solidFill>
              <a:srgbClr val="92D050"/>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ctr" anchorCtr="0" compatLnSpc="1"/>
            <a:lstStyle/>
            <a:p>
              <a:pPr algn="ctr" defTabSz="228600">
                <a:spcBef>
                  <a:spcPct val="20000"/>
                </a:spcBef>
                <a:buClr>
                  <a:srgbClr val="FF0000"/>
                </a:buClr>
              </a:pPr>
              <a:r>
                <a:rPr lang="en-US" sz="1200" b="1" dirty="0" smtClean="0">
                  <a:solidFill>
                    <a:srgbClr val="0000FF"/>
                  </a:solidFill>
                  <a:latin typeface="Arial" panose="020B0604020202020204" pitchFamily="34" charset="0"/>
                </a:rPr>
                <a:t>B (94 MB)</a:t>
              </a:r>
              <a:endParaRPr lang="en-US" sz="1200" dirty="0" smtClean="0">
                <a:solidFill>
                  <a:srgbClr val="FFFF00"/>
                </a:solidFill>
                <a:latin typeface="Arial" panose="020B0604020202020204" pitchFamily="34" charset="0"/>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Storing and Accessing Data Files in HDFS</a:t>
            </a:r>
            <a:endParaRPr lang="en-US" dirty="0"/>
          </a:p>
        </p:txBody>
      </p:sp>
      <p:sp>
        <p:nvSpPr>
          <p:cNvPr id="3" name="TextBox 2"/>
          <p:cNvSpPr txBox="1"/>
          <p:nvPr/>
        </p:nvSpPr>
        <p:spPr>
          <a:xfrm>
            <a:off x="3211665" y="1067455"/>
            <a:ext cx="1249060" cy="338554"/>
          </a:xfrm>
          <a:prstGeom prst="rect">
            <a:avLst/>
          </a:prstGeom>
          <a:noFill/>
        </p:spPr>
        <p:txBody>
          <a:bodyPr wrap="none" rtlCol="0">
            <a:spAutoFit/>
          </a:bodyPr>
          <a:lstStyle/>
          <a:p>
            <a:r>
              <a:rPr lang="en-US" sz="1600" b="1" dirty="0" smtClean="0">
                <a:solidFill>
                  <a:schemeClr val="accent2"/>
                </a:solidFill>
                <a:latin typeface="Comic Sans MS" panose="030F0702030302020204" pitchFamily="66" charset="0"/>
              </a:rPr>
              <a:t>NameNode</a:t>
            </a:r>
            <a:endParaRPr lang="en-US" sz="1600" b="1" dirty="0" smtClean="0">
              <a:solidFill>
                <a:schemeClr val="accent2"/>
              </a:solidFill>
              <a:latin typeface="Comic Sans MS" panose="030F0702030302020204" pitchFamily="66" charset="0"/>
            </a:endParaRPr>
          </a:p>
        </p:txBody>
      </p:sp>
      <p:sp>
        <p:nvSpPr>
          <p:cNvPr id="4" name="Rectangle 3"/>
          <p:cNvSpPr/>
          <p:nvPr/>
        </p:nvSpPr>
        <p:spPr bwMode="auto">
          <a:xfrm>
            <a:off x="936170" y="4237800"/>
            <a:ext cx="1371600" cy="1752600"/>
          </a:xfrm>
          <a:prstGeom prst="rect">
            <a:avLst/>
          </a:prstGeom>
          <a:solidFill>
            <a:srgbClr val="FFCC66"/>
          </a:solidFill>
          <a:ln w="952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bwMode="auto">
          <a:xfrm>
            <a:off x="3526970" y="4237800"/>
            <a:ext cx="1371600" cy="1752600"/>
          </a:xfrm>
          <a:prstGeom prst="rect">
            <a:avLst/>
          </a:prstGeom>
          <a:solidFill>
            <a:srgbClr val="FFCC66"/>
          </a:solidFill>
          <a:ln w="952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bwMode="auto">
          <a:xfrm>
            <a:off x="6152598" y="4248686"/>
            <a:ext cx="1371600" cy="1752600"/>
          </a:xfrm>
          <a:prstGeom prst="rect">
            <a:avLst/>
          </a:prstGeom>
          <a:solidFill>
            <a:srgbClr val="FFCC66"/>
          </a:solidFill>
          <a:ln w="952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2"/>
          <p:cNvPicPr>
            <a:picLocks noChangeAspect="1" noChangeArrowheads="1"/>
          </p:cNvPicPr>
          <p:nvPr/>
        </p:nvPicPr>
        <p:blipFill>
          <a:blip r:embed="rId1" cstate="print"/>
          <a:srcRect/>
          <a:stretch>
            <a:fillRect/>
          </a:stretch>
        </p:blipFill>
        <p:spPr bwMode="auto">
          <a:xfrm>
            <a:off x="2315936" y="4703164"/>
            <a:ext cx="819150" cy="1200150"/>
          </a:xfrm>
          <a:prstGeom prst="rect">
            <a:avLst/>
          </a:prstGeom>
          <a:noFill/>
          <a:ln w="9525">
            <a:noFill/>
            <a:miter lim="800000"/>
            <a:headEnd/>
            <a:tailEnd/>
          </a:ln>
        </p:spPr>
      </p:pic>
      <p:sp>
        <p:nvSpPr>
          <p:cNvPr id="8" name="TextBox 7"/>
          <p:cNvSpPr txBox="1"/>
          <p:nvPr/>
        </p:nvSpPr>
        <p:spPr>
          <a:xfrm>
            <a:off x="855134" y="6004560"/>
            <a:ext cx="1380506" cy="338554"/>
          </a:xfrm>
          <a:prstGeom prst="rect">
            <a:avLst/>
          </a:prstGeom>
          <a:noFill/>
        </p:spPr>
        <p:txBody>
          <a:bodyPr wrap="none" rtlCol="0">
            <a:spAutoFit/>
          </a:bodyPr>
          <a:lstStyle/>
          <a:p>
            <a:r>
              <a:rPr lang="en-US" sz="1600" b="1" dirty="0" smtClean="0">
                <a:solidFill>
                  <a:schemeClr val="accent2"/>
                </a:solidFill>
                <a:latin typeface="Comic Sans MS" panose="030F0702030302020204" pitchFamily="66" charset="0"/>
              </a:rPr>
              <a:t>DataNode 1</a:t>
            </a:r>
            <a:endParaRPr lang="en-US" sz="1600" b="1" dirty="0">
              <a:solidFill>
                <a:schemeClr val="accent2"/>
              </a:solidFill>
              <a:latin typeface="Comic Sans MS" panose="030F0702030302020204" pitchFamily="66" charset="0"/>
            </a:endParaRPr>
          </a:p>
        </p:txBody>
      </p:sp>
      <p:sp>
        <p:nvSpPr>
          <p:cNvPr id="9" name="TextBox 8"/>
          <p:cNvSpPr txBox="1"/>
          <p:nvPr/>
        </p:nvSpPr>
        <p:spPr>
          <a:xfrm>
            <a:off x="3471332" y="6016526"/>
            <a:ext cx="1380506" cy="338554"/>
          </a:xfrm>
          <a:prstGeom prst="rect">
            <a:avLst/>
          </a:prstGeom>
          <a:noFill/>
        </p:spPr>
        <p:txBody>
          <a:bodyPr wrap="none" rtlCol="0">
            <a:spAutoFit/>
          </a:bodyPr>
          <a:lstStyle/>
          <a:p>
            <a:r>
              <a:rPr lang="en-US" sz="1600" b="1" dirty="0" smtClean="0">
                <a:solidFill>
                  <a:schemeClr val="accent2"/>
                </a:solidFill>
                <a:latin typeface="Comic Sans MS" panose="030F0702030302020204" pitchFamily="66" charset="0"/>
              </a:rPr>
              <a:t>DataNode 2</a:t>
            </a:r>
            <a:endParaRPr lang="en-US" sz="1600" b="1" dirty="0" smtClean="0">
              <a:solidFill>
                <a:schemeClr val="accent2"/>
              </a:solidFill>
              <a:latin typeface="Comic Sans MS" panose="030F0702030302020204" pitchFamily="66" charset="0"/>
            </a:endParaRPr>
          </a:p>
        </p:txBody>
      </p:sp>
      <p:sp>
        <p:nvSpPr>
          <p:cNvPr id="10" name="TextBox 9"/>
          <p:cNvSpPr txBox="1"/>
          <p:nvPr/>
        </p:nvSpPr>
        <p:spPr>
          <a:xfrm>
            <a:off x="6079069" y="6024146"/>
            <a:ext cx="1380506" cy="338554"/>
          </a:xfrm>
          <a:prstGeom prst="rect">
            <a:avLst/>
          </a:prstGeom>
          <a:noFill/>
        </p:spPr>
        <p:txBody>
          <a:bodyPr wrap="none" rtlCol="0">
            <a:spAutoFit/>
          </a:bodyPr>
          <a:lstStyle/>
          <a:p>
            <a:r>
              <a:rPr lang="en-US" sz="1600" b="1" dirty="0" smtClean="0">
                <a:solidFill>
                  <a:schemeClr val="accent2"/>
                </a:solidFill>
                <a:latin typeface="Comic Sans MS" panose="030F0702030302020204" pitchFamily="66" charset="0"/>
              </a:rPr>
              <a:t>DataNode 3</a:t>
            </a:r>
            <a:endParaRPr lang="en-US" sz="1600" b="1" dirty="0" smtClean="0">
              <a:solidFill>
                <a:schemeClr val="accent2"/>
              </a:solidFill>
              <a:latin typeface="Comic Sans MS" panose="030F0702030302020204" pitchFamily="66" charset="0"/>
            </a:endParaRPr>
          </a:p>
        </p:txBody>
      </p:sp>
      <p:sp>
        <p:nvSpPr>
          <p:cNvPr id="11" name="Rectangle 10"/>
          <p:cNvSpPr/>
          <p:nvPr/>
        </p:nvSpPr>
        <p:spPr bwMode="auto">
          <a:xfrm>
            <a:off x="2904067" y="1380181"/>
            <a:ext cx="1828800" cy="1752600"/>
          </a:xfrm>
          <a:prstGeom prst="rect">
            <a:avLst/>
          </a:prstGeom>
          <a:solidFill>
            <a:srgbClr val="CCECFF"/>
          </a:solidFill>
          <a:ln w="952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TextBox 11"/>
          <p:cNvSpPr txBox="1"/>
          <p:nvPr/>
        </p:nvSpPr>
        <p:spPr>
          <a:xfrm>
            <a:off x="2878666" y="1380181"/>
            <a:ext cx="2133600" cy="1538883"/>
          </a:xfrm>
          <a:prstGeom prst="rect">
            <a:avLst/>
          </a:prstGeom>
          <a:noFill/>
        </p:spPr>
        <p:txBody>
          <a:bodyPr wrap="square" rtlCol="0">
            <a:spAutoFit/>
          </a:bodyPr>
          <a:lstStyle/>
          <a:p>
            <a:r>
              <a:rPr lang="en-US" sz="1200" b="1" dirty="0" smtClean="0">
                <a:latin typeface="Comic Sans MS" panose="030F0702030302020204" pitchFamily="66" charset="0"/>
              </a:rPr>
              <a:t>File: </a:t>
            </a:r>
            <a:r>
              <a:rPr lang="en-US" sz="1200" b="1" dirty="0" smtClean="0">
                <a:solidFill>
                  <a:schemeClr val="accent2"/>
                </a:solidFill>
                <a:latin typeface="Comic Sans MS" panose="030F0702030302020204" pitchFamily="66" charset="0"/>
              </a:rPr>
              <a:t>movieplex1.log</a:t>
            </a:r>
            <a:endParaRPr lang="en-US" sz="1200" b="1" dirty="0" smtClean="0">
              <a:solidFill>
                <a:schemeClr val="accent2"/>
              </a:solidFill>
              <a:latin typeface="Comic Sans MS" panose="030F0702030302020204" pitchFamily="66" charset="0"/>
            </a:endParaRPr>
          </a:p>
          <a:p>
            <a:r>
              <a:rPr lang="en-US" sz="1200" b="1" dirty="0" smtClean="0">
                <a:latin typeface="Comic Sans MS" panose="030F0702030302020204" pitchFamily="66" charset="0"/>
              </a:rPr>
              <a:t>Blocks: </a:t>
            </a:r>
            <a:r>
              <a:rPr lang="en-US" sz="1200" b="1" dirty="0" smtClean="0">
                <a:solidFill>
                  <a:schemeClr val="accent2"/>
                </a:solidFill>
                <a:latin typeface="Arial" panose="020B0604020202020204" pitchFamily="34" charset="0"/>
              </a:rPr>
              <a:t>A</a:t>
            </a:r>
            <a:r>
              <a:rPr lang="en-US" sz="1200" dirty="0" smtClean="0"/>
              <a:t>, </a:t>
            </a:r>
            <a:r>
              <a:rPr lang="en-US" sz="1200" b="1" dirty="0" smtClean="0">
                <a:solidFill>
                  <a:srgbClr val="0000FF"/>
                </a:solidFill>
                <a:latin typeface="Arial" panose="020B0604020202020204" pitchFamily="34" charset="0"/>
              </a:rPr>
              <a:t>B</a:t>
            </a:r>
            <a:r>
              <a:rPr lang="en-US" sz="1200" dirty="0" smtClean="0"/>
              <a:t>, </a:t>
            </a:r>
            <a:r>
              <a:rPr lang="en-US" sz="1200" b="1" dirty="0" smtClean="0">
                <a:solidFill>
                  <a:srgbClr val="CC00CC"/>
                </a:solidFill>
                <a:latin typeface="Arial" panose="020B0604020202020204" pitchFamily="34" charset="0"/>
              </a:rPr>
              <a:t>C</a:t>
            </a:r>
            <a:endParaRPr lang="en-US" sz="1200" dirty="0" smtClean="0">
              <a:solidFill>
                <a:srgbClr val="CC00CC"/>
              </a:solidFill>
            </a:endParaRPr>
          </a:p>
          <a:p>
            <a:r>
              <a:rPr lang="en-US" sz="1200" b="1" dirty="0" smtClean="0">
                <a:latin typeface="Comic Sans MS" panose="030F0702030302020204" pitchFamily="66" charset="0"/>
              </a:rPr>
              <a:t>Data Nodes: 1, 2, 3</a:t>
            </a:r>
            <a:endParaRPr lang="en-US" sz="1200" b="1" dirty="0" smtClean="0">
              <a:latin typeface="Comic Sans MS" panose="030F0702030302020204" pitchFamily="66" charset="0"/>
            </a:endParaRPr>
          </a:p>
          <a:p>
            <a:r>
              <a:rPr lang="en-US" sz="1200" b="1" dirty="0" smtClean="0">
                <a:solidFill>
                  <a:schemeClr val="accent2"/>
                </a:solidFill>
                <a:latin typeface="Arial" panose="020B0604020202020204" pitchFamily="34" charset="0"/>
              </a:rPr>
              <a:t>A</a:t>
            </a:r>
            <a:r>
              <a:rPr lang="en-US" sz="1200" b="1" dirty="0" smtClean="0">
                <a:latin typeface="Comic Sans MS" panose="030F0702030302020204" pitchFamily="66" charset="0"/>
              </a:rPr>
              <a:t>: DN</a:t>
            </a:r>
            <a:r>
              <a:rPr lang="en-US" sz="1200" b="1" dirty="0" smtClean="0">
                <a:solidFill>
                  <a:schemeClr val="accent2"/>
                </a:solidFill>
                <a:latin typeface="Comic Sans MS" panose="030F0702030302020204" pitchFamily="66" charset="0"/>
              </a:rPr>
              <a:t>1</a:t>
            </a:r>
            <a:r>
              <a:rPr lang="en-US" sz="1200" b="1" dirty="0" smtClean="0">
                <a:latin typeface="Comic Sans MS" panose="030F0702030302020204" pitchFamily="66" charset="0"/>
              </a:rPr>
              <a:t>,DN</a:t>
            </a:r>
            <a:r>
              <a:rPr lang="en-US" sz="1200" b="1" dirty="0" smtClean="0">
                <a:solidFill>
                  <a:schemeClr val="accent2"/>
                </a:solidFill>
                <a:latin typeface="Comic Sans MS" panose="030F0702030302020204" pitchFamily="66" charset="0"/>
              </a:rPr>
              <a:t>2</a:t>
            </a:r>
            <a:r>
              <a:rPr lang="en-US" sz="1200" b="1" dirty="0" smtClean="0">
                <a:latin typeface="Comic Sans MS" panose="030F0702030302020204" pitchFamily="66" charset="0"/>
              </a:rPr>
              <a:t>, DN</a:t>
            </a:r>
            <a:r>
              <a:rPr lang="en-US" sz="1200" b="1" dirty="0" smtClean="0">
                <a:solidFill>
                  <a:schemeClr val="accent2"/>
                </a:solidFill>
                <a:latin typeface="Comic Sans MS" panose="030F0702030302020204" pitchFamily="66" charset="0"/>
              </a:rPr>
              <a:t>3</a:t>
            </a:r>
            <a:endParaRPr lang="en-US" sz="1200" b="1" dirty="0" smtClean="0">
              <a:solidFill>
                <a:schemeClr val="accent2"/>
              </a:solidFill>
              <a:latin typeface="Comic Sans MS" panose="030F0702030302020204" pitchFamily="66" charset="0"/>
            </a:endParaRPr>
          </a:p>
          <a:p>
            <a:r>
              <a:rPr lang="en-US" sz="1200" b="1" dirty="0" smtClean="0">
                <a:solidFill>
                  <a:srgbClr val="0000FF"/>
                </a:solidFill>
                <a:latin typeface="Arial" panose="020B0604020202020204" pitchFamily="34" charset="0"/>
              </a:rPr>
              <a:t>B</a:t>
            </a:r>
            <a:r>
              <a:rPr lang="en-US" sz="1200" b="1" dirty="0" smtClean="0">
                <a:latin typeface="Comic Sans MS" panose="030F0702030302020204" pitchFamily="66" charset="0"/>
              </a:rPr>
              <a:t>: DN</a:t>
            </a:r>
            <a:r>
              <a:rPr lang="en-US" sz="1200" b="1" dirty="0" smtClean="0">
                <a:solidFill>
                  <a:schemeClr val="accent2"/>
                </a:solidFill>
                <a:latin typeface="Comic Sans MS" panose="030F0702030302020204" pitchFamily="66" charset="0"/>
              </a:rPr>
              <a:t>1</a:t>
            </a:r>
            <a:r>
              <a:rPr lang="en-US" sz="1200" b="1" dirty="0" smtClean="0">
                <a:latin typeface="Comic Sans MS" panose="030F0702030302020204" pitchFamily="66" charset="0"/>
              </a:rPr>
              <a:t>,DN</a:t>
            </a:r>
            <a:r>
              <a:rPr lang="en-US" sz="1200" b="1" dirty="0" smtClean="0">
                <a:solidFill>
                  <a:schemeClr val="accent2"/>
                </a:solidFill>
                <a:latin typeface="Comic Sans MS" panose="030F0702030302020204" pitchFamily="66" charset="0"/>
              </a:rPr>
              <a:t>2</a:t>
            </a:r>
            <a:r>
              <a:rPr lang="en-US" sz="1200" b="1" dirty="0" smtClean="0">
                <a:latin typeface="Comic Sans MS" panose="030F0702030302020204" pitchFamily="66" charset="0"/>
              </a:rPr>
              <a:t>, DN</a:t>
            </a:r>
            <a:r>
              <a:rPr lang="en-US" sz="1200" b="1" dirty="0" smtClean="0">
                <a:solidFill>
                  <a:schemeClr val="accent2"/>
                </a:solidFill>
                <a:latin typeface="Comic Sans MS" panose="030F0702030302020204" pitchFamily="66" charset="0"/>
              </a:rPr>
              <a:t>3</a:t>
            </a:r>
            <a:endParaRPr lang="en-US" sz="1200" b="1" dirty="0" smtClean="0">
              <a:latin typeface="Comic Sans MS" panose="030F0702030302020204" pitchFamily="66" charset="0"/>
            </a:endParaRPr>
          </a:p>
          <a:p>
            <a:r>
              <a:rPr lang="en-US" sz="1200" b="1" dirty="0" smtClean="0">
                <a:solidFill>
                  <a:srgbClr val="CC00CC"/>
                </a:solidFill>
                <a:latin typeface="Arial" panose="020B0604020202020204" pitchFamily="34" charset="0"/>
              </a:rPr>
              <a:t>C</a:t>
            </a:r>
            <a:r>
              <a:rPr lang="en-US" sz="1200" b="1" dirty="0" smtClean="0">
                <a:latin typeface="Comic Sans MS" panose="030F0702030302020204" pitchFamily="66" charset="0"/>
              </a:rPr>
              <a:t>: DN</a:t>
            </a:r>
            <a:r>
              <a:rPr lang="en-US" sz="1200" b="1" dirty="0" smtClean="0">
                <a:solidFill>
                  <a:schemeClr val="accent2"/>
                </a:solidFill>
                <a:latin typeface="Comic Sans MS" panose="030F0702030302020204" pitchFamily="66" charset="0"/>
              </a:rPr>
              <a:t>1</a:t>
            </a:r>
            <a:r>
              <a:rPr lang="en-US" sz="1200" b="1" dirty="0" smtClean="0">
                <a:latin typeface="Comic Sans MS" panose="030F0702030302020204" pitchFamily="66" charset="0"/>
              </a:rPr>
              <a:t>,DN</a:t>
            </a:r>
            <a:r>
              <a:rPr lang="en-US" sz="1200" b="1" dirty="0" smtClean="0">
                <a:solidFill>
                  <a:schemeClr val="accent2"/>
                </a:solidFill>
                <a:latin typeface="Comic Sans MS" panose="030F0702030302020204" pitchFamily="66" charset="0"/>
              </a:rPr>
              <a:t>2</a:t>
            </a:r>
            <a:r>
              <a:rPr lang="en-US" sz="1200" b="1" dirty="0" smtClean="0">
                <a:latin typeface="Comic Sans MS" panose="030F0702030302020204" pitchFamily="66" charset="0"/>
              </a:rPr>
              <a:t>, DN</a:t>
            </a:r>
            <a:r>
              <a:rPr lang="en-US" sz="1200" b="1" dirty="0" smtClean="0">
                <a:solidFill>
                  <a:schemeClr val="accent2"/>
                </a:solidFill>
                <a:latin typeface="Comic Sans MS" panose="030F0702030302020204" pitchFamily="66" charset="0"/>
              </a:rPr>
              <a:t>3</a:t>
            </a:r>
            <a:endParaRPr lang="en-US" sz="1200" b="1" dirty="0" smtClean="0">
              <a:solidFill>
                <a:schemeClr val="accent2"/>
              </a:solidFill>
              <a:latin typeface="Comic Sans MS" panose="030F0702030302020204" pitchFamily="66" charset="0"/>
            </a:endParaRPr>
          </a:p>
          <a:p>
            <a:r>
              <a:rPr lang="en-US" sz="1200" b="1" dirty="0" smtClean="0">
                <a:solidFill>
                  <a:schemeClr val="accent2"/>
                </a:solidFill>
                <a:latin typeface="Comic Sans MS" panose="030F0702030302020204" pitchFamily="66" charset="0"/>
              </a:rPr>
              <a:t>. . .</a:t>
            </a:r>
            <a:endParaRPr lang="en-US" sz="1200" b="1" dirty="0" smtClean="0">
              <a:latin typeface="Comic Sans MS" panose="030F0702030302020204" pitchFamily="66" charset="0"/>
            </a:endParaRPr>
          </a:p>
          <a:p>
            <a:endParaRPr lang="en-US" sz="1000" b="1" dirty="0">
              <a:latin typeface="Comic Sans MS" panose="030F0702030302020204" pitchFamily="66" charset="0"/>
            </a:endParaRPr>
          </a:p>
        </p:txBody>
      </p:sp>
      <p:sp>
        <p:nvSpPr>
          <p:cNvPr id="13" name="Rectangle 12"/>
          <p:cNvSpPr/>
          <p:nvPr/>
        </p:nvSpPr>
        <p:spPr bwMode="auto">
          <a:xfrm>
            <a:off x="1164772" y="4346656"/>
            <a:ext cx="914400" cy="381000"/>
          </a:xfrm>
          <a:prstGeom prst="rect">
            <a:avLst/>
          </a:prstGeom>
          <a:solidFill>
            <a:srgbClr val="92D050"/>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r>
              <a:rPr kumimoji="0" lang="en-US" sz="1800" b="1" i="0" u="none" strike="noStrike" cap="none" normalizeH="0" baseline="0" dirty="0" smtClean="0">
                <a:ln>
                  <a:noFill/>
                </a:ln>
                <a:solidFill>
                  <a:schemeClr val="accent2"/>
                </a:solidFill>
                <a:effectLst/>
                <a:latin typeface="Arial" panose="020B0604020202020204" pitchFamily="34" charset="0"/>
              </a:rPr>
              <a:t>A</a:t>
            </a:r>
            <a:endParaRPr kumimoji="0" lang="en-US" sz="1800" b="1" i="0" u="none" strike="noStrike" cap="none" normalizeH="0" baseline="0" dirty="0" smtClean="0">
              <a:ln>
                <a:noFill/>
              </a:ln>
              <a:solidFill>
                <a:schemeClr val="accent2"/>
              </a:solidFill>
              <a:effectLst/>
              <a:latin typeface="Arial" panose="020B0604020202020204" pitchFamily="34" charset="0"/>
            </a:endParaRPr>
          </a:p>
        </p:txBody>
      </p:sp>
      <p:sp>
        <p:nvSpPr>
          <p:cNvPr id="14" name="Rectangle 13"/>
          <p:cNvSpPr/>
          <p:nvPr/>
        </p:nvSpPr>
        <p:spPr bwMode="auto">
          <a:xfrm>
            <a:off x="1164772" y="4912714"/>
            <a:ext cx="914400" cy="381000"/>
          </a:xfrm>
          <a:prstGeom prst="rect">
            <a:avLst/>
          </a:prstGeom>
          <a:solidFill>
            <a:srgbClr val="92D050"/>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algn="ctr" defTabSz="228600">
              <a:spcBef>
                <a:spcPct val="20000"/>
              </a:spcBef>
              <a:buClr>
                <a:srgbClr val="FF0000"/>
              </a:buClr>
            </a:pPr>
            <a:r>
              <a:rPr lang="en-US" b="1" dirty="0" smtClean="0">
                <a:solidFill>
                  <a:srgbClr val="CC00CC"/>
                </a:solidFill>
                <a:latin typeface="Arial" panose="020B0604020202020204" pitchFamily="34" charset="0"/>
              </a:rPr>
              <a:t>C</a:t>
            </a:r>
            <a:endParaRPr kumimoji="0" lang="en-US" sz="1800" b="1" i="0" u="none" strike="noStrike" cap="none" normalizeH="0" baseline="0" dirty="0" smtClean="0">
              <a:ln>
                <a:noFill/>
              </a:ln>
              <a:solidFill>
                <a:srgbClr val="0000FF"/>
              </a:solidFill>
              <a:effectLst/>
              <a:latin typeface="Arial" panose="020B0604020202020204" pitchFamily="34" charset="0"/>
            </a:endParaRPr>
          </a:p>
        </p:txBody>
      </p:sp>
      <p:sp>
        <p:nvSpPr>
          <p:cNvPr id="15" name="Rectangle 14"/>
          <p:cNvSpPr/>
          <p:nvPr/>
        </p:nvSpPr>
        <p:spPr bwMode="auto">
          <a:xfrm>
            <a:off x="1164772" y="5478770"/>
            <a:ext cx="914400" cy="381000"/>
          </a:xfrm>
          <a:prstGeom prst="rect">
            <a:avLst/>
          </a:prstGeom>
          <a:solidFill>
            <a:srgbClr val="92D050"/>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algn="ctr" defTabSz="228600">
              <a:spcBef>
                <a:spcPct val="20000"/>
              </a:spcBef>
              <a:buClr>
                <a:srgbClr val="FF0000"/>
              </a:buClr>
            </a:pPr>
            <a:r>
              <a:rPr lang="en-US" b="1" dirty="0" smtClean="0">
                <a:solidFill>
                  <a:srgbClr val="0000FF"/>
                </a:solidFill>
                <a:latin typeface="Arial" panose="020B0604020202020204" pitchFamily="34" charset="0"/>
              </a:rPr>
              <a:t>B</a:t>
            </a:r>
            <a:endParaRPr kumimoji="0" lang="en-US" sz="1800" i="0" u="none" strike="noStrike" cap="none" normalizeH="0" baseline="0" dirty="0" smtClean="0">
              <a:ln>
                <a:noFill/>
              </a:ln>
              <a:solidFill>
                <a:srgbClr val="FFFF00"/>
              </a:solidFill>
              <a:effectLst/>
              <a:latin typeface="Arial" panose="020B0604020202020204" pitchFamily="34" charset="0"/>
            </a:endParaRPr>
          </a:p>
        </p:txBody>
      </p:sp>
      <p:pic>
        <p:nvPicPr>
          <p:cNvPr id="17" name="Picture 2"/>
          <p:cNvPicPr>
            <a:picLocks noChangeAspect="1" noChangeArrowheads="1"/>
          </p:cNvPicPr>
          <p:nvPr/>
        </p:nvPicPr>
        <p:blipFill>
          <a:blip r:embed="rId1" cstate="print"/>
          <a:srcRect/>
          <a:stretch>
            <a:fillRect/>
          </a:stretch>
        </p:blipFill>
        <p:spPr bwMode="auto">
          <a:xfrm>
            <a:off x="4928506" y="4703164"/>
            <a:ext cx="819150" cy="1200150"/>
          </a:xfrm>
          <a:prstGeom prst="rect">
            <a:avLst/>
          </a:prstGeom>
          <a:noFill/>
          <a:ln w="9525">
            <a:noFill/>
            <a:miter lim="800000"/>
            <a:headEnd/>
            <a:tailEnd/>
          </a:ln>
        </p:spPr>
      </p:pic>
      <p:pic>
        <p:nvPicPr>
          <p:cNvPr id="18" name="Picture 2"/>
          <p:cNvPicPr>
            <a:picLocks noChangeAspect="1" noChangeArrowheads="1"/>
          </p:cNvPicPr>
          <p:nvPr/>
        </p:nvPicPr>
        <p:blipFill>
          <a:blip r:embed="rId1" cstate="print"/>
          <a:srcRect/>
          <a:stretch>
            <a:fillRect/>
          </a:stretch>
        </p:blipFill>
        <p:spPr bwMode="auto">
          <a:xfrm>
            <a:off x="7562850" y="4703164"/>
            <a:ext cx="819150" cy="1200150"/>
          </a:xfrm>
          <a:prstGeom prst="rect">
            <a:avLst/>
          </a:prstGeom>
          <a:noFill/>
          <a:ln w="9525">
            <a:noFill/>
            <a:miter lim="800000"/>
            <a:headEnd/>
            <a:tailEnd/>
          </a:ln>
        </p:spPr>
      </p:pic>
      <p:sp>
        <p:nvSpPr>
          <p:cNvPr id="19" name="Rectangle 18"/>
          <p:cNvSpPr/>
          <p:nvPr/>
        </p:nvSpPr>
        <p:spPr bwMode="auto">
          <a:xfrm>
            <a:off x="3755572" y="4343400"/>
            <a:ext cx="914400" cy="381000"/>
          </a:xfrm>
          <a:prstGeom prst="rect">
            <a:avLst/>
          </a:prstGeom>
          <a:solidFill>
            <a:srgbClr val="92D050"/>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algn="ctr" defTabSz="228600">
              <a:spcBef>
                <a:spcPct val="20000"/>
              </a:spcBef>
              <a:buClr>
                <a:srgbClr val="FF0000"/>
              </a:buClr>
            </a:pPr>
            <a:r>
              <a:rPr lang="en-US" b="1" dirty="0" smtClean="0">
                <a:solidFill>
                  <a:srgbClr val="0000FF"/>
                </a:solidFill>
                <a:latin typeface="Arial" panose="020B0604020202020204" pitchFamily="34" charset="0"/>
              </a:rPr>
              <a:t>B</a:t>
            </a:r>
            <a:endParaRPr kumimoji="0" lang="en-US" sz="1800" b="1" i="0" u="none" strike="noStrike" cap="none" normalizeH="0" baseline="0" dirty="0" smtClean="0">
              <a:ln>
                <a:noFill/>
              </a:ln>
              <a:solidFill>
                <a:schemeClr val="accent2"/>
              </a:solidFill>
              <a:effectLst/>
              <a:latin typeface="Arial" panose="020B0604020202020204" pitchFamily="34" charset="0"/>
            </a:endParaRPr>
          </a:p>
        </p:txBody>
      </p:sp>
      <p:sp>
        <p:nvSpPr>
          <p:cNvPr id="20" name="Rectangle 19"/>
          <p:cNvSpPr/>
          <p:nvPr/>
        </p:nvSpPr>
        <p:spPr bwMode="auto">
          <a:xfrm>
            <a:off x="3755572" y="4934486"/>
            <a:ext cx="914400" cy="381000"/>
          </a:xfrm>
          <a:prstGeom prst="rect">
            <a:avLst/>
          </a:prstGeom>
          <a:solidFill>
            <a:srgbClr val="92D050"/>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algn="ctr" defTabSz="228600">
              <a:spcBef>
                <a:spcPct val="20000"/>
              </a:spcBef>
              <a:buClr>
                <a:srgbClr val="FF0000"/>
              </a:buClr>
            </a:pPr>
            <a:r>
              <a:rPr lang="en-US" b="1" dirty="0" smtClean="0">
                <a:solidFill>
                  <a:schemeClr val="accent2"/>
                </a:solidFill>
                <a:latin typeface="Arial" panose="020B0604020202020204" pitchFamily="34" charset="0"/>
              </a:rPr>
              <a:t>A</a:t>
            </a:r>
            <a:endParaRPr kumimoji="0" lang="en-US" sz="1800" b="1" i="0" u="none" strike="noStrike" cap="none" normalizeH="0" baseline="0" dirty="0" smtClean="0">
              <a:ln>
                <a:noFill/>
              </a:ln>
              <a:solidFill>
                <a:srgbClr val="0000FF"/>
              </a:solidFill>
              <a:effectLst/>
              <a:latin typeface="Arial" panose="020B0604020202020204" pitchFamily="34" charset="0"/>
            </a:endParaRPr>
          </a:p>
        </p:txBody>
      </p:sp>
      <p:sp>
        <p:nvSpPr>
          <p:cNvPr id="21" name="Rectangle 20"/>
          <p:cNvSpPr/>
          <p:nvPr/>
        </p:nvSpPr>
        <p:spPr bwMode="auto">
          <a:xfrm>
            <a:off x="3755572" y="5500542"/>
            <a:ext cx="914400" cy="381000"/>
          </a:xfrm>
          <a:prstGeom prst="rect">
            <a:avLst/>
          </a:prstGeom>
          <a:solidFill>
            <a:srgbClr val="92D050"/>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algn="ctr" defTabSz="228600">
              <a:spcBef>
                <a:spcPct val="20000"/>
              </a:spcBef>
              <a:buClr>
                <a:srgbClr val="FF0000"/>
              </a:buClr>
            </a:pPr>
            <a:r>
              <a:rPr lang="en-US" b="1" dirty="0" smtClean="0">
                <a:solidFill>
                  <a:srgbClr val="CC00CC"/>
                </a:solidFill>
                <a:latin typeface="Arial" panose="020B0604020202020204" pitchFamily="34" charset="0"/>
              </a:rPr>
              <a:t>C</a:t>
            </a:r>
            <a:endParaRPr kumimoji="0" lang="en-US" sz="1800" b="1" i="0" u="none" strike="noStrike" cap="none" normalizeH="0" baseline="0" dirty="0" smtClean="0">
              <a:ln>
                <a:noFill/>
              </a:ln>
              <a:solidFill>
                <a:srgbClr val="FFFF00"/>
              </a:solidFill>
              <a:effectLst/>
              <a:latin typeface="Arial" panose="020B0604020202020204" pitchFamily="34" charset="0"/>
            </a:endParaRPr>
          </a:p>
        </p:txBody>
      </p:sp>
      <p:sp>
        <p:nvSpPr>
          <p:cNvPr id="22" name="Rectangle 21"/>
          <p:cNvSpPr/>
          <p:nvPr/>
        </p:nvSpPr>
        <p:spPr bwMode="auto">
          <a:xfrm>
            <a:off x="6368142" y="4368430"/>
            <a:ext cx="914400" cy="381000"/>
          </a:xfrm>
          <a:prstGeom prst="rect">
            <a:avLst/>
          </a:prstGeom>
          <a:solidFill>
            <a:srgbClr val="92D050"/>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algn="ctr" defTabSz="228600">
              <a:spcBef>
                <a:spcPct val="20000"/>
              </a:spcBef>
              <a:buClr>
                <a:srgbClr val="FF0000"/>
              </a:buClr>
            </a:pPr>
            <a:r>
              <a:rPr lang="en-US" b="1" dirty="0" smtClean="0">
                <a:solidFill>
                  <a:srgbClr val="CC00CC"/>
                </a:solidFill>
                <a:latin typeface="Arial" panose="020B0604020202020204" pitchFamily="34" charset="0"/>
              </a:rPr>
              <a:t>C</a:t>
            </a:r>
            <a:endParaRPr kumimoji="0" lang="en-US" sz="1800" b="1" i="0" u="none" strike="noStrike" cap="none" normalizeH="0" baseline="0" dirty="0" smtClean="0">
              <a:ln>
                <a:noFill/>
              </a:ln>
              <a:solidFill>
                <a:schemeClr val="accent2"/>
              </a:solidFill>
              <a:effectLst/>
              <a:latin typeface="Arial" panose="020B0604020202020204" pitchFamily="34" charset="0"/>
            </a:endParaRPr>
          </a:p>
        </p:txBody>
      </p:sp>
      <p:sp>
        <p:nvSpPr>
          <p:cNvPr id="23" name="Rectangle 22"/>
          <p:cNvSpPr/>
          <p:nvPr/>
        </p:nvSpPr>
        <p:spPr bwMode="auto">
          <a:xfrm>
            <a:off x="6368142" y="4934488"/>
            <a:ext cx="914400" cy="381000"/>
          </a:xfrm>
          <a:prstGeom prst="rect">
            <a:avLst/>
          </a:prstGeom>
          <a:solidFill>
            <a:srgbClr val="92D050"/>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r>
              <a:rPr lang="en-US" b="1" dirty="0" smtClean="0">
                <a:solidFill>
                  <a:srgbClr val="0000FF"/>
                </a:solidFill>
                <a:latin typeface="Arial" panose="020B0604020202020204" pitchFamily="34" charset="0"/>
              </a:rPr>
              <a:t>B</a:t>
            </a:r>
            <a:endParaRPr kumimoji="0" lang="en-US" sz="1800" b="1" i="0" u="none" strike="noStrike" cap="none" normalizeH="0" baseline="0" dirty="0" smtClean="0">
              <a:ln>
                <a:noFill/>
              </a:ln>
              <a:solidFill>
                <a:srgbClr val="0000FF"/>
              </a:solidFill>
              <a:effectLst/>
              <a:latin typeface="Arial" panose="020B0604020202020204" pitchFamily="34" charset="0"/>
            </a:endParaRPr>
          </a:p>
        </p:txBody>
      </p:sp>
      <p:sp>
        <p:nvSpPr>
          <p:cNvPr id="24" name="Rectangle 23"/>
          <p:cNvSpPr/>
          <p:nvPr/>
        </p:nvSpPr>
        <p:spPr bwMode="auto">
          <a:xfrm>
            <a:off x="6368142" y="5500544"/>
            <a:ext cx="914400" cy="381000"/>
          </a:xfrm>
          <a:prstGeom prst="rect">
            <a:avLst/>
          </a:prstGeom>
          <a:solidFill>
            <a:srgbClr val="92D050"/>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algn="ctr" defTabSz="228600">
              <a:spcBef>
                <a:spcPct val="20000"/>
              </a:spcBef>
              <a:buClr>
                <a:srgbClr val="FF0000"/>
              </a:buClr>
            </a:pPr>
            <a:r>
              <a:rPr lang="en-US" b="1" dirty="0" smtClean="0">
                <a:solidFill>
                  <a:schemeClr val="accent2"/>
                </a:solidFill>
                <a:latin typeface="Arial" panose="020B0604020202020204" pitchFamily="34" charset="0"/>
              </a:rPr>
              <a:t>A</a:t>
            </a:r>
            <a:endParaRPr kumimoji="0" lang="en-US" sz="1800" b="1" i="0" u="none" strike="noStrike" cap="none" normalizeH="0" baseline="0" dirty="0" smtClean="0">
              <a:ln>
                <a:noFill/>
              </a:ln>
              <a:solidFill>
                <a:srgbClr val="FFFF00"/>
              </a:solidFill>
              <a:effectLst/>
              <a:latin typeface="Arial" panose="020B0604020202020204" pitchFamily="34" charset="0"/>
            </a:endParaRPr>
          </a:p>
        </p:txBody>
      </p:sp>
      <p:sp>
        <p:nvSpPr>
          <p:cNvPr id="25" name="Rectangle 24"/>
          <p:cNvSpPr/>
          <p:nvPr/>
        </p:nvSpPr>
        <p:spPr bwMode="auto">
          <a:xfrm>
            <a:off x="381000" y="1684981"/>
            <a:ext cx="914400" cy="1219200"/>
          </a:xfrm>
          <a:prstGeom prst="rect">
            <a:avLst/>
          </a:prstGeom>
          <a:noFill/>
          <a:ln w="28575" cap="flat" cmpd="sng" algn="ctr">
            <a:solidFill>
              <a:schemeClr val="tx1"/>
            </a:solid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26" name="Rectangle 25"/>
          <p:cNvSpPr/>
          <p:nvPr/>
        </p:nvSpPr>
        <p:spPr bwMode="auto">
          <a:xfrm>
            <a:off x="1642532" y="1684981"/>
            <a:ext cx="914400" cy="381000"/>
          </a:xfrm>
          <a:prstGeom prst="rect">
            <a:avLst/>
          </a:prstGeom>
          <a:solidFill>
            <a:srgbClr val="92D050"/>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r>
              <a:rPr kumimoji="0" lang="en-US" sz="1800" b="1" i="0" u="none" strike="noStrike" cap="none" normalizeH="0" baseline="0" dirty="0" smtClean="0">
                <a:ln>
                  <a:noFill/>
                </a:ln>
                <a:solidFill>
                  <a:schemeClr val="accent2"/>
                </a:solidFill>
                <a:effectLst/>
                <a:latin typeface="Arial" panose="020B0604020202020204" pitchFamily="34" charset="0"/>
              </a:rPr>
              <a:t>A</a:t>
            </a:r>
            <a:endParaRPr kumimoji="0" lang="en-US" sz="1800" b="1" i="0" u="none" strike="noStrike" cap="none" normalizeH="0" baseline="0" dirty="0" smtClean="0">
              <a:ln>
                <a:noFill/>
              </a:ln>
              <a:solidFill>
                <a:schemeClr val="accent2"/>
              </a:solidFill>
              <a:effectLst/>
              <a:latin typeface="Arial" panose="020B0604020202020204" pitchFamily="34" charset="0"/>
            </a:endParaRPr>
          </a:p>
        </p:txBody>
      </p:sp>
      <p:cxnSp>
        <p:nvCxnSpPr>
          <p:cNvPr id="27" name="Straight Connector 26"/>
          <p:cNvCxnSpPr/>
          <p:nvPr/>
        </p:nvCxnSpPr>
        <p:spPr bwMode="auto">
          <a:xfrm>
            <a:off x="489858" y="1913581"/>
            <a:ext cx="685800" cy="0"/>
          </a:xfrm>
          <a:prstGeom prst="line">
            <a:avLst/>
          </a:prstGeom>
          <a:noFill/>
          <a:ln w="28575" cap="flat" cmpd="sng" algn="ctr">
            <a:solidFill>
              <a:schemeClr val="tx1"/>
            </a:solidFill>
            <a:prstDash val="solid"/>
            <a:round/>
            <a:headEnd type="none" w="sm" len="sm"/>
            <a:tailEnd type="none" w="sm" len="sm"/>
          </a:ln>
          <a:effectLst>
            <a:reflection blurRad="6350" stA="50000" endA="300" endPos="55000" dir="5400000" sy="-100000" algn="bl" rotWithShape="0"/>
          </a:effectLst>
        </p:spPr>
      </p:cxnSp>
      <p:cxnSp>
        <p:nvCxnSpPr>
          <p:cNvPr id="28" name="Straight Connector 27"/>
          <p:cNvCxnSpPr/>
          <p:nvPr/>
        </p:nvCxnSpPr>
        <p:spPr bwMode="auto">
          <a:xfrm>
            <a:off x="489858" y="2065981"/>
            <a:ext cx="685800" cy="0"/>
          </a:xfrm>
          <a:prstGeom prst="line">
            <a:avLst/>
          </a:prstGeom>
          <a:noFill/>
          <a:ln w="28575" cap="flat" cmpd="sng" algn="ctr">
            <a:solidFill>
              <a:schemeClr val="tx1"/>
            </a:solidFill>
            <a:prstDash val="solid"/>
            <a:round/>
            <a:headEnd type="none" w="sm" len="sm"/>
            <a:tailEnd type="none" w="sm" len="sm"/>
          </a:ln>
          <a:effectLst>
            <a:reflection blurRad="6350" stA="50000" endA="300" endPos="55000" dir="5400000" sy="-100000" algn="bl" rotWithShape="0"/>
          </a:effectLst>
        </p:spPr>
      </p:cxnSp>
      <p:cxnSp>
        <p:nvCxnSpPr>
          <p:cNvPr id="29" name="Straight Connector 28"/>
          <p:cNvCxnSpPr/>
          <p:nvPr/>
        </p:nvCxnSpPr>
        <p:spPr bwMode="auto">
          <a:xfrm>
            <a:off x="489858" y="2218381"/>
            <a:ext cx="685800" cy="0"/>
          </a:xfrm>
          <a:prstGeom prst="line">
            <a:avLst/>
          </a:prstGeom>
          <a:noFill/>
          <a:ln w="28575" cap="flat" cmpd="sng" algn="ctr">
            <a:solidFill>
              <a:schemeClr val="tx1"/>
            </a:solidFill>
            <a:prstDash val="solid"/>
            <a:round/>
            <a:headEnd type="none" w="sm" len="sm"/>
            <a:tailEnd type="none" w="sm" len="sm"/>
          </a:ln>
          <a:effectLst>
            <a:reflection blurRad="6350" stA="50000" endA="300" endPos="55000" dir="5400000" sy="-100000" algn="bl" rotWithShape="0"/>
          </a:effectLst>
        </p:spPr>
      </p:cxnSp>
      <p:cxnSp>
        <p:nvCxnSpPr>
          <p:cNvPr id="30" name="Straight Connector 29"/>
          <p:cNvCxnSpPr/>
          <p:nvPr/>
        </p:nvCxnSpPr>
        <p:spPr bwMode="auto">
          <a:xfrm>
            <a:off x="489858" y="2370781"/>
            <a:ext cx="685800" cy="0"/>
          </a:xfrm>
          <a:prstGeom prst="line">
            <a:avLst/>
          </a:prstGeom>
          <a:noFill/>
          <a:ln w="28575" cap="flat" cmpd="sng" algn="ctr">
            <a:solidFill>
              <a:schemeClr val="tx1"/>
            </a:solidFill>
            <a:prstDash val="solid"/>
            <a:round/>
            <a:headEnd type="none" w="sm" len="sm"/>
            <a:tailEnd type="none" w="sm" len="sm"/>
          </a:ln>
          <a:effectLst>
            <a:reflection blurRad="6350" stA="50000" endA="300" endPos="55000" dir="5400000" sy="-100000" algn="bl" rotWithShape="0"/>
          </a:effectLst>
        </p:spPr>
      </p:cxnSp>
      <p:cxnSp>
        <p:nvCxnSpPr>
          <p:cNvPr id="31" name="Straight Connector 30"/>
          <p:cNvCxnSpPr/>
          <p:nvPr/>
        </p:nvCxnSpPr>
        <p:spPr bwMode="auto">
          <a:xfrm>
            <a:off x="489858" y="2523181"/>
            <a:ext cx="685800" cy="0"/>
          </a:xfrm>
          <a:prstGeom prst="line">
            <a:avLst/>
          </a:prstGeom>
          <a:noFill/>
          <a:ln w="28575" cap="flat" cmpd="sng" algn="ctr">
            <a:solidFill>
              <a:schemeClr val="tx1"/>
            </a:solidFill>
            <a:prstDash val="solid"/>
            <a:round/>
            <a:headEnd type="none" w="sm" len="sm"/>
            <a:tailEnd type="none" w="sm" len="sm"/>
          </a:ln>
          <a:effectLst>
            <a:reflection blurRad="6350" stA="50000" endA="300" endPos="55000" dir="5400000" sy="-100000" algn="bl" rotWithShape="0"/>
          </a:effectLst>
        </p:spPr>
      </p:cxnSp>
      <p:cxnSp>
        <p:nvCxnSpPr>
          <p:cNvPr id="32" name="Straight Connector 31"/>
          <p:cNvCxnSpPr/>
          <p:nvPr/>
        </p:nvCxnSpPr>
        <p:spPr bwMode="auto">
          <a:xfrm>
            <a:off x="489858" y="2675581"/>
            <a:ext cx="685800" cy="0"/>
          </a:xfrm>
          <a:prstGeom prst="line">
            <a:avLst/>
          </a:prstGeom>
          <a:noFill/>
          <a:ln w="28575" cap="flat" cmpd="sng" algn="ctr">
            <a:solidFill>
              <a:schemeClr val="tx1"/>
            </a:solidFill>
            <a:prstDash val="solid"/>
            <a:round/>
            <a:headEnd type="none" w="sm" len="sm"/>
            <a:tailEnd type="none" w="sm" len="sm"/>
          </a:ln>
          <a:effectLst>
            <a:reflection blurRad="6350" stA="50000" endA="300" endPos="55000" dir="5400000" sy="-100000" algn="bl" rotWithShape="0"/>
          </a:effectLst>
        </p:spPr>
      </p:cxnSp>
      <p:sp>
        <p:nvSpPr>
          <p:cNvPr id="33" name="TextBox 32"/>
          <p:cNvSpPr txBox="1"/>
          <p:nvPr/>
        </p:nvSpPr>
        <p:spPr>
          <a:xfrm>
            <a:off x="65314" y="2944746"/>
            <a:ext cx="1621970" cy="338554"/>
          </a:xfrm>
          <a:prstGeom prst="rect">
            <a:avLst/>
          </a:prstGeom>
          <a:noFill/>
        </p:spPr>
        <p:txBody>
          <a:bodyPr wrap="square" rtlCol="0">
            <a:spAutoFit/>
          </a:bodyPr>
          <a:lstStyle/>
          <a:p>
            <a:r>
              <a:rPr lang="en-US" sz="1600" b="1" dirty="0" smtClean="0">
                <a:solidFill>
                  <a:schemeClr val="accent2"/>
                </a:solidFill>
                <a:latin typeface="Comic Sans MS" panose="030F0702030302020204" pitchFamily="66" charset="0"/>
              </a:rPr>
              <a:t>movieplex1.log</a:t>
            </a:r>
            <a:endParaRPr lang="en-US" sz="1600" b="1" dirty="0" smtClean="0">
              <a:solidFill>
                <a:schemeClr val="accent2"/>
              </a:solidFill>
              <a:latin typeface="Comic Sans MS" panose="030F0702030302020204" pitchFamily="66" charset="0"/>
            </a:endParaRPr>
          </a:p>
        </p:txBody>
      </p:sp>
      <p:sp>
        <p:nvSpPr>
          <p:cNvPr id="34" name="Rectangle 33"/>
          <p:cNvSpPr/>
          <p:nvPr/>
        </p:nvSpPr>
        <p:spPr bwMode="auto">
          <a:xfrm>
            <a:off x="1642532" y="2120409"/>
            <a:ext cx="914400" cy="381000"/>
          </a:xfrm>
          <a:prstGeom prst="rect">
            <a:avLst/>
          </a:prstGeom>
          <a:solidFill>
            <a:srgbClr val="92D050"/>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algn="ctr" defTabSz="228600">
              <a:spcBef>
                <a:spcPct val="20000"/>
              </a:spcBef>
              <a:buClr>
                <a:srgbClr val="FF0000"/>
              </a:buClr>
            </a:pPr>
            <a:r>
              <a:rPr lang="en-US" b="1" dirty="0" smtClean="0">
                <a:solidFill>
                  <a:srgbClr val="0000FF"/>
                </a:solidFill>
                <a:latin typeface="Arial" panose="020B0604020202020204" pitchFamily="34" charset="0"/>
              </a:rPr>
              <a:t>B</a:t>
            </a:r>
            <a:endParaRPr kumimoji="0" lang="en-US" sz="1800" i="0" u="none" strike="noStrike" cap="none" normalizeH="0" baseline="0" dirty="0" smtClean="0">
              <a:ln>
                <a:noFill/>
              </a:ln>
              <a:solidFill>
                <a:srgbClr val="FFFF00"/>
              </a:solidFill>
              <a:effectLst/>
              <a:latin typeface="Arial" panose="020B0604020202020204" pitchFamily="34" charset="0"/>
            </a:endParaRPr>
          </a:p>
        </p:txBody>
      </p:sp>
      <p:sp>
        <p:nvSpPr>
          <p:cNvPr id="35" name="Rectangle 34"/>
          <p:cNvSpPr/>
          <p:nvPr/>
        </p:nvSpPr>
        <p:spPr bwMode="auto">
          <a:xfrm>
            <a:off x="1642532" y="2555837"/>
            <a:ext cx="914400" cy="381000"/>
          </a:xfrm>
          <a:prstGeom prst="rect">
            <a:avLst/>
          </a:prstGeom>
          <a:solidFill>
            <a:srgbClr val="92D050"/>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algn="ctr" defTabSz="228600">
              <a:spcBef>
                <a:spcPct val="20000"/>
              </a:spcBef>
              <a:buClr>
                <a:srgbClr val="FF0000"/>
              </a:buClr>
            </a:pPr>
            <a:r>
              <a:rPr lang="en-US" b="1" dirty="0" smtClean="0">
                <a:solidFill>
                  <a:srgbClr val="CC00CC"/>
                </a:solidFill>
                <a:latin typeface="Arial" panose="020B0604020202020204" pitchFamily="34" charset="0"/>
              </a:rPr>
              <a:t>C</a:t>
            </a:r>
            <a:endParaRPr kumimoji="0" lang="en-US" sz="1800" b="1" i="0" u="none" strike="noStrike" cap="none" normalizeH="0" baseline="0" dirty="0" smtClean="0">
              <a:ln>
                <a:noFill/>
              </a:ln>
              <a:solidFill>
                <a:srgbClr val="0000FF"/>
              </a:solidFill>
              <a:effectLst/>
              <a:latin typeface="Arial" panose="020B0604020202020204" pitchFamily="34" charset="0"/>
            </a:endParaRPr>
          </a:p>
        </p:txBody>
      </p:sp>
      <p:cxnSp>
        <p:nvCxnSpPr>
          <p:cNvPr id="36" name="Straight Arrow Connector 35"/>
          <p:cNvCxnSpPr/>
          <p:nvPr/>
        </p:nvCxnSpPr>
        <p:spPr bwMode="auto">
          <a:xfrm>
            <a:off x="1143000" y="1935353"/>
            <a:ext cx="457200" cy="0"/>
          </a:xfrm>
          <a:prstGeom prst="straightConnector1">
            <a:avLst/>
          </a:prstGeom>
          <a:noFill/>
          <a:ln w="28575" cap="flat" cmpd="sng" algn="ctr">
            <a:solidFill>
              <a:schemeClr val="accent2"/>
            </a:solidFill>
            <a:prstDash val="solid"/>
            <a:round/>
            <a:headEnd type="oval" w="med" len="med"/>
            <a:tailEnd type="triangle" w="lg" len="lg"/>
          </a:ln>
          <a:effectLst>
            <a:outerShdw blurRad="50800" dist="38100" dir="5400000" algn="t" rotWithShape="0">
              <a:prstClr val="black">
                <a:alpha val="40000"/>
              </a:prstClr>
            </a:outerShdw>
          </a:effectLst>
        </p:spPr>
      </p:cxnSp>
      <p:cxnSp>
        <p:nvCxnSpPr>
          <p:cNvPr id="37" name="Straight Arrow Connector 36"/>
          <p:cNvCxnSpPr/>
          <p:nvPr/>
        </p:nvCxnSpPr>
        <p:spPr bwMode="auto">
          <a:xfrm>
            <a:off x="1143000" y="2316353"/>
            <a:ext cx="457200" cy="0"/>
          </a:xfrm>
          <a:prstGeom prst="straightConnector1">
            <a:avLst/>
          </a:prstGeom>
          <a:noFill/>
          <a:ln w="28575" cap="flat" cmpd="sng" algn="ctr">
            <a:solidFill>
              <a:schemeClr val="accent2"/>
            </a:solidFill>
            <a:prstDash val="solid"/>
            <a:round/>
            <a:headEnd type="oval" w="med" len="med"/>
            <a:tailEnd type="triangle" w="lg" len="lg"/>
          </a:ln>
          <a:effectLst>
            <a:outerShdw blurRad="50800" dist="38100" dir="5400000" algn="t" rotWithShape="0">
              <a:prstClr val="black">
                <a:alpha val="40000"/>
              </a:prstClr>
            </a:outerShdw>
          </a:effectLst>
        </p:spPr>
      </p:cxnSp>
      <p:cxnSp>
        <p:nvCxnSpPr>
          <p:cNvPr id="38" name="Straight Arrow Connector 37"/>
          <p:cNvCxnSpPr/>
          <p:nvPr/>
        </p:nvCxnSpPr>
        <p:spPr bwMode="auto">
          <a:xfrm>
            <a:off x="1143000" y="2708237"/>
            <a:ext cx="457200" cy="0"/>
          </a:xfrm>
          <a:prstGeom prst="straightConnector1">
            <a:avLst/>
          </a:prstGeom>
          <a:noFill/>
          <a:ln w="28575" cap="flat" cmpd="sng" algn="ctr">
            <a:solidFill>
              <a:schemeClr val="accent2"/>
            </a:solidFill>
            <a:prstDash val="solid"/>
            <a:round/>
            <a:headEnd type="oval" w="med" len="med"/>
            <a:tailEnd type="triangle" w="lg" len="lg"/>
          </a:ln>
          <a:effectLst>
            <a:outerShdw blurRad="50800" dist="38100" dir="5400000" algn="t" rotWithShape="0">
              <a:prstClr val="black">
                <a:alpha val="40000"/>
              </a:prstClr>
            </a:outerShdw>
          </a:effectLst>
        </p:spPr>
      </p:cxnSp>
      <p:sp>
        <p:nvSpPr>
          <p:cNvPr id="39" name="TextBox 38"/>
          <p:cNvSpPr txBox="1"/>
          <p:nvPr/>
        </p:nvSpPr>
        <p:spPr>
          <a:xfrm>
            <a:off x="5797117" y="1044901"/>
            <a:ext cx="2364750" cy="338554"/>
          </a:xfrm>
          <a:prstGeom prst="rect">
            <a:avLst/>
          </a:prstGeom>
          <a:noFill/>
        </p:spPr>
        <p:txBody>
          <a:bodyPr wrap="none" rtlCol="0">
            <a:spAutoFit/>
          </a:bodyPr>
          <a:lstStyle/>
          <a:p>
            <a:r>
              <a:rPr lang="en-US" sz="1600" b="1" dirty="0" smtClean="0">
                <a:solidFill>
                  <a:schemeClr val="accent2"/>
                </a:solidFill>
                <a:latin typeface="Comic Sans MS" panose="030F0702030302020204" pitchFamily="66" charset="0"/>
              </a:rPr>
              <a:t>Secondary NameNode</a:t>
            </a:r>
            <a:endParaRPr lang="en-US" sz="1600" b="1" dirty="0" smtClean="0">
              <a:solidFill>
                <a:schemeClr val="accent2"/>
              </a:solidFill>
              <a:latin typeface="Comic Sans MS" panose="030F0702030302020204" pitchFamily="66" charset="0"/>
            </a:endParaRPr>
          </a:p>
        </p:txBody>
      </p:sp>
      <p:sp>
        <p:nvSpPr>
          <p:cNvPr id="40" name="TextBox 39"/>
          <p:cNvSpPr txBox="1"/>
          <p:nvPr/>
        </p:nvSpPr>
        <p:spPr>
          <a:xfrm>
            <a:off x="6553200" y="3124200"/>
            <a:ext cx="889987" cy="338554"/>
          </a:xfrm>
          <a:prstGeom prst="rect">
            <a:avLst/>
          </a:prstGeom>
          <a:noFill/>
        </p:spPr>
        <p:txBody>
          <a:bodyPr wrap="none" rtlCol="0">
            <a:spAutoFit/>
          </a:bodyPr>
          <a:lstStyle/>
          <a:p>
            <a:r>
              <a:rPr lang="en-US" sz="1600" b="1" dirty="0" smtClean="0">
                <a:solidFill>
                  <a:schemeClr val="accent2"/>
                </a:solidFill>
                <a:latin typeface="Comic Sans MS" panose="030F0702030302020204" pitchFamily="66" charset="0"/>
              </a:rPr>
              <a:t>Master</a:t>
            </a:r>
            <a:endParaRPr lang="en-US" sz="1600" b="1" dirty="0" smtClean="0">
              <a:solidFill>
                <a:schemeClr val="accent2"/>
              </a:solidFill>
              <a:latin typeface="Comic Sans MS" panose="030F0702030302020204" pitchFamily="66" charset="0"/>
            </a:endParaRPr>
          </a:p>
        </p:txBody>
      </p:sp>
      <p:sp>
        <p:nvSpPr>
          <p:cNvPr id="42" name="TextBox 41"/>
          <p:cNvSpPr txBox="1"/>
          <p:nvPr/>
        </p:nvSpPr>
        <p:spPr>
          <a:xfrm>
            <a:off x="1153886" y="3917760"/>
            <a:ext cx="712054" cy="338554"/>
          </a:xfrm>
          <a:prstGeom prst="rect">
            <a:avLst/>
          </a:prstGeom>
          <a:noFill/>
        </p:spPr>
        <p:txBody>
          <a:bodyPr wrap="none" rtlCol="0">
            <a:spAutoFit/>
          </a:bodyPr>
          <a:lstStyle/>
          <a:p>
            <a:r>
              <a:rPr lang="en-US" sz="1600" b="1" dirty="0" smtClean="0">
                <a:solidFill>
                  <a:schemeClr val="accent2"/>
                </a:solidFill>
                <a:latin typeface="Comic Sans MS" panose="030F0702030302020204" pitchFamily="66" charset="0"/>
              </a:rPr>
              <a:t>Slave</a:t>
            </a:r>
            <a:endParaRPr lang="en-US" sz="1600" b="1" dirty="0" smtClean="0">
              <a:solidFill>
                <a:schemeClr val="accent2"/>
              </a:solidFill>
              <a:latin typeface="Comic Sans MS" panose="030F0702030302020204" pitchFamily="66" charset="0"/>
            </a:endParaRPr>
          </a:p>
        </p:txBody>
      </p:sp>
      <p:sp>
        <p:nvSpPr>
          <p:cNvPr id="43" name="Rectangle 42"/>
          <p:cNvSpPr/>
          <p:nvPr/>
        </p:nvSpPr>
        <p:spPr bwMode="auto">
          <a:xfrm>
            <a:off x="6053668" y="1351130"/>
            <a:ext cx="1828800" cy="1752600"/>
          </a:xfrm>
          <a:prstGeom prst="rect">
            <a:avLst/>
          </a:prstGeom>
          <a:solidFill>
            <a:srgbClr val="CCECFF"/>
          </a:solidFill>
          <a:ln w="952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4" name="TextBox 43"/>
          <p:cNvSpPr txBox="1"/>
          <p:nvPr/>
        </p:nvSpPr>
        <p:spPr>
          <a:xfrm>
            <a:off x="6028267" y="1380181"/>
            <a:ext cx="2133600" cy="1538883"/>
          </a:xfrm>
          <a:prstGeom prst="rect">
            <a:avLst/>
          </a:prstGeom>
          <a:noFill/>
        </p:spPr>
        <p:txBody>
          <a:bodyPr wrap="square" rtlCol="0">
            <a:spAutoFit/>
          </a:bodyPr>
          <a:lstStyle/>
          <a:p>
            <a:r>
              <a:rPr lang="en-US" sz="1200" b="1" dirty="0" smtClean="0">
                <a:latin typeface="Comic Sans MS" panose="030F0702030302020204" pitchFamily="66" charset="0"/>
              </a:rPr>
              <a:t>File: </a:t>
            </a:r>
            <a:r>
              <a:rPr lang="en-US" sz="1200" b="1" dirty="0" smtClean="0">
                <a:solidFill>
                  <a:schemeClr val="accent2"/>
                </a:solidFill>
                <a:latin typeface="Comic Sans MS" panose="030F0702030302020204" pitchFamily="66" charset="0"/>
              </a:rPr>
              <a:t>movieplex1.log</a:t>
            </a:r>
            <a:endParaRPr lang="en-US" sz="1200" b="1" dirty="0" smtClean="0">
              <a:solidFill>
                <a:schemeClr val="accent2"/>
              </a:solidFill>
              <a:latin typeface="Comic Sans MS" panose="030F0702030302020204" pitchFamily="66" charset="0"/>
            </a:endParaRPr>
          </a:p>
          <a:p>
            <a:r>
              <a:rPr lang="en-US" sz="1200" b="1" dirty="0" smtClean="0">
                <a:latin typeface="Comic Sans MS" panose="030F0702030302020204" pitchFamily="66" charset="0"/>
              </a:rPr>
              <a:t>Blocks: </a:t>
            </a:r>
            <a:r>
              <a:rPr lang="en-US" sz="1200" b="1" dirty="0" smtClean="0">
                <a:solidFill>
                  <a:schemeClr val="accent2"/>
                </a:solidFill>
                <a:latin typeface="Arial" panose="020B0604020202020204" pitchFamily="34" charset="0"/>
              </a:rPr>
              <a:t>A</a:t>
            </a:r>
            <a:r>
              <a:rPr lang="en-US" sz="1200" dirty="0" smtClean="0"/>
              <a:t>, </a:t>
            </a:r>
            <a:r>
              <a:rPr lang="en-US" sz="1200" b="1" dirty="0" smtClean="0">
                <a:solidFill>
                  <a:srgbClr val="0000FF"/>
                </a:solidFill>
                <a:latin typeface="Arial" panose="020B0604020202020204" pitchFamily="34" charset="0"/>
              </a:rPr>
              <a:t>B</a:t>
            </a:r>
            <a:r>
              <a:rPr lang="en-US" sz="1200" dirty="0" smtClean="0"/>
              <a:t>, </a:t>
            </a:r>
            <a:r>
              <a:rPr lang="en-US" sz="1200" b="1" dirty="0" smtClean="0">
                <a:solidFill>
                  <a:srgbClr val="CC00CC"/>
                </a:solidFill>
                <a:latin typeface="Arial" panose="020B0604020202020204" pitchFamily="34" charset="0"/>
              </a:rPr>
              <a:t>C</a:t>
            </a:r>
            <a:endParaRPr lang="en-US" sz="1200" dirty="0" smtClean="0">
              <a:solidFill>
                <a:srgbClr val="CC00CC"/>
              </a:solidFill>
            </a:endParaRPr>
          </a:p>
          <a:p>
            <a:r>
              <a:rPr lang="en-US" sz="1200" b="1" dirty="0" smtClean="0">
                <a:latin typeface="Comic Sans MS" panose="030F0702030302020204" pitchFamily="66" charset="0"/>
              </a:rPr>
              <a:t>Data Nodes: 1, 2, 3</a:t>
            </a:r>
            <a:endParaRPr lang="en-US" sz="1200" b="1" dirty="0" smtClean="0">
              <a:latin typeface="Comic Sans MS" panose="030F0702030302020204" pitchFamily="66" charset="0"/>
            </a:endParaRPr>
          </a:p>
          <a:p>
            <a:r>
              <a:rPr lang="en-US" sz="1200" b="1" dirty="0" smtClean="0">
                <a:solidFill>
                  <a:schemeClr val="accent2"/>
                </a:solidFill>
                <a:latin typeface="Arial" panose="020B0604020202020204" pitchFamily="34" charset="0"/>
              </a:rPr>
              <a:t>A</a:t>
            </a:r>
            <a:r>
              <a:rPr lang="en-US" sz="1200" b="1" dirty="0" smtClean="0">
                <a:latin typeface="Comic Sans MS" panose="030F0702030302020204" pitchFamily="66" charset="0"/>
              </a:rPr>
              <a:t>: DN</a:t>
            </a:r>
            <a:r>
              <a:rPr lang="en-US" sz="1200" b="1" dirty="0" smtClean="0">
                <a:solidFill>
                  <a:schemeClr val="accent2"/>
                </a:solidFill>
                <a:latin typeface="Comic Sans MS" panose="030F0702030302020204" pitchFamily="66" charset="0"/>
              </a:rPr>
              <a:t>1</a:t>
            </a:r>
            <a:r>
              <a:rPr lang="en-US" sz="1200" b="1" dirty="0" smtClean="0">
                <a:latin typeface="Comic Sans MS" panose="030F0702030302020204" pitchFamily="66" charset="0"/>
              </a:rPr>
              <a:t>,DN</a:t>
            </a:r>
            <a:r>
              <a:rPr lang="en-US" sz="1200" b="1" dirty="0" smtClean="0">
                <a:solidFill>
                  <a:schemeClr val="accent2"/>
                </a:solidFill>
                <a:latin typeface="Comic Sans MS" panose="030F0702030302020204" pitchFamily="66" charset="0"/>
              </a:rPr>
              <a:t>2</a:t>
            </a:r>
            <a:r>
              <a:rPr lang="en-US" sz="1200" b="1" dirty="0" smtClean="0">
                <a:latin typeface="Comic Sans MS" panose="030F0702030302020204" pitchFamily="66" charset="0"/>
              </a:rPr>
              <a:t>, DN</a:t>
            </a:r>
            <a:r>
              <a:rPr lang="en-US" sz="1200" b="1" dirty="0" smtClean="0">
                <a:solidFill>
                  <a:schemeClr val="accent2"/>
                </a:solidFill>
                <a:latin typeface="Comic Sans MS" panose="030F0702030302020204" pitchFamily="66" charset="0"/>
              </a:rPr>
              <a:t>3</a:t>
            </a:r>
            <a:endParaRPr lang="en-US" sz="1200" b="1" dirty="0" smtClean="0">
              <a:solidFill>
                <a:schemeClr val="accent2"/>
              </a:solidFill>
              <a:latin typeface="Comic Sans MS" panose="030F0702030302020204" pitchFamily="66" charset="0"/>
            </a:endParaRPr>
          </a:p>
          <a:p>
            <a:r>
              <a:rPr lang="en-US" sz="1200" b="1" dirty="0" smtClean="0">
                <a:solidFill>
                  <a:srgbClr val="0000FF"/>
                </a:solidFill>
                <a:latin typeface="Arial" panose="020B0604020202020204" pitchFamily="34" charset="0"/>
              </a:rPr>
              <a:t>B</a:t>
            </a:r>
            <a:r>
              <a:rPr lang="en-US" sz="1200" b="1" dirty="0" smtClean="0">
                <a:latin typeface="Comic Sans MS" panose="030F0702030302020204" pitchFamily="66" charset="0"/>
              </a:rPr>
              <a:t>: DN</a:t>
            </a:r>
            <a:r>
              <a:rPr lang="en-US" sz="1200" b="1" dirty="0" smtClean="0">
                <a:solidFill>
                  <a:schemeClr val="accent2"/>
                </a:solidFill>
                <a:latin typeface="Comic Sans MS" panose="030F0702030302020204" pitchFamily="66" charset="0"/>
              </a:rPr>
              <a:t>1</a:t>
            </a:r>
            <a:r>
              <a:rPr lang="en-US" sz="1200" b="1" dirty="0" smtClean="0">
                <a:latin typeface="Comic Sans MS" panose="030F0702030302020204" pitchFamily="66" charset="0"/>
              </a:rPr>
              <a:t>,DN</a:t>
            </a:r>
            <a:r>
              <a:rPr lang="en-US" sz="1200" b="1" dirty="0" smtClean="0">
                <a:solidFill>
                  <a:schemeClr val="accent2"/>
                </a:solidFill>
                <a:latin typeface="Comic Sans MS" panose="030F0702030302020204" pitchFamily="66" charset="0"/>
              </a:rPr>
              <a:t>2</a:t>
            </a:r>
            <a:r>
              <a:rPr lang="en-US" sz="1200" b="1" dirty="0" smtClean="0">
                <a:latin typeface="Comic Sans MS" panose="030F0702030302020204" pitchFamily="66" charset="0"/>
              </a:rPr>
              <a:t>, DN</a:t>
            </a:r>
            <a:r>
              <a:rPr lang="en-US" sz="1200" b="1" dirty="0" smtClean="0">
                <a:solidFill>
                  <a:schemeClr val="accent2"/>
                </a:solidFill>
                <a:latin typeface="Comic Sans MS" panose="030F0702030302020204" pitchFamily="66" charset="0"/>
              </a:rPr>
              <a:t>3</a:t>
            </a:r>
            <a:endParaRPr lang="en-US" sz="1200" b="1" dirty="0" smtClean="0">
              <a:latin typeface="Comic Sans MS" panose="030F0702030302020204" pitchFamily="66" charset="0"/>
            </a:endParaRPr>
          </a:p>
          <a:p>
            <a:r>
              <a:rPr lang="en-US" sz="1200" b="1" dirty="0" smtClean="0">
                <a:solidFill>
                  <a:srgbClr val="CC00CC"/>
                </a:solidFill>
                <a:latin typeface="Arial" panose="020B0604020202020204" pitchFamily="34" charset="0"/>
              </a:rPr>
              <a:t>C</a:t>
            </a:r>
            <a:r>
              <a:rPr lang="en-US" sz="1200" b="1" dirty="0" smtClean="0">
                <a:latin typeface="Comic Sans MS" panose="030F0702030302020204" pitchFamily="66" charset="0"/>
              </a:rPr>
              <a:t>: DN</a:t>
            </a:r>
            <a:r>
              <a:rPr lang="en-US" sz="1200" b="1" dirty="0" smtClean="0">
                <a:solidFill>
                  <a:schemeClr val="accent2"/>
                </a:solidFill>
                <a:latin typeface="Comic Sans MS" panose="030F0702030302020204" pitchFamily="66" charset="0"/>
              </a:rPr>
              <a:t>1</a:t>
            </a:r>
            <a:r>
              <a:rPr lang="en-US" sz="1200" b="1" dirty="0" smtClean="0">
                <a:latin typeface="Comic Sans MS" panose="030F0702030302020204" pitchFamily="66" charset="0"/>
              </a:rPr>
              <a:t>,DN</a:t>
            </a:r>
            <a:r>
              <a:rPr lang="en-US" sz="1200" b="1" dirty="0" smtClean="0">
                <a:solidFill>
                  <a:schemeClr val="accent2"/>
                </a:solidFill>
                <a:latin typeface="Comic Sans MS" panose="030F0702030302020204" pitchFamily="66" charset="0"/>
              </a:rPr>
              <a:t>2</a:t>
            </a:r>
            <a:r>
              <a:rPr lang="en-US" sz="1200" b="1" dirty="0" smtClean="0">
                <a:latin typeface="Comic Sans MS" panose="030F0702030302020204" pitchFamily="66" charset="0"/>
              </a:rPr>
              <a:t>, DN</a:t>
            </a:r>
            <a:r>
              <a:rPr lang="en-US" sz="1200" b="1" dirty="0" smtClean="0">
                <a:solidFill>
                  <a:schemeClr val="accent2"/>
                </a:solidFill>
                <a:latin typeface="Comic Sans MS" panose="030F0702030302020204" pitchFamily="66" charset="0"/>
              </a:rPr>
              <a:t>3</a:t>
            </a:r>
            <a:endParaRPr lang="en-US" sz="1200" b="1" dirty="0" smtClean="0">
              <a:solidFill>
                <a:schemeClr val="accent2"/>
              </a:solidFill>
              <a:latin typeface="Comic Sans MS" panose="030F0702030302020204" pitchFamily="66" charset="0"/>
            </a:endParaRPr>
          </a:p>
          <a:p>
            <a:r>
              <a:rPr lang="en-US" sz="1200" b="1" dirty="0" smtClean="0">
                <a:solidFill>
                  <a:schemeClr val="accent2"/>
                </a:solidFill>
                <a:latin typeface="Comic Sans MS" panose="030F0702030302020204" pitchFamily="66" charset="0"/>
              </a:rPr>
              <a:t>. . .</a:t>
            </a:r>
            <a:endParaRPr lang="en-US" sz="1200" b="1" dirty="0" smtClean="0">
              <a:latin typeface="Comic Sans MS" panose="030F0702030302020204" pitchFamily="66" charset="0"/>
            </a:endParaRPr>
          </a:p>
          <a:p>
            <a:endParaRPr lang="en-US" sz="1000" b="1" dirty="0">
              <a:latin typeface="Comic Sans MS" panose="030F0702030302020204" pitchFamily="66" charset="0"/>
            </a:endParaRPr>
          </a:p>
        </p:txBody>
      </p:sp>
      <p:pic>
        <p:nvPicPr>
          <p:cNvPr id="45" name="Picture 2"/>
          <p:cNvPicPr>
            <a:picLocks noChangeAspect="1" noChangeArrowheads="1"/>
          </p:cNvPicPr>
          <p:nvPr/>
        </p:nvPicPr>
        <p:blipFill>
          <a:blip r:embed="rId1" cstate="print"/>
          <a:srcRect/>
          <a:stretch>
            <a:fillRect/>
          </a:stretch>
        </p:blipFill>
        <p:spPr bwMode="auto">
          <a:xfrm>
            <a:off x="7909982" y="1715345"/>
            <a:ext cx="819150" cy="1200150"/>
          </a:xfrm>
          <a:prstGeom prst="rect">
            <a:avLst/>
          </a:prstGeom>
          <a:noFill/>
          <a:ln w="9525">
            <a:noFill/>
            <a:miter lim="800000"/>
            <a:headEnd/>
            <a:tailEnd/>
          </a:ln>
        </p:spPr>
      </p:pic>
      <p:sp>
        <p:nvSpPr>
          <p:cNvPr id="48" name="TextBox 47"/>
          <p:cNvSpPr txBox="1"/>
          <p:nvPr/>
        </p:nvSpPr>
        <p:spPr>
          <a:xfrm>
            <a:off x="1676400" y="1371600"/>
            <a:ext cx="793807" cy="338554"/>
          </a:xfrm>
          <a:prstGeom prst="rect">
            <a:avLst/>
          </a:prstGeom>
          <a:noFill/>
        </p:spPr>
        <p:txBody>
          <a:bodyPr wrap="none" rtlCol="0">
            <a:spAutoFit/>
          </a:bodyPr>
          <a:lstStyle/>
          <a:p>
            <a:r>
              <a:rPr lang="en-US" sz="1600" b="1" dirty="0" smtClean="0">
                <a:solidFill>
                  <a:schemeClr val="accent2"/>
                </a:solidFill>
                <a:latin typeface="Comic Sans MS" panose="030F0702030302020204" pitchFamily="66" charset="0"/>
              </a:rPr>
              <a:t>Blocks</a:t>
            </a:r>
            <a:endParaRPr lang="en-US" sz="1600" b="1" dirty="0" smtClean="0">
              <a:solidFill>
                <a:schemeClr val="accent2"/>
              </a:solidFill>
              <a:latin typeface="Comic Sans MS" panose="030F0702030302020204" pitchFamily="66" charset="0"/>
            </a:endParaRPr>
          </a:p>
        </p:txBody>
      </p:sp>
      <p:grpSp>
        <p:nvGrpSpPr>
          <p:cNvPr id="65" name="Group 64"/>
          <p:cNvGrpSpPr/>
          <p:nvPr/>
        </p:nvGrpSpPr>
        <p:grpSpPr>
          <a:xfrm>
            <a:off x="4758268" y="1704031"/>
            <a:ext cx="1238188" cy="1476493"/>
            <a:chOff x="4758268" y="1704031"/>
            <a:chExt cx="1238188" cy="1476493"/>
          </a:xfrm>
        </p:grpSpPr>
        <p:pic>
          <p:nvPicPr>
            <p:cNvPr id="16" name="Picture 2"/>
            <p:cNvPicPr>
              <a:picLocks noChangeAspect="1" noChangeArrowheads="1"/>
            </p:cNvPicPr>
            <p:nvPr/>
          </p:nvPicPr>
          <p:blipFill>
            <a:blip r:embed="rId1" cstate="print"/>
            <a:srcRect/>
            <a:stretch>
              <a:fillRect/>
            </a:stretch>
          </p:blipFill>
          <p:spPr bwMode="auto">
            <a:xfrm>
              <a:off x="4758268" y="1704031"/>
              <a:ext cx="819150" cy="1200150"/>
            </a:xfrm>
            <a:prstGeom prst="rect">
              <a:avLst/>
            </a:prstGeom>
            <a:noFill/>
            <a:ln w="9525">
              <a:noFill/>
              <a:miter lim="800000"/>
              <a:headEnd/>
              <a:tailEnd/>
            </a:ln>
          </p:spPr>
        </p:pic>
        <p:graphicFrame>
          <p:nvGraphicFramePr>
            <p:cNvPr id="5122" name="Object 17"/>
            <p:cNvGraphicFramePr>
              <a:graphicFrameLocks noChangeAspect="1"/>
            </p:cNvGraphicFramePr>
            <p:nvPr/>
          </p:nvGraphicFramePr>
          <p:xfrm>
            <a:off x="5105400" y="1905000"/>
            <a:ext cx="369148" cy="920750"/>
          </p:xfrm>
          <a:graphic>
            <a:graphicData uri="http://schemas.openxmlformats.org/presentationml/2006/ole">
              <mc:AlternateContent xmlns:mc="http://schemas.openxmlformats.org/markup-compatibility/2006">
                <mc:Choice xmlns:v="urn:schemas-microsoft-com:vml" Requires="v">
                  <p:oleObj spid="_x0000_s52750" name="Photo Editor Photo" r:id="rId2" imgW="781050" imgH="1943100" progId="">
                    <p:embed/>
                  </p:oleObj>
                </mc:Choice>
                <mc:Fallback>
                  <p:oleObj name="Photo Editor Photo" r:id="rId2" imgW="781050" imgH="1943100" progId="">
                    <p:embed/>
                    <p:pic>
                      <p:nvPicPr>
                        <p:cNvPr id="0" name="Object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5105400" y="1905000"/>
                          <a:ext cx="369148" cy="920750"/>
                        </a:xfrm>
                        <a:prstGeom prst="rect">
                          <a:avLst/>
                        </a:prstGeom>
                        <a:noFill/>
                        <a:ln>
                          <a:noFill/>
                        </a:ln>
                        <a:effectLst/>
                        <a:extLst>
                          <a:ext uri="{909E8E84-426E-40DD-AFC4-6F175D3DCCD1}">
                            <a14:hiddenFill xmlns:a14="http://schemas.microsoft.com/office/drawing/2010/main">
                              <a:solidFill>
                                <a:srgbClr val="CCCCCC"/>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3" name="Object 18"/>
            <p:cNvGraphicFramePr>
              <a:graphicFrameLocks noChangeAspect="1"/>
            </p:cNvGraphicFramePr>
            <p:nvPr/>
          </p:nvGraphicFramePr>
          <p:xfrm>
            <a:off x="5497892" y="2518602"/>
            <a:ext cx="498564" cy="661922"/>
          </p:xfrm>
          <a:graphic>
            <a:graphicData uri="http://schemas.openxmlformats.org/presentationml/2006/ole">
              <mc:AlternateContent xmlns:mc="http://schemas.openxmlformats.org/markup-compatibility/2006">
                <mc:Choice xmlns:v="urn:schemas-microsoft-com:vml" Requires="v">
                  <p:oleObj spid="_x0000_s52751" name="Photo Editor Photo" r:id="rId4" imgW="1104900" imgH="1466850" progId="">
                    <p:embed/>
                  </p:oleObj>
                </mc:Choice>
                <mc:Fallback>
                  <p:oleObj name="Photo Editor Photo" r:id="rId4" imgW="1104900" imgH="1466850" progId="">
                    <p:embed/>
                    <p:pic>
                      <p:nvPicPr>
                        <p:cNvPr id="0"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5497892" y="2518602"/>
                          <a:ext cx="498564" cy="661922"/>
                        </a:xfrm>
                        <a:prstGeom prst="rect">
                          <a:avLst/>
                        </a:prstGeom>
                        <a:noFill/>
                        <a:ln>
                          <a:noFill/>
                        </a:ln>
                        <a:effectLst/>
                        <a:extLst>
                          <a:ext uri="{909E8E84-426E-40DD-AFC4-6F175D3DCCD1}">
                            <a14:hiddenFill xmlns:a14="http://schemas.microsoft.com/office/drawing/2010/main">
                              <a:solidFill>
                                <a:srgbClr val="CCCCCC"/>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5124" name="Object 17"/>
          <p:cNvGraphicFramePr>
            <a:graphicFrameLocks noChangeAspect="1"/>
          </p:cNvGraphicFramePr>
          <p:nvPr/>
        </p:nvGraphicFramePr>
        <p:xfrm>
          <a:off x="8177212" y="1905000"/>
          <a:ext cx="369888" cy="920750"/>
        </p:xfrm>
        <a:graphic>
          <a:graphicData uri="http://schemas.openxmlformats.org/presentationml/2006/ole">
            <mc:AlternateContent xmlns:mc="http://schemas.openxmlformats.org/markup-compatibility/2006">
              <mc:Choice xmlns:v="urn:schemas-microsoft-com:vml" Requires="v">
                <p:oleObj spid="_x0000_s52752" name="Photo Editor Photo" r:id="rId6" imgW="781050" imgH="1943100" progId="">
                  <p:embed/>
                </p:oleObj>
              </mc:Choice>
              <mc:Fallback>
                <p:oleObj name="Photo Editor Photo" r:id="rId6" imgW="781050" imgH="1943100" progId="">
                  <p:embed/>
                  <p:pic>
                    <p:nvPicPr>
                      <p:cNvPr id="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8177212" y="1905000"/>
                        <a:ext cx="369888" cy="920750"/>
                      </a:xfrm>
                      <a:prstGeom prst="rect">
                        <a:avLst/>
                      </a:prstGeom>
                      <a:noFill/>
                      <a:ln>
                        <a:noFill/>
                      </a:ln>
                      <a:effectLst/>
                      <a:extLst>
                        <a:ext uri="{909E8E84-426E-40DD-AFC4-6F175D3DCCD1}">
                          <a14:hiddenFill xmlns:a14="http://schemas.microsoft.com/office/drawing/2010/main">
                            <a:solidFill>
                              <a:srgbClr val="CCCCCC"/>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5" name="Object 18"/>
          <p:cNvGraphicFramePr>
            <a:graphicFrameLocks noChangeAspect="1"/>
          </p:cNvGraphicFramePr>
          <p:nvPr/>
        </p:nvGraphicFramePr>
        <p:xfrm>
          <a:off x="8569325" y="2519363"/>
          <a:ext cx="498475" cy="660400"/>
        </p:xfrm>
        <a:graphic>
          <a:graphicData uri="http://schemas.openxmlformats.org/presentationml/2006/ole">
            <mc:AlternateContent xmlns:mc="http://schemas.openxmlformats.org/markup-compatibility/2006">
              <mc:Choice xmlns:v="urn:schemas-microsoft-com:vml" Requires="v">
                <p:oleObj spid="_x0000_s52753" name="Photo Editor Photo" r:id="rId7" imgW="1104900" imgH="1466850" progId="">
                  <p:embed/>
                </p:oleObj>
              </mc:Choice>
              <mc:Fallback>
                <p:oleObj name="Photo Editor Photo" r:id="rId7" imgW="1104900" imgH="1466850"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8569325" y="2519363"/>
                        <a:ext cx="498475" cy="660400"/>
                      </a:xfrm>
                      <a:prstGeom prst="rect">
                        <a:avLst/>
                      </a:prstGeom>
                      <a:noFill/>
                      <a:ln>
                        <a:noFill/>
                      </a:ln>
                      <a:effectLst/>
                      <a:extLst>
                        <a:ext uri="{909E8E84-426E-40DD-AFC4-6F175D3DCCD1}">
                          <a14:hiddenFill xmlns:a14="http://schemas.microsoft.com/office/drawing/2010/main">
                            <a:solidFill>
                              <a:srgbClr val="CCCCCC"/>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56" name="Picture 8" descr="C:\Users\LSERHAL.ORADEV\Desktop\worker.gif"/>
          <p:cNvPicPr>
            <a:picLocks noChangeAspect="1" noChangeArrowheads="1"/>
          </p:cNvPicPr>
          <p:nvPr/>
        </p:nvPicPr>
        <p:blipFill>
          <a:blip r:embed="rId8" cstate="print"/>
          <a:srcRect/>
          <a:stretch>
            <a:fillRect/>
          </a:stretch>
        </p:blipFill>
        <p:spPr bwMode="auto">
          <a:xfrm>
            <a:off x="2514600" y="4909456"/>
            <a:ext cx="460794" cy="1110344"/>
          </a:xfrm>
          <a:prstGeom prst="rect">
            <a:avLst/>
          </a:prstGeom>
          <a:noFill/>
        </p:spPr>
      </p:pic>
      <p:pic>
        <p:nvPicPr>
          <p:cNvPr id="57" name="Picture 8" descr="C:\Users\LSERHAL.ORADEV\Desktop\worker.gif"/>
          <p:cNvPicPr>
            <a:picLocks noChangeAspect="1" noChangeArrowheads="1"/>
          </p:cNvPicPr>
          <p:nvPr/>
        </p:nvPicPr>
        <p:blipFill>
          <a:blip r:embed="rId8" cstate="print"/>
          <a:srcRect/>
          <a:stretch>
            <a:fillRect/>
          </a:stretch>
        </p:blipFill>
        <p:spPr bwMode="auto">
          <a:xfrm>
            <a:off x="5101806" y="4845131"/>
            <a:ext cx="460794" cy="1110344"/>
          </a:xfrm>
          <a:prstGeom prst="rect">
            <a:avLst/>
          </a:prstGeom>
          <a:noFill/>
        </p:spPr>
      </p:pic>
      <p:pic>
        <p:nvPicPr>
          <p:cNvPr id="58" name="Picture 8" descr="C:\Users\LSERHAL.ORADEV\Desktop\worker.gif"/>
          <p:cNvPicPr>
            <a:picLocks noChangeAspect="1" noChangeArrowheads="1"/>
          </p:cNvPicPr>
          <p:nvPr/>
        </p:nvPicPr>
        <p:blipFill>
          <a:blip r:embed="rId8" cstate="print"/>
          <a:srcRect/>
          <a:stretch>
            <a:fillRect/>
          </a:stretch>
        </p:blipFill>
        <p:spPr bwMode="auto">
          <a:xfrm>
            <a:off x="7772400" y="4800600"/>
            <a:ext cx="460794" cy="1110344"/>
          </a:xfrm>
          <a:prstGeom prst="rect">
            <a:avLst/>
          </a:prstGeom>
          <a:noFill/>
        </p:spPr>
      </p:pic>
      <p:sp>
        <p:nvSpPr>
          <p:cNvPr id="59" name="Freeform 58"/>
          <p:cNvSpPr/>
          <p:nvPr/>
        </p:nvSpPr>
        <p:spPr bwMode="auto">
          <a:xfrm>
            <a:off x="2026920" y="4185920"/>
            <a:ext cx="1874520" cy="881380"/>
          </a:xfrm>
          <a:custGeom>
            <a:avLst/>
            <a:gdLst>
              <a:gd name="connsiteX0" fmla="*/ 0 w 1874520"/>
              <a:gd name="connsiteY0" fmla="*/ 302260 h 881380"/>
              <a:gd name="connsiteX1" fmla="*/ 1181100 w 1874520"/>
              <a:gd name="connsiteY1" fmla="*/ 96520 h 881380"/>
              <a:gd name="connsiteX2" fmla="*/ 1874520 w 1874520"/>
              <a:gd name="connsiteY2" fmla="*/ 881380 h 881380"/>
            </a:gdLst>
            <a:ahLst/>
            <a:cxnLst>
              <a:cxn ang="0">
                <a:pos x="connsiteX0" y="connsiteY0"/>
              </a:cxn>
              <a:cxn ang="0">
                <a:pos x="connsiteX1" y="connsiteY1"/>
              </a:cxn>
              <a:cxn ang="0">
                <a:pos x="connsiteX2" y="connsiteY2"/>
              </a:cxn>
            </a:cxnLst>
            <a:rect l="l" t="t" r="r" b="b"/>
            <a:pathLst>
              <a:path w="1874520" h="881380">
                <a:moveTo>
                  <a:pt x="0" y="302260"/>
                </a:moveTo>
                <a:cubicBezTo>
                  <a:pt x="434340" y="151130"/>
                  <a:pt x="868680" y="0"/>
                  <a:pt x="1181100" y="96520"/>
                </a:cubicBezTo>
                <a:cubicBezTo>
                  <a:pt x="1493520" y="193040"/>
                  <a:pt x="1684020" y="537210"/>
                  <a:pt x="1874520" y="881380"/>
                </a:cubicBezTo>
              </a:path>
            </a:pathLst>
          </a:custGeom>
          <a:noFill/>
          <a:ln w="28575" cap="flat" cmpd="sng" algn="ctr">
            <a:solidFill>
              <a:schemeClr val="accent2"/>
            </a:solidFill>
            <a:prstDash val="solid"/>
            <a:round/>
            <a:headEnd type="none" w="sm" len="sm"/>
            <a:tailEnd type="triangle" w="lg" len="lg"/>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0" name="Freeform 59"/>
          <p:cNvSpPr/>
          <p:nvPr/>
        </p:nvSpPr>
        <p:spPr bwMode="auto">
          <a:xfrm>
            <a:off x="4602480" y="4244340"/>
            <a:ext cx="1859280" cy="1363980"/>
          </a:xfrm>
          <a:custGeom>
            <a:avLst/>
            <a:gdLst>
              <a:gd name="connsiteX0" fmla="*/ 0 w 1859280"/>
              <a:gd name="connsiteY0" fmla="*/ 861060 h 1363980"/>
              <a:gd name="connsiteX1" fmla="*/ 906780 w 1859280"/>
              <a:gd name="connsiteY1" fmla="*/ 83820 h 1363980"/>
              <a:gd name="connsiteX2" fmla="*/ 1859280 w 1859280"/>
              <a:gd name="connsiteY2" fmla="*/ 1363980 h 1363980"/>
            </a:gdLst>
            <a:ahLst/>
            <a:cxnLst>
              <a:cxn ang="0">
                <a:pos x="connsiteX0" y="connsiteY0"/>
              </a:cxn>
              <a:cxn ang="0">
                <a:pos x="connsiteX1" y="connsiteY1"/>
              </a:cxn>
              <a:cxn ang="0">
                <a:pos x="connsiteX2" y="connsiteY2"/>
              </a:cxn>
            </a:cxnLst>
            <a:rect l="l" t="t" r="r" b="b"/>
            <a:pathLst>
              <a:path w="1859280" h="1363980">
                <a:moveTo>
                  <a:pt x="0" y="861060"/>
                </a:moveTo>
                <a:cubicBezTo>
                  <a:pt x="298450" y="430530"/>
                  <a:pt x="596900" y="0"/>
                  <a:pt x="906780" y="83820"/>
                </a:cubicBezTo>
                <a:cubicBezTo>
                  <a:pt x="1216660" y="167640"/>
                  <a:pt x="1537970" y="765810"/>
                  <a:pt x="1859280" y="1363980"/>
                </a:cubicBezTo>
              </a:path>
            </a:pathLst>
          </a:custGeom>
          <a:noFill/>
          <a:ln w="28575" cap="flat" cmpd="sng" algn="ctr">
            <a:solidFill>
              <a:schemeClr val="accent2"/>
            </a:solidFill>
            <a:prstDash val="solid"/>
            <a:round/>
            <a:headEnd type="none" w="sm" len="sm"/>
            <a:tailEnd type="triangle" w="lg" len="lg"/>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algn="ctr" defTabSz="228600">
              <a:spcBef>
                <a:spcPct val="20000"/>
              </a:spcBef>
              <a:buClr>
                <a:srgbClr val="FF0000"/>
              </a:buClr>
            </a:pPr>
            <a:endParaRPr lang="en-US" dirty="0" smtClean="0">
              <a:latin typeface="Arial" panose="020B0604020202020204" pitchFamily="34" charset="0"/>
            </a:endParaRPr>
          </a:p>
        </p:txBody>
      </p:sp>
      <p:sp>
        <p:nvSpPr>
          <p:cNvPr id="61" name="Freeform 60"/>
          <p:cNvSpPr/>
          <p:nvPr/>
        </p:nvSpPr>
        <p:spPr bwMode="auto">
          <a:xfrm>
            <a:off x="1920240" y="4222750"/>
            <a:ext cx="2057400" cy="1438910"/>
          </a:xfrm>
          <a:custGeom>
            <a:avLst/>
            <a:gdLst>
              <a:gd name="connsiteX0" fmla="*/ 0 w 2057400"/>
              <a:gd name="connsiteY0" fmla="*/ 1438910 h 1438910"/>
              <a:gd name="connsiteX1" fmla="*/ 784860 w 2057400"/>
              <a:gd name="connsiteY1" fmla="*/ 181610 h 1438910"/>
              <a:gd name="connsiteX2" fmla="*/ 2057400 w 2057400"/>
              <a:gd name="connsiteY2" fmla="*/ 349250 h 1438910"/>
            </a:gdLst>
            <a:ahLst/>
            <a:cxnLst>
              <a:cxn ang="0">
                <a:pos x="connsiteX0" y="connsiteY0"/>
              </a:cxn>
              <a:cxn ang="0">
                <a:pos x="connsiteX1" y="connsiteY1"/>
              </a:cxn>
              <a:cxn ang="0">
                <a:pos x="connsiteX2" y="connsiteY2"/>
              </a:cxn>
            </a:cxnLst>
            <a:rect l="l" t="t" r="r" b="b"/>
            <a:pathLst>
              <a:path w="2057400" h="1438910">
                <a:moveTo>
                  <a:pt x="0" y="1438910"/>
                </a:moveTo>
                <a:cubicBezTo>
                  <a:pt x="220980" y="901065"/>
                  <a:pt x="441960" y="363220"/>
                  <a:pt x="784860" y="181610"/>
                </a:cubicBezTo>
                <a:cubicBezTo>
                  <a:pt x="1127760" y="0"/>
                  <a:pt x="1592580" y="174625"/>
                  <a:pt x="2057400" y="349250"/>
                </a:cubicBezTo>
              </a:path>
            </a:pathLst>
          </a:custGeom>
          <a:noFill/>
          <a:ln w="28575" cap="flat" cmpd="sng" algn="ctr">
            <a:solidFill>
              <a:schemeClr val="accent2"/>
            </a:solidFill>
            <a:prstDash val="solid"/>
            <a:round/>
            <a:headEnd type="none" w="sm" len="sm"/>
            <a:tailEnd type="triangle" w="lg" len="lg"/>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algn="ctr" defTabSz="228600">
              <a:spcBef>
                <a:spcPct val="20000"/>
              </a:spcBef>
              <a:buClr>
                <a:srgbClr val="FF0000"/>
              </a:buClr>
            </a:pPr>
            <a:endParaRPr lang="en-US" dirty="0" smtClean="0">
              <a:latin typeface="Arial" panose="020B0604020202020204" pitchFamily="34" charset="0"/>
            </a:endParaRPr>
          </a:p>
        </p:txBody>
      </p:sp>
      <p:sp>
        <p:nvSpPr>
          <p:cNvPr id="62" name="Freeform 61"/>
          <p:cNvSpPr/>
          <p:nvPr/>
        </p:nvSpPr>
        <p:spPr bwMode="auto">
          <a:xfrm>
            <a:off x="4556760" y="3722370"/>
            <a:ext cx="2004060" cy="1344930"/>
          </a:xfrm>
          <a:custGeom>
            <a:avLst/>
            <a:gdLst>
              <a:gd name="connsiteX0" fmla="*/ 0 w 2004060"/>
              <a:gd name="connsiteY0" fmla="*/ 773430 h 1344930"/>
              <a:gd name="connsiteX1" fmla="*/ 1234440 w 2004060"/>
              <a:gd name="connsiteY1" fmla="*/ 95250 h 1344930"/>
              <a:gd name="connsiteX2" fmla="*/ 2004060 w 2004060"/>
              <a:gd name="connsiteY2" fmla="*/ 1344930 h 1344930"/>
            </a:gdLst>
            <a:ahLst/>
            <a:cxnLst>
              <a:cxn ang="0">
                <a:pos x="connsiteX0" y="connsiteY0"/>
              </a:cxn>
              <a:cxn ang="0">
                <a:pos x="connsiteX1" y="connsiteY1"/>
              </a:cxn>
              <a:cxn ang="0">
                <a:pos x="connsiteX2" y="connsiteY2"/>
              </a:cxn>
            </a:cxnLst>
            <a:rect l="l" t="t" r="r" b="b"/>
            <a:pathLst>
              <a:path w="2004060" h="1344930">
                <a:moveTo>
                  <a:pt x="0" y="773430"/>
                </a:moveTo>
                <a:cubicBezTo>
                  <a:pt x="450215" y="386715"/>
                  <a:pt x="900430" y="0"/>
                  <a:pt x="1234440" y="95250"/>
                </a:cubicBezTo>
                <a:cubicBezTo>
                  <a:pt x="1568450" y="190500"/>
                  <a:pt x="1786255" y="767715"/>
                  <a:pt x="2004060" y="1344930"/>
                </a:cubicBezTo>
              </a:path>
            </a:pathLst>
          </a:custGeom>
          <a:noFill/>
          <a:ln w="28575" cap="flat" cmpd="sng" algn="ctr">
            <a:solidFill>
              <a:schemeClr val="accent2"/>
            </a:solidFill>
            <a:prstDash val="solid"/>
            <a:round/>
            <a:headEnd type="none" w="sm" len="sm"/>
            <a:tailEnd type="triangle" w="lg" len="lg"/>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eaLnBrk="1" latinLnBrk="0" hangingPunct="1">
              <a:lnSpc>
                <a:spcPct val="100000"/>
              </a:lnSpc>
              <a:spcBef>
                <a:spcPct val="20000"/>
              </a:spcBef>
              <a:buClr>
                <a:srgbClr val="FF0000"/>
              </a:buClr>
              <a:buSzTx/>
              <a:buFont typeface="Arial" panose="020B0604020202020204" pitchFamily="34" charset="0"/>
              <a:buNone/>
            </a:pPr>
            <a:endParaRPr lang="en-US" dirty="0" smtClean="0">
              <a:latin typeface="Arial" panose="020B0604020202020204" pitchFamily="34" charset="0"/>
            </a:endParaRPr>
          </a:p>
        </p:txBody>
      </p:sp>
      <p:sp>
        <p:nvSpPr>
          <p:cNvPr id="63" name="Freeform 62"/>
          <p:cNvSpPr/>
          <p:nvPr/>
        </p:nvSpPr>
        <p:spPr bwMode="auto">
          <a:xfrm>
            <a:off x="1714500" y="4559300"/>
            <a:ext cx="2217420" cy="1087120"/>
          </a:xfrm>
          <a:custGeom>
            <a:avLst/>
            <a:gdLst>
              <a:gd name="connsiteX0" fmla="*/ 0 w 2217420"/>
              <a:gd name="connsiteY0" fmla="*/ 553720 h 1087120"/>
              <a:gd name="connsiteX1" fmla="*/ 1333500 w 2217420"/>
              <a:gd name="connsiteY1" fmla="*/ 88900 h 1087120"/>
              <a:gd name="connsiteX2" fmla="*/ 2217420 w 2217420"/>
              <a:gd name="connsiteY2" fmla="*/ 1087120 h 1087120"/>
            </a:gdLst>
            <a:ahLst/>
            <a:cxnLst>
              <a:cxn ang="0">
                <a:pos x="connsiteX0" y="connsiteY0"/>
              </a:cxn>
              <a:cxn ang="0">
                <a:pos x="connsiteX1" y="connsiteY1"/>
              </a:cxn>
              <a:cxn ang="0">
                <a:pos x="connsiteX2" y="connsiteY2"/>
              </a:cxn>
            </a:cxnLst>
            <a:rect l="l" t="t" r="r" b="b"/>
            <a:pathLst>
              <a:path w="2217420" h="1087120">
                <a:moveTo>
                  <a:pt x="0" y="553720"/>
                </a:moveTo>
                <a:cubicBezTo>
                  <a:pt x="481965" y="276860"/>
                  <a:pt x="963930" y="0"/>
                  <a:pt x="1333500" y="88900"/>
                </a:cubicBezTo>
                <a:cubicBezTo>
                  <a:pt x="1703070" y="177800"/>
                  <a:pt x="1960245" y="632460"/>
                  <a:pt x="2217420" y="1087120"/>
                </a:cubicBezTo>
              </a:path>
            </a:pathLst>
          </a:custGeom>
          <a:noFill/>
          <a:ln w="28575" cap="flat" cmpd="sng" algn="ctr">
            <a:solidFill>
              <a:schemeClr val="accent2"/>
            </a:solidFill>
            <a:prstDash val="solid"/>
            <a:round/>
            <a:headEnd type="none" w="sm" len="sm"/>
            <a:tailEnd type="triangle" w="lg" len="lg"/>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eaLnBrk="1" latinLnBrk="0" hangingPunct="1">
              <a:lnSpc>
                <a:spcPct val="100000"/>
              </a:lnSpc>
              <a:spcBef>
                <a:spcPct val="20000"/>
              </a:spcBef>
              <a:buClr>
                <a:srgbClr val="FF0000"/>
              </a:buClr>
              <a:buSzTx/>
              <a:buFont typeface="Arial" panose="020B0604020202020204" pitchFamily="34" charset="0"/>
              <a:buNone/>
            </a:pPr>
            <a:endParaRPr lang="en-US" dirty="0" smtClean="0">
              <a:latin typeface="Arial" panose="020B0604020202020204" pitchFamily="34" charset="0"/>
            </a:endParaRPr>
          </a:p>
        </p:txBody>
      </p:sp>
      <p:sp>
        <p:nvSpPr>
          <p:cNvPr id="64" name="Freeform 63"/>
          <p:cNvSpPr/>
          <p:nvPr/>
        </p:nvSpPr>
        <p:spPr bwMode="auto">
          <a:xfrm>
            <a:off x="4427220" y="4053840"/>
            <a:ext cx="2613660" cy="1615440"/>
          </a:xfrm>
          <a:custGeom>
            <a:avLst/>
            <a:gdLst>
              <a:gd name="connsiteX0" fmla="*/ 0 w 2613660"/>
              <a:gd name="connsiteY0" fmla="*/ 1615440 h 1615440"/>
              <a:gd name="connsiteX1" fmla="*/ 1295400 w 2613660"/>
              <a:gd name="connsiteY1" fmla="*/ 190500 h 1615440"/>
              <a:gd name="connsiteX2" fmla="*/ 2613660 w 2613660"/>
              <a:gd name="connsiteY2" fmla="*/ 472440 h 1615440"/>
            </a:gdLst>
            <a:ahLst/>
            <a:cxnLst>
              <a:cxn ang="0">
                <a:pos x="connsiteX0" y="connsiteY0"/>
              </a:cxn>
              <a:cxn ang="0">
                <a:pos x="connsiteX1" y="connsiteY1"/>
              </a:cxn>
              <a:cxn ang="0">
                <a:pos x="connsiteX2" y="connsiteY2"/>
              </a:cxn>
            </a:cxnLst>
            <a:rect l="l" t="t" r="r" b="b"/>
            <a:pathLst>
              <a:path w="2613660" h="1615440">
                <a:moveTo>
                  <a:pt x="0" y="1615440"/>
                </a:moveTo>
                <a:cubicBezTo>
                  <a:pt x="429895" y="998220"/>
                  <a:pt x="859790" y="381000"/>
                  <a:pt x="1295400" y="190500"/>
                </a:cubicBezTo>
                <a:cubicBezTo>
                  <a:pt x="1731010" y="0"/>
                  <a:pt x="2172335" y="236220"/>
                  <a:pt x="2613660" y="472440"/>
                </a:cubicBezTo>
              </a:path>
            </a:pathLst>
          </a:custGeom>
          <a:noFill/>
          <a:ln w="28575" cap="flat" cmpd="sng" algn="ctr">
            <a:solidFill>
              <a:schemeClr val="accent2"/>
            </a:solidFill>
            <a:prstDash val="solid"/>
            <a:round/>
            <a:headEnd type="none" w="sm" len="sm"/>
            <a:tailEnd type="triangle" w="lg" len="lg"/>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algn="ctr" defTabSz="228600">
              <a:spcBef>
                <a:spcPct val="20000"/>
              </a:spcBef>
              <a:buClr>
                <a:srgbClr val="FF0000"/>
              </a:buClr>
            </a:pPr>
            <a:endParaRPr lang="en-US" dirty="0" smtClean="0">
              <a:latin typeface="Arial" panose="020B0604020202020204" pitchFamily="34" charset="0"/>
            </a:endParaRPr>
          </a:p>
        </p:txBody>
      </p:sp>
      <p:grpSp>
        <p:nvGrpSpPr>
          <p:cNvPr id="68" name="Group 67"/>
          <p:cNvGrpSpPr/>
          <p:nvPr/>
        </p:nvGrpSpPr>
        <p:grpSpPr>
          <a:xfrm>
            <a:off x="359230" y="3362980"/>
            <a:ext cx="3603170" cy="910570"/>
            <a:chOff x="359230" y="3362980"/>
            <a:chExt cx="3603170" cy="910570"/>
          </a:xfrm>
        </p:grpSpPr>
        <p:sp>
          <p:nvSpPr>
            <p:cNvPr id="66" name="TextBox 65"/>
            <p:cNvSpPr txBox="1"/>
            <p:nvPr/>
          </p:nvSpPr>
          <p:spPr>
            <a:xfrm>
              <a:off x="359230" y="3362980"/>
              <a:ext cx="3603170" cy="523220"/>
            </a:xfrm>
            <a:prstGeom prst="rect">
              <a:avLst/>
            </a:prstGeom>
            <a:noFill/>
          </p:spPr>
          <p:txBody>
            <a:bodyPr wrap="square" rtlCol="0">
              <a:spAutoFit/>
            </a:bodyPr>
            <a:lstStyle/>
            <a:p>
              <a:r>
                <a:rPr lang="en-US" sz="1400" dirty="0" smtClean="0">
                  <a:solidFill>
                    <a:schemeClr val="accent2"/>
                  </a:solidFill>
                  <a:latin typeface="Comic Sans MS" panose="030F0702030302020204" pitchFamily="66" charset="0"/>
                </a:rPr>
                <a:t>Ack messages from the pipeline are sent back to the client (blocks are copied)</a:t>
              </a:r>
              <a:endParaRPr lang="en-US" sz="1400" dirty="0" smtClean="0">
                <a:solidFill>
                  <a:schemeClr val="accent2"/>
                </a:solidFill>
                <a:latin typeface="Comic Sans MS" panose="030F0702030302020204" pitchFamily="66" charset="0"/>
              </a:endParaRPr>
            </a:p>
          </p:txBody>
        </p:sp>
        <p:pic>
          <p:nvPicPr>
            <p:cNvPr id="67" name="Picture 1038" descr="C:\Documents and Settings\lserhal\My Documents\My Pictures\Graphics Library\checkmark green.gif"/>
            <p:cNvPicPr>
              <a:picLocks noChangeAspect="1" noChangeArrowheads="1"/>
            </p:cNvPicPr>
            <p:nvPr/>
          </p:nvPicPr>
          <p:blipFill>
            <a:blip r:embed="rId9" cstate="print"/>
            <a:srcRect/>
            <a:stretch>
              <a:fillRect/>
            </a:stretch>
          </p:blipFill>
          <p:spPr bwMode="gray">
            <a:xfrm>
              <a:off x="375384" y="3810000"/>
              <a:ext cx="468432" cy="463550"/>
            </a:xfrm>
            <a:prstGeom prst="rect">
              <a:avLst/>
            </a:prstGeom>
            <a:noFill/>
            <a:ln w="9525">
              <a:noFill/>
              <a:miter lim="800000"/>
              <a:headEnd/>
              <a:tailEnd/>
            </a:ln>
          </p:spPr>
        </p:pic>
      </p:grpSp>
      <p:sp>
        <p:nvSpPr>
          <p:cNvPr id="69" name="TextBox 68"/>
          <p:cNvSpPr txBox="1"/>
          <p:nvPr/>
        </p:nvSpPr>
        <p:spPr>
          <a:xfrm>
            <a:off x="3352800" y="3102430"/>
            <a:ext cx="889987" cy="338554"/>
          </a:xfrm>
          <a:prstGeom prst="rect">
            <a:avLst/>
          </a:prstGeom>
          <a:noFill/>
        </p:spPr>
        <p:txBody>
          <a:bodyPr wrap="none" rtlCol="0">
            <a:spAutoFit/>
          </a:bodyPr>
          <a:lstStyle/>
          <a:p>
            <a:r>
              <a:rPr lang="en-US" sz="1600" b="1" dirty="0" smtClean="0">
                <a:solidFill>
                  <a:schemeClr val="accent2"/>
                </a:solidFill>
                <a:latin typeface="Comic Sans MS" panose="030F0702030302020204" pitchFamily="66" charset="0"/>
              </a:rPr>
              <a:t>Master</a:t>
            </a:r>
            <a:endParaRPr lang="en-US" sz="1600" b="1" dirty="0" smtClean="0">
              <a:solidFill>
                <a:schemeClr val="accent2"/>
              </a:solidFill>
              <a:latin typeface="Comic Sans MS" panose="030F0702030302020204" pitchFamily="66" charset="0"/>
            </a:endParaRPr>
          </a:p>
        </p:txBody>
      </p:sp>
      <p:sp>
        <p:nvSpPr>
          <p:cNvPr id="70" name="TextBox 69"/>
          <p:cNvSpPr txBox="1"/>
          <p:nvPr/>
        </p:nvSpPr>
        <p:spPr>
          <a:xfrm>
            <a:off x="3810000" y="3886200"/>
            <a:ext cx="712054" cy="338554"/>
          </a:xfrm>
          <a:prstGeom prst="rect">
            <a:avLst/>
          </a:prstGeom>
          <a:noFill/>
        </p:spPr>
        <p:txBody>
          <a:bodyPr wrap="none" rtlCol="0">
            <a:spAutoFit/>
          </a:bodyPr>
          <a:lstStyle/>
          <a:p>
            <a:r>
              <a:rPr lang="en-US" sz="1600" b="1" dirty="0" smtClean="0">
                <a:solidFill>
                  <a:schemeClr val="accent2"/>
                </a:solidFill>
                <a:latin typeface="Comic Sans MS" panose="030F0702030302020204" pitchFamily="66" charset="0"/>
              </a:rPr>
              <a:t>Slave</a:t>
            </a:r>
            <a:endParaRPr lang="en-US" sz="1600" b="1" dirty="0" smtClean="0">
              <a:solidFill>
                <a:schemeClr val="accent2"/>
              </a:solidFill>
              <a:latin typeface="Comic Sans MS" panose="030F0702030302020204" pitchFamily="66" charset="0"/>
            </a:endParaRPr>
          </a:p>
        </p:txBody>
      </p:sp>
      <p:sp>
        <p:nvSpPr>
          <p:cNvPr id="71" name="TextBox 70"/>
          <p:cNvSpPr txBox="1"/>
          <p:nvPr/>
        </p:nvSpPr>
        <p:spPr>
          <a:xfrm>
            <a:off x="6450746" y="3886200"/>
            <a:ext cx="712054" cy="338554"/>
          </a:xfrm>
          <a:prstGeom prst="rect">
            <a:avLst/>
          </a:prstGeom>
          <a:noFill/>
        </p:spPr>
        <p:txBody>
          <a:bodyPr wrap="none" rtlCol="0">
            <a:spAutoFit/>
          </a:bodyPr>
          <a:lstStyle/>
          <a:p>
            <a:r>
              <a:rPr lang="en-US" sz="1600" b="1" dirty="0" smtClean="0">
                <a:solidFill>
                  <a:schemeClr val="accent2"/>
                </a:solidFill>
                <a:latin typeface="Comic Sans MS" panose="030F0702030302020204" pitchFamily="66" charset="0"/>
              </a:rPr>
              <a:t>Slave</a:t>
            </a:r>
            <a:endParaRPr lang="en-US" sz="1600" b="1" dirty="0" smtClean="0">
              <a:solidFill>
                <a:schemeClr val="accent2"/>
              </a:solidFill>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Secondary NameNode, </a:t>
            </a:r>
            <a:br>
              <a:rPr lang="en-US" dirty="0" smtClean="0"/>
            </a:br>
            <a:r>
              <a:rPr lang="en-US" dirty="0" smtClean="0"/>
              <a:t>Checkpoint Node, and Backup Node</a:t>
            </a:r>
            <a:endParaRPr lang="en-US" dirty="0"/>
          </a:p>
        </p:txBody>
      </p:sp>
      <p:graphicFrame>
        <p:nvGraphicFramePr>
          <p:cNvPr id="4" name="Content Placeholder 3"/>
          <p:cNvGraphicFramePr>
            <a:graphicFrameLocks noGrp="1"/>
          </p:cNvGraphicFramePr>
          <p:nvPr>
            <p:ph idx="1"/>
          </p:nvPr>
        </p:nvGraphicFramePr>
        <p:xfrm>
          <a:off x="609600" y="1747520"/>
          <a:ext cx="7918450" cy="3815080"/>
        </p:xfrm>
        <a:graphic>
          <a:graphicData uri="http://schemas.openxmlformats.org/drawingml/2006/table">
            <a:tbl>
              <a:tblPr firstRow="1" bandRow="1">
                <a:tableStyleId>{93296810-A885-4BE3-A3E7-6D5BEEA58F35}</a:tableStyleId>
              </a:tblPr>
              <a:tblGrid>
                <a:gridCol w="1981200"/>
                <a:gridCol w="5937250"/>
              </a:tblGrid>
              <a:tr h="370840">
                <a:tc>
                  <a:txBody>
                    <a:bodyPr/>
                    <a:lstStyle/>
                    <a:p>
                      <a:r>
                        <a:rPr lang="en-US" dirty="0" smtClean="0"/>
                        <a:t>Node Type</a:t>
                      </a:r>
                      <a:endParaRPr lang="en-US" dirty="0"/>
                    </a:p>
                  </a:txBody>
                  <a:tcPr/>
                </a:tc>
                <a:tc>
                  <a:txBody>
                    <a:bodyPr/>
                    <a:lstStyle/>
                    <a:p>
                      <a:r>
                        <a:rPr lang="en-US" dirty="0" smtClean="0"/>
                        <a:t>Description</a:t>
                      </a:r>
                      <a:endParaRPr lang="en-US" dirty="0"/>
                    </a:p>
                  </a:txBody>
                  <a:tcPr/>
                </a:tc>
              </a:tr>
              <a:tr h="370840">
                <a:tc>
                  <a:txBody>
                    <a:bodyPr/>
                    <a:lstStyle/>
                    <a:p>
                      <a:r>
                        <a:rPr lang="en-US" sz="1600" b="1" dirty="0" smtClean="0"/>
                        <a:t>Secondary NameNode</a:t>
                      </a:r>
                      <a:endParaRPr lang="en-US" sz="1600" b="1" dirty="0"/>
                    </a:p>
                  </a:txBody>
                  <a:tcPr/>
                </a:tc>
                <a:tc>
                  <a:txBody>
                    <a:bodyPr/>
                    <a:lstStyle/>
                    <a:p>
                      <a:r>
                        <a:rPr lang="en-US" sz="1600" dirty="0" smtClean="0"/>
                        <a:t>Performs periodic checkpoints (housekeeping tasks) of the namespace and helps keep the size of file containing log file, </a:t>
                      </a:r>
                      <a:r>
                        <a:rPr lang="en-US" sz="1600" b="1" dirty="0" smtClean="0">
                          <a:latin typeface="Courier New" panose="02070309020205020404" pitchFamily="49" charset="0"/>
                          <a:cs typeface="Courier New" panose="02070309020205020404" pitchFamily="49" charset="0"/>
                        </a:rPr>
                        <a:t>edits</a:t>
                      </a:r>
                      <a:r>
                        <a:rPr lang="en-US" sz="1600" b="0" dirty="0" smtClean="0"/>
                        <a:t>, </a:t>
                      </a:r>
                      <a:r>
                        <a:rPr lang="en-US" sz="1600" dirty="0" smtClean="0"/>
                        <a:t>of HDFS modifications within certain limits at the NameNode. </a:t>
                      </a:r>
                      <a:r>
                        <a:rPr lang="en-US" sz="1600" b="1" dirty="0" smtClean="0"/>
                        <a:t>This is not</a:t>
                      </a:r>
                      <a:r>
                        <a:rPr lang="en-US" sz="1600" b="1" baseline="0" dirty="0" smtClean="0"/>
                        <a:t> a backup NameNode.</a:t>
                      </a:r>
                      <a:endParaRPr lang="en-US" sz="1600" dirty="0"/>
                    </a:p>
                  </a:txBody>
                  <a:tcPr/>
                </a:tc>
              </a:tr>
              <a:tr h="370840">
                <a:tc>
                  <a:txBody>
                    <a:bodyPr/>
                    <a:lstStyle/>
                    <a:p>
                      <a:r>
                        <a:rPr lang="en-US" sz="1600" b="1" dirty="0" smtClean="0"/>
                        <a:t>Checkpoint Node</a:t>
                      </a:r>
                      <a:endParaRPr lang="en-US" sz="1600" b="1" dirty="0"/>
                    </a:p>
                  </a:txBody>
                  <a:tcPr/>
                </a:tc>
                <a:tc>
                  <a:txBody>
                    <a:bodyPr/>
                    <a:lstStyle/>
                    <a:p>
                      <a:r>
                        <a:rPr lang="en-US" sz="1600" dirty="0" smtClean="0"/>
                        <a:t>Performs periodic checkpoints of the namespace and helps minimize the size of the log stored at the NameNode containing changes to the HDFS. Replaces the role previously filled by the Secondary NameNode. </a:t>
                      </a:r>
                      <a:r>
                        <a:rPr lang="en-US" sz="1600" b="1" dirty="0" smtClean="0"/>
                        <a:t>This is optional.</a:t>
                      </a:r>
                      <a:r>
                        <a:rPr lang="en-US" sz="1600" b="1" baseline="0" dirty="0" smtClean="0"/>
                        <a:t> </a:t>
                      </a:r>
                      <a:endParaRPr lang="en-US" sz="1600" b="1" dirty="0"/>
                    </a:p>
                  </a:txBody>
                  <a:tcPr/>
                </a:tc>
              </a:tr>
              <a:tr h="370840">
                <a:tc>
                  <a:txBody>
                    <a:bodyPr/>
                    <a:lstStyle/>
                    <a:p>
                      <a:r>
                        <a:rPr lang="en-US" sz="1600" b="1" dirty="0" smtClean="0"/>
                        <a:t>Backup</a:t>
                      </a:r>
                      <a:r>
                        <a:rPr lang="en-US" sz="1600" b="1" baseline="0" dirty="0" smtClean="0"/>
                        <a:t> Node</a:t>
                      </a:r>
                      <a:endParaRPr lang="en-US" sz="1600" b="1" dirty="0"/>
                    </a:p>
                  </a:txBody>
                  <a:tcPr/>
                </a:tc>
                <a:tc>
                  <a:txBody>
                    <a:bodyPr/>
                    <a:lstStyle/>
                    <a:p>
                      <a:r>
                        <a:rPr lang="en-US" sz="1600" dirty="0" smtClean="0"/>
                        <a:t>An extension to the Checkpoint node. In addition to checkpointing it also receives a stream of edits from the NameNode and maintains its own in-memory copy of the namespace, which is always in sync with the active NameNode namespace state. </a:t>
                      </a:r>
                      <a:r>
                        <a:rPr lang="en-US" sz="1600" b="1" dirty="0" smtClean="0"/>
                        <a:t>This is optional.</a:t>
                      </a:r>
                      <a:r>
                        <a:rPr lang="en-US" sz="1600" b="1" baseline="0" dirty="0" smtClean="0"/>
                        <a:t> </a:t>
                      </a:r>
                      <a:endParaRPr lang="en-US" sz="1600" dirty="0" smtClean="0"/>
                    </a:p>
                  </a:txBody>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 Architecture: HA</a:t>
            </a:r>
            <a:br>
              <a:rPr lang="en-US" dirty="0" smtClean="0"/>
            </a:br>
            <a:endParaRPr lang="en-US" dirty="0"/>
          </a:p>
        </p:txBody>
      </p:sp>
      <p:graphicFrame>
        <p:nvGraphicFramePr>
          <p:cNvPr id="4" name="Content Placeholder 3"/>
          <p:cNvGraphicFramePr>
            <a:graphicFrameLocks noGrp="1"/>
          </p:cNvGraphicFramePr>
          <p:nvPr>
            <p:ph idx="1"/>
          </p:nvPr>
        </p:nvGraphicFramePr>
        <p:xfrm>
          <a:off x="609600" y="1381760"/>
          <a:ext cx="7918450" cy="2108200"/>
        </p:xfrm>
        <a:graphic>
          <a:graphicData uri="http://schemas.openxmlformats.org/drawingml/2006/table">
            <a:tbl>
              <a:tblPr firstRow="1" bandRow="1">
                <a:tableStyleId>{93296810-A885-4BE3-A3E7-6D5BEEA58F35}</a:tableStyleId>
              </a:tblPr>
              <a:tblGrid>
                <a:gridCol w="2209800"/>
                <a:gridCol w="5708650"/>
              </a:tblGrid>
              <a:tr h="370840">
                <a:tc>
                  <a:txBody>
                    <a:bodyPr/>
                    <a:lstStyle/>
                    <a:p>
                      <a:r>
                        <a:rPr lang="en-US" dirty="0" smtClean="0"/>
                        <a:t>Component</a:t>
                      </a:r>
                      <a:endParaRPr lang="en-US" dirty="0"/>
                    </a:p>
                  </a:txBody>
                  <a:tcPr/>
                </a:tc>
                <a:tc>
                  <a:txBody>
                    <a:bodyPr/>
                    <a:lstStyle/>
                    <a:p>
                      <a:r>
                        <a:rPr lang="en-US" dirty="0" smtClean="0"/>
                        <a:t>Description</a:t>
                      </a:r>
                      <a:endParaRPr lang="en-US" dirty="0"/>
                    </a:p>
                  </a:txBody>
                  <a:tcPr/>
                </a:tc>
              </a:tr>
              <a:tr h="370840">
                <a:tc>
                  <a:txBody>
                    <a:bodyPr/>
                    <a:lstStyle/>
                    <a:p>
                      <a:r>
                        <a:rPr lang="en-US" sz="1600" b="1" dirty="0" smtClean="0"/>
                        <a:t>NameNode </a:t>
                      </a:r>
                      <a:endParaRPr lang="en-US" sz="1600" b="1" dirty="0" smtClean="0"/>
                    </a:p>
                    <a:p>
                      <a:r>
                        <a:rPr lang="en-US" sz="1600" b="1" dirty="0" smtClean="0"/>
                        <a:t>(Active) Daemon</a:t>
                      </a:r>
                      <a:endParaRPr lang="en-US" sz="1600" b="1" dirty="0"/>
                    </a:p>
                  </a:txBody>
                  <a:tcPr/>
                </a:tc>
                <a:tc>
                  <a:txBody>
                    <a:bodyPr/>
                    <a:lstStyle/>
                    <a:p>
                      <a:r>
                        <a:rPr lang="zh-CN" altLang="en-US" sz="1600" dirty="0" smtClean="0"/>
                        <a:t>相应集群中所有的客户端操作</a:t>
                      </a:r>
                      <a:endParaRPr lang="en-US" sz="1600" dirty="0"/>
                    </a:p>
                  </a:txBody>
                  <a:tcPr/>
                </a:tc>
              </a:tr>
              <a:tr h="370840">
                <a:tc>
                  <a:txBody>
                    <a:bodyPr/>
                    <a:lstStyle/>
                    <a:p>
                      <a:r>
                        <a:rPr lang="en-US" sz="1600" b="1" dirty="0" smtClean="0"/>
                        <a:t>NameNode (</a:t>
                      </a:r>
                      <a:r>
                        <a:rPr lang="en-US" sz="1600" b="1" baseline="0" dirty="0" smtClean="0"/>
                        <a:t>Standby) Daemon</a:t>
                      </a:r>
                      <a:endParaRPr lang="en-US" sz="1600" b="1" dirty="0"/>
                    </a:p>
                  </a:txBody>
                  <a:tcPr/>
                </a:tc>
                <a:tc>
                  <a:txBody>
                    <a:bodyPr/>
                    <a:lstStyle/>
                    <a:p>
                      <a:r>
                        <a:rPr lang="zh-CN" altLang="en-US" sz="1600" dirty="0" smtClean="0"/>
                        <a:t>一个</a:t>
                      </a:r>
                      <a:r>
                        <a:rPr lang="en-US" sz="1600" baseline="0" dirty="0" smtClean="0"/>
                        <a:t>slave</a:t>
                      </a:r>
                      <a:r>
                        <a:rPr lang="en-US" altLang="zh-CN" sz="1600" baseline="0" dirty="0" smtClean="0"/>
                        <a:t> </a:t>
                      </a:r>
                      <a:r>
                        <a:rPr lang="en-US" altLang="zh-CN" sz="1600" baseline="0" dirty="0" err="1" smtClean="0"/>
                        <a:t>NameNode</a:t>
                      </a:r>
                      <a:r>
                        <a:rPr lang="zh-CN" altLang="en-US" sz="1600" baseline="0" dirty="0" smtClean="0"/>
                        <a:t>或者热备份</a:t>
                      </a:r>
                      <a:r>
                        <a:rPr lang="en-US" altLang="zh-CN" sz="1600" baseline="0" dirty="0" err="1" smtClean="0"/>
                        <a:t>NameNode</a:t>
                      </a:r>
                      <a:r>
                        <a:rPr lang="zh-CN" altLang="en-US" sz="1600" baseline="0" dirty="0" smtClean="0"/>
                        <a:t>，其维护了足够的信息可以在需要</a:t>
                      </a:r>
                      <a:r>
                        <a:rPr lang="en-US" altLang="zh-CN" sz="1600" baseline="0" dirty="0" smtClean="0"/>
                        <a:t>(</a:t>
                      </a:r>
                      <a:r>
                        <a:rPr lang="en-US" altLang="zh-CN" sz="1600" dirty="0" smtClean="0"/>
                        <a:t>failover</a:t>
                      </a:r>
                      <a:r>
                        <a:rPr lang="en-US" altLang="zh-CN" sz="1600" baseline="0" dirty="0" smtClean="0"/>
                        <a:t>)</a:t>
                      </a:r>
                      <a:r>
                        <a:rPr lang="zh-CN" altLang="en-US" sz="1600" baseline="0" dirty="0" smtClean="0"/>
                        <a:t>时进行快速切换</a:t>
                      </a:r>
                      <a:endParaRPr lang="en-US" sz="1600" dirty="0"/>
                    </a:p>
                  </a:txBody>
                  <a:tcPr/>
                </a:tc>
              </a:tr>
              <a:tr h="370840">
                <a:tc>
                  <a:txBody>
                    <a:bodyPr/>
                    <a:lstStyle/>
                    <a:p>
                      <a:r>
                        <a:rPr lang="en-US" sz="1600" b="1" dirty="0" smtClean="0"/>
                        <a:t>DataNode Daemon</a:t>
                      </a:r>
                      <a:endParaRPr lang="en-US" sz="1600" b="1" dirty="0"/>
                    </a:p>
                  </a:txBody>
                  <a:tcPr/>
                </a:tc>
                <a:tc>
                  <a:txBody>
                    <a:bodyPr/>
                    <a:lstStyle/>
                    <a:p>
                      <a:r>
                        <a:rPr lang="zh-CN" altLang="en-US" sz="1600" dirty="0" smtClean="0"/>
                        <a:t>数据进行存储</a:t>
                      </a:r>
                      <a:r>
                        <a:rPr lang="en-US" altLang="zh-CN" sz="1600" baseline="0" dirty="0" smtClean="0"/>
                        <a:t>(HDFS)</a:t>
                      </a:r>
                      <a:r>
                        <a:rPr lang="zh-CN" altLang="en-US" sz="1600" dirty="0" smtClean="0"/>
                        <a:t>和处理</a:t>
                      </a:r>
                      <a:r>
                        <a:rPr lang="en-US" altLang="zh-CN" sz="1600" baseline="0" dirty="0" smtClean="0"/>
                        <a:t>(</a:t>
                      </a:r>
                      <a:r>
                        <a:rPr lang="en-US" altLang="zh-CN" sz="1600" baseline="0" dirty="0" err="1" smtClean="0"/>
                        <a:t>MapReduce</a:t>
                      </a:r>
                      <a:r>
                        <a:rPr lang="en-US" altLang="zh-CN" sz="1600" baseline="0" dirty="0" smtClean="0"/>
                        <a:t>)</a:t>
                      </a:r>
                      <a:r>
                        <a:rPr lang="zh-CN" altLang="en-US" sz="1600" dirty="0" smtClean="0"/>
                        <a:t>节点．</a:t>
                      </a:r>
                      <a:r>
                        <a:rPr lang="en-US" sz="1600" baseline="0" dirty="0" smtClean="0"/>
                        <a:t> </a:t>
                      </a:r>
                      <a:r>
                        <a:rPr lang="en-US" sz="1600" b="1" baseline="0" dirty="0" smtClean="0"/>
                        <a:t>This is a slave node</a:t>
                      </a:r>
                      <a:r>
                        <a:rPr lang="en-US" sz="1600" baseline="0" dirty="0" smtClean="0"/>
                        <a:t>. </a:t>
                      </a:r>
                      <a:endParaRPr lang="en-US" sz="1600" dirty="0"/>
                    </a:p>
                  </a:txBody>
                  <a:tcPr/>
                </a:tc>
              </a:tr>
            </a:tbl>
          </a:graphicData>
        </a:graphic>
      </p:graphicFrame>
      <p:sp>
        <p:nvSpPr>
          <p:cNvPr id="5" name="TextBox 4"/>
          <p:cNvSpPr txBox="1"/>
          <p:nvPr/>
        </p:nvSpPr>
        <p:spPr>
          <a:xfrm>
            <a:off x="609600" y="4495800"/>
            <a:ext cx="1219200" cy="1323439"/>
          </a:xfrm>
          <a:prstGeom prst="rect">
            <a:avLst/>
          </a:prstGeom>
          <a:solidFill>
            <a:srgbClr val="CCECFF"/>
          </a:solidFill>
          <a:effectLst>
            <a:outerShdw blurRad="50800" dist="38100" dir="5400000" algn="t" rotWithShape="0">
              <a:prstClr val="black">
                <a:alpha val="40000"/>
              </a:prstClr>
            </a:outerShdw>
          </a:effectLst>
        </p:spPr>
        <p:txBody>
          <a:bodyPr wrap="square" rtlCol="0">
            <a:spAutoFit/>
          </a:bodyPr>
          <a:lstStyle/>
          <a:p>
            <a:r>
              <a:rPr lang="en-US" sz="1400" b="1" dirty="0" smtClean="0">
                <a:solidFill>
                  <a:srgbClr val="FF0000"/>
                </a:solidFill>
                <a:latin typeface="LavosHandy™" pitchFamily="66" charset="0"/>
              </a:rPr>
              <a:t>NameNode </a:t>
            </a:r>
            <a:endParaRPr lang="en-US" sz="1400" b="1" dirty="0" smtClean="0">
              <a:solidFill>
                <a:srgbClr val="FF0000"/>
              </a:solidFill>
              <a:latin typeface="LavosHandy™" pitchFamily="66" charset="0"/>
            </a:endParaRPr>
          </a:p>
          <a:p>
            <a:r>
              <a:rPr lang="en-US" sz="1400" b="1" dirty="0" smtClean="0">
                <a:solidFill>
                  <a:srgbClr val="FF0000"/>
                </a:solidFill>
                <a:latin typeface="LavosHandy™" pitchFamily="66" charset="0"/>
              </a:rPr>
              <a:t>(Active)</a:t>
            </a:r>
            <a:endParaRPr lang="en-US" sz="1400" b="1" dirty="0" smtClean="0">
              <a:solidFill>
                <a:srgbClr val="FF0000"/>
              </a:solidFill>
              <a:latin typeface="LavosHandy™" pitchFamily="66" charset="0"/>
            </a:endParaRPr>
          </a:p>
          <a:p>
            <a:r>
              <a:rPr lang="en-US" sz="1400" b="1" dirty="0" smtClean="0">
                <a:solidFill>
                  <a:srgbClr val="FF0000"/>
                </a:solidFill>
                <a:latin typeface="LavosHandy™" pitchFamily="66" charset="0"/>
              </a:rPr>
              <a:t>master daemon</a:t>
            </a:r>
            <a:endParaRPr lang="en-US" sz="1400" b="1" dirty="0" smtClean="0">
              <a:solidFill>
                <a:srgbClr val="FF0000"/>
              </a:solidFill>
              <a:latin typeface="LavosHandy™" pitchFamily="66" charset="0"/>
            </a:endParaRPr>
          </a:p>
          <a:p>
            <a:endParaRPr lang="en-US" sz="1400" b="1" dirty="0" smtClean="0">
              <a:solidFill>
                <a:srgbClr val="FF0000"/>
              </a:solidFill>
              <a:latin typeface="LavosHandy™" pitchFamily="66" charset="0"/>
            </a:endParaRPr>
          </a:p>
          <a:p>
            <a:endParaRPr lang="en-US" sz="1000" b="1" dirty="0">
              <a:latin typeface="Comic Sans MS" panose="030F0702030302020204" pitchFamily="66" charset="0"/>
            </a:endParaRPr>
          </a:p>
        </p:txBody>
      </p:sp>
      <p:sp>
        <p:nvSpPr>
          <p:cNvPr id="6" name="TextBox 5"/>
          <p:cNvSpPr txBox="1"/>
          <p:nvPr/>
        </p:nvSpPr>
        <p:spPr>
          <a:xfrm>
            <a:off x="6232222" y="5909846"/>
            <a:ext cx="1311578" cy="338554"/>
          </a:xfrm>
          <a:prstGeom prst="rect">
            <a:avLst/>
          </a:prstGeom>
          <a:noFill/>
        </p:spPr>
        <p:txBody>
          <a:bodyPr wrap="none" rtlCol="0">
            <a:spAutoFit/>
          </a:bodyPr>
          <a:lstStyle/>
          <a:p>
            <a:r>
              <a:rPr lang="en-US" sz="1600" b="1" dirty="0" smtClean="0">
                <a:solidFill>
                  <a:schemeClr val="accent2"/>
                </a:solidFill>
                <a:latin typeface="Comic Sans MS" panose="030F0702030302020204" pitchFamily="66" charset="0"/>
              </a:rPr>
              <a:t>Slave Node</a:t>
            </a:r>
            <a:endParaRPr lang="en-US" sz="1600" b="1" dirty="0" smtClean="0">
              <a:solidFill>
                <a:schemeClr val="accent2"/>
              </a:solidFill>
              <a:latin typeface="Comic Sans MS" panose="030F0702030302020204" pitchFamily="66" charset="0"/>
            </a:endParaRPr>
          </a:p>
        </p:txBody>
      </p:sp>
      <p:sp>
        <p:nvSpPr>
          <p:cNvPr id="7" name="Rectangle 6"/>
          <p:cNvSpPr/>
          <p:nvPr/>
        </p:nvSpPr>
        <p:spPr bwMode="auto">
          <a:xfrm>
            <a:off x="6291944" y="4500189"/>
            <a:ext cx="1143000" cy="1371600"/>
          </a:xfrm>
          <a:prstGeom prst="rect">
            <a:avLst/>
          </a:prstGeom>
          <a:solidFill>
            <a:srgbClr val="FFCC66"/>
          </a:solidFill>
          <a:ln w="952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algn="ctr" defTabSz="228600">
              <a:spcBef>
                <a:spcPct val="20000"/>
              </a:spcBef>
              <a:buClr>
                <a:srgbClr val="FF0000"/>
              </a:buClr>
            </a:pPr>
            <a:r>
              <a:rPr lang="en-US" sz="1400" b="1" dirty="0" smtClean="0">
                <a:solidFill>
                  <a:srgbClr val="FF0000"/>
                </a:solidFill>
                <a:latin typeface="LavosHandy™" pitchFamily="66" charset="0"/>
              </a:rPr>
              <a:t>DataNode </a:t>
            </a:r>
            <a:endParaRPr lang="en-US" sz="1400" b="1" dirty="0" smtClean="0">
              <a:solidFill>
                <a:srgbClr val="FF0000"/>
              </a:solidFill>
              <a:latin typeface="LavosHandy™" pitchFamily="66" charset="0"/>
            </a:endParaRPr>
          </a:p>
          <a:p>
            <a:pPr algn="ctr" defTabSz="228600">
              <a:spcBef>
                <a:spcPct val="20000"/>
              </a:spcBef>
              <a:buClr>
                <a:srgbClr val="FF0000"/>
              </a:buClr>
            </a:pPr>
            <a:r>
              <a:rPr lang="en-US" sz="1400" b="1" dirty="0" smtClean="0">
                <a:solidFill>
                  <a:srgbClr val="FF0000"/>
                </a:solidFill>
                <a:latin typeface="LavosHandy™" pitchFamily="66" charset="0"/>
              </a:rPr>
              <a:t>slave daemon</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8" name="Picture 2"/>
          <p:cNvPicPr>
            <a:picLocks noChangeAspect="1" noChangeArrowheads="1"/>
          </p:cNvPicPr>
          <p:nvPr/>
        </p:nvPicPr>
        <p:blipFill>
          <a:blip r:embed="rId1" cstate="print"/>
          <a:srcRect/>
          <a:stretch>
            <a:fillRect/>
          </a:stretch>
        </p:blipFill>
        <p:spPr bwMode="auto">
          <a:xfrm>
            <a:off x="7467600" y="5092276"/>
            <a:ext cx="633072" cy="927524"/>
          </a:xfrm>
          <a:prstGeom prst="rect">
            <a:avLst/>
          </a:prstGeom>
          <a:noFill/>
          <a:ln w="9525">
            <a:noFill/>
            <a:miter lim="800000"/>
            <a:headEnd/>
            <a:tailEnd/>
          </a:ln>
        </p:spPr>
      </p:pic>
      <p:pic>
        <p:nvPicPr>
          <p:cNvPr id="9" name="Picture 8" descr="C:\Users\LSERHAL.ORADEV\Desktop\worker.gif"/>
          <p:cNvPicPr>
            <a:picLocks noChangeAspect="1" noChangeArrowheads="1"/>
          </p:cNvPicPr>
          <p:nvPr/>
        </p:nvPicPr>
        <p:blipFill>
          <a:blip r:embed="rId2" cstate="print"/>
          <a:srcRect/>
          <a:stretch>
            <a:fillRect/>
          </a:stretch>
        </p:blipFill>
        <p:spPr bwMode="auto">
          <a:xfrm>
            <a:off x="8001000" y="5029200"/>
            <a:ext cx="442724" cy="1066800"/>
          </a:xfrm>
          <a:prstGeom prst="rect">
            <a:avLst/>
          </a:prstGeom>
          <a:noFill/>
        </p:spPr>
      </p:pic>
      <p:sp>
        <p:nvSpPr>
          <p:cNvPr id="10" name="TextBox 9"/>
          <p:cNvSpPr txBox="1"/>
          <p:nvPr/>
        </p:nvSpPr>
        <p:spPr>
          <a:xfrm>
            <a:off x="457200" y="5909846"/>
            <a:ext cx="1489510" cy="338554"/>
          </a:xfrm>
          <a:prstGeom prst="rect">
            <a:avLst/>
          </a:prstGeom>
          <a:noFill/>
        </p:spPr>
        <p:txBody>
          <a:bodyPr wrap="none" rtlCol="0">
            <a:spAutoFit/>
          </a:bodyPr>
          <a:lstStyle/>
          <a:p>
            <a:r>
              <a:rPr lang="en-US" sz="1600" b="1" dirty="0" smtClean="0">
                <a:solidFill>
                  <a:schemeClr val="accent2"/>
                </a:solidFill>
                <a:latin typeface="Comic Sans MS" panose="030F0702030302020204" pitchFamily="66" charset="0"/>
              </a:rPr>
              <a:t>Master Node</a:t>
            </a:r>
            <a:endParaRPr lang="en-US" sz="1600" b="1" dirty="0" smtClean="0">
              <a:solidFill>
                <a:schemeClr val="accent2"/>
              </a:solidFill>
              <a:latin typeface="Comic Sans MS" panose="030F0702030302020204" pitchFamily="66" charset="0"/>
            </a:endParaRPr>
          </a:p>
        </p:txBody>
      </p:sp>
      <p:sp>
        <p:nvSpPr>
          <p:cNvPr id="11" name="TextBox 10"/>
          <p:cNvSpPr txBox="1"/>
          <p:nvPr/>
        </p:nvSpPr>
        <p:spPr>
          <a:xfrm>
            <a:off x="3429000" y="5909846"/>
            <a:ext cx="1489510" cy="338554"/>
          </a:xfrm>
          <a:prstGeom prst="rect">
            <a:avLst/>
          </a:prstGeom>
          <a:noFill/>
        </p:spPr>
        <p:txBody>
          <a:bodyPr wrap="none" rtlCol="0">
            <a:spAutoFit/>
          </a:bodyPr>
          <a:lstStyle/>
          <a:p>
            <a:r>
              <a:rPr lang="en-US" sz="1600" b="1" dirty="0" smtClean="0">
                <a:solidFill>
                  <a:schemeClr val="accent2"/>
                </a:solidFill>
                <a:latin typeface="Comic Sans MS" panose="030F0702030302020204" pitchFamily="66" charset="0"/>
              </a:rPr>
              <a:t>Master Node</a:t>
            </a:r>
            <a:endParaRPr lang="en-US" sz="1600" b="1" dirty="0" smtClean="0">
              <a:solidFill>
                <a:schemeClr val="accent2"/>
              </a:solidFill>
              <a:latin typeface="Comic Sans MS" panose="030F0702030302020204" pitchFamily="66" charset="0"/>
            </a:endParaRPr>
          </a:p>
        </p:txBody>
      </p:sp>
      <p:sp>
        <p:nvSpPr>
          <p:cNvPr id="12" name="TextBox 11"/>
          <p:cNvSpPr txBox="1"/>
          <p:nvPr/>
        </p:nvSpPr>
        <p:spPr>
          <a:xfrm>
            <a:off x="3472542" y="4495800"/>
            <a:ext cx="1219200" cy="1323439"/>
          </a:xfrm>
          <a:prstGeom prst="rect">
            <a:avLst/>
          </a:prstGeom>
          <a:solidFill>
            <a:srgbClr val="CCECFF"/>
          </a:solidFill>
          <a:effectLst>
            <a:outerShdw blurRad="50800" dist="38100" dir="5400000" algn="t" rotWithShape="0">
              <a:prstClr val="black">
                <a:alpha val="40000"/>
              </a:prstClr>
            </a:outerShdw>
          </a:effectLst>
        </p:spPr>
        <p:txBody>
          <a:bodyPr wrap="square" rtlCol="0">
            <a:spAutoFit/>
          </a:bodyPr>
          <a:lstStyle/>
          <a:p>
            <a:r>
              <a:rPr lang="en-US" sz="1400" b="1" dirty="0" smtClean="0">
                <a:solidFill>
                  <a:srgbClr val="FF0000"/>
                </a:solidFill>
                <a:latin typeface="LavosHandy™" pitchFamily="66" charset="0"/>
              </a:rPr>
              <a:t>NameNode </a:t>
            </a:r>
            <a:endParaRPr lang="en-US" sz="1400" b="1" dirty="0" smtClean="0">
              <a:solidFill>
                <a:srgbClr val="FF0000"/>
              </a:solidFill>
              <a:latin typeface="LavosHandy™" pitchFamily="66" charset="0"/>
            </a:endParaRPr>
          </a:p>
          <a:p>
            <a:r>
              <a:rPr lang="en-US" sz="1400" b="1" dirty="0" smtClean="0">
                <a:solidFill>
                  <a:srgbClr val="FF0000"/>
                </a:solidFill>
                <a:latin typeface="LavosHandy™" pitchFamily="66" charset="0"/>
              </a:rPr>
              <a:t>(Standby)</a:t>
            </a:r>
            <a:endParaRPr lang="en-US" sz="1400" b="1" dirty="0" smtClean="0">
              <a:solidFill>
                <a:srgbClr val="FF0000"/>
              </a:solidFill>
              <a:latin typeface="LavosHandy™" pitchFamily="66" charset="0"/>
            </a:endParaRPr>
          </a:p>
          <a:p>
            <a:r>
              <a:rPr lang="en-US" sz="1400" b="1" dirty="0" smtClean="0">
                <a:solidFill>
                  <a:srgbClr val="FF0000"/>
                </a:solidFill>
                <a:latin typeface="LavosHandy™" pitchFamily="66" charset="0"/>
              </a:rPr>
              <a:t>master daemon</a:t>
            </a:r>
            <a:endParaRPr lang="en-US" sz="1400" b="1" dirty="0" smtClean="0">
              <a:solidFill>
                <a:srgbClr val="FF0000"/>
              </a:solidFill>
              <a:latin typeface="LavosHandy™" pitchFamily="66" charset="0"/>
            </a:endParaRPr>
          </a:p>
          <a:p>
            <a:endParaRPr lang="en-US" sz="1400" b="1" dirty="0" smtClean="0">
              <a:solidFill>
                <a:srgbClr val="FF0000"/>
              </a:solidFill>
              <a:latin typeface="LavosHandy™" pitchFamily="66" charset="0"/>
            </a:endParaRPr>
          </a:p>
          <a:p>
            <a:endParaRPr lang="en-US" sz="1000" b="1" dirty="0">
              <a:latin typeface="Comic Sans MS" panose="030F0702030302020204" pitchFamily="66" charset="0"/>
            </a:endParaRPr>
          </a:p>
        </p:txBody>
      </p:sp>
      <p:grpSp>
        <p:nvGrpSpPr>
          <p:cNvPr id="3" name="Group 12"/>
          <p:cNvGrpSpPr/>
          <p:nvPr/>
        </p:nvGrpSpPr>
        <p:grpSpPr>
          <a:xfrm>
            <a:off x="4735286" y="4960938"/>
            <a:ext cx="1295400" cy="1363662"/>
            <a:chOff x="4735286" y="4960938"/>
            <a:chExt cx="1295400" cy="1363662"/>
          </a:xfrm>
        </p:grpSpPr>
        <p:pic>
          <p:nvPicPr>
            <p:cNvPr id="14" name="Picture 2"/>
            <p:cNvPicPr>
              <a:picLocks noChangeAspect="1" noChangeArrowheads="1"/>
            </p:cNvPicPr>
            <p:nvPr/>
          </p:nvPicPr>
          <p:blipFill>
            <a:blip r:embed="rId1" cstate="print"/>
            <a:srcRect/>
            <a:stretch>
              <a:fillRect/>
            </a:stretch>
          </p:blipFill>
          <p:spPr bwMode="auto">
            <a:xfrm>
              <a:off x="4735286" y="5105400"/>
              <a:ext cx="633072" cy="927524"/>
            </a:xfrm>
            <a:prstGeom prst="rect">
              <a:avLst/>
            </a:prstGeom>
            <a:noFill/>
            <a:ln w="9525">
              <a:noFill/>
              <a:miter lim="800000"/>
              <a:headEnd/>
              <a:tailEnd/>
            </a:ln>
          </p:spPr>
        </p:pic>
        <p:grpSp>
          <p:nvGrpSpPr>
            <p:cNvPr id="13" name="Group 21"/>
            <p:cNvGrpSpPr/>
            <p:nvPr/>
          </p:nvGrpSpPr>
          <p:grpSpPr>
            <a:xfrm>
              <a:off x="5268468" y="4960938"/>
              <a:ext cx="762218" cy="1363662"/>
              <a:chOff x="7275513" y="1447800"/>
              <a:chExt cx="1106487" cy="1668463"/>
            </a:xfrm>
          </p:grpSpPr>
          <p:graphicFrame>
            <p:nvGraphicFramePr>
              <p:cNvPr id="16" name="Object 17"/>
              <p:cNvGraphicFramePr>
                <a:graphicFrameLocks noChangeAspect="1"/>
              </p:cNvGraphicFramePr>
              <p:nvPr/>
            </p:nvGraphicFramePr>
            <p:xfrm>
              <a:off x="7275513" y="1447800"/>
              <a:ext cx="552450" cy="1377950"/>
            </p:xfrm>
            <a:graphic>
              <a:graphicData uri="http://schemas.openxmlformats.org/presentationml/2006/ole">
                <mc:AlternateContent xmlns:mc="http://schemas.openxmlformats.org/markup-compatibility/2006">
                  <mc:Choice xmlns:v="urn:schemas-microsoft-com:vml" Requires="v">
                    <p:oleObj spid="_x0000_s53774" name="Photo Editor Photo" r:id="rId3" imgW="781050" imgH="1943100" progId="">
                      <p:embed/>
                    </p:oleObj>
                  </mc:Choice>
                  <mc:Fallback>
                    <p:oleObj name="Photo Editor Photo" r:id="rId3" imgW="781050" imgH="1943100" progId="">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7275513" y="1447800"/>
                            <a:ext cx="552450" cy="1377950"/>
                          </a:xfrm>
                          <a:prstGeom prst="rect">
                            <a:avLst/>
                          </a:prstGeom>
                          <a:noFill/>
                          <a:ln>
                            <a:noFill/>
                          </a:ln>
                          <a:effectLst/>
                          <a:extLst>
                            <a:ext uri="{909E8E84-426E-40DD-AFC4-6F175D3DCCD1}">
                              <a14:hiddenFill xmlns:a14="http://schemas.microsoft.com/office/drawing/2010/main">
                                <a:solidFill>
                                  <a:srgbClr val="CCCCCC"/>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 name="Object 18"/>
              <p:cNvGraphicFramePr>
                <a:graphicFrameLocks noChangeAspect="1"/>
              </p:cNvGraphicFramePr>
              <p:nvPr/>
            </p:nvGraphicFramePr>
            <p:xfrm>
              <a:off x="7635875" y="2125663"/>
              <a:ext cx="746125" cy="990600"/>
            </p:xfrm>
            <a:graphic>
              <a:graphicData uri="http://schemas.openxmlformats.org/presentationml/2006/ole">
                <mc:AlternateContent xmlns:mc="http://schemas.openxmlformats.org/markup-compatibility/2006">
                  <mc:Choice xmlns:v="urn:schemas-microsoft-com:vml" Requires="v">
                    <p:oleObj spid="_x0000_s53775" name="Photo Editor Photo" r:id="rId5" imgW="1104900" imgH="1466850" progId="">
                      <p:embed/>
                    </p:oleObj>
                  </mc:Choice>
                  <mc:Fallback>
                    <p:oleObj name="Photo Editor Photo" r:id="rId5" imgW="1104900" imgH="1466850" progId="">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7635875" y="2125663"/>
                            <a:ext cx="746125" cy="990600"/>
                          </a:xfrm>
                          <a:prstGeom prst="rect">
                            <a:avLst/>
                          </a:prstGeom>
                          <a:noFill/>
                          <a:ln>
                            <a:noFill/>
                          </a:ln>
                          <a:effectLst/>
                          <a:extLst>
                            <a:ext uri="{909E8E84-426E-40DD-AFC4-6F175D3DCCD1}">
                              <a14:hiddenFill xmlns:a14="http://schemas.microsoft.com/office/drawing/2010/main">
                                <a:solidFill>
                                  <a:srgbClr val="CCCCCC"/>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grpSp>
        <p:nvGrpSpPr>
          <p:cNvPr id="15" name="Group 17"/>
          <p:cNvGrpSpPr/>
          <p:nvPr/>
        </p:nvGrpSpPr>
        <p:grpSpPr>
          <a:xfrm>
            <a:off x="1883228" y="4942114"/>
            <a:ext cx="1295400" cy="1363662"/>
            <a:chOff x="4735286" y="4960938"/>
            <a:chExt cx="1295400" cy="1363662"/>
          </a:xfrm>
        </p:grpSpPr>
        <p:pic>
          <p:nvPicPr>
            <p:cNvPr id="19" name="Picture 2"/>
            <p:cNvPicPr>
              <a:picLocks noChangeAspect="1" noChangeArrowheads="1"/>
            </p:cNvPicPr>
            <p:nvPr/>
          </p:nvPicPr>
          <p:blipFill>
            <a:blip r:embed="rId1" cstate="print"/>
            <a:srcRect/>
            <a:stretch>
              <a:fillRect/>
            </a:stretch>
          </p:blipFill>
          <p:spPr bwMode="auto">
            <a:xfrm>
              <a:off x="4735286" y="5105400"/>
              <a:ext cx="633072" cy="927524"/>
            </a:xfrm>
            <a:prstGeom prst="rect">
              <a:avLst/>
            </a:prstGeom>
            <a:noFill/>
            <a:ln w="9525">
              <a:noFill/>
              <a:miter lim="800000"/>
              <a:headEnd/>
              <a:tailEnd/>
            </a:ln>
          </p:spPr>
        </p:pic>
        <p:grpSp>
          <p:nvGrpSpPr>
            <p:cNvPr id="18" name="Group 21"/>
            <p:cNvGrpSpPr/>
            <p:nvPr/>
          </p:nvGrpSpPr>
          <p:grpSpPr>
            <a:xfrm>
              <a:off x="5268468" y="4960938"/>
              <a:ext cx="762218" cy="1363662"/>
              <a:chOff x="7275513" y="1447800"/>
              <a:chExt cx="1106487" cy="1668463"/>
            </a:xfrm>
          </p:grpSpPr>
          <p:graphicFrame>
            <p:nvGraphicFramePr>
              <p:cNvPr id="21" name="Object 17"/>
              <p:cNvGraphicFramePr>
                <a:graphicFrameLocks noChangeAspect="1"/>
              </p:cNvGraphicFramePr>
              <p:nvPr/>
            </p:nvGraphicFramePr>
            <p:xfrm>
              <a:off x="7275513" y="1447800"/>
              <a:ext cx="552450" cy="1377950"/>
            </p:xfrm>
            <a:graphic>
              <a:graphicData uri="http://schemas.openxmlformats.org/presentationml/2006/ole">
                <mc:AlternateContent xmlns:mc="http://schemas.openxmlformats.org/markup-compatibility/2006">
                  <mc:Choice xmlns:v="urn:schemas-microsoft-com:vml" Requires="v">
                    <p:oleObj spid="_x0000_s53776" name="Photo Editor Photo" r:id="rId7" imgW="781050" imgH="1943100" progId="">
                      <p:embed/>
                    </p:oleObj>
                  </mc:Choice>
                  <mc:Fallback>
                    <p:oleObj name="Photo Editor Photo" r:id="rId7" imgW="781050" imgH="1943100" progId="">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7275513" y="1447800"/>
                            <a:ext cx="552450" cy="1377950"/>
                          </a:xfrm>
                          <a:prstGeom prst="rect">
                            <a:avLst/>
                          </a:prstGeom>
                          <a:noFill/>
                          <a:ln>
                            <a:noFill/>
                          </a:ln>
                          <a:effectLst/>
                          <a:extLst>
                            <a:ext uri="{909E8E84-426E-40DD-AFC4-6F175D3DCCD1}">
                              <a14:hiddenFill xmlns:a14="http://schemas.microsoft.com/office/drawing/2010/main">
                                <a:solidFill>
                                  <a:srgbClr val="CCCCCC"/>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 name="Object 18"/>
              <p:cNvGraphicFramePr>
                <a:graphicFrameLocks noChangeAspect="1"/>
              </p:cNvGraphicFramePr>
              <p:nvPr/>
            </p:nvGraphicFramePr>
            <p:xfrm>
              <a:off x="7635875" y="2125663"/>
              <a:ext cx="746125" cy="990600"/>
            </p:xfrm>
            <a:graphic>
              <a:graphicData uri="http://schemas.openxmlformats.org/presentationml/2006/ole">
                <mc:AlternateContent xmlns:mc="http://schemas.openxmlformats.org/markup-compatibility/2006">
                  <mc:Choice xmlns:v="urn:schemas-microsoft-com:vml" Requires="v">
                    <p:oleObj spid="_x0000_s53777" name="Photo Editor Photo" r:id="rId8" imgW="1104900" imgH="1466850" progId="">
                      <p:embed/>
                    </p:oleObj>
                  </mc:Choice>
                  <mc:Fallback>
                    <p:oleObj name="Photo Editor Photo" r:id="rId8" imgW="1104900" imgH="1466850" progId="">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7635875" y="2125663"/>
                            <a:ext cx="746125" cy="990600"/>
                          </a:xfrm>
                          <a:prstGeom prst="rect">
                            <a:avLst/>
                          </a:prstGeom>
                          <a:noFill/>
                          <a:ln>
                            <a:noFill/>
                          </a:ln>
                          <a:effectLst/>
                          <a:extLst>
                            <a:ext uri="{909E8E84-426E-40DD-AFC4-6F175D3DCCD1}">
                              <a14:hiddenFill xmlns:a14="http://schemas.microsoft.com/office/drawing/2010/main">
                                <a:solidFill>
                                  <a:srgbClr val="CCCCCC"/>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pic>
        <p:nvPicPr>
          <p:cNvPr id="23" name="Picture 1038" descr="C:\Documents and Settings\lserhal\My Documents\My Pictures\Graphics Library\checkmark green.gif"/>
          <p:cNvPicPr>
            <a:picLocks noChangeAspect="1" noChangeArrowheads="1"/>
          </p:cNvPicPr>
          <p:nvPr/>
        </p:nvPicPr>
        <p:blipFill>
          <a:blip r:embed="rId9" cstate="print"/>
          <a:srcRect/>
          <a:stretch>
            <a:fillRect/>
          </a:stretch>
        </p:blipFill>
        <p:spPr bwMode="gray">
          <a:xfrm>
            <a:off x="3733800" y="3886200"/>
            <a:ext cx="609600" cy="603250"/>
          </a:xfrm>
          <a:prstGeom prst="rect">
            <a:avLst/>
          </a:prstGeom>
          <a:noFill/>
          <a:ln w="9525">
            <a:noFill/>
            <a:miter lim="800000"/>
            <a:headEnd/>
            <a:tailEnd/>
          </a:ln>
        </p:spPr>
      </p:pic>
      <p:sp>
        <p:nvSpPr>
          <p:cNvPr id="28" name="TextBox 27"/>
          <p:cNvSpPr txBox="1"/>
          <p:nvPr/>
        </p:nvSpPr>
        <p:spPr>
          <a:xfrm>
            <a:off x="4114800" y="3962400"/>
            <a:ext cx="4017446" cy="338554"/>
          </a:xfrm>
          <a:prstGeom prst="rect">
            <a:avLst/>
          </a:prstGeom>
          <a:noFill/>
        </p:spPr>
        <p:txBody>
          <a:bodyPr wrap="none" rtlCol="0">
            <a:spAutoFit/>
          </a:bodyPr>
          <a:lstStyle/>
          <a:p>
            <a:r>
              <a:rPr lang="en-US" sz="1600" b="1" dirty="0" smtClean="0">
                <a:solidFill>
                  <a:schemeClr val="accent2"/>
                </a:solidFill>
                <a:latin typeface="Comic Sans MS" panose="030F0702030302020204" pitchFamily="66" charset="0"/>
              </a:rPr>
              <a:t>Hadoop 2.0 &amp; later, CDH 4.0 &amp; Later</a:t>
            </a:r>
            <a:endParaRPr lang="en-US" sz="1600" b="1" dirty="0" smtClean="0">
              <a:solidFill>
                <a:schemeClr val="accent2"/>
              </a:solidFill>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 High Availability (HA) Using </a:t>
            </a:r>
            <a:br>
              <a:rPr lang="en-US" dirty="0" smtClean="0"/>
            </a:br>
            <a:r>
              <a:rPr lang="en-US" dirty="0" smtClean="0"/>
              <a:t>the Quorum Journal Manager (QJM)</a:t>
            </a:r>
            <a:br>
              <a:rPr lang="en-US" dirty="0" smtClean="0"/>
            </a:br>
            <a:endParaRPr lang="en-US" dirty="0"/>
          </a:p>
        </p:txBody>
      </p:sp>
      <p:sp>
        <p:nvSpPr>
          <p:cNvPr id="8" name="Content Placeholder 7"/>
          <p:cNvSpPr>
            <a:spLocks noGrp="1"/>
          </p:cNvSpPr>
          <p:nvPr>
            <p:ph idx="1"/>
          </p:nvPr>
        </p:nvSpPr>
        <p:spPr>
          <a:xfrm>
            <a:off x="609600" y="1447800"/>
            <a:ext cx="7918450" cy="4488408"/>
          </a:xfrm>
        </p:spPr>
        <p:txBody>
          <a:bodyPr/>
          <a:lstStyle/>
          <a:p>
            <a:pPr lvl="1"/>
            <a:r>
              <a:rPr lang="zh-CN" altLang="en-US" dirty="0"/>
              <a:t>在</a:t>
            </a:r>
            <a:r>
              <a:rPr lang="en-US" dirty="0" err="1" smtClean="0"/>
              <a:t>Hadoop</a:t>
            </a:r>
            <a:r>
              <a:rPr lang="en-US" dirty="0" smtClean="0"/>
              <a:t> 2.0.0</a:t>
            </a:r>
            <a:r>
              <a:rPr lang="zh-CN" altLang="en-US" dirty="0" smtClean="0"/>
              <a:t>之前</a:t>
            </a:r>
            <a:r>
              <a:rPr lang="en-US" dirty="0" smtClean="0"/>
              <a:t>, </a:t>
            </a:r>
            <a:r>
              <a:rPr lang="en-US" dirty="0" err="1" smtClean="0"/>
              <a:t>NameNode</a:t>
            </a:r>
            <a:r>
              <a:rPr lang="zh-CN" altLang="en-US" dirty="0" smtClean="0"/>
              <a:t>存在单点失败</a:t>
            </a:r>
            <a:r>
              <a:rPr lang="en-US" dirty="0" smtClean="0"/>
              <a:t>single point of failure (SPOF). </a:t>
            </a:r>
            <a:endParaRPr lang="en-US" dirty="0" smtClean="0"/>
          </a:p>
          <a:p>
            <a:pPr lvl="1"/>
            <a:r>
              <a:rPr lang="zh-CN" altLang="en-US" dirty="0" smtClean="0"/>
              <a:t>每个集群有一个</a:t>
            </a:r>
            <a:r>
              <a:rPr lang="en-US" dirty="0" err="1" smtClean="0"/>
              <a:t>NameNode</a:t>
            </a:r>
            <a:r>
              <a:rPr lang="en-US" dirty="0" smtClean="0"/>
              <a:t>.</a:t>
            </a:r>
            <a:endParaRPr lang="en-US" dirty="0" smtClean="0"/>
          </a:p>
          <a:p>
            <a:pPr lvl="1"/>
            <a:r>
              <a:rPr lang="zh-CN" altLang="en-US" dirty="0" smtClean="0"/>
              <a:t>当</a:t>
            </a:r>
            <a:r>
              <a:rPr lang="en-US" altLang="zh-CN" dirty="0" err="1" smtClean="0"/>
              <a:t>NameNode</a:t>
            </a:r>
            <a:r>
              <a:rPr lang="zh-CN" altLang="en-US" dirty="0" smtClean="0"/>
              <a:t>节点故障或者软硬件维护的时候，集群是不可用的</a:t>
            </a:r>
            <a:endParaRPr lang="en-US" dirty="0" smtClean="0"/>
          </a:p>
          <a:p>
            <a:pPr lvl="1"/>
            <a:r>
              <a:rPr lang="en-US" dirty="0" smtClean="0"/>
              <a:t>HDFS HA </a:t>
            </a:r>
            <a:r>
              <a:rPr lang="zh-CN" altLang="en-US" dirty="0" smtClean="0"/>
              <a:t>通过以下来处理上面的问题</a:t>
            </a:r>
            <a:r>
              <a:rPr lang="en-US" dirty="0" smtClean="0"/>
              <a:t>:</a:t>
            </a:r>
            <a:endParaRPr lang="en-US" dirty="0" smtClean="0"/>
          </a:p>
          <a:p>
            <a:pPr lvl="2"/>
            <a:r>
              <a:rPr lang="zh-CN" altLang="en-US" dirty="0" smtClean="0"/>
              <a:t>在一个集群中运行两个冗余的</a:t>
            </a:r>
            <a:r>
              <a:rPr lang="en-US" dirty="0" smtClean="0"/>
              <a:t>: </a:t>
            </a:r>
            <a:endParaRPr lang="en-US" dirty="0" smtClean="0"/>
          </a:p>
          <a:p>
            <a:pPr lvl="2">
              <a:buNone/>
            </a:pPr>
            <a:r>
              <a:rPr lang="en-US" dirty="0" smtClean="0"/>
              <a:t>	</a:t>
            </a:r>
            <a:r>
              <a:rPr lang="zh-CN" altLang="en-US" dirty="0" smtClean="0"/>
              <a:t>一个激活</a:t>
            </a:r>
            <a:r>
              <a:rPr lang="en-US" altLang="zh-CN" b="1" dirty="0"/>
              <a:t>Active</a:t>
            </a:r>
            <a:r>
              <a:rPr lang="zh-CN" altLang="en-US" dirty="0" smtClean="0"/>
              <a:t>状态，一个热备用</a:t>
            </a:r>
            <a:r>
              <a:rPr lang="en-US" altLang="zh-CN" b="1" dirty="0"/>
              <a:t>Hot Standby</a:t>
            </a:r>
            <a:r>
              <a:rPr lang="zh-CN" altLang="en-US" dirty="0" smtClean="0"/>
              <a:t>状态</a:t>
            </a:r>
            <a:endParaRPr lang="en-US" dirty="0" smtClean="0"/>
          </a:p>
          <a:p>
            <a:pPr lvl="1"/>
            <a:r>
              <a:rPr lang="zh-CN" altLang="en-US" dirty="0"/>
              <a:t>当</a:t>
            </a:r>
            <a:r>
              <a:rPr lang="en-US" altLang="zh-CN" dirty="0" err="1"/>
              <a:t>NameNode</a:t>
            </a:r>
            <a:r>
              <a:rPr lang="zh-CN" altLang="en-US" dirty="0"/>
              <a:t>节点故障或者软硬件</a:t>
            </a:r>
            <a:r>
              <a:rPr lang="zh-CN" altLang="en-US" dirty="0" smtClean="0"/>
              <a:t>维护的时候，</a:t>
            </a:r>
            <a:r>
              <a:rPr lang="en-US" dirty="0" smtClean="0"/>
              <a:t>HA</a:t>
            </a:r>
            <a:r>
              <a:rPr lang="zh-CN" altLang="en-US" dirty="0" smtClean="0"/>
              <a:t>可以快速启用一个新的</a:t>
            </a:r>
            <a:r>
              <a:rPr lang="en-US" altLang="zh-CN" dirty="0" err="1" smtClean="0"/>
              <a:t>NameNode</a:t>
            </a:r>
            <a:r>
              <a:rPr lang="en-US" dirty="0" smtClean="0"/>
              <a:t>.</a:t>
            </a:r>
            <a:endParaRPr lang="en-US" dirty="0" smtClean="0"/>
          </a:p>
          <a:p>
            <a:pPr lvl="1"/>
            <a:r>
              <a:rPr lang="en-US" b="1" dirty="0" smtClean="0"/>
              <a:t>Oracle Big Data Appliance (BDA) uses the HA implementation.</a:t>
            </a:r>
            <a:endParaRPr lang="en-US" b="1"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oup 72"/>
          <p:cNvGrpSpPr/>
          <p:nvPr/>
        </p:nvGrpSpPr>
        <p:grpSpPr>
          <a:xfrm>
            <a:off x="1447800" y="1981200"/>
            <a:ext cx="1524000" cy="1323439"/>
            <a:chOff x="5758542" y="2021919"/>
            <a:chExt cx="1524000" cy="1323439"/>
          </a:xfrm>
        </p:grpSpPr>
        <p:sp>
          <p:nvSpPr>
            <p:cNvPr id="74" name="Rectangle 73"/>
            <p:cNvSpPr/>
            <p:nvPr/>
          </p:nvSpPr>
          <p:spPr bwMode="auto">
            <a:xfrm>
              <a:off x="5812970" y="2038453"/>
              <a:ext cx="1143000" cy="1295400"/>
            </a:xfrm>
            <a:prstGeom prst="rect">
              <a:avLst/>
            </a:prstGeom>
            <a:solidFill>
              <a:srgbClr val="CCECFF"/>
            </a:solidFill>
            <a:ln w="952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5" name="Rectangle 74"/>
            <p:cNvSpPr/>
            <p:nvPr/>
          </p:nvSpPr>
          <p:spPr>
            <a:xfrm>
              <a:off x="5758542" y="2021919"/>
              <a:ext cx="1524000" cy="1323439"/>
            </a:xfrm>
            <a:prstGeom prst="rect">
              <a:avLst/>
            </a:prstGeom>
          </p:spPr>
          <p:txBody>
            <a:bodyPr wrap="square">
              <a:spAutoFit/>
            </a:bodyPr>
            <a:lstStyle/>
            <a:p>
              <a:r>
                <a:rPr lang="en-US" sz="800" b="1" dirty="0" smtClean="0">
                  <a:latin typeface="Comic Sans MS" panose="030F0702030302020204" pitchFamily="66" charset="0"/>
                </a:rPr>
                <a:t>File: </a:t>
              </a:r>
              <a:r>
                <a:rPr lang="en-US" sz="800" b="1" dirty="0" smtClean="0">
                  <a:solidFill>
                    <a:schemeClr val="accent2"/>
                  </a:solidFill>
                  <a:latin typeface="Comic Sans MS" panose="030F0702030302020204" pitchFamily="66" charset="0"/>
                </a:rPr>
                <a:t>movieplex1.log</a:t>
              </a:r>
              <a:endParaRPr lang="en-US" sz="800" b="1" dirty="0" smtClean="0">
                <a:solidFill>
                  <a:schemeClr val="accent2"/>
                </a:solidFill>
                <a:latin typeface="Comic Sans MS" panose="030F0702030302020204" pitchFamily="66" charset="0"/>
              </a:endParaRPr>
            </a:p>
            <a:p>
              <a:r>
                <a:rPr lang="en-US" sz="800" b="1" dirty="0" smtClean="0">
                  <a:latin typeface="Comic Sans MS" panose="030F0702030302020204" pitchFamily="66" charset="0"/>
                </a:rPr>
                <a:t>Blocks:</a:t>
              </a:r>
              <a:endParaRPr lang="en-US" sz="800" b="1" dirty="0" smtClean="0">
                <a:latin typeface="Comic Sans MS" panose="030F0702030302020204" pitchFamily="66" charset="0"/>
              </a:endParaRPr>
            </a:p>
            <a:p>
              <a:r>
                <a:rPr lang="en-US" sz="800" b="1" dirty="0" smtClean="0">
                  <a:solidFill>
                    <a:schemeClr val="accent2"/>
                  </a:solidFill>
                  <a:latin typeface="Arial" panose="020B0604020202020204" pitchFamily="34" charset="0"/>
                </a:rPr>
                <a:t>A</a:t>
              </a:r>
              <a:r>
                <a:rPr lang="en-US" sz="800" dirty="0" smtClean="0"/>
                <a:t>, </a:t>
              </a:r>
              <a:r>
                <a:rPr lang="en-US" sz="800" b="1" dirty="0" smtClean="0">
                  <a:solidFill>
                    <a:srgbClr val="0000FF"/>
                  </a:solidFill>
                  <a:latin typeface="Arial" panose="020B0604020202020204" pitchFamily="34" charset="0"/>
                </a:rPr>
                <a:t>B</a:t>
              </a:r>
              <a:r>
                <a:rPr lang="en-US" sz="800" dirty="0" smtClean="0"/>
                <a:t>, </a:t>
              </a:r>
              <a:r>
                <a:rPr lang="en-US" sz="800" b="1" dirty="0" smtClean="0">
                  <a:solidFill>
                    <a:srgbClr val="CC00CC"/>
                  </a:solidFill>
                  <a:latin typeface="Arial" panose="020B0604020202020204" pitchFamily="34" charset="0"/>
                </a:rPr>
                <a:t>C</a:t>
              </a:r>
              <a:endParaRPr lang="en-US" sz="800" dirty="0" smtClean="0">
                <a:solidFill>
                  <a:srgbClr val="CC00CC"/>
                </a:solidFill>
              </a:endParaRPr>
            </a:p>
            <a:p>
              <a:r>
                <a:rPr lang="en-US" sz="800" b="1" dirty="0" smtClean="0">
                  <a:latin typeface="Comic Sans MS" panose="030F0702030302020204" pitchFamily="66" charset="0"/>
                </a:rPr>
                <a:t>Data Nodes: </a:t>
              </a:r>
              <a:endParaRPr lang="en-US" sz="800" b="1" dirty="0" smtClean="0">
                <a:latin typeface="Comic Sans MS" panose="030F0702030302020204" pitchFamily="66" charset="0"/>
              </a:endParaRPr>
            </a:p>
            <a:p>
              <a:r>
                <a:rPr lang="en-US" sz="800" b="1" dirty="0" smtClean="0">
                  <a:latin typeface="Comic Sans MS" panose="030F0702030302020204" pitchFamily="66" charset="0"/>
                </a:rPr>
                <a:t>1, 2, 3</a:t>
              </a:r>
              <a:endParaRPr lang="en-US" sz="800" b="1" dirty="0" smtClean="0">
                <a:latin typeface="Comic Sans MS" panose="030F0702030302020204" pitchFamily="66" charset="0"/>
              </a:endParaRPr>
            </a:p>
            <a:p>
              <a:r>
                <a:rPr lang="en-US" sz="800" b="1" dirty="0" smtClean="0">
                  <a:latin typeface="Comic Sans MS" panose="030F0702030302020204" pitchFamily="66" charset="0"/>
                </a:rPr>
                <a:t>RF: 3</a:t>
              </a:r>
              <a:endParaRPr lang="en-US" sz="800" b="1" dirty="0" smtClean="0">
                <a:latin typeface="Comic Sans MS" panose="030F0702030302020204" pitchFamily="66" charset="0"/>
              </a:endParaRPr>
            </a:p>
            <a:p>
              <a:r>
                <a:rPr lang="en-US" sz="800" b="1" dirty="0" smtClean="0">
                  <a:solidFill>
                    <a:schemeClr val="accent2"/>
                  </a:solidFill>
                  <a:latin typeface="Arial" panose="020B0604020202020204" pitchFamily="34" charset="0"/>
                </a:rPr>
                <a:t>A</a:t>
              </a:r>
              <a:r>
                <a:rPr lang="en-US" sz="800" b="1" dirty="0" smtClean="0">
                  <a:latin typeface="Comic Sans MS" panose="030F0702030302020204" pitchFamily="66" charset="0"/>
                </a:rPr>
                <a:t>: DN </a:t>
              </a:r>
              <a:r>
                <a:rPr lang="en-US" sz="800" b="1" dirty="0" smtClean="0">
                  <a:solidFill>
                    <a:schemeClr val="accent2"/>
                  </a:solidFill>
                  <a:latin typeface="Comic Sans MS" panose="030F0702030302020204" pitchFamily="66" charset="0"/>
                </a:rPr>
                <a:t>1</a:t>
              </a:r>
              <a:r>
                <a:rPr lang="en-US" sz="800" b="1" dirty="0" smtClean="0">
                  <a:latin typeface="Comic Sans MS" panose="030F0702030302020204" pitchFamily="66" charset="0"/>
                </a:rPr>
                <a:t>,DN </a:t>
              </a:r>
              <a:r>
                <a:rPr lang="en-US" sz="800" b="1" dirty="0" smtClean="0">
                  <a:solidFill>
                    <a:schemeClr val="accent2"/>
                  </a:solidFill>
                  <a:latin typeface="Comic Sans MS" panose="030F0702030302020204" pitchFamily="66" charset="0"/>
                </a:rPr>
                <a:t>2</a:t>
              </a:r>
              <a:r>
                <a:rPr lang="en-US" sz="800" b="1" dirty="0" smtClean="0">
                  <a:latin typeface="Comic Sans MS" panose="030F0702030302020204" pitchFamily="66" charset="0"/>
                </a:rPr>
                <a:t>, DN </a:t>
              </a:r>
              <a:r>
                <a:rPr lang="en-US" sz="800" b="1" dirty="0" smtClean="0">
                  <a:solidFill>
                    <a:schemeClr val="accent2"/>
                  </a:solidFill>
                  <a:latin typeface="Comic Sans MS" panose="030F0702030302020204" pitchFamily="66" charset="0"/>
                </a:rPr>
                <a:t>3</a:t>
              </a:r>
              <a:endParaRPr lang="en-US" sz="800" b="1" dirty="0" smtClean="0">
                <a:solidFill>
                  <a:schemeClr val="accent2"/>
                </a:solidFill>
                <a:latin typeface="Comic Sans MS" panose="030F0702030302020204" pitchFamily="66" charset="0"/>
              </a:endParaRPr>
            </a:p>
            <a:p>
              <a:r>
                <a:rPr lang="en-US" sz="800" b="1" dirty="0" smtClean="0">
                  <a:solidFill>
                    <a:srgbClr val="0000FF"/>
                  </a:solidFill>
                  <a:latin typeface="Arial" panose="020B0604020202020204" pitchFamily="34" charset="0"/>
                </a:rPr>
                <a:t>B</a:t>
              </a:r>
              <a:r>
                <a:rPr lang="en-US" sz="800" b="1" dirty="0" smtClean="0">
                  <a:latin typeface="Comic Sans MS" panose="030F0702030302020204" pitchFamily="66" charset="0"/>
                </a:rPr>
                <a:t>: DN </a:t>
              </a:r>
              <a:r>
                <a:rPr lang="en-US" sz="800" b="1" dirty="0" smtClean="0">
                  <a:solidFill>
                    <a:schemeClr val="accent2"/>
                  </a:solidFill>
                  <a:latin typeface="Comic Sans MS" panose="030F0702030302020204" pitchFamily="66" charset="0"/>
                </a:rPr>
                <a:t>1</a:t>
              </a:r>
              <a:r>
                <a:rPr lang="en-US" sz="800" b="1" dirty="0" smtClean="0">
                  <a:latin typeface="Comic Sans MS" panose="030F0702030302020204" pitchFamily="66" charset="0"/>
                </a:rPr>
                <a:t>,DN </a:t>
              </a:r>
              <a:r>
                <a:rPr lang="en-US" sz="800" b="1" dirty="0" smtClean="0">
                  <a:solidFill>
                    <a:schemeClr val="accent2"/>
                  </a:solidFill>
                  <a:latin typeface="Comic Sans MS" panose="030F0702030302020204" pitchFamily="66" charset="0"/>
                </a:rPr>
                <a:t>2</a:t>
              </a:r>
              <a:r>
                <a:rPr lang="en-US" sz="800" b="1" dirty="0" smtClean="0">
                  <a:latin typeface="Comic Sans MS" panose="030F0702030302020204" pitchFamily="66" charset="0"/>
                </a:rPr>
                <a:t>, DN </a:t>
              </a:r>
              <a:r>
                <a:rPr lang="en-US" sz="800" b="1" dirty="0" smtClean="0">
                  <a:solidFill>
                    <a:schemeClr val="accent2"/>
                  </a:solidFill>
                  <a:latin typeface="Comic Sans MS" panose="030F0702030302020204" pitchFamily="66" charset="0"/>
                </a:rPr>
                <a:t>3</a:t>
              </a:r>
              <a:endParaRPr lang="en-US" sz="800" b="1" dirty="0" smtClean="0">
                <a:latin typeface="Comic Sans MS" panose="030F0702030302020204" pitchFamily="66" charset="0"/>
              </a:endParaRPr>
            </a:p>
            <a:p>
              <a:r>
                <a:rPr lang="en-US" sz="800" b="1" dirty="0" smtClean="0">
                  <a:solidFill>
                    <a:srgbClr val="CC00CC"/>
                  </a:solidFill>
                  <a:latin typeface="Arial" panose="020B0604020202020204" pitchFamily="34" charset="0"/>
                </a:rPr>
                <a:t>C</a:t>
              </a:r>
              <a:r>
                <a:rPr lang="en-US" sz="800" b="1" dirty="0" smtClean="0">
                  <a:latin typeface="Comic Sans MS" panose="030F0702030302020204" pitchFamily="66" charset="0"/>
                </a:rPr>
                <a:t>: DN </a:t>
              </a:r>
              <a:r>
                <a:rPr lang="en-US" sz="800" b="1" dirty="0" smtClean="0">
                  <a:solidFill>
                    <a:schemeClr val="accent2"/>
                  </a:solidFill>
                  <a:latin typeface="Comic Sans MS" panose="030F0702030302020204" pitchFamily="66" charset="0"/>
                </a:rPr>
                <a:t>1</a:t>
              </a:r>
              <a:r>
                <a:rPr lang="en-US" sz="800" b="1" dirty="0" smtClean="0">
                  <a:latin typeface="Comic Sans MS" panose="030F0702030302020204" pitchFamily="66" charset="0"/>
                </a:rPr>
                <a:t>,DN </a:t>
              </a:r>
              <a:r>
                <a:rPr lang="en-US" sz="800" b="1" dirty="0" smtClean="0">
                  <a:solidFill>
                    <a:schemeClr val="accent2"/>
                  </a:solidFill>
                  <a:latin typeface="Comic Sans MS" panose="030F0702030302020204" pitchFamily="66" charset="0"/>
                </a:rPr>
                <a:t>2</a:t>
              </a:r>
              <a:r>
                <a:rPr lang="en-US" sz="800" b="1" dirty="0" smtClean="0">
                  <a:latin typeface="Comic Sans MS" panose="030F0702030302020204" pitchFamily="66" charset="0"/>
                </a:rPr>
                <a:t>, DN </a:t>
              </a:r>
              <a:r>
                <a:rPr lang="en-US" sz="800" b="1" dirty="0" smtClean="0">
                  <a:solidFill>
                    <a:schemeClr val="accent2"/>
                  </a:solidFill>
                  <a:latin typeface="Comic Sans MS" panose="030F0702030302020204" pitchFamily="66" charset="0"/>
                </a:rPr>
                <a:t>3</a:t>
              </a:r>
              <a:endParaRPr lang="en-US" sz="800" b="1" dirty="0" smtClean="0">
                <a:solidFill>
                  <a:schemeClr val="accent2"/>
                </a:solidFill>
                <a:latin typeface="Comic Sans MS" panose="030F0702030302020204" pitchFamily="66" charset="0"/>
              </a:endParaRPr>
            </a:p>
            <a:p>
              <a:r>
                <a:rPr lang="en-US" sz="800" b="1" dirty="0" smtClean="0">
                  <a:solidFill>
                    <a:schemeClr val="accent2"/>
                  </a:solidFill>
                  <a:latin typeface="Comic Sans MS" panose="030F0702030302020204" pitchFamily="66" charset="0"/>
                </a:rPr>
                <a:t>. . .</a:t>
              </a:r>
              <a:endParaRPr lang="en-US" sz="800" b="1" dirty="0">
                <a:latin typeface="Comic Sans MS" panose="030F0702030302020204" pitchFamily="66" charset="0"/>
              </a:endParaRPr>
            </a:p>
          </p:txBody>
        </p:sp>
      </p:grpSp>
      <p:sp>
        <p:nvSpPr>
          <p:cNvPr id="16" name="Rectangle 15"/>
          <p:cNvSpPr/>
          <p:nvPr/>
        </p:nvSpPr>
        <p:spPr bwMode="auto">
          <a:xfrm>
            <a:off x="1350532" y="4495800"/>
            <a:ext cx="1143000" cy="1295400"/>
          </a:xfrm>
          <a:prstGeom prst="rect">
            <a:avLst/>
          </a:prstGeom>
          <a:solidFill>
            <a:srgbClr val="FFCC66"/>
          </a:solidFill>
          <a:ln w="952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algn="ctr" defTabSz="228600">
              <a:spcBef>
                <a:spcPct val="20000"/>
              </a:spcBef>
              <a:buClr>
                <a:srgbClr val="FF0000"/>
              </a:buClr>
            </a:pPr>
            <a:endParaRPr lang="en-US" dirty="0" smtClean="0">
              <a:latin typeface="Arial" panose="020B0604020202020204" pitchFamily="34" charset="0"/>
            </a:endParaRPr>
          </a:p>
        </p:txBody>
      </p:sp>
      <p:sp>
        <p:nvSpPr>
          <p:cNvPr id="2" name="Title 1"/>
          <p:cNvSpPr>
            <a:spLocks noGrp="1"/>
          </p:cNvSpPr>
          <p:nvPr>
            <p:ph type="title"/>
          </p:nvPr>
        </p:nvSpPr>
        <p:spPr/>
        <p:txBody>
          <a:bodyPr/>
          <a:lstStyle/>
          <a:p>
            <a:r>
              <a:rPr lang="en-US" dirty="0" smtClean="0"/>
              <a:t>HDFS High Availability (HA) Using the </a:t>
            </a:r>
            <a:br>
              <a:rPr lang="en-US" dirty="0" smtClean="0"/>
            </a:br>
            <a:r>
              <a:rPr lang="en-US" dirty="0" smtClean="0"/>
              <a:t>Quorum Journal Manager (QJM) Feature</a:t>
            </a:r>
            <a:br>
              <a:rPr lang="en-US" dirty="0" smtClean="0"/>
            </a:br>
            <a:endParaRPr lang="en-US" dirty="0"/>
          </a:p>
        </p:txBody>
      </p:sp>
      <p:sp>
        <p:nvSpPr>
          <p:cNvPr id="3" name="TextBox 2"/>
          <p:cNvSpPr txBox="1"/>
          <p:nvPr/>
        </p:nvSpPr>
        <p:spPr>
          <a:xfrm>
            <a:off x="990600" y="1676400"/>
            <a:ext cx="1963999" cy="338554"/>
          </a:xfrm>
          <a:prstGeom prst="rect">
            <a:avLst/>
          </a:prstGeom>
          <a:noFill/>
        </p:spPr>
        <p:txBody>
          <a:bodyPr wrap="none" rtlCol="0">
            <a:spAutoFit/>
          </a:bodyPr>
          <a:lstStyle/>
          <a:p>
            <a:r>
              <a:rPr lang="en-US" sz="1600" b="1" dirty="0" smtClean="0">
                <a:solidFill>
                  <a:schemeClr val="accent2"/>
                </a:solidFill>
                <a:latin typeface="Comic Sans MS" panose="030F0702030302020204" pitchFamily="66" charset="0"/>
              </a:rPr>
              <a:t>Active NameNode</a:t>
            </a:r>
            <a:endParaRPr lang="en-US" sz="1600" b="1" dirty="0" smtClean="0">
              <a:solidFill>
                <a:schemeClr val="accent2"/>
              </a:solidFill>
              <a:latin typeface="Comic Sans MS" panose="030F0702030302020204" pitchFamily="66" charset="0"/>
            </a:endParaRPr>
          </a:p>
        </p:txBody>
      </p:sp>
      <p:sp>
        <p:nvSpPr>
          <p:cNvPr id="5" name="TextBox 4"/>
          <p:cNvSpPr txBox="1"/>
          <p:nvPr/>
        </p:nvSpPr>
        <p:spPr>
          <a:xfrm>
            <a:off x="5105400" y="1676400"/>
            <a:ext cx="2755883" cy="338554"/>
          </a:xfrm>
          <a:prstGeom prst="rect">
            <a:avLst/>
          </a:prstGeom>
          <a:noFill/>
        </p:spPr>
        <p:txBody>
          <a:bodyPr wrap="none" rtlCol="0">
            <a:spAutoFit/>
          </a:bodyPr>
          <a:lstStyle/>
          <a:p>
            <a:r>
              <a:rPr lang="en-US" sz="1600" b="1" dirty="0" smtClean="0">
                <a:solidFill>
                  <a:schemeClr val="accent2"/>
                </a:solidFill>
                <a:latin typeface="Comic Sans MS" panose="030F0702030302020204" pitchFamily="66" charset="0"/>
              </a:rPr>
              <a:t>Standby (Hot) NameNode</a:t>
            </a:r>
            <a:endParaRPr lang="en-US" sz="1600" b="1" dirty="0" smtClean="0">
              <a:solidFill>
                <a:schemeClr val="accent2"/>
              </a:solidFill>
              <a:latin typeface="Comic Sans MS" panose="030F0702030302020204" pitchFamily="66" charset="0"/>
            </a:endParaRPr>
          </a:p>
        </p:txBody>
      </p:sp>
      <p:sp>
        <p:nvSpPr>
          <p:cNvPr id="12" name="TextBox 11"/>
          <p:cNvSpPr txBox="1"/>
          <p:nvPr/>
        </p:nvSpPr>
        <p:spPr>
          <a:xfrm>
            <a:off x="1143000" y="5881560"/>
            <a:ext cx="1380506" cy="338554"/>
          </a:xfrm>
          <a:prstGeom prst="rect">
            <a:avLst/>
          </a:prstGeom>
          <a:noFill/>
        </p:spPr>
        <p:txBody>
          <a:bodyPr wrap="none" rtlCol="0">
            <a:spAutoFit/>
          </a:bodyPr>
          <a:lstStyle/>
          <a:p>
            <a:r>
              <a:rPr lang="en-US" sz="1600" b="1" dirty="0" smtClean="0">
                <a:solidFill>
                  <a:schemeClr val="accent2"/>
                </a:solidFill>
                <a:latin typeface="Comic Sans MS" panose="030F0702030302020204" pitchFamily="66" charset="0"/>
              </a:rPr>
              <a:t>DataNode 1</a:t>
            </a:r>
            <a:endParaRPr lang="en-US" sz="1600" b="1" dirty="0">
              <a:solidFill>
                <a:schemeClr val="accent2"/>
              </a:solidFill>
              <a:latin typeface="Comic Sans MS" panose="030F0702030302020204" pitchFamily="66" charset="0"/>
            </a:endParaRPr>
          </a:p>
        </p:txBody>
      </p:sp>
      <p:sp>
        <p:nvSpPr>
          <p:cNvPr id="13" name="Rectangle 12"/>
          <p:cNvSpPr/>
          <p:nvPr/>
        </p:nvSpPr>
        <p:spPr bwMode="auto">
          <a:xfrm>
            <a:off x="1590018" y="4550228"/>
            <a:ext cx="685800" cy="239486"/>
          </a:xfrm>
          <a:prstGeom prst="rect">
            <a:avLst/>
          </a:prstGeom>
          <a:solidFill>
            <a:srgbClr val="92D050"/>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ctr"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r>
              <a:rPr kumimoji="0" lang="en-US" sz="1800" b="1" i="0" u="none" strike="noStrike" cap="none" normalizeH="0" baseline="0" dirty="0" smtClean="0">
                <a:ln>
                  <a:noFill/>
                </a:ln>
                <a:solidFill>
                  <a:schemeClr val="accent2"/>
                </a:solidFill>
                <a:effectLst/>
                <a:latin typeface="Arial" panose="020B0604020202020204" pitchFamily="34" charset="0"/>
              </a:rPr>
              <a:t>A</a:t>
            </a:r>
            <a:endParaRPr kumimoji="0" lang="en-US" sz="1800" b="1" i="0" u="none" strike="noStrike" cap="none" normalizeH="0" baseline="0" dirty="0" smtClean="0">
              <a:ln>
                <a:noFill/>
              </a:ln>
              <a:solidFill>
                <a:schemeClr val="accent2"/>
              </a:solidFill>
              <a:effectLst/>
              <a:latin typeface="Arial" panose="020B0604020202020204" pitchFamily="34" charset="0"/>
            </a:endParaRPr>
          </a:p>
        </p:txBody>
      </p:sp>
      <p:sp>
        <p:nvSpPr>
          <p:cNvPr id="17" name="Rectangle 16"/>
          <p:cNvSpPr/>
          <p:nvPr/>
        </p:nvSpPr>
        <p:spPr bwMode="auto">
          <a:xfrm>
            <a:off x="1579132" y="4844144"/>
            <a:ext cx="685800" cy="239486"/>
          </a:xfrm>
          <a:prstGeom prst="rect">
            <a:avLst/>
          </a:prstGeom>
          <a:solidFill>
            <a:srgbClr val="92D050"/>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ctr" anchorCtr="0" compatLnSpc="1"/>
          <a:lstStyle/>
          <a:p>
            <a:pPr algn="ctr" defTabSz="228600">
              <a:spcBef>
                <a:spcPct val="20000"/>
              </a:spcBef>
              <a:buClr>
                <a:srgbClr val="FF0000"/>
              </a:buClr>
            </a:pPr>
            <a:r>
              <a:rPr lang="en-US" b="1" dirty="0" smtClean="0">
                <a:solidFill>
                  <a:srgbClr val="CC00CC"/>
                </a:solidFill>
                <a:latin typeface="Arial" panose="020B0604020202020204" pitchFamily="34" charset="0"/>
              </a:rPr>
              <a:t>C</a:t>
            </a:r>
            <a:endParaRPr kumimoji="0" lang="en-US" sz="1800" b="1" i="0" u="none" strike="noStrike" cap="none" normalizeH="0" baseline="0" dirty="0" smtClean="0">
              <a:ln>
                <a:noFill/>
              </a:ln>
              <a:solidFill>
                <a:schemeClr val="accent2"/>
              </a:solidFill>
              <a:effectLst/>
              <a:latin typeface="Arial" panose="020B0604020202020204" pitchFamily="34" charset="0"/>
            </a:endParaRPr>
          </a:p>
        </p:txBody>
      </p:sp>
      <p:sp>
        <p:nvSpPr>
          <p:cNvPr id="18" name="Rectangle 17"/>
          <p:cNvSpPr/>
          <p:nvPr/>
        </p:nvSpPr>
        <p:spPr bwMode="auto">
          <a:xfrm>
            <a:off x="1579132" y="5138056"/>
            <a:ext cx="685800" cy="239486"/>
          </a:xfrm>
          <a:prstGeom prst="rect">
            <a:avLst/>
          </a:prstGeom>
          <a:solidFill>
            <a:srgbClr val="92D050"/>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ctr" anchorCtr="0" compatLnSpc="1"/>
          <a:lstStyle/>
          <a:p>
            <a:pPr algn="ctr" defTabSz="228600">
              <a:spcBef>
                <a:spcPct val="20000"/>
              </a:spcBef>
              <a:buClr>
                <a:srgbClr val="FF0000"/>
              </a:buClr>
            </a:pPr>
            <a:r>
              <a:rPr lang="en-US" b="1" dirty="0" smtClean="0">
                <a:solidFill>
                  <a:srgbClr val="0000FF"/>
                </a:solidFill>
                <a:latin typeface="Arial" panose="020B0604020202020204" pitchFamily="34" charset="0"/>
              </a:rPr>
              <a:t>B</a:t>
            </a:r>
            <a:endParaRPr kumimoji="0" lang="en-US" sz="1800" b="1" i="0" u="none" strike="noStrike" cap="none" normalizeH="0" baseline="0" dirty="0" smtClean="0">
              <a:ln>
                <a:noFill/>
              </a:ln>
              <a:solidFill>
                <a:schemeClr val="accent2"/>
              </a:solidFill>
              <a:effectLst/>
              <a:latin typeface="Arial" panose="020B0604020202020204" pitchFamily="34" charset="0"/>
            </a:endParaRPr>
          </a:p>
        </p:txBody>
      </p:sp>
      <p:grpSp>
        <p:nvGrpSpPr>
          <p:cNvPr id="68" name="Group 67"/>
          <p:cNvGrpSpPr/>
          <p:nvPr/>
        </p:nvGrpSpPr>
        <p:grpSpPr>
          <a:xfrm>
            <a:off x="5029200" y="4191000"/>
            <a:ext cx="3657600" cy="2133600"/>
            <a:chOff x="5029200" y="4191000"/>
            <a:chExt cx="3657600" cy="2133600"/>
          </a:xfrm>
        </p:grpSpPr>
        <p:grpSp>
          <p:nvGrpSpPr>
            <p:cNvPr id="67" name="Group 66"/>
            <p:cNvGrpSpPr/>
            <p:nvPr/>
          </p:nvGrpSpPr>
          <p:grpSpPr>
            <a:xfrm>
              <a:off x="5803883" y="4191000"/>
              <a:ext cx="1676400" cy="1774372"/>
              <a:chOff x="5803883" y="4191000"/>
              <a:chExt cx="1676400" cy="1774372"/>
            </a:xfrm>
          </p:grpSpPr>
          <p:sp>
            <p:nvSpPr>
              <p:cNvPr id="19" name="Rectangle 18"/>
              <p:cNvSpPr/>
              <p:nvPr/>
            </p:nvSpPr>
            <p:spPr bwMode="auto">
              <a:xfrm>
                <a:off x="5803883" y="4191000"/>
                <a:ext cx="1143000" cy="1295400"/>
              </a:xfrm>
              <a:prstGeom prst="rect">
                <a:avLst/>
              </a:prstGeom>
              <a:solidFill>
                <a:schemeClr val="accent5">
                  <a:lumMod val="75000"/>
                </a:schemeClr>
              </a:solidFill>
              <a:ln w="9525" cap="flat" cmpd="sng" algn="ctr">
                <a:solidFill>
                  <a:schemeClr val="tx1"/>
                </a:solid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algn="ctr" defTabSz="228600">
                  <a:spcBef>
                    <a:spcPct val="20000"/>
                  </a:spcBef>
                  <a:buClr>
                    <a:srgbClr val="FF0000"/>
                  </a:buClr>
                </a:pPr>
                <a:endParaRPr lang="en-US" dirty="0" smtClean="0">
                  <a:latin typeface="Arial" panose="020B0604020202020204" pitchFamily="34" charset="0"/>
                </a:endParaRPr>
              </a:p>
            </p:txBody>
          </p:sp>
          <p:sp>
            <p:nvSpPr>
              <p:cNvPr id="24" name="Rectangle 23"/>
              <p:cNvSpPr/>
              <p:nvPr/>
            </p:nvSpPr>
            <p:spPr bwMode="auto">
              <a:xfrm>
                <a:off x="6032483" y="4419600"/>
                <a:ext cx="1143000" cy="1295400"/>
              </a:xfrm>
              <a:prstGeom prst="rect">
                <a:avLst/>
              </a:prstGeom>
              <a:solidFill>
                <a:schemeClr val="accent5">
                  <a:lumMod val="75000"/>
                </a:schemeClr>
              </a:solidFill>
              <a:ln w="9525" cap="flat" cmpd="sng" algn="ctr">
                <a:solidFill>
                  <a:schemeClr val="tx1"/>
                </a:solid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endParaRPr kumimoji="0" lang="en-US" b="0" i="0" u="none" strike="noStrike" cap="none" normalizeH="0" baseline="0" dirty="0" smtClean="0">
                  <a:ln>
                    <a:noFill/>
                  </a:ln>
                  <a:solidFill>
                    <a:schemeClr val="tx1"/>
                  </a:solidFill>
                  <a:effectLst/>
                  <a:latin typeface="Arial" panose="020B0604020202020204" pitchFamily="34" charset="0"/>
                </a:endParaRPr>
              </a:p>
            </p:txBody>
          </p:sp>
          <p:sp>
            <p:nvSpPr>
              <p:cNvPr id="25" name="Rectangle 24"/>
              <p:cNvSpPr/>
              <p:nvPr/>
            </p:nvSpPr>
            <p:spPr bwMode="auto">
              <a:xfrm>
                <a:off x="6337283" y="4669972"/>
                <a:ext cx="1143000" cy="1295400"/>
              </a:xfrm>
              <a:prstGeom prst="rect">
                <a:avLst/>
              </a:prstGeom>
              <a:solidFill>
                <a:schemeClr val="accent5">
                  <a:lumMod val="75000"/>
                </a:schemeClr>
              </a:solidFill>
              <a:ln w="9525" cap="flat" cmpd="sng" algn="ctr">
                <a:solidFill>
                  <a:schemeClr val="tx1"/>
                </a:solid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endParaRPr kumimoji="0" lang="en-US" b="0" i="0" u="none" strike="noStrike" cap="none" normalizeH="0" baseline="0" dirty="0" smtClean="0">
                  <a:ln>
                    <a:noFill/>
                  </a:ln>
                  <a:solidFill>
                    <a:schemeClr val="tx1"/>
                  </a:solidFill>
                  <a:effectLst/>
                  <a:latin typeface="Arial" panose="020B0604020202020204" pitchFamily="34" charset="0"/>
                </a:endParaRPr>
              </a:p>
            </p:txBody>
          </p:sp>
        </p:grpSp>
        <p:sp>
          <p:nvSpPr>
            <p:cNvPr id="26" name="TextBox 25"/>
            <p:cNvSpPr txBox="1"/>
            <p:nvPr/>
          </p:nvSpPr>
          <p:spPr>
            <a:xfrm>
              <a:off x="5029200" y="5986046"/>
              <a:ext cx="3657600" cy="338554"/>
            </a:xfrm>
            <a:prstGeom prst="rect">
              <a:avLst/>
            </a:prstGeom>
            <a:noFill/>
          </p:spPr>
          <p:txBody>
            <a:bodyPr wrap="square" rtlCol="0">
              <a:spAutoFit/>
            </a:bodyPr>
            <a:lstStyle/>
            <a:p>
              <a:r>
                <a:rPr lang="en-US" sz="1600" b="1" dirty="0" smtClean="0">
                  <a:solidFill>
                    <a:schemeClr val="accent2"/>
                  </a:solidFill>
                  <a:latin typeface="Comic Sans MS" panose="030F0702030302020204" pitchFamily="66" charset="0"/>
                </a:rPr>
                <a:t>JournalNodes (JNs) Daemons </a:t>
              </a:r>
              <a:endParaRPr lang="en-US" sz="1600" b="1" dirty="0" smtClean="0">
                <a:solidFill>
                  <a:schemeClr val="accent2"/>
                </a:solidFill>
                <a:latin typeface="Comic Sans MS" panose="030F0702030302020204" pitchFamily="66" charset="0"/>
              </a:endParaRPr>
            </a:p>
          </p:txBody>
        </p:sp>
      </p:grpSp>
      <p:sp>
        <p:nvSpPr>
          <p:cNvPr id="32" name="TextBox 31"/>
          <p:cNvSpPr txBox="1"/>
          <p:nvPr/>
        </p:nvSpPr>
        <p:spPr>
          <a:xfrm>
            <a:off x="2019951" y="3776246"/>
            <a:ext cx="1909497" cy="338554"/>
          </a:xfrm>
          <a:prstGeom prst="rect">
            <a:avLst/>
          </a:prstGeom>
          <a:noFill/>
        </p:spPr>
        <p:txBody>
          <a:bodyPr wrap="none" rtlCol="0">
            <a:spAutoFit/>
          </a:bodyPr>
          <a:lstStyle/>
          <a:p>
            <a:r>
              <a:rPr lang="en-US" sz="1600" b="1" dirty="0" smtClean="0">
                <a:solidFill>
                  <a:schemeClr val="accent2"/>
                </a:solidFill>
                <a:latin typeface="LavosHandy™" pitchFamily="66" charset="0"/>
              </a:rPr>
              <a:t>Namespace changes</a:t>
            </a:r>
            <a:endParaRPr lang="en-US" sz="1600" b="1" dirty="0">
              <a:solidFill>
                <a:schemeClr val="accent2"/>
              </a:solidFill>
              <a:latin typeface="LavosHandy™" pitchFamily="66" charset="0"/>
            </a:endParaRPr>
          </a:p>
        </p:txBody>
      </p:sp>
      <p:sp>
        <p:nvSpPr>
          <p:cNvPr id="37" name="Freeform 36"/>
          <p:cNvSpPr/>
          <p:nvPr/>
        </p:nvSpPr>
        <p:spPr bwMode="auto">
          <a:xfrm>
            <a:off x="2057400" y="3374571"/>
            <a:ext cx="3733800" cy="1513115"/>
          </a:xfrm>
          <a:custGeom>
            <a:avLst/>
            <a:gdLst>
              <a:gd name="connsiteX0" fmla="*/ 0 w 3929743"/>
              <a:gd name="connsiteY0" fmla="*/ 0 h 1513115"/>
              <a:gd name="connsiteX1" fmla="*/ 0 w 3929743"/>
              <a:gd name="connsiteY1" fmla="*/ 740229 h 1513115"/>
              <a:gd name="connsiteX2" fmla="*/ 2090057 w 3929743"/>
              <a:gd name="connsiteY2" fmla="*/ 740229 h 1513115"/>
              <a:gd name="connsiteX3" fmla="*/ 2090057 w 3929743"/>
              <a:gd name="connsiteY3" fmla="*/ 1513115 h 1513115"/>
              <a:gd name="connsiteX4" fmla="*/ 3929743 w 3929743"/>
              <a:gd name="connsiteY4" fmla="*/ 1513115 h 15131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743" h="1513115">
                <a:moveTo>
                  <a:pt x="0" y="0"/>
                </a:moveTo>
                <a:lnTo>
                  <a:pt x="0" y="740229"/>
                </a:lnTo>
                <a:lnTo>
                  <a:pt x="2090057" y="740229"/>
                </a:lnTo>
                <a:lnTo>
                  <a:pt x="2090057" y="1513115"/>
                </a:lnTo>
                <a:lnTo>
                  <a:pt x="3929743" y="1513115"/>
                </a:lnTo>
              </a:path>
            </a:pathLst>
          </a:custGeom>
          <a:noFill/>
          <a:ln w="28575" cap="flat" cmpd="sng" algn="ctr">
            <a:solidFill>
              <a:schemeClr val="accent2"/>
            </a:solidFill>
            <a:prstDash val="solid"/>
            <a:round/>
            <a:headEnd type="none" w="sm" len="sm"/>
            <a:tailEnd type="triangle" w="lg" len="lg"/>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grpSp>
        <p:nvGrpSpPr>
          <p:cNvPr id="71" name="Group 70"/>
          <p:cNvGrpSpPr/>
          <p:nvPr/>
        </p:nvGrpSpPr>
        <p:grpSpPr>
          <a:xfrm>
            <a:off x="5660572" y="2021919"/>
            <a:ext cx="1524000" cy="1323439"/>
            <a:chOff x="5660572" y="2021919"/>
            <a:chExt cx="1524000" cy="1323439"/>
          </a:xfrm>
        </p:grpSpPr>
        <p:sp>
          <p:nvSpPr>
            <p:cNvPr id="40" name="Rectangle 39"/>
            <p:cNvSpPr/>
            <p:nvPr/>
          </p:nvSpPr>
          <p:spPr bwMode="auto">
            <a:xfrm>
              <a:off x="5725886" y="2038453"/>
              <a:ext cx="1143000" cy="1295400"/>
            </a:xfrm>
            <a:prstGeom prst="rect">
              <a:avLst/>
            </a:prstGeom>
            <a:solidFill>
              <a:srgbClr val="CCECFF"/>
            </a:solidFill>
            <a:ln w="952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1" name="Rectangle 40"/>
            <p:cNvSpPr/>
            <p:nvPr/>
          </p:nvSpPr>
          <p:spPr>
            <a:xfrm>
              <a:off x="5660572" y="2021919"/>
              <a:ext cx="1524000" cy="1323439"/>
            </a:xfrm>
            <a:prstGeom prst="rect">
              <a:avLst/>
            </a:prstGeom>
          </p:spPr>
          <p:txBody>
            <a:bodyPr wrap="square">
              <a:spAutoFit/>
            </a:bodyPr>
            <a:lstStyle/>
            <a:p>
              <a:r>
                <a:rPr lang="en-US" sz="800" b="1" dirty="0" smtClean="0">
                  <a:latin typeface="Comic Sans MS" panose="030F0702030302020204" pitchFamily="66" charset="0"/>
                </a:rPr>
                <a:t>File: </a:t>
              </a:r>
              <a:r>
                <a:rPr lang="en-US" sz="800" b="1" dirty="0" smtClean="0">
                  <a:solidFill>
                    <a:schemeClr val="accent2"/>
                  </a:solidFill>
                  <a:latin typeface="Comic Sans MS" panose="030F0702030302020204" pitchFamily="66" charset="0"/>
                </a:rPr>
                <a:t>movieplex1.log</a:t>
              </a:r>
              <a:endParaRPr lang="en-US" sz="800" b="1" dirty="0" smtClean="0">
                <a:solidFill>
                  <a:schemeClr val="accent2"/>
                </a:solidFill>
                <a:latin typeface="Comic Sans MS" panose="030F0702030302020204" pitchFamily="66" charset="0"/>
              </a:endParaRPr>
            </a:p>
            <a:p>
              <a:r>
                <a:rPr lang="en-US" sz="800" b="1" dirty="0" smtClean="0">
                  <a:latin typeface="Comic Sans MS" panose="030F0702030302020204" pitchFamily="66" charset="0"/>
                </a:rPr>
                <a:t>Blocks:</a:t>
              </a:r>
              <a:endParaRPr lang="en-US" sz="800" b="1" dirty="0" smtClean="0">
                <a:latin typeface="Comic Sans MS" panose="030F0702030302020204" pitchFamily="66" charset="0"/>
              </a:endParaRPr>
            </a:p>
            <a:p>
              <a:r>
                <a:rPr lang="en-US" sz="800" b="1" dirty="0" smtClean="0">
                  <a:solidFill>
                    <a:schemeClr val="accent2"/>
                  </a:solidFill>
                  <a:latin typeface="Arial" panose="020B0604020202020204" pitchFamily="34" charset="0"/>
                </a:rPr>
                <a:t>A</a:t>
              </a:r>
              <a:r>
                <a:rPr lang="en-US" sz="800" dirty="0" smtClean="0"/>
                <a:t>, </a:t>
              </a:r>
              <a:r>
                <a:rPr lang="en-US" sz="800" b="1" dirty="0" smtClean="0">
                  <a:solidFill>
                    <a:srgbClr val="0000FF"/>
                  </a:solidFill>
                  <a:latin typeface="Arial" panose="020B0604020202020204" pitchFamily="34" charset="0"/>
                </a:rPr>
                <a:t>B</a:t>
              </a:r>
              <a:r>
                <a:rPr lang="en-US" sz="800" dirty="0" smtClean="0"/>
                <a:t>, </a:t>
              </a:r>
              <a:r>
                <a:rPr lang="en-US" sz="800" b="1" dirty="0" smtClean="0">
                  <a:solidFill>
                    <a:srgbClr val="CC00CC"/>
                  </a:solidFill>
                  <a:latin typeface="Arial" panose="020B0604020202020204" pitchFamily="34" charset="0"/>
                </a:rPr>
                <a:t>C</a:t>
              </a:r>
              <a:endParaRPr lang="en-US" sz="800" dirty="0" smtClean="0">
                <a:solidFill>
                  <a:srgbClr val="CC00CC"/>
                </a:solidFill>
              </a:endParaRPr>
            </a:p>
            <a:p>
              <a:r>
                <a:rPr lang="en-US" sz="800" b="1" dirty="0" smtClean="0">
                  <a:latin typeface="Comic Sans MS" panose="030F0702030302020204" pitchFamily="66" charset="0"/>
                </a:rPr>
                <a:t>Data Nodes: </a:t>
              </a:r>
              <a:endParaRPr lang="en-US" sz="800" b="1" dirty="0" smtClean="0">
                <a:latin typeface="Comic Sans MS" panose="030F0702030302020204" pitchFamily="66" charset="0"/>
              </a:endParaRPr>
            </a:p>
            <a:p>
              <a:r>
                <a:rPr lang="en-US" sz="800" b="1" dirty="0" smtClean="0">
                  <a:latin typeface="Comic Sans MS" panose="030F0702030302020204" pitchFamily="66" charset="0"/>
                </a:rPr>
                <a:t>1, 2, 3</a:t>
              </a:r>
              <a:endParaRPr lang="en-US" sz="800" b="1" dirty="0" smtClean="0">
                <a:latin typeface="Comic Sans MS" panose="030F0702030302020204" pitchFamily="66" charset="0"/>
              </a:endParaRPr>
            </a:p>
            <a:p>
              <a:r>
                <a:rPr lang="en-US" sz="800" b="1" dirty="0" smtClean="0">
                  <a:latin typeface="Comic Sans MS" panose="030F0702030302020204" pitchFamily="66" charset="0"/>
                </a:rPr>
                <a:t>RF: 3</a:t>
              </a:r>
              <a:endParaRPr lang="en-US" sz="800" b="1" dirty="0" smtClean="0">
                <a:latin typeface="Comic Sans MS" panose="030F0702030302020204" pitchFamily="66" charset="0"/>
              </a:endParaRPr>
            </a:p>
            <a:p>
              <a:r>
                <a:rPr lang="en-US" sz="800" b="1" dirty="0" smtClean="0">
                  <a:solidFill>
                    <a:schemeClr val="accent2"/>
                  </a:solidFill>
                  <a:latin typeface="Arial" panose="020B0604020202020204" pitchFamily="34" charset="0"/>
                </a:rPr>
                <a:t>A</a:t>
              </a:r>
              <a:r>
                <a:rPr lang="en-US" sz="800" b="1" dirty="0" smtClean="0">
                  <a:latin typeface="Comic Sans MS" panose="030F0702030302020204" pitchFamily="66" charset="0"/>
                </a:rPr>
                <a:t>: DN </a:t>
              </a:r>
              <a:r>
                <a:rPr lang="en-US" sz="800" b="1" dirty="0" smtClean="0">
                  <a:solidFill>
                    <a:schemeClr val="accent2"/>
                  </a:solidFill>
                  <a:latin typeface="Comic Sans MS" panose="030F0702030302020204" pitchFamily="66" charset="0"/>
                </a:rPr>
                <a:t>1</a:t>
              </a:r>
              <a:r>
                <a:rPr lang="en-US" sz="800" b="1" dirty="0" smtClean="0">
                  <a:latin typeface="Comic Sans MS" panose="030F0702030302020204" pitchFamily="66" charset="0"/>
                </a:rPr>
                <a:t>,DN </a:t>
              </a:r>
              <a:r>
                <a:rPr lang="en-US" sz="800" b="1" dirty="0" smtClean="0">
                  <a:solidFill>
                    <a:schemeClr val="accent2"/>
                  </a:solidFill>
                  <a:latin typeface="Comic Sans MS" panose="030F0702030302020204" pitchFamily="66" charset="0"/>
                </a:rPr>
                <a:t>2</a:t>
              </a:r>
              <a:r>
                <a:rPr lang="en-US" sz="800" b="1" dirty="0" smtClean="0">
                  <a:latin typeface="Comic Sans MS" panose="030F0702030302020204" pitchFamily="66" charset="0"/>
                </a:rPr>
                <a:t>, DN </a:t>
              </a:r>
              <a:r>
                <a:rPr lang="en-US" sz="800" b="1" dirty="0" smtClean="0">
                  <a:solidFill>
                    <a:schemeClr val="accent2"/>
                  </a:solidFill>
                  <a:latin typeface="Comic Sans MS" panose="030F0702030302020204" pitchFamily="66" charset="0"/>
                </a:rPr>
                <a:t>3</a:t>
              </a:r>
              <a:endParaRPr lang="en-US" sz="800" b="1" dirty="0" smtClean="0">
                <a:solidFill>
                  <a:schemeClr val="accent2"/>
                </a:solidFill>
                <a:latin typeface="Comic Sans MS" panose="030F0702030302020204" pitchFamily="66" charset="0"/>
              </a:endParaRPr>
            </a:p>
            <a:p>
              <a:r>
                <a:rPr lang="en-US" sz="800" b="1" dirty="0" smtClean="0">
                  <a:solidFill>
                    <a:srgbClr val="0000FF"/>
                  </a:solidFill>
                  <a:latin typeface="Arial" panose="020B0604020202020204" pitchFamily="34" charset="0"/>
                </a:rPr>
                <a:t>B</a:t>
              </a:r>
              <a:r>
                <a:rPr lang="en-US" sz="800" b="1" dirty="0" smtClean="0">
                  <a:latin typeface="Comic Sans MS" panose="030F0702030302020204" pitchFamily="66" charset="0"/>
                </a:rPr>
                <a:t>: DN </a:t>
              </a:r>
              <a:r>
                <a:rPr lang="en-US" sz="800" b="1" dirty="0" smtClean="0">
                  <a:solidFill>
                    <a:schemeClr val="accent2"/>
                  </a:solidFill>
                  <a:latin typeface="Comic Sans MS" panose="030F0702030302020204" pitchFamily="66" charset="0"/>
                </a:rPr>
                <a:t>1</a:t>
              </a:r>
              <a:r>
                <a:rPr lang="en-US" sz="800" b="1" dirty="0" smtClean="0">
                  <a:latin typeface="Comic Sans MS" panose="030F0702030302020204" pitchFamily="66" charset="0"/>
                </a:rPr>
                <a:t>,DN </a:t>
              </a:r>
              <a:r>
                <a:rPr lang="en-US" sz="800" b="1" dirty="0" smtClean="0">
                  <a:solidFill>
                    <a:schemeClr val="accent2"/>
                  </a:solidFill>
                  <a:latin typeface="Comic Sans MS" panose="030F0702030302020204" pitchFamily="66" charset="0"/>
                </a:rPr>
                <a:t>2</a:t>
              </a:r>
              <a:r>
                <a:rPr lang="en-US" sz="800" b="1" dirty="0" smtClean="0">
                  <a:latin typeface="Comic Sans MS" panose="030F0702030302020204" pitchFamily="66" charset="0"/>
                </a:rPr>
                <a:t>, DN </a:t>
              </a:r>
              <a:r>
                <a:rPr lang="en-US" sz="800" b="1" dirty="0" smtClean="0">
                  <a:solidFill>
                    <a:schemeClr val="accent2"/>
                  </a:solidFill>
                  <a:latin typeface="Comic Sans MS" panose="030F0702030302020204" pitchFamily="66" charset="0"/>
                </a:rPr>
                <a:t>3</a:t>
              </a:r>
              <a:endParaRPr lang="en-US" sz="800" b="1" dirty="0" smtClean="0">
                <a:latin typeface="Comic Sans MS" panose="030F0702030302020204" pitchFamily="66" charset="0"/>
              </a:endParaRPr>
            </a:p>
            <a:p>
              <a:r>
                <a:rPr lang="en-US" sz="800" b="1" dirty="0" smtClean="0">
                  <a:solidFill>
                    <a:srgbClr val="CC00CC"/>
                  </a:solidFill>
                  <a:latin typeface="Arial" panose="020B0604020202020204" pitchFamily="34" charset="0"/>
                </a:rPr>
                <a:t>C</a:t>
              </a:r>
              <a:r>
                <a:rPr lang="en-US" sz="800" b="1" dirty="0" smtClean="0">
                  <a:latin typeface="Comic Sans MS" panose="030F0702030302020204" pitchFamily="66" charset="0"/>
                </a:rPr>
                <a:t>: DN </a:t>
              </a:r>
              <a:r>
                <a:rPr lang="en-US" sz="800" b="1" dirty="0" smtClean="0">
                  <a:solidFill>
                    <a:schemeClr val="accent2"/>
                  </a:solidFill>
                  <a:latin typeface="Comic Sans MS" panose="030F0702030302020204" pitchFamily="66" charset="0"/>
                </a:rPr>
                <a:t>1</a:t>
              </a:r>
              <a:r>
                <a:rPr lang="en-US" sz="800" b="1" dirty="0" smtClean="0">
                  <a:latin typeface="Comic Sans MS" panose="030F0702030302020204" pitchFamily="66" charset="0"/>
                </a:rPr>
                <a:t>,DN </a:t>
              </a:r>
              <a:r>
                <a:rPr lang="en-US" sz="800" b="1" dirty="0" smtClean="0">
                  <a:solidFill>
                    <a:schemeClr val="accent2"/>
                  </a:solidFill>
                  <a:latin typeface="Comic Sans MS" panose="030F0702030302020204" pitchFamily="66" charset="0"/>
                </a:rPr>
                <a:t>2</a:t>
              </a:r>
              <a:r>
                <a:rPr lang="en-US" sz="800" b="1" dirty="0" smtClean="0">
                  <a:latin typeface="Comic Sans MS" panose="030F0702030302020204" pitchFamily="66" charset="0"/>
                </a:rPr>
                <a:t>, DN </a:t>
              </a:r>
              <a:r>
                <a:rPr lang="en-US" sz="800" b="1" dirty="0" smtClean="0">
                  <a:solidFill>
                    <a:schemeClr val="accent2"/>
                  </a:solidFill>
                  <a:latin typeface="Comic Sans MS" panose="030F0702030302020204" pitchFamily="66" charset="0"/>
                </a:rPr>
                <a:t>3</a:t>
              </a:r>
              <a:endParaRPr lang="en-US" sz="800" b="1" dirty="0" smtClean="0">
                <a:solidFill>
                  <a:schemeClr val="accent2"/>
                </a:solidFill>
                <a:latin typeface="Comic Sans MS" panose="030F0702030302020204" pitchFamily="66" charset="0"/>
              </a:endParaRPr>
            </a:p>
            <a:p>
              <a:r>
                <a:rPr lang="en-US" sz="800" b="1" dirty="0" smtClean="0">
                  <a:solidFill>
                    <a:schemeClr val="accent2"/>
                  </a:solidFill>
                  <a:latin typeface="Comic Sans MS" panose="030F0702030302020204" pitchFamily="66" charset="0"/>
                </a:rPr>
                <a:t>. . .</a:t>
              </a:r>
              <a:endParaRPr lang="en-US" sz="800" b="1" dirty="0">
                <a:latin typeface="Comic Sans MS" panose="030F0702030302020204" pitchFamily="66" charset="0"/>
              </a:endParaRPr>
            </a:p>
          </p:txBody>
        </p:sp>
      </p:grpSp>
      <p:grpSp>
        <p:nvGrpSpPr>
          <p:cNvPr id="77" name="Group 76"/>
          <p:cNvGrpSpPr/>
          <p:nvPr/>
        </p:nvGrpSpPr>
        <p:grpSpPr>
          <a:xfrm>
            <a:off x="5638800" y="2713597"/>
            <a:ext cx="3886200" cy="584775"/>
            <a:chOff x="5638800" y="2713597"/>
            <a:chExt cx="3886200" cy="584775"/>
          </a:xfrm>
        </p:grpSpPr>
        <p:sp>
          <p:nvSpPr>
            <p:cNvPr id="39" name="Rectangle 38"/>
            <p:cNvSpPr/>
            <p:nvPr/>
          </p:nvSpPr>
          <p:spPr>
            <a:xfrm>
              <a:off x="7086600" y="2713597"/>
              <a:ext cx="2438400" cy="584775"/>
            </a:xfrm>
            <a:prstGeom prst="rect">
              <a:avLst/>
            </a:prstGeom>
          </p:spPr>
          <p:txBody>
            <a:bodyPr wrap="square">
              <a:spAutoFit/>
            </a:bodyPr>
            <a:lstStyle/>
            <a:p>
              <a:r>
                <a:rPr lang="en-US" sz="1600" b="1" dirty="0" smtClean="0">
                  <a:solidFill>
                    <a:schemeClr val="accent2"/>
                  </a:solidFill>
                  <a:latin typeface="LavosHandy™" pitchFamily="66" charset="0"/>
                </a:rPr>
                <a:t>Up-to-date </a:t>
              </a:r>
              <a:br>
                <a:rPr lang="en-US" sz="1600" b="1" dirty="0" smtClean="0">
                  <a:solidFill>
                    <a:schemeClr val="accent2"/>
                  </a:solidFill>
                  <a:latin typeface="LavosHandy™" pitchFamily="66" charset="0"/>
                </a:rPr>
              </a:br>
              <a:r>
                <a:rPr lang="en-US" sz="1600" b="1" dirty="0" smtClean="0">
                  <a:solidFill>
                    <a:schemeClr val="accent2"/>
                  </a:solidFill>
                  <a:latin typeface="LavosHandy™" pitchFamily="66" charset="0"/>
                </a:rPr>
                <a:t>blocks locations</a:t>
              </a:r>
              <a:endParaRPr lang="en-US" sz="1600" b="1" dirty="0">
                <a:solidFill>
                  <a:schemeClr val="accent2"/>
                </a:solidFill>
                <a:latin typeface="LavosHandy™" pitchFamily="66" charset="0"/>
              </a:endParaRPr>
            </a:p>
          </p:txBody>
        </p:sp>
        <p:sp>
          <p:nvSpPr>
            <p:cNvPr id="42" name="Rectangle 41"/>
            <p:cNvSpPr/>
            <p:nvPr/>
          </p:nvSpPr>
          <p:spPr bwMode="auto">
            <a:xfrm>
              <a:off x="5638800" y="2743200"/>
              <a:ext cx="1447800" cy="457200"/>
            </a:xfrm>
            <a:prstGeom prst="rect">
              <a:avLst/>
            </a:prstGeom>
            <a:noFill/>
            <a:ln w="28575" cap="flat" cmpd="sng" algn="ctr">
              <a:solidFill>
                <a:schemeClr val="accent2"/>
              </a:solid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endParaRPr kumimoji="0" lang="en-US" b="0" i="0" u="none" strike="noStrike" cap="none" normalizeH="0" baseline="0" dirty="0" smtClean="0">
                <a:ln>
                  <a:noFill/>
                </a:ln>
                <a:solidFill>
                  <a:schemeClr val="tx1"/>
                </a:solidFill>
                <a:effectLst/>
                <a:latin typeface="Arial" panose="020B0604020202020204" pitchFamily="34" charset="0"/>
              </a:endParaRPr>
            </a:p>
          </p:txBody>
        </p:sp>
      </p:grpSp>
      <p:grpSp>
        <p:nvGrpSpPr>
          <p:cNvPr id="69" name="Group 68"/>
          <p:cNvGrpSpPr/>
          <p:nvPr/>
        </p:nvGrpSpPr>
        <p:grpSpPr>
          <a:xfrm>
            <a:off x="444500" y="2645229"/>
            <a:ext cx="927100" cy="2002971"/>
            <a:chOff x="444500" y="2645229"/>
            <a:chExt cx="927100" cy="2002971"/>
          </a:xfrm>
        </p:grpSpPr>
        <p:sp>
          <p:nvSpPr>
            <p:cNvPr id="27" name="Freeform 26"/>
            <p:cNvSpPr/>
            <p:nvPr/>
          </p:nvSpPr>
          <p:spPr bwMode="auto">
            <a:xfrm>
              <a:off x="444500" y="2645229"/>
              <a:ext cx="927100" cy="2002971"/>
            </a:xfrm>
            <a:custGeom>
              <a:avLst/>
              <a:gdLst>
                <a:gd name="connsiteX0" fmla="*/ 807357 w 883557"/>
                <a:gd name="connsiteY0" fmla="*/ 2035628 h 2035628"/>
                <a:gd name="connsiteX1" fmla="*/ 12700 w 883557"/>
                <a:gd name="connsiteY1" fmla="*/ 674914 h 2035628"/>
                <a:gd name="connsiteX2" fmla="*/ 883557 w 883557"/>
                <a:gd name="connsiteY2" fmla="*/ 0 h 2035628"/>
              </a:gdLst>
              <a:ahLst/>
              <a:cxnLst>
                <a:cxn ang="0">
                  <a:pos x="connsiteX0" y="connsiteY0"/>
                </a:cxn>
                <a:cxn ang="0">
                  <a:pos x="connsiteX1" y="connsiteY1"/>
                </a:cxn>
                <a:cxn ang="0">
                  <a:pos x="connsiteX2" y="connsiteY2"/>
                </a:cxn>
              </a:cxnLst>
              <a:rect l="l" t="t" r="r" b="b"/>
              <a:pathLst>
                <a:path w="883557" h="2035628">
                  <a:moveTo>
                    <a:pt x="807357" y="2035628"/>
                  </a:moveTo>
                  <a:cubicBezTo>
                    <a:pt x="403678" y="1524906"/>
                    <a:pt x="0" y="1014185"/>
                    <a:pt x="12700" y="674914"/>
                  </a:cubicBezTo>
                  <a:cubicBezTo>
                    <a:pt x="25400" y="335643"/>
                    <a:pt x="454478" y="167821"/>
                    <a:pt x="883557" y="0"/>
                  </a:cubicBezTo>
                </a:path>
              </a:pathLst>
            </a:custGeom>
            <a:noFill/>
            <a:ln w="28575" cap="flat" cmpd="sng" algn="ctr">
              <a:solidFill>
                <a:schemeClr val="accent2"/>
              </a:solidFill>
              <a:prstDash val="solid"/>
              <a:round/>
              <a:headEnd type="none" w="sm" len="sm"/>
              <a:tailEnd type="triangle" w="lg" len="lg"/>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grpSp>
          <p:nvGrpSpPr>
            <p:cNvPr id="43" name="Group 42"/>
            <p:cNvGrpSpPr/>
            <p:nvPr/>
          </p:nvGrpSpPr>
          <p:grpSpPr>
            <a:xfrm>
              <a:off x="511628" y="3124200"/>
              <a:ext cx="381000" cy="381000"/>
              <a:chOff x="5960534" y="4047067"/>
              <a:chExt cx="381000" cy="381000"/>
            </a:xfrm>
          </p:grpSpPr>
          <p:sp>
            <p:nvSpPr>
              <p:cNvPr id="44" name="Flowchart: Connector 43"/>
              <p:cNvSpPr/>
              <p:nvPr/>
            </p:nvSpPr>
            <p:spPr bwMode="auto">
              <a:xfrm>
                <a:off x="5960534" y="4047067"/>
                <a:ext cx="381000" cy="381000"/>
              </a:xfrm>
              <a:prstGeom prst="flowChartConnector">
                <a:avLst/>
              </a:prstGeom>
              <a:solidFill>
                <a:srgbClr val="99CCFF"/>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eaLnBrk="1" latinLnBrk="0" hangingPunct="1">
                  <a:lnSpc>
                    <a:spcPct val="100000"/>
                  </a:lnSpc>
                  <a:spcBef>
                    <a:spcPct val="20000"/>
                  </a:spcBef>
                  <a:buClr>
                    <a:srgbClr val="FF0000"/>
                  </a:buClr>
                  <a:buSzTx/>
                  <a:buFont typeface="Arial" panose="020B0604020202020204" pitchFamily="34" charset="0"/>
                  <a:buNone/>
                </a:pPr>
                <a:endParaRPr lang="en-US" dirty="0" smtClean="0"/>
              </a:p>
            </p:txBody>
          </p:sp>
          <p:sp>
            <p:nvSpPr>
              <p:cNvPr id="45" name="Freeform 44"/>
              <p:cNvSpPr/>
              <p:nvPr/>
            </p:nvSpPr>
            <p:spPr bwMode="auto">
              <a:xfrm>
                <a:off x="5960534" y="4140201"/>
                <a:ext cx="364066" cy="217816"/>
              </a:xfrm>
              <a:custGeom>
                <a:avLst/>
                <a:gdLst>
                  <a:gd name="connsiteX0" fmla="*/ 0 w 2348345"/>
                  <a:gd name="connsiteY0" fmla="*/ 491836 h 886690"/>
                  <a:gd name="connsiteX1" fmla="*/ 907472 w 2348345"/>
                  <a:gd name="connsiteY1" fmla="*/ 491836 h 886690"/>
                  <a:gd name="connsiteX2" fmla="*/ 969818 w 2348345"/>
                  <a:gd name="connsiteY2" fmla="*/ 568036 h 886690"/>
                  <a:gd name="connsiteX3" fmla="*/ 1032163 w 2348345"/>
                  <a:gd name="connsiteY3" fmla="*/ 484909 h 886690"/>
                  <a:gd name="connsiteX4" fmla="*/ 1122218 w 2348345"/>
                  <a:gd name="connsiteY4" fmla="*/ 623454 h 886690"/>
                  <a:gd name="connsiteX5" fmla="*/ 1260763 w 2348345"/>
                  <a:gd name="connsiteY5" fmla="*/ 0 h 886690"/>
                  <a:gd name="connsiteX6" fmla="*/ 1648691 w 2348345"/>
                  <a:gd name="connsiteY6" fmla="*/ 886690 h 886690"/>
                  <a:gd name="connsiteX7" fmla="*/ 1814945 w 2348345"/>
                  <a:gd name="connsiteY7" fmla="*/ 325581 h 886690"/>
                  <a:gd name="connsiteX8" fmla="*/ 1891145 w 2348345"/>
                  <a:gd name="connsiteY8" fmla="*/ 533400 h 886690"/>
                  <a:gd name="connsiteX9" fmla="*/ 2348345 w 2348345"/>
                  <a:gd name="connsiteY9" fmla="*/ 533400 h 88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48345" h="886690">
                    <a:moveTo>
                      <a:pt x="0" y="491836"/>
                    </a:moveTo>
                    <a:lnTo>
                      <a:pt x="907472" y="491836"/>
                    </a:lnTo>
                    <a:lnTo>
                      <a:pt x="969818" y="568036"/>
                    </a:lnTo>
                    <a:lnTo>
                      <a:pt x="1032163" y="484909"/>
                    </a:lnTo>
                    <a:lnTo>
                      <a:pt x="1122218" y="623454"/>
                    </a:lnTo>
                    <a:lnTo>
                      <a:pt x="1260763" y="0"/>
                    </a:lnTo>
                    <a:lnTo>
                      <a:pt x="1648691" y="886690"/>
                    </a:lnTo>
                    <a:lnTo>
                      <a:pt x="1814945" y="325581"/>
                    </a:lnTo>
                    <a:lnTo>
                      <a:pt x="1891145" y="533400"/>
                    </a:lnTo>
                    <a:lnTo>
                      <a:pt x="2348345" y="533400"/>
                    </a:lnTo>
                  </a:path>
                </a:pathLst>
              </a:custGeom>
              <a:noFill/>
              <a:ln w="31750" cap="flat" cmpd="sng" algn="ctr">
                <a:solidFill>
                  <a:schemeClr val="accent6"/>
                </a:solid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endParaRPr kumimoji="0" lang="en-US" sz="1800" b="1" i="0" u="none" strike="noStrike" cap="none" normalizeH="0" baseline="0" dirty="0" smtClean="0">
                  <a:ln>
                    <a:noFill/>
                  </a:ln>
                  <a:solidFill>
                    <a:schemeClr val="tx1"/>
                  </a:solidFill>
                  <a:effectLst/>
                  <a:latin typeface="Arial" panose="020B0604020202020204" pitchFamily="34" charset="0"/>
                </a:endParaRPr>
              </a:p>
            </p:txBody>
          </p:sp>
        </p:grpSp>
        <p:grpSp>
          <p:nvGrpSpPr>
            <p:cNvPr id="53" name="Group 52"/>
            <p:cNvGrpSpPr/>
            <p:nvPr/>
          </p:nvGrpSpPr>
          <p:grpSpPr>
            <a:xfrm>
              <a:off x="892628" y="3369962"/>
              <a:ext cx="304800" cy="440038"/>
              <a:chOff x="381000" y="1684981"/>
              <a:chExt cx="914400" cy="1219200"/>
            </a:xfrm>
          </p:grpSpPr>
          <p:sp>
            <p:nvSpPr>
              <p:cNvPr id="46" name="Rectangle 45"/>
              <p:cNvSpPr/>
              <p:nvPr/>
            </p:nvSpPr>
            <p:spPr bwMode="auto">
              <a:xfrm>
                <a:off x="381000" y="1684981"/>
                <a:ext cx="914400" cy="1219200"/>
              </a:xfrm>
              <a:prstGeom prst="rect">
                <a:avLst/>
              </a:prstGeom>
              <a:noFill/>
              <a:ln w="28575" cap="flat" cmpd="sng" algn="ctr">
                <a:solidFill>
                  <a:schemeClr val="tx1"/>
                </a:solid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47" name="Straight Connector 46"/>
              <p:cNvCxnSpPr/>
              <p:nvPr/>
            </p:nvCxnSpPr>
            <p:spPr bwMode="auto">
              <a:xfrm>
                <a:off x="489858" y="1913581"/>
                <a:ext cx="685800" cy="0"/>
              </a:xfrm>
              <a:prstGeom prst="line">
                <a:avLst/>
              </a:prstGeom>
              <a:noFill/>
              <a:ln w="28575" cap="flat" cmpd="sng" algn="ctr">
                <a:solidFill>
                  <a:schemeClr val="tx1"/>
                </a:solidFill>
                <a:prstDash val="solid"/>
                <a:round/>
                <a:headEnd type="none" w="sm" len="sm"/>
                <a:tailEnd type="none" w="sm" len="sm"/>
              </a:ln>
              <a:effectLst>
                <a:reflection blurRad="6350" stA="50000" endA="300" endPos="55000" dir="5400000" sy="-100000" algn="bl" rotWithShape="0"/>
              </a:effectLst>
            </p:spPr>
          </p:cxnSp>
          <p:cxnSp>
            <p:nvCxnSpPr>
              <p:cNvPr id="48" name="Straight Connector 47"/>
              <p:cNvCxnSpPr/>
              <p:nvPr/>
            </p:nvCxnSpPr>
            <p:spPr bwMode="auto">
              <a:xfrm>
                <a:off x="489858" y="2065981"/>
                <a:ext cx="685800" cy="0"/>
              </a:xfrm>
              <a:prstGeom prst="line">
                <a:avLst/>
              </a:prstGeom>
              <a:noFill/>
              <a:ln w="28575" cap="flat" cmpd="sng" algn="ctr">
                <a:solidFill>
                  <a:schemeClr val="tx1"/>
                </a:solidFill>
                <a:prstDash val="solid"/>
                <a:round/>
                <a:headEnd type="none" w="sm" len="sm"/>
                <a:tailEnd type="none" w="sm" len="sm"/>
              </a:ln>
              <a:effectLst>
                <a:reflection blurRad="6350" stA="50000" endA="300" endPos="55000" dir="5400000" sy="-100000" algn="bl" rotWithShape="0"/>
              </a:effectLst>
            </p:spPr>
          </p:cxnSp>
          <p:cxnSp>
            <p:nvCxnSpPr>
              <p:cNvPr id="49" name="Straight Connector 48"/>
              <p:cNvCxnSpPr/>
              <p:nvPr/>
            </p:nvCxnSpPr>
            <p:spPr bwMode="auto">
              <a:xfrm>
                <a:off x="489858" y="2218381"/>
                <a:ext cx="685800" cy="0"/>
              </a:xfrm>
              <a:prstGeom prst="line">
                <a:avLst/>
              </a:prstGeom>
              <a:noFill/>
              <a:ln w="28575" cap="flat" cmpd="sng" algn="ctr">
                <a:solidFill>
                  <a:schemeClr val="tx1"/>
                </a:solidFill>
                <a:prstDash val="solid"/>
                <a:round/>
                <a:headEnd type="none" w="sm" len="sm"/>
                <a:tailEnd type="none" w="sm" len="sm"/>
              </a:ln>
              <a:effectLst>
                <a:reflection blurRad="6350" stA="50000" endA="300" endPos="55000" dir="5400000" sy="-100000" algn="bl" rotWithShape="0"/>
              </a:effectLst>
            </p:spPr>
          </p:cxnSp>
          <p:cxnSp>
            <p:nvCxnSpPr>
              <p:cNvPr id="50" name="Straight Connector 49"/>
              <p:cNvCxnSpPr/>
              <p:nvPr/>
            </p:nvCxnSpPr>
            <p:spPr bwMode="auto">
              <a:xfrm>
                <a:off x="489858" y="2370781"/>
                <a:ext cx="685800" cy="0"/>
              </a:xfrm>
              <a:prstGeom prst="line">
                <a:avLst/>
              </a:prstGeom>
              <a:noFill/>
              <a:ln w="28575" cap="flat" cmpd="sng" algn="ctr">
                <a:solidFill>
                  <a:schemeClr val="tx1"/>
                </a:solidFill>
                <a:prstDash val="solid"/>
                <a:round/>
                <a:headEnd type="none" w="sm" len="sm"/>
                <a:tailEnd type="none" w="sm" len="sm"/>
              </a:ln>
              <a:effectLst>
                <a:reflection blurRad="6350" stA="50000" endA="300" endPos="55000" dir="5400000" sy="-100000" algn="bl" rotWithShape="0"/>
              </a:effectLst>
            </p:spPr>
          </p:cxnSp>
          <p:cxnSp>
            <p:nvCxnSpPr>
              <p:cNvPr id="51" name="Straight Connector 50"/>
              <p:cNvCxnSpPr/>
              <p:nvPr/>
            </p:nvCxnSpPr>
            <p:spPr bwMode="auto">
              <a:xfrm>
                <a:off x="489858" y="2523181"/>
                <a:ext cx="685800" cy="0"/>
              </a:xfrm>
              <a:prstGeom prst="line">
                <a:avLst/>
              </a:prstGeom>
              <a:noFill/>
              <a:ln w="28575" cap="flat" cmpd="sng" algn="ctr">
                <a:solidFill>
                  <a:schemeClr val="tx1"/>
                </a:solidFill>
                <a:prstDash val="solid"/>
                <a:round/>
                <a:headEnd type="none" w="sm" len="sm"/>
                <a:tailEnd type="none" w="sm" len="sm"/>
              </a:ln>
              <a:effectLst>
                <a:reflection blurRad="6350" stA="50000" endA="300" endPos="55000" dir="5400000" sy="-100000" algn="bl" rotWithShape="0"/>
              </a:effectLst>
            </p:spPr>
          </p:cxnSp>
          <p:cxnSp>
            <p:nvCxnSpPr>
              <p:cNvPr id="52" name="Straight Connector 51"/>
              <p:cNvCxnSpPr/>
              <p:nvPr/>
            </p:nvCxnSpPr>
            <p:spPr bwMode="auto">
              <a:xfrm>
                <a:off x="489858" y="2675581"/>
                <a:ext cx="685800" cy="0"/>
              </a:xfrm>
              <a:prstGeom prst="line">
                <a:avLst/>
              </a:prstGeom>
              <a:noFill/>
              <a:ln w="28575" cap="flat" cmpd="sng" algn="ctr">
                <a:solidFill>
                  <a:schemeClr val="tx1"/>
                </a:solidFill>
                <a:prstDash val="solid"/>
                <a:round/>
                <a:headEnd type="none" w="sm" len="sm"/>
                <a:tailEnd type="none" w="sm" len="sm"/>
              </a:ln>
              <a:effectLst>
                <a:reflection blurRad="6350" stA="50000" endA="300" endPos="55000" dir="5400000" sy="-100000" algn="bl" rotWithShape="0"/>
              </a:effectLst>
            </p:spPr>
          </p:cxnSp>
        </p:grpSp>
      </p:grpSp>
      <p:grpSp>
        <p:nvGrpSpPr>
          <p:cNvPr id="76" name="Group 75"/>
          <p:cNvGrpSpPr/>
          <p:nvPr/>
        </p:nvGrpSpPr>
        <p:grpSpPr>
          <a:xfrm>
            <a:off x="4501405" y="3439888"/>
            <a:ext cx="3920172" cy="704515"/>
            <a:chOff x="4501405" y="3439888"/>
            <a:chExt cx="3920172" cy="704515"/>
          </a:xfrm>
        </p:grpSpPr>
        <p:cxnSp>
          <p:nvCxnSpPr>
            <p:cNvPr id="34" name="Straight Arrow Connector 33"/>
            <p:cNvCxnSpPr/>
            <p:nvPr/>
          </p:nvCxnSpPr>
          <p:spPr bwMode="auto">
            <a:xfrm>
              <a:off x="6302830" y="3439888"/>
              <a:ext cx="0" cy="685800"/>
            </a:xfrm>
            <a:prstGeom prst="straightConnector1">
              <a:avLst/>
            </a:prstGeom>
            <a:noFill/>
            <a:ln w="28575" cap="flat" cmpd="sng" algn="ctr">
              <a:solidFill>
                <a:schemeClr val="accent2"/>
              </a:solidFill>
              <a:prstDash val="solid"/>
              <a:round/>
              <a:headEnd type="triangle" w="lg" len="lg"/>
              <a:tailEnd type="triangle" w="lg" len="lg"/>
            </a:ln>
            <a:effectLst>
              <a:outerShdw blurRad="50800" dist="38100" dir="5400000" algn="t" rotWithShape="0">
                <a:prstClr val="black">
                  <a:alpha val="40000"/>
                </a:prstClr>
              </a:outerShdw>
            </a:effectLst>
          </p:spPr>
        </p:cxnSp>
        <p:sp>
          <p:nvSpPr>
            <p:cNvPr id="36" name="TextBox 35"/>
            <p:cNvSpPr txBox="1"/>
            <p:nvPr/>
          </p:nvSpPr>
          <p:spPr>
            <a:xfrm>
              <a:off x="4501405" y="3559628"/>
              <a:ext cx="1899395" cy="584775"/>
            </a:xfrm>
            <a:prstGeom prst="rect">
              <a:avLst/>
            </a:prstGeom>
            <a:noFill/>
          </p:spPr>
          <p:txBody>
            <a:bodyPr wrap="square" rtlCol="0">
              <a:spAutoFit/>
            </a:bodyPr>
            <a:lstStyle/>
            <a:p>
              <a:r>
                <a:rPr lang="en-US" sz="1600" b="1" dirty="0" smtClean="0">
                  <a:solidFill>
                    <a:schemeClr val="accent2"/>
                  </a:solidFill>
                  <a:latin typeface="LavosHandy™" pitchFamily="66" charset="0"/>
                </a:rPr>
                <a:t>Monitors changes </a:t>
              </a:r>
              <a:endParaRPr lang="en-US" sz="1600" b="1" dirty="0" smtClean="0">
                <a:solidFill>
                  <a:schemeClr val="accent2"/>
                </a:solidFill>
                <a:latin typeface="LavosHandy™" pitchFamily="66" charset="0"/>
              </a:endParaRPr>
            </a:p>
            <a:p>
              <a:r>
                <a:rPr lang="en-US" sz="1600" b="1" dirty="0" smtClean="0">
                  <a:solidFill>
                    <a:schemeClr val="accent2"/>
                  </a:solidFill>
                  <a:latin typeface="LavosHandy™" pitchFamily="66" charset="0"/>
                </a:rPr>
                <a:t>in JNs</a:t>
              </a:r>
              <a:endParaRPr lang="en-US" sz="1600" b="1" dirty="0">
                <a:solidFill>
                  <a:schemeClr val="accent2"/>
                </a:solidFill>
                <a:latin typeface="LavosHandy™" pitchFamily="66" charset="0"/>
              </a:endParaRPr>
            </a:p>
          </p:txBody>
        </p:sp>
        <p:sp>
          <p:nvSpPr>
            <p:cNvPr id="62" name="TextBox 61"/>
            <p:cNvSpPr txBox="1"/>
            <p:nvPr/>
          </p:nvSpPr>
          <p:spPr>
            <a:xfrm>
              <a:off x="6379030" y="3548742"/>
              <a:ext cx="2042547" cy="584775"/>
            </a:xfrm>
            <a:prstGeom prst="rect">
              <a:avLst/>
            </a:prstGeom>
            <a:noFill/>
          </p:spPr>
          <p:txBody>
            <a:bodyPr wrap="none" rtlCol="0">
              <a:spAutoFit/>
            </a:bodyPr>
            <a:lstStyle/>
            <a:p>
              <a:r>
                <a:rPr lang="en-US" sz="1600" b="1" dirty="0" smtClean="0">
                  <a:solidFill>
                    <a:schemeClr val="accent2"/>
                  </a:solidFill>
                  <a:latin typeface="LavosHandy™" pitchFamily="66" charset="0"/>
                </a:rPr>
                <a:t>Applies JNs changes</a:t>
              </a:r>
              <a:r>
                <a:rPr lang="en-US" sz="1600" b="1" dirty="0">
                  <a:solidFill>
                    <a:schemeClr val="accent2"/>
                  </a:solidFill>
                  <a:latin typeface="LavosHandy™" pitchFamily="66" charset="0"/>
                </a:rPr>
                <a:t> </a:t>
              </a:r>
              <a:br>
                <a:rPr lang="en-US" sz="1600" b="1" dirty="0" smtClean="0">
                  <a:solidFill>
                    <a:schemeClr val="accent2"/>
                  </a:solidFill>
                  <a:latin typeface="LavosHandy™" pitchFamily="66" charset="0"/>
                </a:rPr>
              </a:br>
              <a:r>
                <a:rPr lang="en-US" sz="1600" b="1" dirty="0" smtClean="0">
                  <a:solidFill>
                    <a:schemeClr val="accent2"/>
                  </a:solidFill>
                  <a:latin typeface="LavosHandy™" pitchFamily="66" charset="0"/>
                </a:rPr>
                <a:t>to its own namespace</a:t>
              </a:r>
              <a:endParaRPr lang="en-US" sz="1600" b="1" dirty="0" smtClean="0">
                <a:solidFill>
                  <a:schemeClr val="accent2"/>
                </a:solidFill>
                <a:latin typeface="LavosHandy™" pitchFamily="66" charset="0"/>
              </a:endParaRPr>
            </a:p>
          </p:txBody>
        </p:sp>
      </p:grpSp>
      <p:sp>
        <p:nvSpPr>
          <p:cNvPr id="63" name="TextBox 62"/>
          <p:cNvSpPr txBox="1"/>
          <p:nvPr/>
        </p:nvSpPr>
        <p:spPr>
          <a:xfrm>
            <a:off x="1309696" y="5420382"/>
            <a:ext cx="1277914" cy="430887"/>
          </a:xfrm>
          <a:prstGeom prst="rect">
            <a:avLst/>
          </a:prstGeom>
          <a:noFill/>
        </p:spPr>
        <p:txBody>
          <a:bodyPr wrap="none" rtlCol="0">
            <a:spAutoFit/>
          </a:bodyPr>
          <a:lstStyle/>
          <a:p>
            <a:pPr algn="ctr"/>
            <a:r>
              <a:rPr lang="en-US" sz="1100" b="1" dirty="0" smtClean="0">
                <a:solidFill>
                  <a:schemeClr val="accent2"/>
                </a:solidFill>
                <a:latin typeface="LavosHandy™" pitchFamily="66" charset="0"/>
              </a:rPr>
              <a:t>Active &amp; Standby </a:t>
            </a:r>
            <a:endParaRPr lang="en-US" sz="1100" b="1" dirty="0" smtClean="0">
              <a:solidFill>
                <a:schemeClr val="accent2"/>
              </a:solidFill>
              <a:latin typeface="LavosHandy™" pitchFamily="66" charset="0"/>
            </a:endParaRPr>
          </a:p>
          <a:p>
            <a:pPr algn="ctr"/>
            <a:r>
              <a:rPr lang="en-US" sz="1100" b="1" dirty="0" smtClean="0">
                <a:solidFill>
                  <a:schemeClr val="accent2"/>
                </a:solidFill>
                <a:latin typeface="LavosHandy™" pitchFamily="66" charset="0"/>
              </a:rPr>
              <a:t>NNs locations</a:t>
            </a:r>
            <a:endParaRPr lang="en-US" sz="1100" b="1" dirty="0" smtClean="0">
              <a:solidFill>
                <a:schemeClr val="accent2"/>
              </a:solidFill>
              <a:latin typeface="LavosHandy™" pitchFamily="66" charset="0"/>
            </a:endParaRPr>
          </a:p>
        </p:txBody>
      </p:sp>
      <p:grpSp>
        <p:nvGrpSpPr>
          <p:cNvPr id="70" name="Group 69"/>
          <p:cNvGrpSpPr/>
          <p:nvPr/>
        </p:nvGrpSpPr>
        <p:grpSpPr>
          <a:xfrm>
            <a:off x="892629" y="1926772"/>
            <a:ext cx="4855028" cy="2536371"/>
            <a:chOff x="892629" y="1926772"/>
            <a:chExt cx="4855028" cy="2536371"/>
          </a:xfrm>
        </p:grpSpPr>
        <p:grpSp>
          <p:nvGrpSpPr>
            <p:cNvPr id="29" name="Group 28"/>
            <p:cNvGrpSpPr/>
            <p:nvPr/>
          </p:nvGrpSpPr>
          <p:grpSpPr>
            <a:xfrm>
              <a:off x="3167742" y="2662390"/>
              <a:ext cx="381000" cy="381000"/>
              <a:chOff x="5960534" y="4047067"/>
              <a:chExt cx="381000" cy="381000"/>
            </a:xfrm>
          </p:grpSpPr>
          <p:sp>
            <p:nvSpPr>
              <p:cNvPr id="30" name="Flowchart: Connector 29"/>
              <p:cNvSpPr/>
              <p:nvPr/>
            </p:nvSpPr>
            <p:spPr bwMode="auto">
              <a:xfrm>
                <a:off x="5960534" y="4047067"/>
                <a:ext cx="381000" cy="381000"/>
              </a:xfrm>
              <a:prstGeom prst="flowChartConnector">
                <a:avLst/>
              </a:prstGeom>
              <a:solidFill>
                <a:srgbClr val="99CCFF"/>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eaLnBrk="1" latinLnBrk="0" hangingPunct="1">
                  <a:lnSpc>
                    <a:spcPct val="100000"/>
                  </a:lnSpc>
                  <a:spcBef>
                    <a:spcPct val="20000"/>
                  </a:spcBef>
                  <a:buClr>
                    <a:srgbClr val="FF0000"/>
                  </a:buClr>
                  <a:buSzTx/>
                  <a:buFont typeface="Arial" panose="020B0604020202020204" pitchFamily="34" charset="0"/>
                  <a:buNone/>
                </a:pPr>
                <a:endParaRPr lang="en-US" dirty="0" smtClean="0"/>
              </a:p>
            </p:txBody>
          </p:sp>
          <p:sp>
            <p:nvSpPr>
              <p:cNvPr id="33" name="Freeform 32"/>
              <p:cNvSpPr/>
              <p:nvPr/>
            </p:nvSpPr>
            <p:spPr bwMode="auto">
              <a:xfrm>
                <a:off x="5960534" y="4140201"/>
                <a:ext cx="364066" cy="217816"/>
              </a:xfrm>
              <a:custGeom>
                <a:avLst/>
                <a:gdLst>
                  <a:gd name="connsiteX0" fmla="*/ 0 w 2348345"/>
                  <a:gd name="connsiteY0" fmla="*/ 491836 h 886690"/>
                  <a:gd name="connsiteX1" fmla="*/ 907472 w 2348345"/>
                  <a:gd name="connsiteY1" fmla="*/ 491836 h 886690"/>
                  <a:gd name="connsiteX2" fmla="*/ 969818 w 2348345"/>
                  <a:gd name="connsiteY2" fmla="*/ 568036 h 886690"/>
                  <a:gd name="connsiteX3" fmla="*/ 1032163 w 2348345"/>
                  <a:gd name="connsiteY3" fmla="*/ 484909 h 886690"/>
                  <a:gd name="connsiteX4" fmla="*/ 1122218 w 2348345"/>
                  <a:gd name="connsiteY4" fmla="*/ 623454 h 886690"/>
                  <a:gd name="connsiteX5" fmla="*/ 1260763 w 2348345"/>
                  <a:gd name="connsiteY5" fmla="*/ 0 h 886690"/>
                  <a:gd name="connsiteX6" fmla="*/ 1648691 w 2348345"/>
                  <a:gd name="connsiteY6" fmla="*/ 886690 h 886690"/>
                  <a:gd name="connsiteX7" fmla="*/ 1814945 w 2348345"/>
                  <a:gd name="connsiteY7" fmla="*/ 325581 h 886690"/>
                  <a:gd name="connsiteX8" fmla="*/ 1891145 w 2348345"/>
                  <a:gd name="connsiteY8" fmla="*/ 533400 h 886690"/>
                  <a:gd name="connsiteX9" fmla="*/ 2348345 w 2348345"/>
                  <a:gd name="connsiteY9" fmla="*/ 533400 h 88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48345" h="886690">
                    <a:moveTo>
                      <a:pt x="0" y="491836"/>
                    </a:moveTo>
                    <a:lnTo>
                      <a:pt x="907472" y="491836"/>
                    </a:lnTo>
                    <a:lnTo>
                      <a:pt x="969818" y="568036"/>
                    </a:lnTo>
                    <a:lnTo>
                      <a:pt x="1032163" y="484909"/>
                    </a:lnTo>
                    <a:lnTo>
                      <a:pt x="1122218" y="623454"/>
                    </a:lnTo>
                    <a:lnTo>
                      <a:pt x="1260763" y="0"/>
                    </a:lnTo>
                    <a:lnTo>
                      <a:pt x="1648691" y="886690"/>
                    </a:lnTo>
                    <a:lnTo>
                      <a:pt x="1814945" y="325581"/>
                    </a:lnTo>
                    <a:lnTo>
                      <a:pt x="1891145" y="533400"/>
                    </a:lnTo>
                    <a:lnTo>
                      <a:pt x="2348345" y="533400"/>
                    </a:lnTo>
                  </a:path>
                </a:pathLst>
              </a:custGeom>
              <a:noFill/>
              <a:ln w="31750" cap="flat" cmpd="sng" algn="ctr">
                <a:solidFill>
                  <a:schemeClr val="accent6"/>
                </a:solid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endParaRPr kumimoji="0" lang="en-US" sz="1800" b="1" i="0" u="none" strike="noStrike" cap="none" normalizeH="0" baseline="0" dirty="0" smtClean="0">
                  <a:ln>
                    <a:noFill/>
                  </a:ln>
                  <a:solidFill>
                    <a:schemeClr val="tx1"/>
                  </a:solidFill>
                  <a:effectLst/>
                  <a:latin typeface="Arial" panose="020B0604020202020204" pitchFamily="34" charset="0"/>
                </a:endParaRPr>
              </a:p>
            </p:txBody>
          </p:sp>
        </p:grpSp>
        <p:grpSp>
          <p:nvGrpSpPr>
            <p:cNvPr id="54" name="Group 53"/>
            <p:cNvGrpSpPr/>
            <p:nvPr/>
          </p:nvGrpSpPr>
          <p:grpSpPr>
            <a:xfrm>
              <a:off x="3570516" y="2847448"/>
              <a:ext cx="304800" cy="440038"/>
              <a:chOff x="381000" y="1684981"/>
              <a:chExt cx="914400" cy="1219200"/>
            </a:xfrm>
          </p:grpSpPr>
          <p:sp>
            <p:nvSpPr>
              <p:cNvPr id="55" name="Rectangle 54"/>
              <p:cNvSpPr/>
              <p:nvPr/>
            </p:nvSpPr>
            <p:spPr bwMode="auto">
              <a:xfrm>
                <a:off x="381000" y="1684981"/>
                <a:ext cx="914400" cy="1219200"/>
              </a:xfrm>
              <a:prstGeom prst="rect">
                <a:avLst/>
              </a:prstGeom>
              <a:noFill/>
              <a:ln w="28575" cap="flat" cmpd="sng" algn="ctr">
                <a:solidFill>
                  <a:schemeClr val="tx1"/>
                </a:solid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56" name="Straight Connector 55"/>
              <p:cNvCxnSpPr/>
              <p:nvPr/>
            </p:nvCxnSpPr>
            <p:spPr bwMode="auto">
              <a:xfrm>
                <a:off x="489858" y="1913581"/>
                <a:ext cx="685800" cy="0"/>
              </a:xfrm>
              <a:prstGeom prst="line">
                <a:avLst/>
              </a:prstGeom>
              <a:noFill/>
              <a:ln w="28575" cap="flat" cmpd="sng" algn="ctr">
                <a:solidFill>
                  <a:schemeClr val="tx1"/>
                </a:solidFill>
                <a:prstDash val="solid"/>
                <a:round/>
                <a:headEnd type="none" w="sm" len="sm"/>
                <a:tailEnd type="none" w="sm" len="sm"/>
              </a:ln>
              <a:effectLst>
                <a:reflection blurRad="6350" stA="50000" endA="300" endPos="55000" dir="5400000" sy="-100000" algn="bl" rotWithShape="0"/>
              </a:effectLst>
            </p:spPr>
          </p:cxnSp>
          <p:cxnSp>
            <p:nvCxnSpPr>
              <p:cNvPr id="57" name="Straight Connector 56"/>
              <p:cNvCxnSpPr/>
              <p:nvPr/>
            </p:nvCxnSpPr>
            <p:spPr bwMode="auto">
              <a:xfrm>
                <a:off x="489858" y="2065981"/>
                <a:ext cx="685800" cy="0"/>
              </a:xfrm>
              <a:prstGeom prst="line">
                <a:avLst/>
              </a:prstGeom>
              <a:noFill/>
              <a:ln w="28575" cap="flat" cmpd="sng" algn="ctr">
                <a:solidFill>
                  <a:schemeClr val="tx1"/>
                </a:solidFill>
                <a:prstDash val="solid"/>
                <a:round/>
                <a:headEnd type="none" w="sm" len="sm"/>
                <a:tailEnd type="none" w="sm" len="sm"/>
              </a:ln>
              <a:effectLst>
                <a:reflection blurRad="6350" stA="50000" endA="300" endPos="55000" dir="5400000" sy="-100000" algn="bl" rotWithShape="0"/>
              </a:effectLst>
            </p:spPr>
          </p:cxnSp>
          <p:cxnSp>
            <p:nvCxnSpPr>
              <p:cNvPr id="58" name="Straight Connector 57"/>
              <p:cNvCxnSpPr/>
              <p:nvPr/>
            </p:nvCxnSpPr>
            <p:spPr bwMode="auto">
              <a:xfrm>
                <a:off x="489858" y="2218381"/>
                <a:ext cx="685800" cy="0"/>
              </a:xfrm>
              <a:prstGeom prst="line">
                <a:avLst/>
              </a:prstGeom>
              <a:noFill/>
              <a:ln w="28575" cap="flat" cmpd="sng" algn="ctr">
                <a:solidFill>
                  <a:schemeClr val="tx1"/>
                </a:solidFill>
                <a:prstDash val="solid"/>
                <a:round/>
                <a:headEnd type="none" w="sm" len="sm"/>
                <a:tailEnd type="none" w="sm" len="sm"/>
              </a:ln>
              <a:effectLst>
                <a:reflection blurRad="6350" stA="50000" endA="300" endPos="55000" dir="5400000" sy="-100000" algn="bl" rotWithShape="0"/>
              </a:effectLst>
            </p:spPr>
          </p:cxnSp>
          <p:cxnSp>
            <p:nvCxnSpPr>
              <p:cNvPr id="59" name="Straight Connector 58"/>
              <p:cNvCxnSpPr/>
              <p:nvPr/>
            </p:nvCxnSpPr>
            <p:spPr bwMode="auto">
              <a:xfrm>
                <a:off x="489858" y="2370781"/>
                <a:ext cx="685800" cy="0"/>
              </a:xfrm>
              <a:prstGeom prst="line">
                <a:avLst/>
              </a:prstGeom>
              <a:noFill/>
              <a:ln w="28575" cap="flat" cmpd="sng" algn="ctr">
                <a:solidFill>
                  <a:schemeClr val="tx1"/>
                </a:solidFill>
                <a:prstDash val="solid"/>
                <a:round/>
                <a:headEnd type="none" w="sm" len="sm"/>
                <a:tailEnd type="none" w="sm" len="sm"/>
              </a:ln>
              <a:effectLst>
                <a:reflection blurRad="6350" stA="50000" endA="300" endPos="55000" dir="5400000" sy="-100000" algn="bl" rotWithShape="0"/>
              </a:effectLst>
            </p:spPr>
          </p:cxnSp>
          <p:cxnSp>
            <p:nvCxnSpPr>
              <p:cNvPr id="60" name="Straight Connector 59"/>
              <p:cNvCxnSpPr/>
              <p:nvPr/>
            </p:nvCxnSpPr>
            <p:spPr bwMode="auto">
              <a:xfrm>
                <a:off x="489858" y="2523181"/>
                <a:ext cx="685800" cy="0"/>
              </a:xfrm>
              <a:prstGeom prst="line">
                <a:avLst/>
              </a:prstGeom>
              <a:noFill/>
              <a:ln w="28575" cap="flat" cmpd="sng" algn="ctr">
                <a:solidFill>
                  <a:schemeClr val="tx1"/>
                </a:solidFill>
                <a:prstDash val="solid"/>
                <a:round/>
                <a:headEnd type="none" w="sm" len="sm"/>
                <a:tailEnd type="none" w="sm" len="sm"/>
              </a:ln>
              <a:effectLst>
                <a:reflection blurRad="6350" stA="50000" endA="300" endPos="55000" dir="5400000" sy="-100000" algn="bl" rotWithShape="0"/>
              </a:effectLst>
            </p:spPr>
          </p:cxnSp>
          <p:cxnSp>
            <p:nvCxnSpPr>
              <p:cNvPr id="61" name="Straight Connector 60"/>
              <p:cNvCxnSpPr/>
              <p:nvPr/>
            </p:nvCxnSpPr>
            <p:spPr bwMode="auto">
              <a:xfrm>
                <a:off x="489858" y="2675581"/>
                <a:ext cx="685800" cy="0"/>
              </a:xfrm>
              <a:prstGeom prst="line">
                <a:avLst/>
              </a:prstGeom>
              <a:noFill/>
              <a:ln w="28575" cap="flat" cmpd="sng" algn="ctr">
                <a:solidFill>
                  <a:schemeClr val="tx1"/>
                </a:solidFill>
                <a:prstDash val="solid"/>
                <a:round/>
                <a:headEnd type="none" w="sm" len="sm"/>
                <a:tailEnd type="none" w="sm" len="sm"/>
              </a:ln>
              <a:effectLst>
                <a:reflection blurRad="6350" stA="50000" endA="300" endPos="55000" dir="5400000" sy="-100000" algn="bl" rotWithShape="0"/>
              </a:effectLst>
            </p:spPr>
          </p:cxnSp>
        </p:grpSp>
        <p:sp>
          <p:nvSpPr>
            <p:cNvPr id="65" name="Freeform 64"/>
            <p:cNvSpPr/>
            <p:nvPr/>
          </p:nvSpPr>
          <p:spPr bwMode="auto">
            <a:xfrm>
              <a:off x="892629" y="1926772"/>
              <a:ext cx="4855028" cy="2536371"/>
            </a:xfrm>
            <a:custGeom>
              <a:avLst/>
              <a:gdLst>
                <a:gd name="connsiteX0" fmla="*/ 468085 w 4855028"/>
                <a:gd name="connsiteY0" fmla="*/ 2536371 h 2536371"/>
                <a:gd name="connsiteX1" fmla="*/ 478971 w 4855028"/>
                <a:gd name="connsiteY1" fmla="*/ 1861457 h 2536371"/>
                <a:gd name="connsiteX2" fmla="*/ 3341914 w 4855028"/>
                <a:gd name="connsiteY2" fmla="*/ 250371 h 2536371"/>
                <a:gd name="connsiteX3" fmla="*/ 4855028 w 4855028"/>
                <a:gd name="connsiteY3" fmla="*/ 359228 h 2536371"/>
              </a:gdLst>
              <a:ahLst/>
              <a:cxnLst>
                <a:cxn ang="0">
                  <a:pos x="connsiteX0" y="connsiteY0"/>
                </a:cxn>
                <a:cxn ang="0">
                  <a:pos x="connsiteX1" y="connsiteY1"/>
                </a:cxn>
                <a:cxn ang="0">
                  <a:pos x="connsiteX2" y="connsiteY2"/>
                </a:cxn>
                <a:cxn ang="0">
                  <a:pos x="connsiteX3" y="connsiteY3"/>
                </a:cxn>
              </a:cxnLst>
              <a:rect l="l" t="t" r="r" b="b"/>
              <a:pathLst>
                <a:path w="4855028" h="2536371">
                  <a:moveTo>
                    <a:pt x="468085" y="2536371"/>
                  </a:moveTo>
                  <a:cubicBezTo>
                    <a:pt x="234042" y="2389414"/>
                    <a:pt x="0" y="2242457"/>
                    <a:pt x="478971" y="1861457"/>
                  </a:cubicBezTo>
                  <a:cubicBezTo>
                    <a:pt x="957943" y="1480457"/>
                    <a:pt x="2612571" y="500742"/>
                    <a:pt x="3341914" y="250371"/>
                  </a:cubicBezTo>
                  <a:cubicBezTo>
                    <a:pt x="4071257" y="0"/>
                    <a:pt x="4463142" y="179614"/>
                    <a:pt x="4855028" y="359228"/>
                  </a:cubicBezTo>
                </a:path>
              </a:pathLst>
            </a:custGeom>
            <a:noFill/>
            <a:ln w="28575" cap="flat" cmpd="sng" algn="ctr">
              <a:solidFill>
                <a:schemeClr val="accent2"/>
              </a:solidFill>
              <a:prstDash val="solid"/>
              <a:round/>
              <a:headEnd type="none" w="sm" len="sm"/>
              <a:tailEnd type="triangle" w="lg" len="lg"/>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eaLnBrk="1" latinLnBrk="0" hangingPunct="1">
                <a:lnSpc>
                  <a:spcPct val="100000"/>
                </a:lnSpc>
                <a:spcBef>
                  <a:spcPct val="20000"/>
                </a:spcBef>
                <a:buClr>
                  <a:srgbClr val="FF0000"/>
                </a:buClr>
                <a:buSzTx/>
                <a:buFont typeface="Arial" panose="020B0604020202020204" pitchFamily="34" charset="0"/>
                <a:buNone/>
              </a:pPr>
              <a:endParaRPr lang="en-US" dirty="0" smtClean="0">
                <a:latin typeface="Arial" panose="020B0604020202020204" pitchFamily="34" charset="0"/>
              </a:endParaRPr>
            </a:p>
          </p:txBody>
        </p:sp>
      </p:grpSp>
      <p:sp>
        <p:nvSpPr>
          <p:cNvPr id="78" name="TextBox 77"/>
          <p:cNvSpPr txBox="1"/>
          <p:nvPr/>
        </p:nvSpPr>
        <p:spPr>
          <a:xfrm>
            <a:off x="3886200" y="2786744"/>
            <a:ext cx="1358064" cy="584775"/>
          </a:xfrm>
          <a:prstGeom prst="rect">
            <a:avLst/>
          </a:prstGeom>
          <a:noFill/>
        </p:spPr>
        <p:txBody>
          <a:bodyPr wrap="none" rtlCol="0">
            <a:spAutoFit/>
          </a:bodyPr>
          <a:lstStyle/>
          <a:p>
            <a:r>
              <a:rPr lang="en-US" sz="1600" b="1" dirty="0" smtClean="0">
                <a:solidFill>
                  <a:schemeClr val="accent2"/>
                </a:solidFill>
                <a:latin typeface="LavosHandy™" pitchFamily="66" charset="0"/>
              </a:rPr>
              <a:t>Heartbeats &amp;</a:t>
            </a:r>
            <a:endParaRPr lang="en-US" sz="1600" b="1" dirty="0" smtClean="0">
              <a:solidFill>
                <a:schemeClr val="accent2"/>
              </a:solidFill>
              <a:latin typeface="LavosHandy™" pitchFamily="66" charset="0"/>
            </a:endParaRPr>
          </a:p>
          <a:p>
            <a:r>
              <a:rPr lang="en-US" sz="1600" b="1" dirty="0" smtClean="0">
                <a:solidFill>
                  <a:schemeClr val="accent2"/>
                </a:solidFill>
                <a:latin typeface="LavosHandy™" pitchFamily="66" charset="0"/>
              </a:rPr>
              <a:t>Blockreports</a:t>
            </a:r>
            <a:endParaRPr lang="en-US" sz="1600" b="1" dirty="0">
              <a:solidFill>
                <a:schemeClr val="accent2"/>
              </a:solidFill>
              <a:latin typeface="LavosHandy™" pitchFamily="66"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 High Availability (HA) Using the </a:t>
            </a:r>
            <a:br>
              <a:rPr lang="en-US" dirty="0" smtClean="0"/>
            </a:br>
            <a:r>
              <a:rPr lang="en-US" dirty="0" smtClean="0"/>
              <a:t>Quorum Journal Manager (QJM) Feature</a:t>
            </a:r>
            <a:br>
              <a:rPr lang="en-US" dirty="0" smtClean="0"/>
            </a:br>
            <a:endParaRPr lang="en-US" dirty="0"/>
          </a:p>
        </p:txBody>
      </p:sp>
      <p:sp>
        <p:nvSpPr>
          <p:cNvPr id="4" name="Content Placeholder 3"/>
          <p:cNvSpPr>
            <a:spLocks noGrp="1"/>
          </p:cNvSpPr>
          <p:nvPr>
            <p:ph idx="1"/>
          </p:nvPr>
        </p:nvSpPr>
        <p:spPr>
          <a:xfrm>
            <a:off x="609600" y="1447800"/>
            <a:ext cx="7918450" cy="2555571"/>
          </a:xfrm>
        </p:spPr>
        <p:txBody>
          <a:bodyPr/>
          <a:lstStyle/>
          <a:p>
            <a:pPr lvl="1"/>
            <a:r>
              <a:rPr lang="en-US" altLang="zh-CN" dirty="0"/>
              <a:t>HA</a:t>
            </a:r>
            <a:r>
              <a:rPr lang="zh-CN" altLang="en-US" dirty="0" smtClean="0"/>
              <a:t>中的</a:t>
            </a:r>
            <a:r>
              <a:rPr lang="en-US" altLang="zh-CN" dirty="0"/>
              <a:t>Standby </a:t>
            </a:r>
            <a:r>
              <a:rPr lang="en-US" altLang="zh-CN" dirty="0" err="1" smtClean="0"/>
              <a:t>NameNode</a:t>
            </a:r>
            <a:r>
              <a:rPr lang="zh-CN" altLang="en-US" dirty="0" smtClean="0"/>
              <a:t>同时对</a:t>
            </a:r>
            <a:r>
              <a:rPr lang="en-US" altLang="zh-CN" dirty="0" smtClean="0"/>
              <a:t>namespace</a:t>
            </a:r>
            <a:r>
              <a:rPr lang="zh-CN" altLang="en-US" dirty="0" smtClean="0"/>
              <a:t>状态进行</a:t>
            </a:r>
            <a:r>
              <a:rPr lang="en-US" altLang="zh-CN" dirty="0" smtClean="0"/>
              <a:t>checkpoints</a:t>
            </a:r>
            <a:r>
              <a:rPr lang="zh-CN" altLang="en-US" dirty="0" smtClean="0"/>
              <a:t>操作</a:t>
            </a:r>
            <a:r>
              <a:rPr lang="en-US" dirty="0" smtClean="0"/>
              <a:t>,</a:t>
            </a:r>
            <a:r>
              <a:rPr lang="zh-CN" altLang="en-US" dirty="0" smtClean="0"/>
              <a:t>这样在集群中就不需要以下节点</a:t>
            </a:r>
            <a:r>
              <a:rPr lang="en-US" dirty="0" smtClean="0"/>
              <a:t>: </a:t>
            </a:r>
            <a:endParaRPr lang="en-US" dirty="0" smtClean="0"/>
          </a:p>
          <a:p>
            <a:pPr lvl="2"/>
            <a:r>
              <a:rPr lang="en-US" dirty="0" smtClean="0"/>
              <a:t>A Secondary NameNode </a:t>
            </a:r>
            <a:endParaRPr lang="en-US" dirty="0" smtClean="0"/>
          </a:p>
          <a:p>
            <a:pPr lvl="2"/>
            <a:r>
              <a:rPr lang="en-US" dirty="0" smtClean="0"/>
              <a:t>A CheckpointNode</a:t>
            </a:r>
            <a:endParaRPr lang="en-US" dirty="0" smtClean="0"/>
          </a:p>
          <a:p>
            <a:pPr lvl="2"/>
            <a:r>
              <a:rPr lang="en-US" dirty="0" smtClean="0"/>
              <a:t>A BackupNode</a:t>
            </a:r>
            <a:endParaRPr lang="en-US" dirty="0" smtClean="0"/>
          </a:p>
          <a:p>
            <a:pPr lvl="1"/>
            <a:r>
              <a:rPr lang="zh-CN" altLang="en-US" dirty="0" smtClean="0"/>
              <a:t>如果把</a:t>
            </a:r>
            <a:r>
              <a:rPr lang="en-US" altLang="zh-CN" dirty="0" smtClean="0"/>
              <a:t>HA</a:t>
            </a:r>
            <a:r>
              <a:rPr lang="zh-CN" altLang="en-US" dirty="0" smtClean="0"/>
              <a:t>又配置为了</a:t>
            </a:r>
            <a:r>
              <a:rPr lang="en-US" altLang="zh-CN" dirty="0" smtClean="0"/>
              <a:t>non-HA</a:t>
            </a:r>
            <a:r>
              <a:rPr lang="zh-CN" altLang="en-US" dirty="0" smtClean="0"/>
              <a:t>，则需要使用</a:t>
            </a:r>
            <a:r>
              <a:rPr lang="en-US" altLang="zh-CN" dirty="0"/>
              <a:t>Secondary </a:t>
            </a:r>
            <a:r>
              <a:rPr lang="en-US" altLang="zh-CN" dirty="0" err="1" smtClean="0"/>
              <a:t>NameNode</a:t>
            </a:r>
            <a:r>
              <a:rPr lang="en-US" dirty="0" smtClean="0"/>
              <a:t>.</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配置</a:t>
            </a:r>
            <a:r>
              <a:rPr lang="en-US" altLang="zh-CN" dirty="0" smtClean="0"/>
              <a:t>HA</a:t>
            </a:r>
            <a:r>
              <a:rPr lang="zh-CN" altLang="en-US" dirty="0" smtClean="0"/>
              <a:t>集群硬件资源</a:t>
            </a:r>
            <a:endParaRPr lang="en-US" dirty="0"/>
          </a:p>
        </p:txBody>
      </p:sp>
      <p:sp>
        <p:nvSpPr>
          <p:cNvPr id="3" name="Content Placeholder 2"/>
          <p:cNvSpPr>
            <a:spLocks noGrp="1"/>
          </p:cNvSpPr>
          <p:nvPr>
            <p:ph idx="1"/>
          </p:nvPr>
        </p:nvSpPr>
        <p:spPr>
          <a:xfrm>
            <a:off x="609600" y="1447800"/>
            <a:ext cx="7918450" cy="364202"/>
          </a:xfrm>
        </p:spPr>
        <p:txBody>
          <a:bodyPr/>
          <a:lstStyle/>
          <a:p>
            <a:r>
              <a:rPr lang="zh-CN" altLang="en-US" dirty="0" smtClean="0"/>
              <a:t>部署一个基于</a:t>
            </a:r>
            <a:r>
              <a:rPr lang="en-US" altLang="zh-CN" dirty="0" smtClean="0"/>
              <a:t>Quorum</a:t>
            </a:r>
            <a:r>
              <a:rPr lang="zh-CN" altLang="en-US" dirty="0" smtClean="0"/>
              <a:t>的</a:t>
            </a:r>
            <a:r>
              <a:rPr lang="en-US" altLang="zh-CN" dirty="0" smtClean="0"/>
              <a:t>HA</a:t>
            </a:r>
            <a:r>
              <a:rPr lang="zh-CN" altLang="en-US" dirty="0" smtClean="0"/>
              <a:t>集群，需要准备一下机器</a:t>
            </a:r>
            <a:r>
              <a:rPr lang="en-US" dirty="0" smtClean="0"/>
              <a:t>:</a:t>
            </a:r>
            <a:endParaRPr lang="en-US" dirty="0" smtClean="0"/>
          </a:p>
        </p:txBody>
      </p:sp>
      <p:grpSp>
        <p:nvGrpSpPr>
          <p:cNvPr id="40" name="Group 39"/>
          <p:cNvGrpSpPr/>
          <p:nvPr/>
        </p:nvGrpSpPr>
        <p:grpSpPr>
          <a:xfrm>
            <a:off x="740230" y="2286000"/>
            <a:ext cx="2767756" cy="1628239"/>
            <a:chOff x="740230" y="2286000"/>
            <a:chExt cx="2767756" cy="1628239"/>
          </a:xfrm>
        </p:grpSpPr>
        <p:grpSp>
          <p:nvGrpSpPr>
            <p:cNvPr id="4" name="Group 3"/>
            <p:cNvGrpSpPr/>
            <p:nvPr/>
          </p:nvGrpSpPr>
          <p:grpSpPr>
            <a:xfrm>
              <a:off x="1197430" y="2590800"/>
              <a:ext cx="1524000" cy="1323439"/>
              <a:chOff x="5758542" y="2021919"/>
              <a:chExt cx="1524000" cy="1323439"/>
            </a:xfrm>
          </p:grpSpPr>
          <p:sp>
            <p:nvSpPr>
              <p:cNvPr id="5" name="Rectangle 4"/>
              <p:cNvSpPr/>
              <p:nvPr/>
            </p:nvSpPr>
            <p:spPr bwMode="auto">
              <a:xfrm>
                <a:off x="5812970" y="2038453"/>
                <a:ext cx="1143000" cy="1295400"/>
              </a:xfrm>
              <a:prstGeom prst="rect">
                <a:avLst/>
              </a:prstGeom>
              <a:solidFill>
                <a:srgbClr val="CCECFF"/>
              </a:solidFill>
              <a:ln w="952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5758542" y="2021919"/>
                <a:ext cx="1524000" cy="1323439"/>
              </a:xfrm>
              <a:prstGeom prst="rect">
                <a:avLst/>
              </a:prstGeom>
            </p:spPr>
            <p:txBody>
              <a:bodyPr wrap="square">
                <a:spAutoFit/>
              </a:bodyPr>
              <a:lstStyle/>
              <a:p>
                <a:r>
                  <a:rPr lang="en-US" sz="800" b="1" dirty="0" smtClean="0">
                    <a:latin typeface="Comic Sans MS" panose="030F0702030302020204" pitchFamily="66" charset="0"/>
                  </a:rPr>
                  <a:t>File: </a:t>
                </a:r>
                <a:r>
                  <a:rPr lang="en-US" sz="800" b="1" dirty="0" smtClean="0">
                    <a:solidFill>
                      <a:schemeClr val="accent2"/>
                    </a:solidFill>
                    <a:latin typeface="Comic Sans MS" panose="030F0702030302020204" pitchFamily="66" charset="0"/>
                  </a:rPr>
                  <a:t>movieplex1.log</a:t>
                </a:r>
                <a:endParaRPr lang="en-US" sz="800" b="1" dirty="0" smtClean="0">
                  <a:solidFill>
                    <a:schemeClr val="accent2"/>
                  </a:solidFill>
                  <a:latin typeface="Comic Sans MS" panose="030F0702030302020204" pitchFamily="66" charset="0"/>
                </a:endParaRPr>
              </a:p>
              <a:p>
                <a:r>
                  <a:rPr lang="en-US" sz="800" b="1" dirty="0" smtClean="0">
                    <a:latin typeface="Comic Sans MS" panose="030F0702030302020204" pitchFamily="66" charset="0"/>
                  </a:rPr>
                  <a:t>Blocks:</a:t>
                </a:r>
                <a:endParaRPr lang="en-US" sz="800" b="1" dirty="0" smtClean="0">
                  <a:latin typeface="Comic Sans MS" panose="030F0702030302020204" pitchFamily="66" charset="0"/>
                </a:endParaRPr>
              </a:p>
              <a:p>
                <a:r>
                  <a:rPr lang="en-US" sz="800" b="1" dirty="0" smtClean="0">
                    <a:solidFill>
                      <a:schemeClr val="accent2"/>
                    </a:solidFill>
                    <a:latin typeface="Arial" panose="020B0604020202020204" pitchFamily="34" charset="0"/>
                  </a:rPr>
                  <a:t>A</a:t>
                </a:r>
                <a:r>
                  <a:rPr lang="en-US" sz="800" dirty="0" smtClean="0"/>
                  <a:t>, </a:t>
                </a:r>
                <a:r>
                  <a:rPr lang="en-US" sz="800" b="1" dirty="0" smtClean="0">
                    <a:solidFill>
                      <a:srgbClr val="0000FF"/>
                    </a:solidFill>
                    <a:latin typeface="Arial" panose="020B0604020202020204" pitchFamily="34" charset="0"/>
                  </a:rPr>
                  <a:t>B</a:t>
                </a:r>
                <a:r>
                  <a:rPr lang="en-US" sz="800" dirty="0" smtClean="0"/>
                  <a:t>, </a:t>
                </a:r>
                <a:r>
                  <a:rPr lang="en-US" sz="800" b="1" dirty="0" smtClean="0">
                    <a:solidFill>
                      <a:srgbClr val="CC00CC"/>
                    </a:solidFill>
                    <a:latin typeface="Arial" panose="020B0604020202020204" pitchFamily="34" charset="0"/>
                  </a:rPr>
                  <a:t>C</a:t>
                </a:r>
                <a:endParaRPr lang="en-US" sz="800" dirty="0" smtClean="0">
                  <a:solidFill>
                    <a:srgbClr val="CC00CC"/>
                  </a:solidFill>
                </a:endParaRPr>
              </a:p>
              <a:p>
                <a:r>
                  <a:rPr lang="en-US" sz="800" b="1" dirty="0" smtClean="0">
                    <a:latin typeface="Comic Sans MS" panose="030F0702030302020204" pitchFamily="66" charset="0"/>
                  </a:rPr>
                  <a:t>Data Nodes: </a:t>
                </a:r>
                <a:endParaRPr lang="en-US" sz="800" b="1" dirty="0" smtClean="0">
                  <a:latin typeface="Comic Sans MS" panose="030F0702030302020204" pitchFamily="66" charset="0"/>
                </a:endParaRPr>
              </a:p>
              <a:p>
                <a:r>
                  <a:rPr lang="en-US" sz="800" b="1" dirty="0" smtClean="0">
                    <a:latin typeface="Comic Sans MS" panose="030F0702030302020204" pitchFamily="66" charset="0"/>
                  </a:rPr>
                  <a:t>1, 2, 3</a:t>
                </a:r>
                <a:endParaRPr lang="en-US" sz="800" b="1" dirty="0" smtClean="0">
                  <a:latin typeface="Comic Sans MS" panose="030F0702030302020204" pitchFamily="66" charset="0"/>
                </a:endParaRPr>
              </a:p>
              <a:p>
                <a:r>
                  <a:rPr lang="en-US" sz="800" b="1" dirty="0" smtClean="0">
                    <a:latin typeface="Comic Sans MS" panose="030F0702030302020204" pitchFamily="66" charset="0"/>
                  </a:rPr>
                  <a:t>RF: 3</a:t>
                </a:r>
                <a:endParaRPr lang="en-US" sz="800" b="1" dirty="0" smtClean="0">
                  <a:latin typeface="Comic Sans MS" panose="030F0702030302020204" pitchFamily="66" charset="0"/>
                </a:endParaRPr>
              </a:p>
              <a:p>
                <a:r>
                  <a:rPr lang="en-US" sz="800" b="1" dirty="0" smtClean="0">
                    <a:solidFill>
                      <a:schemeClr val="accent2"/>
                    </a:solidFill>
                    <a:latin typeface="Arial" panose="020B0604020202020204" pitchFamily="34" charset="0"/>
                  </a:rPr>
                  <a:t>A</a:t>
                </a:r>
                <a:r>
                  <a:rPr lang="en-US" sz="800" b="1" dirty="0" smtClean="0">
                    <a:latin typeface="Comic Sans MS" panose="030F0702030302020204" pitchFamily="66" charset="0"/>
                  </a:rPr>
                  <a:t>: DN </a:t>
                </a:r>
                <a:r>
                  <a:rPr lang="en-US" sz="800" b="1" dirty="0" smtClean="0">
                    <a:solidFill>
                      <a:schemeClr val="accent2"/>
                    </a:solidFill>
                    <a:latin typeface="Comic Sans MS" panose="030F0702030302020204" pitchFamily="66" charset="0"/>
                  </a:rPr>
                  <a:t>1</a:t>
                </a:r>
                <a:r>
                  <a:rPr lang="en-US" sz="800" b="1" dirty="0" smtClean="0">
                    <a:latin typeface="Comic Sans MS" panose="030F0702030302020204" pitchFamily="66" charset="0"/>
                  </a:rPr>
                  <a:t>,DN </a:t>
                </a:r>
                <a:r>
                  <a:rPr lang="en-US" sz="800" b="1" dirty="0" smtClean="0">
                    <a:solidFill>
                      <a:schemeClr val="accent2"/>
                    </a:solidFill>
                    <a:latin typeface="Comic Sans MS" panose="030F0702030302020204" pitchFamily="66" charset="0"/>
                  </a:rPr>
                  <a:t>2</a:t>
                </a:r>
                <a:r>
                  <a:rPr lang="en-US" sz="800" b="1" dirty="0" smtClean="0">
                    <a:latin typeface="Comic Sans MS" panose="030F0702030302020204" pitchFamily="66" charset="0"/>
                  </a:rPr>
                  <a:t>, DN </a:t>
                </a:r>
                <a:r>
                  <a:rPr lang="en-US" sz="800" b="1" dirty="0" smtClean="0">
                    <a:solidFill>
                      <a:schemeClr val="accent2"/>
                    </a:solidFill>
                    <a:latin typeface="Comic Sans MS" panose="030F0702030302020204" pitchFamily="66" charset="0"/>
                  </a:rPr>
                  <a:t>3</a:t>
                </a:r>
                <a:endParaRPr lang="en-US" sz="800" b="1" dirty="0" smtClean="0">
                  <a:solidFill>
                    <a:schemeClr val="accent2"/>
                  </a:solidFill>
                  <a:latin typeface="Comic Sans MS" panose="030F0702030302020204" pitchFamily="66" charset="0"/>
                </a:endParaRPr>
              </a:p>
              <a:p>
                <a:r>
                  <a:rPr lang="en-US" sz="800" b="1" dirty="0" smtClean="0">
                    <a:solidFill>
                      <a:srgbClr val="0000FF"/>
                    </a:solidFill>
                    <a:latin typeface="Arial" panose="020B0604020202020204" pitchFamily="34" charset="0"/>
                  </a:rPr>
                  <a:t>B</a:t>
                </a:r>
                <a:r>
                  <a:rPr lang="en-US" sz="800" b="1" dirty="0" smtClean="0">
                    <a:latin typeface="Comic Sans MS" panose="030F0702030302020204" pitchFamily="66" charset="0"/>
                  </a:rPr>
                  <a:t>: DN </a:t>
                </a:r>
                <a:r>
                  <a:rPr lang="en-US" sz="800" b="1" dirty="0" smtClean="0">
                    <a:solidFill>
                      <a:schemeClr val="accent2"/>
                    </a:solidFill>
                    <a:latin typeface="Comic Sans MS" panose="030F0702030302020204" pitchFamily="66" charset="0"/>
                  </a:rPr>
                  <a:t>1</a:t>
                </a:r>
                <a:r>
                  <a:rPr lang="en-US" sz="800" b="1" dirty="0" smtClean="0">
                    <a:latin typeface="Comic Sans MS" panose="030F0702030302020204" pitchFamily="66" charset="0"/>
                  </a:rPr>
                  <a:t>,DN </a:t>
                </a:r>
                <a:r>
                  <a:rPr lang="en-US" sz="800" b="1" dirty="0" smtClean="0">
                    <a:solidFill>
                      <a:schemeClr val="accent2"/>
                    </a:solidFill>
                    <a:latin typeface="Comic Sans MS" panose="030F0702030302020204" pitchFamily="66" charset="0"/>
                  </a:rPr>
                  <a:t>2</a:t>
                </a:r>
                <a:r>
                  <a:rPr lang="en-US" sz="800" b="1" dirty="0" smtClean="0">
                    <a:latin typeface="Comic Sans MS" panose="030F0702030302020204" pitchFamily="66" charset="0"/>
                  </a:rPr>
                  <a:t>, DN </a:t>
                </a:r>
                <a:r>
                  <a:rPr lang="en-US" sz="800" b="1" dirty="0" smtClean="0">
                    <a:solidFill>
                      <a:schemeClr val="accent2"/>
                    </a:solidFill>
                    <a:latin typeface="Comic Sans MS" panose="030F0702030302020204" pitchFamily="66" charset="0"/>
                  </a:rPr>
                  <a:t>3</a:t>
                </a:r>
                <a:endParaRPr lang="en-US" sz="800" b="1" dirty="0" smtClean="0">
                  <a:latin typeface="Comic Sans MS" panose="030F0702030302020204" pitchFamily="66" charset="0"/>
                </a:endParaRPr>
              </a:p>
              <a:p>
                <a:r>
                  <a:rPr lang="en-US" sz="800" b="1" dirty="0" smtClean="0">
                    <a:solidFill>
                      <a:srgbClr val="CC00CC"/>
                    </a:solidFill>
                    <a:latin typeface="Arial" panose="020B0604020202020204" pitchFamily="34" charset="0"/>
                  </a:rPr>
                  <a:t>C</a:t>
                </a:r>
                <a:r>
                  <a:rPr lang="en-US" sz="800" b="1" dirty="0" smtClean="0">
                    <a:latin typeface="Comic Sans MS" panose="030F0702030302020204" pitchFamily="66" charset="0"/>
                  </a:rPr>
                  <a:t>: DN </a:t>
                </a:r>
                <a:r>
                  <a:rPr lang="en-US" sz="800" b="1" dirty="0" smtClean="0">
                    <a:solidFill>
                      <a:schemeClr val="accent2"/>
                    </a:solidFill>
                    <a:latin typeface="Comic Sans MS" panose="030F0702030302020204" pitchFamily="66" charset="0"/>
                  </a:rPr>
                  <a:t>1</a:t>
                </a:r>
                <a:r>
                  <a:rPr lang="en-US" sz="800" b="1" dirty="0" smtClean="0">
                    <a:latin typeface="Comic Sans MS" panose="030F0702030302020204" pitchFamily="66" charset="0"/>
                  </a:rPr>
                  <a:t>,DN </a:t>
                </a:r>
                <a:r>
                  <a:rPr lang="en-US" sz="800" b="1" dirty="0" smtClean="0">
                    <a:solidFill>
                      <a:schemeClr val="accent2"/>
                    </a:solidFill>
                    <a:latin typeface="Comic Sans MS" panose="030F0702030302020204" pitchFamily="66" charset="0"/>
                  </a:rPr>
                  <a:t>2</a:t>
                </a:r>
                <a:r>
                  <a:rPr lang="en-US" sz="800" b="1" dirty="0" smtClean="0">
                    <a:latin typeface="Comic Sans MS" panose="030F0702030302020204" pitchFamily="66" charset="0"/>
                  </a:rPr>
                  <a:t>, DN </a:t>
                </a:r>
                <a:r>
                  <a:rPr lang="en-US" sz="800" b="1" dirty="0" smtClean="0">
                    <a:solidFill>
                      <a:schemeClr val="accent2"/>
                    </a:solidFill>
                    <a:latin typeface="Comic Sans MS" panose="030F0702030302020204" pitchFamily="66" charset="0"/>
                  </a:rPr>
                  <a:t>3</a:t>
                </a:r>
                <a:endParaRPr lang="en-US" sz="800" b="1" dirty="0" smtClean="0">
                  <a:solidFill>
                    <a:schemeClr val="accent2"/>
                  </a:solidFill>
                  <a:latin typeface="Comic Sans MS" panose="030F0702030302020204" pitchFamily="66" charset="0"/>
                </a:endParaRPr>
              </a:p>
              <a:p>
                <a:r>
                  <a:rPr lang="en-US" sz="800" b="1" dirty="0" smtClean="0">
                    <a:solidFill>
                      <a:schemeClr val="accent2"/>
                    </a:solidFill>
                    <a:latin typeface="Comic Sans MS" panose="030F0702030302020204" pitchFamily="66" charset="0"/>
                  </a:rPr>
                  <a:t>. . .</a:t>
                </a:r>
                <a:endParaRPr lang="en-US" sz="800" b="1" dirty="0">
                  <a:latin typeface="Comic Sans MS" panose="030F0702030302020204" pitchFamily="66" charset="0"/>
                </a:endParaRPr>
              </a:p>
            </p:txBody>
          </p:sp>
        </p:grpSp>
        <p:sp>
          <p:nvSpPr>
            <p:cNvPr id="7" name="TextBox 6"/>
            <p:cNvSpPr txBox="1"/>
            <p:nvPr/>
          </p:nvSpPr>
          <p:spPr>
            <a:xfrm>
              <a:off x="740230" y="2286000"/>
              <a:ext cx="1963999" cy="338554"/>
            </a:xfrm>
            <a:prstGeom prst="rect">
              <a:avLst/>
            </a:prstGeom>
            <a:noFill/>
          </p:spPr>
          <p:txBody>
            <a:bodyPr wrap="none" rtlCol="0">
              <a:spAutoFit/>
            </a:bodyPr>
            <a:lstStyle/>
            <a:p>
              <a:r>
                <a:rPr lang="en-US" sz="1600" b="1" dirty="0" smtClean="0">
                  <a:solidFill>
                    <a:schemeClr val="accent2"/>
                  </a:solidFill>
                  <a:latin typeface="Comic Sans MS" panose="030F0702030302020204" pitchFamily="66" charset="0"/>
                </a:rPr>
                <a:t>Active NameNode</a:t>
              </a:r>
              <a:endParaRPr lang="en-US" sz="1600" b="1" dirty="0" smtClean="0">
                <a:solidFill>
                  <a:schemeClr val="accent2"/>
                </a:solidFill>
                <a:latin typeface="Comic Sans MS" panose="030F0702030302020204" pitchFamily="66" charset="0"/>
              </a:endParaRPr>
            </a:p>
          </p:txBody>
        </p:sp>
        <p:grpSp>
          <p:nvGrpSpPr>
            <p:cNvPr id="18" name="Group 17"/>
            <p:cNvGrpSpPr/>
            <p:nvPr/>
          </p:nvGrpSpPr>
          <p:grpSpPr>
            <a:xfrm>
              <a:off x="2460174" y="2768104"/>
              <a:ext cx="1047812" cy="1074554"/>
              <a:chOff x="4758268" y="1704031"/>
              <a:chExt cx="1238188" cy="1476493"/>
            </a:xfrm>
          </p:grpSpPr>
          <p:pic>
            <p:nvPicPr>
              <p:cNvPr id="19" name="Picture 2"/>
              <p:cNvPicPr>
                <a:picLocks noChangeAspect="1" noChangeArrowheads="1"/>
              </p:cNvPicPr>
              <p:nvPr/>
            </p:nvPicPr>
            <p:blipFill>
              <a:blip r:embed="rId1" cstate="print"/>
              <a:srcRect/>
              <a:stretch>
                <a:fillRect/>
              </a:stretch>
            </p:blipFill>
            <p:spPr bwMode="auto">
              <a:xfrm>
                <a:off x="4758268" y="1704031"/>
                <a:ext cx="819150" cy="1200150"/>
              </a:xfrm>
              <a:prstGeom prst="rect">
                <a:avLst/>
              </a:prstGeom>
              <a:noFill/>
              <a:ln w="9525">
                <a:noFill/>
                <a:miter lim="800000"/>
                <a:headEnd/>
                <a:tailEnd/>
              </a:ln>
            </p:spPr>
          </p:pic>
          <p:graphicFrame>
            <p:nvGraphicFramePr>
              <p:cNvPr id="20" name="Object 17"/>
              <p:cNvGraphicFramePr>
                <a:graphicFrameLocks noChangeAspect="1"/>
              </p:cNvGraphicFramePr>
              <p:nvPr/>
            </p:nvGraphicFramePr>
            <p:xfrm>
              <a:off x="5105400" y="1905000"/>
              <a:ext cx="369148" cy="920750"/>
            </p:xfrm>
            <a:graphic>
              <a:graphicData uri="http://schemas.openxmlformats.org/presentationml/2006/ole">
                <mc:AlternateContent xmlns:mc="http://schemas.openxmlformats.org/markup-compatibility/2006">
                  <mc:Choice xmlns:v="urn:schemas-microsoft-com:vml" Requires="v">
                    <p:oleObj spid="_x0000_s54798" name="Photo Editor Photo" r:id="rId2" imgW="781050" imgH="1943100" progId="">
                      <p:embed/>
                    </p:oleObj>
                  </mc:Choice>
                  <mc:Fallback>
                    <p:oleObj name="Photo Editor Photo" r:id="rId2" imgW="781050" imgH="1943100" progId="">
                      <p:embed/>
                      <p:pic>
                        <p:nvPicPr>
                          <p:cNvPr id="0" name="Object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5105400" y="1905000"/>
                            <a:ext cx="369148" cy="920750"/>
                          </a:xfrm>
                          <a:prstGeom prst="rect">
                            <a:avLst/>
                          </a:prstGeom>
                          <a:noFill/>
                          <a:ln>
                            <a:noFill/>
                          </a:ln>
                          <a:effectLst/>
                          <a:extLst>
                            <a:ext uri="{909E8E84-426E-40DD-AFC4-6F175D3DCCD1}">
                              <a14:hiddenFill xmlns:a14="http://schemas.microsoft.com/office/drawing/2010/main">
                                <a:solidFill>
                                  <a:srgbClr val="CCCCCC"/>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 name="Object 18"/>
              <p:cNvGraphicFramePr>
                <a:graphicFrameLocks noChangeAspect="1"/>
              </p:cNvGraphicFramePr>
              <p:nvPr/>
            </p:nvGraphicFramePr>
            <p:xfrm>
              <a:off x="5497892" y="2518602"/>
              <a:ext cx="498564" cy="661922"/>
            </p:xfrm>
            <a:graphic>
              <a:graphicData uri="http://schemas.openxmlformats.org/presentationml/2006/ole">
                <mc:AlternateContent xmlns:mc="http://schemas.openxmlformats.org/markup-compatibility/2006">
                  <mc:Choice xmlns:v="urn:schemas-microsoft-com:vml" Requires="v">
                    <p:oleObj spid="_x0000_s54799" name="Photo Editor Photo" r:id="rId4" imgW="1104900" imgH="1466850" progId="">
                      <p:embed/>
                    </p:oleObj>
                  </mc:Choice>
                  <mc:Fallback>
                    <p:oleObj name="Photo Editor Photo" r:id="rId4" imgW="1104900" imgH="1466850" progId="">
                      <p:embed/>
                      <p:pic>
                        <p:nvPicPr>
                          <p:cNvPr id="0"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5497892" y="2518602"/>
                            <a:ext cx="498564" cy="661922"/>
                          </a:xfrm>
                          <a:prstGeom prst="rect">
                            <a:avLst/>
                          </a:prstGeom>
                          <a:noFill/>
                          <a:ln>
                            <a:noFill/>
                          </a:ln>
                          <a:effectLst/>
                          <a:extLst>
                            <a:ext uri="{909E8E84-426E-40DD-AFC4-6F175D3DCCD1}">
                              <a14:hiddenFill xmlns:a14="http://schemas.microsoft.com/office/drawing/2010/main">
                                <a:solidFill>
                                  <a:srgbClr val="CCCCCC"/>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grpSp>
        <p:nvGrpSpPr>
          <p:cNvPr id="41" name="Group 40"/>
          <p:cNvGrpSpPr/>
          <p:nvPr/>
        </p:nvGrpSpPr>
        <p:grpSpPr>
          <a:xfrm>
            <a:off x="5214258" y="2286000"/>
            <a:ext cx="2862942" cy="1668958"/>
            <a:chOff x="5290458" y="2286000"/>
            <a:chExt cx="2862942" cy="1668958"/>
          </a:xfrm>
        </p:grpSpPr>
        <p:sp>
          <p:nvSpPr>
            <p:cNvPr id="8" name="TextBox 7"/>
            <p:cNvSpPr txBox="1"/>
            <p:nvPr/>
          </p:nvSpPr>
          <p:spPr>
            <a:xfrm>
              <a:off x="5290458" y="2286000"/>
              <a:ext cx="2755883" cy="338554"/>
            </a:xfrm>
            <a:prstGeom prst="rect">
              <a:avLst/>
            </a:prstGeom>
            <a:noFill/>
          </p:spPr>
          <p:txBody>
            <a:bodyPr wrap="none" rtlCol="0">
              <a:spAutoFit/>
            </a:bodyPr>
            <a:lstStyle/>
            <a:p>
              <a:r>
                <a:rPr lang="en-US" sz="1600" b="1" dirty="0" smtClean="0">
                  <a:solidFill>
                    <a:schemeClr val="accent2"/>
                  </a:solidFill>
                  <a:latin typeface="Comic Sans MS" panose="030F0702030302020204" pitchFamily="66" charset="0"/>
                </a:rPr>
                <a:t>Standby (Hot) NameNode</a:t>
              </a:r>
              <a:endParaRPr lang="en-US" sz="1600" b="1" dirty="0" smtClean="0">
                <a:solidFill>
                  <a:schemeClr val="accent2"/>
                </a:solidFill>
                <a:latin typeface="Comic Sans MS" panose="030F0702030302020204" pitchFamily="66" charset="0"/>
              </a:endParaRPr>
            </a:p>
          </p:txBody>
        </p:sp>
        <p:grpSp>
          <p:nvGrpSpPr>
            <p:cNvPr id="15" name="Group 14"/>
            <p:cNvGrpSpPr/>
            <p:nvPr/>
          </p:nvGrpSpPr>
          <p:grpSpPr>
            <a:xfrm>
              <a:off x="5845630" y="2631519"/>
              <a:ext cx="1524000" cy="1323439"/>
              <a:chOff x="5660572" y="2021919"/>
              <a:chExt cx="1524000" cy="1323439"/>
            </a:xfrm>
          </p:grpSpPr>
          <p:sp>
            <p:nvSpPr>
              <p:cNvPr id="16" name="Rectangle 15"/>
              <p:cNvSpPr/>
              <p:nvPr/>
            </p:nvSpPr>
            <p:spPr bwMode="auto">
              <a:xfrm>
                <a:off x="5725886" y="2038453"/>
                <a:ext cx="1143000" cy="1295400"/>
              </a:xfrm>
              <a:prstGeom prst="rect">
                <a:avLst/>
              </a:prstGeom>
              <a:solidFill>
                <a:srgbClr val="CCECFF"/>
              </a:solidFill>
              <a:ln w="952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7" name="Rectangle 16"/>
              <p:cNvSpPr/>
              <p:nvPr/>
            </p:nvSpPr>
            <p:spPr>
              <a:xfrm>
                <a:off x="5660572" y="2021919"/>
                <a:ext cx="1524000" cy="1323439"/>
              </a:xfrm>
              <a:prstGeom prst="rect">
                <a:avLst/>
              </a:prstGeom>
            </p:spPr>
            <p:txBody>
              <a:bodyPr wrap="square">
                <a:spAutoFit/>
              </a:bodyPr>
              <a:lstStyle/>
              <a:p>
                <a:r>
                  <a:rPr lang="en-US" sz="800" b="1" dirty="0" smtClean="0">
                    <a:latin typeface="Comic Sans MS" panose="030F0702030302020204" pitchFamily="66" charset="0"/>
                  </a:rPr>
                  <a:t>File: </a:t>
                </a:r>
                <a:r>
                  <a:rPr lang="en-US" sz="800" b="1" dirty="0" smtClean="0">
                    <a:solidFill>
                      <a:schemeClr val="accent2"/>
                    </a:solidFill>
                    <a:latin typeface="Comic Sans MS" panose="030F0702030302020204" pitchFamily="66" charset="0"/>
                  </a:rPr>
                  <a:t>movieplex1.log</a:t>
                </a:r>
                <a:endParaRPr lang="en-US" sz="800" b="1" dirty="0" smtClean="0">
                  <a:solidFill>
                    <a:schemeClr val="accent2"/>
                  </a:solidFill>
                  <a:latin typeface="Comic Sans MS" panose="030F0702030302020204" pitchFamily="66" charset="0"/>
                </a:endParaRPr>
              </a:p>
              <a:p>
                <a:r>
                  <a:rPr lang="en-US" sz="800" b="1" dirty="0" smtClean="0">
                    <a:latin typeface="Comic Sans MS" panose="030F0702030302020204" pitchFamily="66" charset="0"/>
                  </a:rPr>
                  <a:t>Blocks:</a:t>
                </a:r>
                <a:endParaRPr lang="en-US" sz="800" b="1" dirty="0" smtClean="0">
                  <a:latin typeface="Comic Sans MS" panose="030F0702030302020204" pitchFamily="66" charset="0"/>
                </a:endParaRPr>
              </a:p>
              <a:p>
                <a:r>
                  <a:rPr lang="en-US" sz="800" b="1" dirty="0" smtClean="0">
                    <a:solidFill>
                      <a:schemeClr val="accent2"/>
                    </a:solidFill>
                    <a:latin typeface="Arial" panose="020B0604020202020204" pitchFamily="34" charset="0"/>
                  </a:rPr>
                  <a:t>A</a:t>
                </a:r>
                <a:r>
                  <a:rPr lang="en-US" sz="800" dirty="0" smtClean="0"/>
                  <a:t>, </a:t>
                </a:r>
                <a:r>
                  <a:rPr lang="en-US" sz="800" b="1" dirty="0" smtClean="0">
                    <a:solidFill>
                      <a:srgbClr val="0000FF"/>
                    </a:solidFill>
                    <a:latin typeface="Arial" panose="020B0604020202020204" pitchFamily="34" charset="0"/>
                  </a:rPr>
                  <a:t>B</a:t>
                </a:r>
                <a:r>
                  <a:rPr lang="en-US" sz="800" dirty="0" smtClean="0"/>
                  <a:t>, </a:t>
                </a:r>
                <a:r>
                  <a:rPr lang="en-US" sz="800" b="1" dirty="0" smtClean="0">
                    <a:solidFill>
                      <a:srgbClr val="CC00CC"/>
                    </a:solidFill>
                    <a:latin typeface="Arial" panose="020B0604020202020204" pitchFamily="34" charset="0"/>
                  </a:rPr>
                  <a:t>C</a:t>
                </a:r>
                <a:endParaRPr lang="en-US" sz="800" dirty="0" smtClean="0">
                  <a:solidFill>
                    <a:srgbClr val="CC00CC"/>
                  </a:solidFill>
                </a:endParaRPr>
              </a:p>
              <a:p>
                <a:r>
                  <a:rPr lang="en-US" sz="800" b="1" dirty="0" smtClean="0">
                    <a:latin typeface="Comic Sans MS" panose="030F0702030302020204" pitchFamily="66" charset="0"/>
                  </a:rPr>
                  <a:t>Data Nodes: </a:t>
                </a:r>
                <a:endParaRPr lang="en-US" sz="800" b="1" dirty="0" smtClean="0">
                  <a:latin typeface="Comic Sans MS" panose="030F0702030302020204" pitchFamily="66" charset="0"/>
                </a:endParaRPr>
              </a:p>
              <a:p>
                <a:r>
                  <a:rPr lang="en-US" sz="800" b="1" dirty="0" smtClean="0">
                    <a:latin typeface="Comic Sans MS" panose="030F0702030302020204" pitchFamily="66" charset="0"/>
                  </a:rPr>
                  <a:t>1, 2, 3</a:t>
                </a:r>
                <a:endParaRPr lang="en-US" sz="800" b="1" dirty="0" smtClean="0">
                  <a:latin typeface="Comic Sans MS" panose="030F0702030302020204" pitchFamily="66" charset="0"/>
                </a:endParaRPr>
              </a:p>
              <a:p>
                <a:r>
                  <a:rPr lang="en-US" sz="800" b="1" dirty="0" smtClean="0">
                    <a:latin typeface="Comic Sans MS" panose="030F0702030302020204" pitchFamily="66" charset="0"/>
                  </a:rPr>
                  <a:t>RF: 3</a:t>
                </a:r>
                <a:endParaRPr lang="en-US" sz="800" b="1" dirty="0" smtClean="0">
                  <a:latin typeface="Comic Sans MS" panose="030F0702030302020204" pitchFamily="66" charset="0"/>
                </a:endParaRPr>
              </a:p>
              <a:p>
                <a:r>
                  <a:rPr lang="en-US" sz="800" b="1" dirty="0" smtClean="0">
                    <a:solidFill>
                      <a:schemeClr val="accent2"/>
                    </a:solidFill>
                    <a:latin typeface="Arial" panose="020B0604020202020204" pitchFamily="34" charset="0"/>
                  </a:rPr>
                  <a:t>A</a:t>
                </a:r>
                <a:r>
                  <a:rPr lang="en-US" sz="800" b="1" dirty="0" smtClean="0">
                    <a:latin typeface="Comic Sans MS" panose="030F0702030302020204" pitchFamily="66" charset="0"/>
                  </a:rPr>
                  <a:t>: DN </a:t>
                </a:r>
                <a:r>
                  <a:rPr lang="en-US" sz="800" b="1" dirty="0" smtClean="0">
                    <a:solidFill>
                      <a:schemeClr val="accent2"/>
                    </a:solidFill>
                    <a:latin typeface="Comic Sans MS" panose="030F0702030302020204" pitchFamily="66" charset="0"/>
                  </a:rPr>
                  <a:t>1</a:t>
                </a:r>
                <a:r>
                  <a:rPr lang="en-US" sz="800" b="1" dirty="0" smtClean="0">
                    <a:latin typeface="Comic Sans MS" panose="030F0702030302020204" pitchFamily="66" charset="0"/>
                  </a:rPr>
                  <a:t>,DN </a:t>
                </a:r>
                <a:r>
                  <a:rPr lang="en-US" sz="800" b="1" dirty="0" smtClean="0">
                    <a:solidFill>
                      <a:schemeClr val="accent2"/>
                    </a:solidFill>
                    <a:latin typeface="Comic Sans MS" panose="030F0702030302020204" pitchFamily="66" charset="0"/>
                  </a:rPr>
                  <a:t>2</a:t>
                </a:r>
                <a:r>
                  <a:rPr lang="en-US" sz="800" b="1" dirty="0" smtClean="0">
                    <a:latin typeface="Comic Sans MS" panose="030F0702030302020204" pitchFamily="66" charset="0"/>
                  </a:rPr>
                  <a:t>, DN </a:t>
                </a:r>
                <a:r>
                  <a:rPr lang="en-US" sz="800" b="1" dirty="0" smtClean="0">
                    <a:solidFill>
                      <a:schemeClr val="accent2"/>
                    </a:solidFill>
                    <a:latin typeface="Comic Sans MS" panose="030F0702030302020204" pitchFamily="66" charset="0"/>
                  </a:rPr>
                  <a:t>3</a:t>
                </a:r>
                <a:endParaRPr lang="en-US" sz="800" b="1" dirty="0" smtClean="0">
                  <a:solidFill>
                    <a:schemeClr val="accent2"/>
                  </a:solidFill>
                  <a:latin typeface="Comic Sans MS" panose="030F0702030302020204" pitchFamily="66" charset="0"/>
                </a:endParaRPr>
              </a:p>
              <a:p>
                <a:r>
                  <a:rPr lang="en-US" sz="800" b="1" dirty="0" smtClean="0">
                    <a:solidFill>
                      <a:srgbClr val="0000FF"/>
                    </a:solidFill>
                    <a:latin typeface="Arial" panose="020B0604020202020204" pitchFamily="34" charset="0"/>
                  </a:rPr>
                  <a:t>B</a:t>
                </a:r>
                <a:r>
                  <a:rPr lang="en-US" sz="800" b="1" dirty="0" smtClean="0">
                    <a:latin typeface="Comic Sans MS" panose="030F0702030302020204" pitchFamily="66" charset="0"/>
                  </a:rPr>
                  <a:t>: DN </a:t>
                </a:r>
                <a:r>
                  <a:rPr lang="en-US" sz="800" b="1" dirty="0" smtClean="0">
                    <a:solidFill>
                      <a:schemeClr val="accent2"/>
                    </a:solidFill>
                    <a:latin typeface="Comic Sans MS" panose="030F0702030302020204" pitchFamily="66" charset="0"/>
                  </a:rPr>
                  <a:t>1</a:t>
                </a:r>
                <a:r>
                  <a:rPr lang="en-US" sz="800" b="1" dirty="0" smtClean="0">
                    <a:latin typeface="Comic Sans MS" panose="030F0702030302020204" pitchFamily="66" charset="0"/>
                  </a:rPr>
                  <a:t>,DN </a:t>
                </a:r>
                <a:r>
                  <a:rPr lang="en-US" sz="800" b="1" dirty="0" smtClean="0">
                    <a:solidFill>
                      <a:schemeClr val="accent2"/>
                    </a:solidFill>
                    <a:latin typeface="Comic Sans MS" panose="030F0702030302020204" pitchFamily="66" charset="0"/>
                  </a:rPr>
                  <a:t>2</a:t>
                </a:r>
                <a:r>
                  <a:rPr lang="en-US" sz="800" b="1" dirty="0" smtClean="0">
                    <a:latin typeface="Comic Sans MS" panose="030F0702030302020204" pitchFamily="66" charset="0"/>
                  </a:rPr>
                  <a:t>, DN </a:t>
                </a:r>
                <a:r>
                  <a:rPr lang="en-US" sz="800" b="1" dirty="0" smtClean="0">
                    <a:solidFill>
                      <a:schemeClr val="accent2"/>
                    </a:solidFill>
                    <a:latin typeface="Comic Sans MS" panose="030F0702030302020204" pitchFamily="66" charset="0"/>
                  </a:rPr>
                  <a:t>3</a:t>
                </a:r>
                <a:endParaRPr lang="en-US" sz="800" b="1" dirty="0" smtClean="0">
                  <a:latin typeface="Comic Sans MS" panose="030F0702030302020204" pitchFamily="66" charset="0"/>
                </a:endParaRPr>
              </a:p>
              <a:p>
                <a:r>
                  <a:rPr lang="en-US" sz="800" b="1" dirty="0" smtClean="0">
                    <a:solidFill>
                      <a:srgbClr val="CC00CC"/>
                    </a:solidFill>
                    <a:latin typeface="Arial" panose="020B0604020202020204" pitchFamily="34" charset="0"/>
                  </a:rPr>
                  <a:t>C</a:t>
                </a:r>
                <a:r>
                  <a:rPr lang="en-US" sz="800" b="1" dirty="0" smtClean="0">
                    <a:latin typeface="Comic Sans MS" panose="030F0702030302020204" pitchFamily="66" charset="0"/>
                  </a:rPr>
                  <a:t>: DN </a:t>
                </a:r>
                <a:r>
                  <a:rPr lang="en-US" sz="800" b="1" dirty="0" smtClean="0">
                    <a:solidFill>
                      <a:schemeClr val="accent2"/>
                    </a:solidFill>
                    <a:latin typeface="Comic Sans MS" panose="030F0702030302020204" pitchFamily="66" charset="0"/>
                  </a:rPr>
                  <a:t>1</a:t>
                </a:r>
                <a:r>
                  <a:rPr lang="en-US" sz="800" b="1" dirty="0" smtClean="0">
                    <a:latin typeface="Comic Sans MS" panose="030F0702030302020204" pitchFamily="66" charset="0"/>
                  </a:rPr>
                  <a:t>,DN </a:t>
                </a:r>
                <a:r>
                  <a:rPr lang="en-US" sz="800" b="1" dirty="0" smtClean="0">
                    <a:solidFill>
                      <a:schemeClr val="accent2"/>
                    </a:solidFill>
                    <a:latin typeface="Comic Sans MS" panose="030F0702030302020204" pitchFamily="66" charset="0"/>
                  </a:rPr>
                  <a:t>2</a:t>
                </a:r>
                <a:r>
                  <a:rPr lang="en-US" sz="800" b="1" dirty="0" smtClean="0">
                    <a:latin typeface="Comic Sans MS" panose="030F0702030302020204" pitchFamily="66" charset="0"/>
                  </a:rPr>
                  <a:t>, DN </a:t>
                </a:r>
                <a:r>
                  <a:rPr lang="en-US" sz="800" b="1" dirty="0" smtClean="0">
                    <a:solidFill>
                      <a:schemeClr val="accent2"/>
                    </a:solidFill>
                    <a:latin typeface="Comic Sans MS" panose="030F0702030302020204" pitchFamily="66" charset="0"/>
                  </a:rPr>
                  <a:t>3</a:t>
                </a:r>
                <a:endParaRPr lang="en-US" sz="800" b="1" dirty="0" smtClean="0">
                  <a:solidFill>
                    <a:schemeClr val="accent2"/>
                  </a:solidFill>
                  <a:latin typeface="Comic Sans MS" panose="030F0702030302020204" pitchFamily="66" charset="0"/>
                </a:endParaRPr>
              </a:p>
              <a:p>
                <a:r>
                  <a:rPr lang="en-US" sz="800" b="1" dirty="0" smtClean="0">
                    <a:solidFill>
                      <a:schemeClr val="accent2"/>
                    </a:solidFill>
                    <a:latin typeface="Comic Sans MS" panose="030F0702030302020204" pitchFamily="66" charset="0"/>
                  </a:rPr>
                  <a:t>. . .</a:t>
                </a:r>
                <a:endParaRPr lang="en-US" sz="800" b="1" dirty="0">
                  <a:latin typeface="Comic Sans MS" panose="030F0702030302020204" pitchFamily="66" charset="0"/>
                </a:endParaRPr>
              </a:p>
            </p:txBody>
          </p:sp>
        </p:grpSp>
        <p:grpSp>
          <p:nvGrpSpPr>
            <p:cNvPr id="22" name="Group 21"/>
            <p:cNvGrpSpPr/>
            <p:nvPr/>
          </p:nvGrpSpPr>
          <p:grpSpPr>
            <a:xfrm>
              <a:off x="7105588" y="2743200"/>
              <a:ext cx="1047812" cy="1074554"/>
              <a:chOff x="4758268" y="1704031"/>
              <a:chExt cx="1238188" cy="1476493"/>
            </a:xfrm>
          </p:grpSpPr>
          <p:pic>
            <p:nvPicPr>
              <p:cNvPr id="23" name="Picture 2"/>
              <p:cNvPicPr>
                <a:picLocks noChangeAspect="1" noChangeArrowheads="1"/>
              </p:cNvPicPr>
              <p:nvPr/>
            </p:nvPicPr>
            <p:blipFill>
              <a:blip r:embed="rId1" cstate="print"/>
              <a:srcRect/>
              <a:stretch>
                <a:fillRect/>
              </a:stretch>
            </p:blipFill>
            <p:spPr bwMode="auto">
              <a:xfrm>
                <a:off x="4758268" y="1704031"/>
                <a:ext cx="819150" cy="1200150"/>
              </a:xfrm>
              <a:prstGeom prst="rect">
                <a:avLst/>
              </a:prstGeom>
              <a:noFill/>
              <a:ln w="9525">
                <a:noFill/>
                <a:miter lim="800000"/>
                <a:headEnd/>
                <a:tailEnd/>
              </a:ln>
            </p:spPr>
          </p:pic>
          <p:graphicFrame>
            <p:nvGraphicFramePr>
              <p:cNvPr id="24" name="Object 17"/>
              <p:cNvGraphicFramePr>
                <a:graphicFrameLocks noChangeAspect="1"/>
              </p:cNvGraphicFramePr>
              <p:nvPr/>
            </p:nvGraphicFramePr>
            <p:xfrm>
              <a:off x="5105400" y="1905000"/>
              <a:ext cx="369148" cy="920750"/>
            </p:xfrm>
            <a:graphic>
              <a:graphicData uri="http://schemas.openxmlformats.org/presentationml/2006/ole">
                <mc:AlternateContent xmlns:mc="http://schemas.openxmlformats.org/markup-compatibility/2006">
                  <mc:Choice xmlns:v="urn:schemas-microsoft-com:vml" Requires="v">
                    <p:oleObj spid="_x0000_s54800" name="Photo Editor Photo" r:id="rId6" imgW="781050" imgH="1943100" progId="">
                      <p:embed/>
                    </p:oleObj>
                  </mc:Choice>
                  <mc:Fallback>
                    <p:oleObj name="Photo Editor Photo" r:id="rId6" imgW="781050" imgH="1943100" progId="">
                      <p:embed/>
                      <p:pic>
                        <p:nvPicPr>
                          <p:cNvPr id="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5105400" y="1905000"/>
                            <a:ext cx="369148" cy="920750"/>
                          </a:xfrm>
                          <a:prstGeom prst="rect">
                            <a:avLst/>
                          </a:prstGeom>
                          <a:noFill/>
                          <a:ln>
                            <a:noFill/>
                          </a:ln>
                          <a:effectLst/>
                          <a:extLst>
                            <a:ext uri="{909E8E84-426E-40DD-AFC4-6F175D3DCCD1}">
                              <a14:hiddenFill xmlns:a14="http://schemas.microsoft.com/office/drawing/2010/main">
                                <a:solidFill>
                                  <a:srgbClr val="CCCCCC"/>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 name="Object 18"/>
              <p:cNvGraphicFramePr>
                <a:graphicFrameLocks noChangeAspect="1"/>
              </p:cNvGraphicFramePr>
              <p:nvPr/>
            </p:nvGraphicFramePr>
            <p:xfrm>
              <a:off x="5497892" y="2518602"/>
              <a:ext cx="498564" cy="661922"/>
            </p:xfrm>
            <a:graphic>
              <a:graphicData uri="http://schemas.openxmlformats.org/presentationml/2006/ole">
                <mc:AlternateContent xmlns:mc="http://schemas.openxmlformats.org/markup-compatibility/2006">
                  <mc:Choice xmlns:v="urn:schemas-microsoft-com:vml" Requires="v">
                    <p:oleObj spid="_x0000_s54801" name="Photo Editor Photo" r:id="rId7" imgW="1104900" imgH="1466850" progId="">
                      <p:embed/>
                    </p:oleObj>
                  </mc:Choice>
                  <mc:Fallback>
                    <p:oleObj name="Photo Editor Photo" r:id="rId7" imgW="1104900" imgH="1466850"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5497892" y="2518602"/>
                            <a:ext cx="498564" cy="661922"/>
                          </a:xfrm>
                          <a:prstGeom prst="rect">
                            <a:avLst/>
                          </a:prstGeom>
                          <a:noFill/>
                          <a:ln>
                            <a:noFill/>
                          </a:ln>
                          <a:effectLst/>
                          <a:extLst>
                            <a:ext uri="{909E8E84-426E-40DD-AFC4-6F175D3DCCD1}">
                              <a14:hiddenFill xmlns:a14="http://schemas.microsoft.com/office/drawing/2010/main">
                                <a:solidFill>
                                  <a:srgbClr val="CCCCCC"/>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grpSp>
        <p:nvGrpSpPr>
          <p:cNvPr id="42" name="Group 41"/>
          <p:cNvGrpSpPr/>
          <p:nvPr/>
        </p:nvGrpSpPr>
        <p:grpSpPr>
          <a:xfrm>
            <a:off x="1143000" y="4495800"/>
            <a:ext cx="1945720" cy="1724314"/>
            <a:chOff x="1143000" y="4495800"/>
            <a:chExt cx="1945720" cy="1724314"/>
          </a:xfrm>
        </p:grpSpPr>
        <p:sp>
          <p:nvSpPr>
            <p:cNvPr id="26" name="Rectangle 25"/>
            <p:cNvSpPr/>
            <p:nvPr/>
          </p:nvSpPr>
          <p:spPr bwMode="auto">
            <a:xfrm>
              <a:off x="1274332" y="4495800"/>
              <a:ext cx="1143000" cy="1295400"/>
            </a:xfrm>
            <a:prstGeom prst="rect">
              <a:avLst/>
            </a:prstGeom>
            <a:solidFill>
              <a:srgbClr val="FFCC66"/>
            </a:solidFill>
            <a:ln w="952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algn="ctr" defTabSz="228600">
                <a:spcBef>
                  <a:spcPct val="20000"/>
                </a:spcBef>
                <a:buClr>
                  <a:srgbClr val="FF0000"/>
                </a:buClr>
              </a:pPr>
              <a:endParaRPr lang="en-US" dirty="0" smtClean="0">
                <a:latin typeface="Arial" panose="020B0604020202020204" pitchFamily="34" charset="0"/>
              </a:endParaRPr>
            </a:p>
          </p:txBody>
        </p:sp>
        <p:sp>
          <p:nvSpPr>
            <p:cNvPr id="27" name="TextBox 26"/>
            <p:cNvSpPr txBox="1"/>
            <p:nvPr/>
          </p:nvSpPr>
          <p:spPr>
            <a:xfrm>
              <a:off x="1143000" y="5881560"/>
              <a:ext cx="1380506" cy="338554"/>
            </a:xfrm>
            <a:prstGeom prst="rect">
              <a:avLst/>
            </a:prstGeom>
            <a:noFill/>
          </p:spPr>
          <p:txBody>
            <a:bodyPr wrap="none" rtlCol="0">
              <a:spAutoFit/>
            </a:bodyPr>
            <a:lstStyle/>
            <a:p>
              <a:r>
                <a:rPr lang="en-US" sz="1600" b="1" dirty="0" smtClean="0">
                  <a:solidFill>
                    <a:schemeClr val="accent2"/>
                  </a:solidFill>
                  <a:latin typeface="Comic Sans MS" panose="030F0702030302020204" pitchFamily="66" charset="0"/>
                </a:rPr>
                <a:t>DataNode 1</a:t>
              </a:r>
              <a:endParaRPr lang="en-US" sz="1600" b="1" dirty="0">
                <a:solidFill>
                  <a:schemeClr val="accent2"/>
                </a:solidFill>
                <a:latin typeface="Comic Sans MS" panose="030F0702030302020204" pitchFamily="66" charset="0"/>
              </a:endParaRPr>
            </a:p>
          </p:txBody>
        </p:sp>
        <p:sp>
          <p:nvSpPr>
            <p:cNvPr id="28" name="Rectangle 27"/>
            <p:cNvSpPr/>
            <p:nvPr/>
          </p:nvSpPr>
          <p:spPr bwMode="auto">
            <a:xfrm>
              <a:off x="1502932" y="4550228"/>
              <a:ext cx="685800" cy="239486"/>
            </a:xfrm>
            <a:prstGeom prst="rect">
              <a:avLst/>
            </a:prstGeom>
            <a:solidFill>
              <a:srgbClr val="92D050"/>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ctr"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r>
                <a:rPr kumimoji="0" lang="en-US" sz="1800" b="1" i="0" u="none" strike="noStrike" cap="none" normalizeH="0" baseline="0" dirty="0" smtClean="0">
                  <a:ln>
                    <a:noFill/>
                  </a:ln>
                  <a:solidFill>
                    <a:schemeClr val="accent2"/>
                  </a:solidFill>
                  <a:effectLst/>
                  <a:latin typeface="Arial" panose="020B0604020202020204" pitchFamily="34" charset="0"/>
                </a:rPr>
                <a:t>A</a:t>
              </a:r>
              <a:endParaRPr kumimoji="0" lang="en-US" sz="1800" b="1" i="0" u="none" strike="noStrike" cap="none" normalizeH="0" baseline="0" dirty="0" smtClean="0">
                <a:ln>
                  <a:noFill/>
                </a:ln>
                <a:solidFill>
                  <a:schemeClr val="accent2"/>
                </a:solidFill>
                <a:effectLst/>
                <a:latin typeface="Arial" panose="020B0604020202020204" pitchFamily="34" charset="0"/>
              </a:endParaRPr>
            </a:p>
          </p:txBody>
        </p:sp>
        <p:sp>
          <p:nvSpPr>
            <p:cNvPr id="29" name="Rectangle 28"/>
            <p:cNvSpPr/>
            <p:nvPr/>
          </p:nvSpPr>
          <p:spPr bwMode="auto">
            <a:xfrm>
              <a:off x="1492046" y="4844144"/>
              <a:ext cx="685800" cy="239486"/>
            </a:xfrm>
            <a:prstGeom prst="rect">
              <a:avLst/>
            </a:prstGeom>
            <a:solidFill>
              <a:srgbClr val="92D050"/>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ctr" anchorCtr="0" compatLnSpc="1"/>
            <a:lstStyle/>
            <a:p>
              <a:pPr algn="ctr" defTabSz="228600">
                <a:spcBef>
                  <a:spcPct val="20000"/>
                </a:spcBef>
                <a:buClr>
                  <a:srgbClr val="FF0000"/>
                </a:buClr>
              </a:pPr>
              <a:r>
                <a:rPr lang="en-US" b="1" dirty="0" smtClean="0">
                  <a:solidFill>
                    <a:srgbClr val="CC00CC"/>
                  </a:solidFill>
                  <a:latin typeface="Arial" panose="020B0604020202020204" pitchFamily="34" charset="0"/>
                </a:rPr>
                <a:t>C</a:t>
              </a:r>
              <a:endParaRPr kumimoji="0" lang="en-US" sz="1800" b="1" i="0" u="none" strike="noStrike" cap="none" normalizeH="0" baseline="0" dirty="0" smtClean="0">
                <a:ln>
                  <a:noFill/>
                </a:ln>
                <a:solidFill>
                  <a:schemeClr val="accent2"/>
                </a:solidFill>
                <a:effectLst/>
                <a:latin typeface="Arial" panose="020B0604020202020204" pitchFamily="34" charset="0"/>
              </a:endParaRPr>
            </a:p>
          </p:txBody>
        </p:sp>
        <p:sp>
          <p:nvSpPr>
            <p:cNvPr id="30" name="Rectangle 29"/>
            <p:cNvSpPr/>
            <p:nvPr/>
          </p:nvSpPr>
          <p:spPr bwMode="auto">
            <a:xfrm>
              <a:off x="1492046" y="5138056"/>
              <a:ext cx="685800" cy="239486"/>
            </a:xfrm>
            <a:prstGeom prst="rect">
              <a:avLst/>
            </a:prstGeom>
            <a:solidFill>
              <a:srgbClr val="92D050"/>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ctr" anchorCtr="0" compatLnSpc="1"/>
            <a:lstStyle/>
            <a:p>
              <a:pPr algn="ctr" defTabSz="228600">
                <a:spcBef>
                  <a:spcPct val="20000"/>
                </a:spcBef>
                <a:buClr>
                  <a:srgbClr val="FF0000"/>
                </a:buClr>
              </a:pPr>
              <a:r>
                <a:rPr lang="en-US" b="1" dirty="0" smtClean="0">
                  <a:solidFill>
                    <a:srgbClr val="0000FF"/>
                  </a:solidFill>
                  <a:latin typeface="Arial" panose="020B0604020202020204" pitchFamily="34" charset="0"/>
                </a:rPr>
                <a:t>B</a:t>
              </a:r>
              <a:endParaRPr kumimoji="0" lang="en-US" sz="1800" b="1" i="0" u="none" strike="noStrike" cap="none" normalizeH="0" baseline="0" dirty="0" smtClean="0">
                <a:ln>
                  <a:noFill/>
                </a:ln>
                <a:solidFill>
                  <a:schemeClr val="accent2"/>
                </a:solidFill>
                <a:effectLst/>
                <a:latin typeface="Arial" panose="020B0604020202020204" pitchFamily="34" charset="0"/>
              </a:endParaRPr>
            </a:p>
          </p:txBody>
        </p:sp>
        <p:sp>
          <p:nvSpPr>
            <p:cNvPr id="31" name="TextBox 30"/>
            <p:cNvSpPr txBox="1"/>
            <p:nvPr/>
          </p:nvSpPr>
          <p:spPr>
            <a:xfrm>
              <a:off x="1222610" y="5420382"/>
              <a:ext cx="1277914" cy="430887"/>
            </a:xfrm>
            <a:prstGeom prst="rect">
              <a:avLst/>
            </a:prstGeom>
            <a:noFill/>
          </p:spPr>
          <p:txBody>
            <a:bodyPr wrap="none" rtlCol="0">
              <a:spAutoFit/>
            </a:bodyPr>
            <a:lstStyle/>
            <a:p>
              <a:pPr algn="ctr"/>
              <a:r>
                <a:rPr lang="en-US" sz="1100" b="1" dirty="0" smtClean="0">
                  <a:solidFill>
                    <a:schemeClr val="accent2"/>
                  </a:solidFill>
                  <a:latin typeface="LavosHandy™" pitchFamily="66" charset="0"/>
                </a:rPr>
                <a:t>Active &amp; Standby </a:t>
              </a:r>
              <a:endParaRPr lang="en-US" sz="1100" b="1" dirty="0" smtClean="0">
                <a:solidFill>
                  <a:schemeClr val="accent2"/>
                </a:solidFill>
                <a:latin typeface="LavosHandy™" pitchFamily="66" charset="0"/>
              </a:endParaRPr>
            </a:p>
            <a:p>
              <a:pPr algn="ctr"/>
              <a:r>
                <a:rPr lang="en-US" sz="1100" b="1" dirty="0" smtClean="0">
                  <a:solidFill>
                    <a:schemeClr val="accent2"/>
                  </a:solidFill>
                  <a:latin typeface="LavosHandy™" pitchFamily="66" charset="0"/>
                </a:rPr>
                <a:t>NNs locations</a:t>
              </a:r>
              <a:endParaRPr lang="en-US" sz="1100" b="1" dirty="0" smtClean="0">
                <a:solidFill>
                  <a:schemeClr val="accent2"/>
                </a:solidFill>
                <a:latin typeface="LavosHandy™" pitchFamily="66" charset="0"/>
              </a:endParaRPr>
            </a:p>
          </p:txBody>
        </p:sp>
        <p:pic>
          <p:nvPicPr>
            <p:cNvPr id="32" name="Picture 2"/>
            <p:cNvPicPr>
              <a:picLocks noChangeAspect="1" noChangeArrowheads="1"/>
            </p:cNvPicPr>
            <p:nvPr/>
          </p:nvPicPr>
          <p:blipFill>
            <a:blip r:embed="rId1" cstate="print"/>
            <a:srcRect/>
            <a:stretch>
              <a:fillRect/>
            </a:stretch>
          </p:blipFill>
          <p:spPr bwMode="auto">
            <a:xfrm>
              <a:off x="2478824" y="4800601"/>
              <a:ext cx="585902" cy="870118"/>
            </a:xfrm>
            <a:prstGeom prst="rect">
              <a:avLst/>
            </a:prstGeom>
            <a:noFill/>
            <a:ln w="9525">
              <a:noFill/>
              <a:miter lim="800000"/>
              <a:headEnd/>
              <a:tailEnd/>
            </a:ln>
          </p:spPr>
        </p:pic>
        <p:pic>
          <p:nvPicPr>
            <p:cNvPr id="33" name="Picture 8" descr="C:\Users\LSERHAL.ORADEV\Desktop\worker.gif"/>
            <p:cNvPicPr>
              <a:picLocks noChangeAspect="1" noChangeArrowheads="1"/>
            </p:cNvPicPr>
            <p:nvPr/>
          </p:nvPicPr>
          <p:blipFill>
            <a:blip r:embed="rId8" cstate="print"/>
            <a:srcRect/>
            <a:stretch>
              <a:fillRect/>
            </a:stretch>
          </p:blipFill>
          <p:spPr bwMode="auto">
            <a:xfrm>
              <a:off x="2743200" y="4951198"/>
              <a:ext cx="345520" cy="843928"/>
            </a:xfrm>
            <a:prstGeom prst="rect">
              <a:avLst/>
            </a:prstGeom>
            <a:noFill/>
          </p:spPr>
        </p:pic>
      </p:grpSp>
      <p:grpSp>
        <p:nvGrpSpPr>
          <p:cNvPr id="38" name="Group 37"/>
          <p:cNvGrpSpPr/>
          <p:nvPr/>
        </p:nvGrpSpPr>
        <p:grpSpPr>
          <a:xfrm>
            <a:off x="3505200" y="4114800"/>
            <a:ext cx="3657600" cy="2133600"/>
            <a:chOff x="3429000" y="4114800"/>
            <a:chExt cx="3657600" cy="2133600"/>
          </a:xfrm>
        </p:grpSpPr>
        <p:grpSp>
          <p:nvGrpSpPr>
            <p:cNvPr id="9" name="Group 8"/>
            <p:cNvGrpSpPr/>
            <p:nvPr/>
          </p:nvGrpSpPr>
          <p:grpSpPr>
            <a:xfrm>
              <a:off x="3429000" y="4114800"/>
              <a:ext cx="3657600" cy="2133600"/>
              <a:chOff x="5410200" y="4191000"/>
              <a:chExt cx="3657600" cy="2133600"/>
            </a:xfrm>
          </p:grpSpPr>
          <p:grpSp>
            <p:nvGrpSpPr>
              <p:cNvPr id="10" name="Group 66"/>
              <p:cNvGrpSpPr/>
              <p:nvPr/>
            </p:nvGrpSpPr>
            <p:grpSpPr>
              <a:xfrm>
                <a:off x="5803883" y="4191000"/>
                <a:ext cx="1676400" cy="1774372"/>
                <a:chOff x="5803883" y="4191000"/>
                <a:chExt cx="1676400" cy="1774372"/>
              </a:xfrm>
            </p:grpSpPr>
            <p:sp>
              <p:nvSpPr>
                <p:cNvPr id="12" name="Rectangle 11"/>
                <p:cNvSpPr/>
                <p:nvPr/>
              </p:nvSpPr>
              <p:spPr bwMode="auto">
                <a:xfrm>
                  <a:off x="5803883" y="4191000"/>
                  <a:ext cx="1143000" cy="1295400"/>
                </a:xfrm>
                <a:prstGeom prst="rect">
                  <a:avLst/>
                </a:prstGeom>
                <a:solidFill>
                  <a:schemeClr val="accent5">
                    <a:lumMod val="75000"/>
                  </a:schemeClr>
                </a:solidFill>
                <a:ln w="9525" cap="flat" cmpd="sng" algn="ctr">
                  <a:solidFill>
                    <a:schemeClr val="tx1"/>
                  </a:solid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algn="ctr" defTabSz="228600">
                    <a:spcBef>
                      <a:spcPct val="20000"/>
                    </a:spcBef>
                    <a:buClr>
                      <a:srgbClr val="FF0000"/>
                    </a:buClr>
                  </a:pPr>
                  <a:endParaRPr lang="en-US" dirty="0" smtClean="0">
                    <a:latin typeface="Arial" panose="020B0604020202020204" pitchFamily="34" charset="0"/>
                  </a:endParaRPr>
                </a:p>
              </p:txBody>
            </p:sp>
            <p:sp>
              <p:nvSpPr>
                <p:cNvPr id="13" name="Rectangle 12"/>
                <p:cNvSpPr/>
                <p:nvPr/>
              </p:nvSpPr>
              <p:spPr bwMode="auto">
                <a:xfrm>
                  <a:off x="6032483" y="4419600"/>
                  <a:ext cx="1143000" cy="1295400"/>
                </a:xfrm>
                <a:prstGeom prst="rect">
                  <a:avLst/>
                </a:prstGeom>
                <a:solidFill>
                  <a:schemeClr val="accent5">
                    <a:lumMod val="75000"/>
                  </a:schemeClr>
                </a:solidFill>
                <a:ln w="9525" cap="flat" cmpd="sng" algn="ctr">
                  <a:solidFill>
                    <a:schemeClr val="tx1"/>
                  </a:solid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13"/>
                <p:cNvSpPr/>
                <p:nvPr/>
              </p:nvSpPr>
              <p:spPr bwMode="auto">
                <a:xfrm>
                  <a:off x="6337283" y="4669972"/>
                  <a:ext cx="1143000" cy="1295400"/>
                </a:xfrm>
                <a:prstGeom prst="rect">
                  <a:avLst/>
                </a:prstGeom>
                <a:solidFill>
                  <a:schemeClr val="accent5">
                    <a:lumMod val="75000"/>
                  </a:schemeClr>
                </a:solidFill>
                <a:ln w="9525" cap="flat" cmpd="sng" algn="ctr">
                  <a:solidFill>
                    <a:schemeClr val="tx1"/>
                  </a:solid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grpSp>
          <p:sp>
            <p:nvSpPr>
              <p:cNvPr id="11" name="TextBox 10"/>
              <p:cNvSpPr txBox="1"/>
              <p:nvPr/>
            </p:nvSpPr>
            <p:spPr>
              <a:xfrm>
                <a:off x="5410200" y="5986046"/>
                <a:ext cx="3657600" cy="338554"/>
              </a:xfrm>
              <a:prstGeom prst="rect">
                <a:avLst/>
              </a:prstGeom>
              <a:noFill/>
            </p:spPr>
            <p:txBody>
              <a:bodyPr wrap="square" rtlCol="0">
                <a:spAutoFit/>
              </a:bodyPr>
              <a:lstStyle/>
              <a:p>
                <a:r>
                  <a:rPr lang="en-US" sz="1600" b="1" dirty="0" smtClean="0">
                    <a:solidFill>
                      <a:schemeClr val="accent2"/>
                    </a:solidFill>
                    <a:latin typeface="Comic Sans MS" panose="030F0702030302020204" pitchFamily="66" charset="0"/>
                  </a:rPr>
                  <a:t>JournalNodes (JNs) Daemons </a:t>
                </a:r>
                <a:endParaRPr lang="en-US" sz="1600" b="1" dirty="0" smtClean="0">
                  <a:solidFill>
                    <a:schemeClr val="accent2"/>
                  </a:solidFill>
                  <a:latin typeface="Comic Sans MS" panose="030F0702030302020204" pitchFamily="66" charset="0"/>
                </a:endParaRPr>
              </a:p>
            </p:txBody>
          </p:sp>
        </p:grpSp>
        <p:pic>
          <p:nvPicPr>
            <p:cNvPr id="35" name="Picture 2"/>
            <p:cNvPicPr>
              <a:picLocks noChangeAspect="1" noChangeArrowheads="1"/>
            </p:cNvPicPr>
            <p:nvPr/>
          </p:nvPicPr>
          <p:blipFill>
            <a:blip r:embed="rId1" cstate="print"/>
            <a:srcRect/>
            <a:stretch>
              <a:fillRect/>
            </a:stretch>
          </p:blipFill>
          <p:spPr bwMode="auto">
            <a:xfrm>
              <a:off x="5562600" y="4572000"/>
              <a:ext cx="585902" cy="870118"/>
            </a:xfrm>
            <a:prstGeom prst="rect">
              <a:avLst/>
            </a:prstGeom>
            <a:noFill/>
            <a:ln w="9525">
              <a:noFill/>
              <a:miter lim="800000"/>
              <a:headEnd/>
              <a:tailEnd/>
            </a:ln>
          </p:spPr>
        </p:pic>
        <p:pic>
          <p:nvPicPr>
            <p:cNvPr id="36" name="Picture 2"/>
            <p:cNvPicPr>
              <a:picLocks noChangeAspect="1" noChangeArrowheads="1"/>
            </p:cNvPicPr>
            <p:nvPr/>
          </p:nvPicPr>
          <p:blipFill>
            <a:blip r:embed="rId1" cstate="print"/>
            <a:srcRect/>
            <a:stretch>
              <a:fillRect/>
            </a:stretch>
          </p:blipFill>
          <p:spPr bwMode="auto">
            <a:xfrm>
              <a:off x="6172200" y="5181600"/>
              <a:ext cx="585902" cy="870118"/>
            </a:xfrm>
            <a:prstGeom prst="rect">
              <a:avLst/>
            </a:prstGeom>
            <a:noFill/>
            <a:ln w="9525">
              <a:noFill/>
              <a:miter lim="800000"/>
              <a:headEnd/>
              <a:tailEnd/>
            </a:ln>
          </p:spPr>
        </p:pic>
        <p:pic>
          <p:nvPicPr>
            <p:cNvPr id="37" name="Picture 2"/>
            <p:cNvPicPr>
              <a:picLocks noChangeAspect="1" noChangeArrowheads="1"/>
            </p:cNvPicPr>
            <p:nvPr/>
          </p:nvPicPr>
          <p:blipFill>
            <a:blip r:embed="rId1" cstate="print"/>
            <a:srcRect/>
            <a:stretch>
              <a:fillRect/>
            </a:stretch>
          </p:blipFill>
          <p:spPr bwMode="auto">
            <a:xfrm>
              <a:off x="6096000" y="4343400"/>
              <a:ext cx="585902" cy="870118"/>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5"/>
          <p:cNvSpPr>
            <a:spLocks noGrp="1" noChangeArrowheads="1"/>
          </p:cNvSpPr>
          <p:nvPr>
            <p:ph type="title"/>
          </p:nvPr>
        </p:nvSpPr>
        <p:spPr/>
        <p:txBody>
          <a:bodyPr/>
          <a:lstStyle/>
          <a:p>
            <a:pPr eaLnBrk="1" hangingPunct="1"/>
            <a:r>
              <a:rPr lang="zh-CN" altLang="en-US" dirty="0" smtClean="0"/>
              <a:t>目标</a:t>
            </a:r>
            <a:endParaRPr lang="en-US" dirty="0" smtClean="0"/>
          </a:p>
        </p:txBody>
      </p:sp>
      <p:sp>
        <p:nvSpPr>
          <p:cNvPr id="6147" name="Rectangle 26"/>
          <p:cNvSpPr>
            <a:spLocks noGrp="1" noChangeArrowheads="1"/>
          </p:cNvSpPr>
          <p:nvPr>
            <p:ph type="body" idx="1"/>
          </p:nvPr>
        </p:nvSpPr>
        <p:spPr>
          <a:xfrm>
            <a:off x="609600" y="1447800"/>
            <a:ext cx="7918450" cy="1176732"/>
          </a:xfrm>
        </p:spPr>
        <p:txBody>
          <a:bodyPr/>
          <a:lstStyle/>
          <a:p>
            <a:pPr lvl="1" eaLnBrk="1" hangingPunct="1"/>
            <a:r>
              <a:rPr lang="zh-CN" altLang="en-US" dirty="0" smtClean="0"/>
              <a:t>了解</a:t>
            </a:r>
            <a:r>
              <a:rPr lang="en-US" altLang="zh-CN" dirty="0" smtClean="0"/>
              <a:t>HDFS</a:t>
            </a:r>
            <a:r>
              <a:rPr lang="zh-CN" altLang="en-US" dirty="0" smtClean="0"/>
              <a:t>架构组件</a:t>
            </a:r>
            <a:endParaRPr lang="en-US" dirty="0" smtClean="0"/>
          </a:p>
          <a:p>
            <a:pPr lvl="1" eaLnBrk="1" hangingPunct="1"/>
            <a:r>
              <a:rPr lang="zh-CN" altLang="en-US" dirty="0" smtClean="0"/>
              <a:t>使用</a:t>
            </a:r>
            <a:r>
              <a:rPr lang="en-US" altLang="zh-CN" dirty="0" smtClean="0"/>
              <a:t>shell</a:t>
            </a:r>
            <a:r>
              <a:rPr lang="zh-CN" altLang="en-US" dirty="0" smtClean="0"/>
              <a:t>命令操作存储在</a:t>
            </a:r>
            <a:r>
              <a:rPr lang="en-US" altLang="zh-CN" dirty="0" smtClean="0"/>
              <a:t>HDFS</a:t>
            </a:r>
            <a:r>
              <a:rPr lang="zh-CN" altLang="en-US" dirty="0" smtClean="0"/>
              <a:t>上的数据</a:t>
            </a:r>
            <a:endParaRPr lang="en-US" altLang="zh-CN" dirty="0" smtClean="0"/>
          </a:p>
          <a:p>
            <a:pPr lvl="1" eaLnBrk="1" hangingPunct="1"/>
            <a:r>
              <a:rPr lang="en-US" dirty="0" smtClean="0"/>
              <a:t>HDFS API</a:t>
            </a:r>
            <a:r>
              <a:rPr lang="zh-CN" altLang="en-US" dirty="0" smtClean="0"/>
              <a:t>操作</a:t>
            </a:r>
            <a:endParaRPr lang="en-US" dirty="0" smtClean="0"/>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Enabling HDFS HA</a:t>
            </a:r>
            <a:endParaRPr lang="en-US" dirty="0"/>
          </a:p>
        </p:txBody>
      </p:sp>
      <p:sp>
        <p:nvSpPr>
          <p:cNvPr id="3" name="Content Placeholder 2"/>
          <p:cNvSpPr>
            <a:spLocks noGrp="1"/>
          </p:cNvSpPr>
          <p:nvPr>
            <p:ph idx="1"/>
          </p:nvPr>
        </p:nvSpPr>
        <p:spPr>
          <a:xfrm>
            <a:off x="609600" y="1447800"/>
            <a:ext cx="7918450" cy="3879011"/>
          </a:xfrm>
        </p:spPr>
        <p:txBody>
          <a:bodyPr/>
          <a:lstStyle/>
          <a:p>
            <a:pPr lvl="1"/>
            <a:r>
              <a:rPr lang="zh-CN" altLang="en-US" dirty="0" smtClean="0"/>
              <a:t>使用</a:t>
            </a:r>
            <a:r>
              <a:rPr lang="en-US" dirty="0" err="1" smtClean="0"/>
              <a:t>Cloudera</a:t>
            </a:r>
            <a:r>
              <a:rPr lang="en-US" dirty="0" smtClean="0"/>
              <a:t> Manager</a:t>
            </a:r>
            <a:endParaRPr lang="en-US" dirty="0" smtClean="0"/>
          </a:p>
          <a:p>
            <a:pPr lvl="2"/>
            <a:r>
              <a:rPr lang="zh-CN" altLang="en-US" dirty="0" smtClean="0"/>
              <a:t>打开</a:t>
            </a:r>
            <a:r>
              <a:rPr lang="en-US" dirty="0" smtClean="0"/>
              <a:t>HA</a:t>
            </a:r>
            <a:r>
              <a:rPr lang="zh-CN" altLang="en-US" dirty="0" smtClean="0"/>
              <a:t>和故障自动</a:t>
            </a:r>
            <a:r>
              <a:rPr lang="zh-CN" altLang="en-US" dirty="0"/>
              <a:t>切换</a:t>
            </a:r>
            <a:r>
              <a:rPr lang="en-US" altLang="zh-CN" dirty="0" smtClean="0"/>
              <a:t>(</a:t>
            </a:r>
            <a:r>
              <a:rPr lang="en-US" dirty="0" smtClean="0"/>
              <a:t>Failover)</a:t>
            </a:r>
            <a:endParaRPr lang="en-US" dirty="0" smtClean="0"/>
          </a:p>
          <a:p>
            <a:pPr lvl="1"/>
            <a:r>
              <a:rPr lang="zh-CN" altLang="en-US" dirty="0" smtClean="0"/>
              <a:t>使用命令行配置</a:t>
            </a:r>
            <a:r>
              <a:rPr lang="zh-CN" altLang="en-US" dirty="0"/>
              <a:t>故障自动切换</a:t>
            </a:r>
            <a:r>
              <a:rPr lang="en-US" altLang="zh-CN" dirty="0"/>
              <a:t>(Failover</a:t>
            </a:r>
            <a:r>
              <a:rPr lang="en-US" altLang="zh-CN" dirty="0" smtClean="0"/>
              <a:t>)</a:t>
            </a:r>
            <a:r>
              <a:rPr lang="en-US" dirty="0" smtClean="0"/>
              <a:t>.</a:t>
            </a:r>
            <a:r>
              <a:rPr lang="zh-CN" altLang="en-US" dirty="0"/>
              <a:t>故障自动</a:t>
            </a:r>
            <a:r>
              <a:rPr lang="zh-CN" altLang="en-US" dirty="0" smtClean="0"/>
              <a:t>切换在</a:t>
            </a:r>
            <a:r>
              <a:rPr lang="en-US" dirty="0" smtClean="0"/>
              <a:t>HDFS</a:t>
            </a:r>
            <a:r>
              <a:rPr lang="zh-CN" altLang="en-US" dirty="0" smtClean="0"/>
              <a:t>部署上添加了以下组件</a:t>
            </a:r>
            <a:r>
              <a:rPr lang="en-US" dirty="0" smtClean="0"/>
              <a:t>:</a:t>
            </a:r>
            <a:endParaRPr lang="en-US" dirty="0" smtClean="0"/>
          </a:p>
          <a:p>
            <a:pPr lvl="2"/>
            <a:r>
              <a:rPr lang="en-US" dirty="0" err="1" smtClean="0"/>
              <a:t>ZooKeeper</a:t>
            </a:r>
            <a:r>
              <a:rPr lang="en-US" dirty="0" smtClean="0"/>
              <a:t> quorum</a:t>
            </a:r>
            <a:r>
              <a:rPr lang="zh-CN" altLang="en-US" dirty="0" smtClean="0"/>
              <a:t>提供</a:t>
            </a:r>
            <a:r>
              <a:rPr lang="en-US" dirty="0" smtClean="0"/>
              <a:t>:</a:t>
            </a:r>
            <a:endParaRPr lang="en-US" dirty="0" smtClean="0"/>
          </a:p>
          <a:p>
            <a:pPr lvl="3"/>
            <a:r>
              <a:rPr lang="zh-CN" altLang="en-US" dirty="0" smtClean="0"/>
              <a:t>故障检测</a:t>
            </a:r>
            <a:endParaRPr lang="en-US" dirty="0" smtClean="0"/>
          </a:p>
          <a:p>
            <a:pPr lvl="3"/>
            <a:r>
              <a:rPr lang="en-US" altLang="zh-CN" dirty="0" smtClean="0"/>
              <a:t>Active </a:t>
            </a:r>
            <a:r>
              <a:rPr lang="en-US" altLang="zh-CN" dirty="0" err="1" smtClean="0"/>
              <a:t>NameNode</a:t>
            </a:r>
            <a:r>
              <a:rPr lang="zh-CN" altLang="en-US" dirty="0" smtClean="0"/>
              <a:t>选举</a:t>
            </a:r>
            <a:endParaRPr lang="en-US" dirty="0" smtClean="0"/>
          </a:p>
          <a:p>
            <a:pPr lvl="2"/>
            <a:r>
              <a:rPr lang="en-US" dirty="0" err="1" smtClean="0">
                <a:latin typeface="Courier New" panose="02070309020205020404" pitchFamily="49" charset="0"/>
                <a:cs typeface="Courier New" panose="02070309020205020404" pitchFamily="49" charset="0"/>
              </a:rPr>
              <a:t>ZKFailoverController</a:t>
            </a:r>
            <a:r>
              <a:rPr lang="en-US" dirty="0" smtClean="0"/>
              <a:t> (</a:t>
            </a:r>
            <a:r>
              <a:rPr lang="en-US" dirty="0" smtClean="0">
                <a:latin typeface="Courier New" panose="02070309020205020404" pitchFamily="49" charset="0"/>
                <a:cs typeface="Courier New" panose="02070309020205020404" pitchFamily="49" charset="0"/>
              </a:rPr>
              <a:t>ZKFC</a:t>
            </a:r>
            <a:r>
              <a:rPr lang="en-US" dirty="0" smtClean="0"/>
              <a:t>)</a:t>
            </a:r>
            <a:r>
              <a:rPr lang="zh-CN" altLang="en-US" dirty="0" smtClean="0"/>
              <a:t>程序提供</a:t>
            </a:r>
            <a:r>
              <a:rPr lang="en-US" dirty="0" smtClean="0"/>
              <a:t>:</a:t>
            </a:r>
            <a:endParaRPr lang="en-US" dirty="0" smtClean="0"/>
          </a:p>
          <a:p>
            <a:pPr lvl="3"/>
            <a:r>
              <a:rPr lang="zh-CN" altLang="en-US" dirty="0" smtClean="0"/>
              <a:t>健康检测</a:t>
            </a:r>
            <a:endParaRPr lang="en-US" dirty="0" smtClean="0"/>
          </a:p>
          <a:p>
            <a:pPr lvl="3"/>
            <a:r>
              <a:rPr lang="en-US" altLang="zh-CN" dirty="0" err="1" smtClean="0"/>
              <a:t>ZooKeeper</a:t>
            </a:r>
            <a:r>
              <a:rPr lang="zh-CN" altLang="en-US" dirty="0" smtClean="0"/>
              <a:t>会话管理</a:t>
            </a:r>
            <a:endParaRPr lang="en-US" dirty="0" smtClean="0"/>
          </a:p>
          <a:p>
            <a:pPr lvl="3"/>
            <a:r>
              <a:rPr lang="zh-CN" altLang="en-US" dirty="0" smtClean="0"/>
              <a:t>基于</a:t>
            </a:r>
            <a:r>
              <a:rPr lang="en-US" altLang="zh-CN" dirty="0" err="1" smtClean="0"/>
              <a:t>ZooKeeper</a:t>
            </a:r>
            <a:r>
              <a:rPr lang="zh-CN" altLang="en-US" dirty="0" smtClean="0"/>
              <a:t>的选举</a:t>
            </a:r>
            <a:r>
              <a:rPr lang="en-US" dirty="0" smtClean="0"/>
              <a:t> </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a:t>
            </a:r>
            <a:r>
              <a:rPr lang="zh-CN" altLang="en-US" dirty="0" smtClean="0"/>
              <a:t>上基于</a:t>
            </a:r>
            <a:r>
              <a:rPr lang="en-US" altLang="zh-CN" dirty="0" smtClean="0"/>
              <a:t>Rack</a:t>
            </a:r>
            <a:r>
              <a:rPr lang="zh-CN" altLang="en-US" dirty="0" smtClean="0"/>
              <a:t>的数据备份</a:t>
            </a:r>
            <a:endParaRPr lang="en-US" dirty="0"/>
          </a:p>
        </p:txBody>
      </p:sp>
      <p:sp>
        <p:nvSpPr>
          <p:cNvPr id="23" name="Rectangle 22"/>
          <p:cNvSpPr/>
          <p:nvPr/>
        </p:nvSpPr>
        <p:spPr>
          <a:xfrm>
            <a:off x="462150" y="1143000"/>
            <a:ext cx="1014350" cy="415498"/>
          </a:xfrm>
          <a:prstGeom prst="rect">
            <a:avLst/>
          </a:prstGeom>
        </p:spPr>
        <p:txBody>
          <a:bodyPr wrap="square">
            <a:spAutoFit/>
          </a:bodyPr>
          <a:lstStyle/>
          <a:p>
            <a:pPr>
              <a:lnSpc>
                <a:spcPct val="150000"/>
              </a:lnSpc>
            </a:pPr>
            <a:r>
              <a:rPr lang="en-US" sz="1400" b="1" dirty="0" smtClean="0"/>
              <a:t>Block </a:t>
            </a:r>
            <a:r>
              <a:rPr lang="en-US" sz="1400" b="1" dirty="0" smtClean="0">
                <a:solidFill>
                  <a:srgbClr val="FF0000"/>
                </a:solidFill>
              </a:rPr>
              <a:t>A</a:t>
            </a:r>
            <a:r>
              <a:rPr lang="en-US" sz="1400" b="1" dirty="0" smtClean="0"/>
              <a:t> :</a:t>
            </a:r>
            <a:endParaRPr lang="en-US" sz="1400" b="1" dirty="0" smtClean="0"/>
          </a:p>
        </p:txBody>
      </p:sp>
      <p:sp>
        <p:nvSpPr>
          <p:cNvPr id="24" name="Rectangle 23"/>
          <p:cNvSpPr/>
          <p:nvPr/>
        </p:nvSpPr>
        <p:spPr>
          <a:xfrm>
            <a:off x="292925" y="1670323"/>
            <a:ext cx="2667000" cy="4419600"/>
          </a:xfrm>
          <a:prstGeom prst="rect">
            <a:avLst/>
          </a:prstGeom>
          <a:solidFill>
            <a:schemeClr val="bg1">
              <a:lumMod val="65000"/>
            </a:schemeClr>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smtClean="0"/>
          </a:p>
        </p:txBody>
      </p:sp>
      <p:sp>
        <p:nvSpPr>
          <p:cNvPr id="25" name="TextBox 24"/>
          <p:cNvSpPr txBox="1"/>
          <p:nvPr/>
        </p:nvSpPr>
        <p:spPr>
          <a:xfrm>
            <a:off x="521525" y="1822723"/>
            <a:ext cx="1371600" cy="461665"/>
          </a:xfrm>
          <a:prstGeom prst="rect">
            <a:avLst/>
          </a:prstGeom>
          <a:noFill/>
        </p:spPr>
        <p:txBody>
          <a:bodyPr wrap="square" rtlCol="0">
            <a:spAutoFit/>
          </a:bodyPr>
          <a:lstStyle/>
          <a:p>
            <a:r>
              <a:rPr lang="en-US" sz="2400" b="1" dirty="0" smtClean="0">
                <a:solidFill>
                  <a:schemeClr val="bg1"/>
                </a:solidFill>
              </a:rPr>
              <a:t>Rack 1</a:t>
            </a:r>
            <a:endParaRPr lang="en-US" sz="2400" b="1" dirty="0" smtClean="0">
              <a:solidFill>
                <a:schemeClr val="bg1"/>
              </a:solidFill>
            </a:endParaRPr>
          </a:p>
        </p:txBody>
      </p:sp>
      <p:sp>
        <p:nvSpPr>
          <p:cNvPr id="26" name="Rectangle 25"/>
          <p:cNvSpPr/>
          <p:nvPr/>
        </p:nvSpPr>
        <p:spPr>
          <a:xfrm>
            <a:off x="597725" y="2660923"/>
            <a:ext cx="1981200" cy="609600"/>
          </a:xfrm>
          <a:prstGeom prst="rect">
            <a:avLst/>
          </a:prstGeom>
          <a:solidFill>
            <a:srgbClr val="FFCC66"/>
          </a:solidFill>
          <a:ln w="952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defTabSz="228600">
              <a:spcBef>
                <a:spcPct val="20000"/>
              </a:spcBef>
              <a:buClr>
                <a:srgbClr val="FF0000"/>
              </a:buClr>
            </a:pPr>
            <a:r>
              <a:rPr lang="en-US" b="1" dirty="0" smtClean="0">
                <a:solidFill>
                  <a:srgbClr val="FF0000"/>
                </a:solidFill>
                <a:latin typeface="LavosHandy™" pitchFamily="66" charset="0"/>
              </a:rPr>
              <a:t>1</a:t>
            </a:r>
            <a:endParaRPr lang="en-US" b="1" dirty="0">
              <a:solidFill>
                <a:srgbClr val="FF0000"/>
              </a:solidFill>
              <a:latin typeface="LavosHandy™" pitchFamily="66" charset="0"/>
            </a:endParaRPr>
          </a:p>
        </p:txBody>
      </p:sp>
      <p:sp>
        <p:nvSpPr>
          <p:cNvPr id="27" name="Rectangle 26"/>
          <p:cNvSpPr/>
          <p:nvPr/>
        </p:nvSpPr>
        <p:spPr>
          <a:xfrm>
            <a:off x="597725" y="3575323"/>
            <a:ext cx="1981200" cy="609600"/>
          </a:xfrm>
          <a:prstGeom prst="rect">
            <a:avLst/>
          </a:prstGeom>
          <a:solidFill>
            <a:srgbClr val="FFCC66"/>
          </a:solidFill>
          <a:ln w="952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defTabSz="228600">
              <a:spcBef>
                <a:spcPct val="20000"/>
              </a:spcBef>
              <a:buClr>
                <a:srgbClr val="FF0000"/>
              </a:buClr>
            </a:pPr>
            <a:r>
              <a:rPr lang="en-US" b="1" dirty="0" smtClean="0">
                <a:solidFill>
                  <a:srgbClr val="FF0000"/>
                </a:solidFill>
                <a:latin typeface="LavosHandy™" pitchFamily="66" charset="0"/>
              </a:rPr>
              <a:t>2</a:t>
            </a:r>
            <a:endParaRPr lang="en-US" b="1" dirty="0" smtClean="0">
              <a:solidFill>
                <a:srgbClr val="FF0000"/>
              </a:solidFill>
              <a:latin typeface="LavosHandy™" pitchFamily="66" charset="0"/>
            </a:endParaRPr>
          </a:p>
        </p:txBody>
      </p:sp>
      <p:sp>
        <p:nvSpPr>
          <p:cNvPr id="28" name="Rectangle 27"/>
          <p:cNvSpPr/>
          <p:nvPr/>
        </p:nvSpPr>
        <p:spPr>
          <a:xfrm>
            <a:off x="597725" y="4489723"/>
            <a:ext cx="1981200" cy="609600"/>
          </a:xfrm>
          <a:prstGeom prst="rect">
            <a:avLst/>
          </a:prstGeom>
          <a:solidFill>
            <a:srgbClr val="FFCC66"/>
          </a:solidFill>
          <a:ln w="952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defTabSz="228600">
              <a:spcBef>
                <a:spcPct val="20000"/>
              </a:spcBef>
              <a:buClr>
                <a:srgbClr val="FF0000"/>
              </a:buClr>
            </a:pPr>
            <a:r>
              <a:rPr lang="en-US" b="1" dirty="0" smtClean="0">
                <a:solidFill>
                  <a:srgbClr val="FF0000"/>
                </a:solidFill>
                <a:latin typeface="LavosHandy™" pitchFamily="66" charset="0"/>
              </a:rPr>
              <a:t>3</a:t>
            </a:r>
            <a:endParaRPr lang="en-US" b="1" dirty="0" smtClean="0">
              <a:solidFill>
                <a:srgbClr val="FF0000"/>
              </a:solidFill>
              <a:latin typeface="LavosHandy™" pitchFamily="66" charset="0"/>
            </a:endParaRPr>
          </a:p>
        </p:txBody>
      </p:sp>
      <p:sp>
        <p:nvSpPr>
          <p:cNvPr id="29" name="Rectangle 28"/>
          <p:cNvSpPr/>
          <p:nvPr/>
        </p:nvSpPr>
        <p:spPr>
          <a:xfrm>
            <a:off x="597725" y="5327923"/>
            <a:ext cx="1981200" cy="609600"/>
          </a:xfrm>
          <a:prstGeom prst="rect">
            <a:avLst/>
          </a:prstGeom>
          <a:solidFill>
            <a:srgbClr val="FFCC66"/>
          </a:solidFill>
          <a:ln w="952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defTabSz="228600">
              <a:spcBef>
                <a:spcPct val="20000"/>
              </a:spcBef>
              <a:buClr>
                <a:srgbClr val="FF0000"/>
              </a:buClr>
            </a:pPr>
            <a:r>
              <a:rPr lang="en-US" b="1" dirty="0" smtClean="0">
                <a:solidFill>
                  <a:srgbClr val="FF0000"/>
                </a:solidFill>
                <a:latin typeface="LavosHandy™" pitchFamily="66" charset="0"/>
              </a:rPr>
              <a:t>4</a:t>
            </a:r>
            <a:endParaRPr lang="en-US" b="1" dirty="0" smtClean="0">
              <a:solidFill>
                <a:srgbClr val="FF0000"/>
              </a:solidFill>
              <a:latin typeface="LavosHandy™" pitchFamily="66" charset="0"/>
            </a:endParaRPr>
          </a:p>
        </p:txBody>
      </p:sp>
      <p:sp>
        <p:nvSpPr>
          <p:cNvPr id="30" name="Rectangle 29"/>
          <p:cNvSpPr/>
          <p:nvPr/>
        </p:nvSpPr>
        <p:spPr>
          <a:xfrm>
            <a:off x="3264725" y="1670323"/>
            <a:ext cx="2667000" cy="4419600"/>
          </a:xfrm>
          <a:prstGeom prst="rect">
            <a:avLst/>
          </a:prstGeom>
          <a:solidFill>
            <a:schemeClr val="bg1">
              <a:lumMod val="65000"/>
            </a:schemeClr>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smtClean="0"/>
          </a:p>
        </p:txBody>
      </p:sp>
      <p:sp>
        <p:nvSpPr>
          <p:cNvPr id="31" name="TextBox 30"/>
          <p:cNvSpPr txBox="1"/>
          <p:nvPr/>
        </p:nvSpPr>
        <p:spPr>
          <a:xfrm>
            <a:off x="3493325" y="1822723"/>
            <a:ext cx="1295400" cy="461665"/>
          </a:xfrm>
          <a:prstGeom prst="rect">
            <a:avLst/>
          </a:prstGeom>
          <a:noFill/>
        </p:spPr>
        <p:txBody>
          <a:bodyPr wrap="square" rtlCol="0">
            <a:spAutoFit/>
          </a:bodyPr>
          <a:lstStyle/>
          <a:p>
            <a:r>
              <a:rPr lang="en-US" sz="2400" b="1" dirty="0" smtClean="0">
                <a:solidFill>
                  <a:schemeClr val="bg1"/>
                </a:solidFill>
              </a:rPr>
              <a:t>Rack 2</a:t>
            </a:r>
            <a:endParaRPr lang="en-US" sz="2400" b="1" dirty="0" smtClean="0">
              <a:solidFill>
                <a:schemeClr val="bg1"/>
              </a:solidFill>
            </a:endParaRPr>
          </a:p>
        </p:txBody>
      </p:sp>
      <p:sp>
        <p:nvSpPr>
          <p:cNvPr id="32" name="Rectangle 31"/>
          <p:cNvSpPr/>
          <p:nvPr/>
        </p:nvSpPr>
        <p:spPr>
          <a:xfrm>
            <a:off x="3645725" y="2660923"/>
            <a:ext cx="1981200" cy="609600"/>
          </a:xfrm>
          <a:prstGeom prst="rect">
            <a:avLst/>
          </a:prstGeom>
          <a:solidFill>
            <a:srgbClr val="FFCC66"/>
          </a:solidFill>
          <a:ln w="952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defTabSz="228600">
              <a:spcBef>
                <a:spcPct val="20000"/>
              </a:spcBef>
              <a:buClr>
                <a:srgbClr val="FF0000"/>
              </a:buClr>
            </a:pPr>
            <a:r>
              <a:rPr lang="en-US" b="1" dirty="0" smtClean="0">
                <a:solidFill>
                  <a:srgbClr val="FF0000"/>
                </a:solidFill>
                <a:latin typeface="LavosHandy™" pitchFamily="66" charset="0"/>
                <a:cs typeface="Arial" panose="020B0604020202020204" pitchFamily="34" charset="0"/>
              </a:rPr>
              <a:t>5</a:t>
            </a:r>
            <a:endParaRPr lang="en-US" b="1" dirty="0">
              <a:solidFill>
                <a:srgbClr val="FF0000"/>
              </a:solidFill>
              <a:latin typeface="LavosHandy™" pitchFamily="66" charset="0"/>
              <a:cs typeface="Arial" panose="020B0604020202020204" pitchFamily="34" charset="0"/>
            </a:endParaRPr>
          </a:p>
        </p:txBody>
      </p:sp>
      <p:sp>
        <p:nvSpPr>
          <p:cNvPr id="33" name="Rectangle 32"/>
          <p:cNvSpPr/>
          <p:nvPr/>
        </p:nvSpPr>
        <p:spPr>
          <a:xfrm>
            <a:off x="3645725" y="3575323"/>
            <a:ext cx="1981200" cy="609600"/>
          </a:xfrm>
          <a:prstGeom prst="rect">
            <a:avLst/>
          </a:prstGeom>
          <a:solidFill>
            <a:srgbClr val="FFCC66"/>
          </a:solidFill>
          <a:ln w="952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defTabSz="228600">
              <a:spcBef>
                <a:spcPct val="20000"/>
              </a:spcBef>
              <a:buClr>
                <a:srgbClr val="FF0000"/>
              </a:buClr>
            </a:pPr>
            <a:r>
              <a:rPr lang="en-US" b="1" dirty="0">
                <a:solidFill>
                  <a:srgbClr val="FF0000"/>
                </a:solidFill>
                <a:latin typeface="LavosHandy™" pitchFamily="66" charset="0"/>
                <a:cs typeface="Arial" panose="020B0604020202020204" pitchFamily="34" charset="0"/>
              </a:rPr>
              <a:t>6</a:t>
            </a:r>
            <a:endParaRPr lang="en-US" b="1" dirty="0">
              <a:solidFill>
                <a:srgbClr val="FF0000"/>
              </a:solidFill>
              <a:latin typeface="LavosHandy™" pitchFamily="66" charset="0"/>
              <a:cs typeface="Arial" panose="020B0604020202020204" pitchFamily="34" charset="0"/>
            </a:endParaRPr>
          </a:p>
        </p:txBody>
      </p:sp>
      <p:sp>
        <p:nvSpPr>
          <p:cNvPr id="34" name="Rectangle 33"/>
          <p:cNvSpPr/>
          <p:nvPr/>
        </p:nvSpPr>
        <p:spPr>
          <a:xfrm>
            <a:off x="3645725" y="4489723"/>
            <a:ext cx="1981200" cy="609600"/>
          </a:xfrm>
          <a:prstGeom prst="rect">
            <a:avLst/>
          </a:prstGeom>
          <a:solidFill>
            <a:srgbClr val="FFCC66"/>
          </a:solidFill>
          <a:ln w="952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defTabSz="228600">
              <a:spcBef>
                <a:spcPct val="20000"/>
              </a:spcBef>
              <a:buClr>
                <a:srgbClr val="FF0000"/>
              </a:buClr>
            </a:pPr>
            <a:r>
              <a:rPr lang="en-US" b="1" dirty="0">
                <a:solidFill>
                  <a:srgbClr val="FF0000"/>
                </a:solidFill>
                <a:latin typeface="LavosHandy™" pitchFamily="66" charset="0"/>
                <a:cs typeface="Arial" panose="020B0604020202020204" pitchFamily="34" charset="0"/>
              </a:rPr>
              <a:t>7</a:t>
            </a:r>
            <a:endParaRPr lang="en-US" b="1" dirty="0">
              <a:solidFill>
                <a:srgbClr val="FF0000"/>
              </a:solidFill>
              <a:latin typeface="LavosHandy™" pitchFamily="66" charset="0"/>
              <a:cs typeface="Arial" panose="020B0604020202020204" pitchFamily="34" charset="0"/>
            </a:endParaRPr>
          </a:p>
        </p:txBody>
      </p:sp>
      <p:sp>
        <p:nvSpPr>
          <p:cNvPr id="35" name="Rectangle 34"/>
          <p:cNvSpPr/>
          <p:nvPr/>
        </p:nvSpPr>
        <p:spPr>
          <a:xfrm>
            <a:off x="3645725" y="5327923"/>
            <a:ext cx="1981200" cy="609600"/>
          </a:xfrm>
          <a:prstGeom prst="rect">
            <a:avLst/>
          </a:prstGeom>
          <a:solidFill>
            <a:srgbClr val="FFCC66"/>
          </a:solidFill>
          <a:ln w="952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defTabSz="228600">
              <a:spcBef>
                <a:spcPct val="20000"/>
              </a:spcBef>
              <a:buClr>
                <a:srgbClr val="FF0000"/>
              </a:buClr>
            </a:pPr>
            <a:r>
              <a:rPr lang="en-US" b="1" dirty="0">
                <a:solidFill>
                  <a:srgbClr val="FF0000"/>
                </a:solidFill>
                <a:latin typeface="LavosHandy™" pitchFamily="66" charset="0"/>
                <a:cs typeface="Arial" panose="020B0604020202020204" pitchFamily="34" charset="0"/>
              </a:rPr>
              <a:t>8</a:t>
            </a:r>
            <a:endParaRPr lang="en-US" b="1" dirty="0">
              <a:solidFill>
                <a:srgbClr val="FF0000"/>
              </a:solidFill>
              <a:latin typeface="LavosHandy™" pitchFamily="66" charset="0"/>
              <a:cs typeface="Arial" panose="020B0604020202020204" pitchFamily="34" charset="0"/>
            </a:endParaRPr>
          </a:p>
        </p:txBody>
      </p:sp>
      <p:sp>
        <p:nvSpPr>
          <p:cNvPr id="36" name="Rectangle 35"/>
          <p:cNvSpPr/>
          <p:nvPr/>
        </p:nvSpPr>
        <p:spPr>
          <a:xfrm>
            <a:off x="6236525" y="1670323"/>
            <a:ext cx="2667000" cy="4419600"/>
          </a:xfrm>
          <a:prstGeom prst="rect">
            <a:avLst/>
          </a:prstGeom>
          <a:solidFill>
            <a:schemeClr val="bg1">
              <a:lumMod val="65000"/>
            </a:schemeClr>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smtClean="0"/>
          </a:p>
        </p:txBody>
      </p:sp>
      <p:sp>
        <p:nvSpPr>
          <p:cNvPr id="37" name="TextBox 36"/>
          <p:cNvSpPr txBox="1"/>
          <p:nvPr/>
        </p:nvSpPr>
        <p:spPr>
          <a:xfrm>
            <a:off x="6388925" y="1822723"/>
            <a:ext cx="1219200" cy="461665"/>
          </a:xfrm>
          <a:prstGeom prst="rect">
            <a:avLst/>
          </a:prstGeom>
          <a:noFill/>
        </p:spPr>
        <p:txBody>
          <a:bodyPr wrap="square" rtlCol="0">
            <a:spAutoFit/>
          </a:bodyPr>
          <a:lstStyle/>
          <a:p>
            <a:r>
              <a:rPr lang="en-US" sz="2400" b="1" dirty="0" smtClean="0">
                <a:solidFill>
                  <a:schemeClr val="bg1"/>
                </a:solidFill>
              </a:rPr>
              <a:t>Rack 3</a:t>
            </a:r>
            <a:endParaRPr lang="en-US" sz="2400" b="1" dirty="0" smtClean="0">
              <a:solidFill>
                <a:schemeClr val="bg1"/>
              </a:solidFill>
            </a:endParaRPr>
          </a:p>
        </p:txBody>
      </p:sp>
      <p:sp>
        <p:nvSpPr>
          <p:cNvPr id="38" name="Rectangle 37"/>
          <p:cNvSpPr/>
          <p:nvPr/>
        </p:nvSpPr>
        <p:spPr>
          <a:xfrm>
            <a:off x="6541325" y="2660923"/>
            <a:ext cx="1981200" cy="609600"/>
          </a:xfrm>
          <a:prstGeom prst="rect">
            <a:avLst/>
          </a:prstGeom>
          <a:solidFill>
            <a:srgbClr val="FFCC66"/>
          </a:solidFill>
          <a:ln w="952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defTabSz="228600">
              <a:spcBef>
                <a:spcPct val="20000"/>
              </a:spcBef>
              <a:buClr>
                <a:srgbClr val="FF0000"/>
              </a:buClr>
            </a:pPr>
            <a:r>
              <a:rPr lang="en-US" b="1" dirty="0" smtClean="0">
                <a:solidFill>
                  <a:srgbClr val="FF0000"/>
                </a:solidFill>
                <a:latin typeface="LavosHandy™" pitchFamily="66" charset="0"/>
                <a:cs typeface="Arial" panose="020B0604020202020204" pitchFamily="34" charset="0"/>
              </a:rPr>
              <a:t>9</a:t>
            </a:r>
            <a:endParaRPr lang="en-US" b="1" dirty="0">
              <a:solidFill>
                <a:srgbClr val="FF0000"/>
              </a:solidFill>
              <a:latin typeface="LavosHandy™" pitchFamily="66" charset="0"/>
              <a:cs typeface="Arial" panose="020B0604020202020204" pitchFamily="34" charset="0"/>
            </a:endParaRPr>
          </a:p>
        </p:txBody>
      </p:sp>
      <p:sp>
        <p:nvSpPr>
          <p:cNvPr id="39" name="Rectangle 38"/>
          <p:cNvSpPr/>
          <p:nvPr/>
        </p:nvSpPr>
        <p:spPr>
          <a:xfrm>
            <a:off x="6541325" y="3575323"/>
            <a:ext cx="1981200" cy="609600"/>
          </a:xfrm>
          <a:prstGeom prst="rect">
            <a:avLst/>
          </a:prstGeom>
          <a:solidFill>
            <a:srgbClr val="FFCC66"/>
          </a:solidFill>
          <a:ln w="952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defTabSz="228600">
              <a:spcBef>
                <a:spcPct val="20000"/>
              </a:spcBef>
              <a:buClr>
                <a:srgbClr val="FF0000"/>
              </a:buClr>
            </a:pPr>
            <a:r>
              <a:rPr lang="en-US" b="1" dirty="0" smtClean="0">
                <a:solidFill>
                  <a:srgbClr val="FF0000"/>
                </a:solidFill>
                <a:latin typeface="LavosHandy™" pitchFamily="66" charset="0"/>
                <a:cs typeface="Arial" panose="020B0604020202020204" pitchFamily="34" charset="0"/>
              </a:rPr>
              <a:t>10</a:t>
            </a:r>
            <a:endParaRPr lang="en-US" b="1" dirty="0">
              <a:solidFill>
                <a:srgbClr val="FF0000"/>
              </a:solidFill>
              <a:latin typeface="LavosHandy™" pitchFamily="66" charset="0"/>
              <a:cs typeface="Arial" panose="020B0604020202020204" pitchFamily="34" charset="0"/>
            </a:endParaRPr>
          </a:p>
        </p:txBody>
      </p:sp>
      <p:sp>
        <p:nvSpPr>
          <p:cNvPr id="40" name="Rectangle 39"/>
          <p:cNvSpPr/>
          <p:nvPr/>
        </p:nvSpPr>
        <p:spPr>
          <a:xfrm>
            <a:off x="6541325" y="4489723"/>
            <a:ext cx="1981200" cy="609600"/>
          </a:xfrm>
          <a:prstGeom prst="rect">
            <a:avLst/>
          </a:prstGeom>
          <a:solidFill>
            <a:srgbClr val="FFCC66"/>
          </a:solidFill>
          <a:ln w="952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defTabSz="228600">
              <a:spcBef>
                <a:spcPct val="20000"/>
              </a:spcBef>
              <a:buClr>
                <a:srgbClr val="FF0000"/>
              </a:buClr>
            </a:pPr>
            <a:r>
              <a:rPr lang="en-US" b="1" dirty="0" smtClean="0">
                <a:solidFill>
                  <a:srgbClr val="FF0000"/>
                </a:solidFill>
                <a:latin typeface="LavosHandy™" pitchFamily="66" charset="0"/>
                <a:cs typeface="Arial" panose="020B0604020202020204" pitchFamily="34" charset="0"/>
              </a:rPr>
              <a:t>11</a:t>
            </a:r>
            <a:endParaRPr lang="en-US" b="1" dirty="0">
              <a:solidFill>
                <a:srgbClr val="FF0000"/>
              </a:solidFill>
              <a:latin typeface="LavosHandy™" pitchFamily="66" charset="0"/>
              <a:cs typeface="Arial" panose="020B0604020202020204" pitchFamily="34" charset="0"/>
            </a:endParaRPr>
          </a:p>
        </p:txBody>
      </p:sp>
      <p:sp>
        <p:nvSpPr>
          <p:cNvPr id="41" name="Rectangle 40"/>
          <p:cNvSpPr/>
          <p:nvPr/>
        </p:nvSpPr>
        <p:spPr>
          <a:xfrm>
            <a:off x="6541325" y="5327923"/>
            <a:ext cx="1981200" cy="609600"/>
          </a:xfrm>
          <a:prstGeom prst="rect">
            <a:avLst/>
          </a:prstGeom>
          <a:solidFill>
            <a:srgbClr val="FFCC66"/>
          </a:solidFill>
          <a:ln w="952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defTabSz="228600">
              <a:spcBef>
                <a:spcPct val="20000"/>
              </a:spcBef>
              <a:buClr>
                <a:srgbClr val="FF0000"/>
              </a:buClr>
            </a:pPr>
            <a:r>
              <a:rPr lang="en-US" b="1" dirty="0" smtClean="0">
                <a:solidFill>
                  <a:srgbClr val="FF0000"/>
                </a:solidFill>
                <a:latin typeface="LavosHandy™" pitchFamily="66" charset="0"/>
                <a:cs typeface="Arial" panose="020B0604020202020204" pitchFamily="34" charset="0"/>
              </a:rPr>
              <a:t>12</a:t>
            </a:r>
            <a:endParaRPr lang="en-US" b="1" dirty="0">
              <a:solidFill>
                <a:srgbClr val="FF0000"/>
              </a:solidFill>
              <a:latin typeface="LavosHandy™" pitchFamily="66" charset="0"/>
              <a:cs typeface="Arial" panose="020B0604020202020204" pitchFamily="34" charset="0"/>
            </a:endParaRPr>
          </a:p>
        </p:txBody>
      </p:sp>
      <p:sp>
        <p:nvSpPr>
          <p:cNvPr id="52" name="Rectangle 51"/>
          <p:cNvSpPr/>
          <p:nvPr/>
        </p:nvSpPr>
        <p:spPr bwMode="auto">
          <a:xfrm>
            <a:off x="1107375" y="2772748"/>
            <a:ext cx="914400" cy="381000"/>
          </a:xfrm>
          <a:prstGeom prst="rect">
            <a:avLst/>
          </a:prstGeom>
          <a:solidFill>
            <a:srgbClr val="92D050"/>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r>
              <a:rPr kumimoji="0" lang="en-US" sz="1800" b="1" i="0" u="none" strike="noStrike" cap="none" normalizeH="0" baseline="0" dirty="0" smtClean="0">
                <a:ln>
                  <a:noFill/>
                </a:ln>
                <a:solidFill>
                  <a:schemeClr val="accent2"/>
                </a:solidFill>
                <a:effectLst/>
                <a:latin typeface="Arial" panose="020B0604020202020204" pitchFamily="34" charset="0"/>
              </a:rPr>
              <a:t>A</a:t>
            </a:r>
            <a:endParaRPr kumimoji="0" lang="en-US" sz="1800" b="1" i="0" u="none" strike="noStrike" cap="none" normalizeH="0" baseline="0" dirty="0" smtClean="0">
              <a:ln>
                <a:noFill/>
              </a:ln>
              <a:solidFill>
                <a:schemeClr val="accent2"/>
              </a:solidFill>
              <a:effectLst/>
              <a:latin typeface="Arial" panose="020B0604020202020204" pitchFamily="34" charset="0"/>
            </a:endParaRPr>
          </a:p>
        </p:txBody>
      </p:sp>
      <p:sp>
        <p:nvSpPr>
          <p:cNvPr id="53" name="Rectangle 52"/>
          <p:cNvSpPr/>
          <p:nvPr/>
        </p:nvSpPr>
        <p:spPr bwMode="auto">
          <a:xfrm>
            <a:off x="4419600" y="1173675"/>
            <a:ext cx="914400" cy="381000"/>
          </a:xfrm>
          <a:prstGeom prst="rect">
            <a:avLst/>
          </a:prstGeom>
          <a:solidFill>
            <a:srgbClr val="92D050"/>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algn="ctr" defTabSz="228600">
              <a:spcBef>
                <a:spcPct val="20000"/>
              </a:spcBef>
              <a:buClr>
                <a:srgbClr val="FF0000"/>
              </a:buClr>
            </a:pPr>
            <a:r>
              <a:rPr lang="en-US" b="1" dirty="0" smtClean="0">
                <a:solidFill>
                  <a:srgbClr val="0000FF"/>
                </a:solidFill>
                <a:latin typeface="Arial" panose="020B0604020202020204" pitchFamily="34" charset="0"/>
              </a:rPr>
              <a:t>B</a:t>
            </a:r>
            <a:endParaRPr kumimoji="0" lang="en-US" sz="1800" i="0" u="none" strike="noStrike" cap="none" normalizeH="0" baseline="0" dirty="0" smtClean="0">
              <a:ln>
                <a:noFill/>
              </a:ln>
              <a:solidFill>
                <a:srgbClr val="FFFF00"/>
              </a:solidFill>
              <a:effectLst/>
              <a:latin typeface="Arial" panose="020B0604020202020204" pitchFamily="34" charset="0"/>
            </a:endParaRPr>
          </a:p>
        </p:txBody>
      </p:sp>
      <p:sp>
        <p:nvSpPr>
          <p:cNvPr id="54" name="Rectangle 53"/>
          <p:cNvSpPr/>
          <p:nvPr/>
        </p:nvSpPr>
        <p:spPr bwMode="auto">
          <a:xfrm>
            <a:off x="7372600" y="1190500"/>
            <a:ext cx="914400" cy="381000"/>
          </a:xfrm>
          <a:prstGeom prst="rect">
            <a:avLst/>
          </a:prstGeom>
          <a:solidFill>
            <a:srgbClr val="92D050"/>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algn="ctr" defTabSz="228600">
              <a:spcBef>
                <a:spcPct val="20000"/>
              </a:spcBef>
              <a:buClr>
                <a:srgbClr val="FF0000"/>
              </a:buClr>
            </a:pPr>
            <a:r>
              <a:rPr lang="en-US" b="1" dirty="0" smtClean="0">
                <a:solidFill>
                  <a:srgbClr val="CC00CC"/>
                </a:solidFill>
                <a:latin typeface="Arial" panose="020B0604020202020204" pitchFamily="34" charset="0"/>
              </a:rPr>
              <a:t>C</a:t>
            </a:r>
            <a:endParaRPr kumimoji="0" lang="en-US" sz="1800" b="1" i="0" u="none" strike="noStrike" cap="none" normalizeH="0" baseline="0" dirty="0" smtClean="0">
              <a:ln>
                <a:noFill/>
              </a:ln>
              <a:solidFill>
                <a:srgbClr val="0000FF"/>
              </a:solidFill>
              <a:effectLst/>
              <a:latin typeface="Arial" panose="020B0604020202020204" pitchFamily="34" charset="0"/>
            </a:endParaRPr>
          </a:p>
        </p:txBody>
      </p:sp>
      <p:sp>
        <p:nvSpPr>
          <p:cNvPr id="55" name="Rectangle 54"/>
          <p:cNvSpPr/>
          <p:nvPr/>
        </p:nvSpPr>
        <p:spPr bwMode="auto">
          <a:xfrm>
            <a:off x="1435925" y="1166750"/>
            <a:ext cx="914400" cy="381000"/>
          </a:xfrm>
          <a:prstGeom prst="rect">
            <a:avLst/>
          </a:prstGeom>
          <a:solidFill>
            <a:srgbClr val="92D050"/>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r>
              <a:rPr kumimoji="0" lang="en-US" sz="1800" b="1" i="0" u="none" strike="noStrike" cap="none" normalizeH="0" baseline="0" dirty="0" smtClean="0">
                <a:ln>
                  <a:noFill/>
                </a:ln>
                <a:solidFill>
                  <a:schemeClr val="accent2"/>
                </a:solidFill>
                <a:effectLst/>
                <a:latin typeface="Arial" panose="020B0604020202020204" pitchFamily="34" charset="0"/>
              </a:rPr>
              <a:t>A</a:t>
            </a:r>
            <a:endParaRPr kumimoji="0" lang="en-US" sz="1800" b="1" i="0" u="none" strike="noStrike" cap="none" normalizeH="0" baseline="0" dirty="0" smtClean="0">
              <a:ln>
                <a:noFill/>
              </a:ln>
              <a:solidFill>
                <a:schemeClr val="accent2"/>
              </a:solidFill>
              <a:effectLst/>
              <a:latin typeface="Arial" panose="020B0604020202020204" pitchFamily="34" charset="0"/>
            </a:endParaRPr>
          </a:p>
        </p:txBody>
      </p:sp>
      <p:sp>
        <p:nvSpPr>
          <p:cNvPr id="60" name="Rectangle 59"/>
          <p:cNvSpPr/>
          <p:nvPr/>
        </p:nvSpPr>
        <p:spPr bwMode="auto">
          <a:xfrm>
            <a:off x="4179125" y="2789573"/>
            <a:ext cx="914400" cy="381000"/>
          </a:xfrm>
          <a:prstGeom prst="rect">
            <a:avLst/>
          </a:prstGeom>
          <a:solidFill>
            <a:srgbClr val="92D050"/>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r>
              <a:rPr kumimoji="0" lang="en-US" sz="1800" b="1" i="0" u="none" strike="noStrike" cap="none" normalizeH="0" baseline="0" dirty="0" smtClean="0">
                <a:ln>
                  <a:noFill/>
                </a:ln>
                <a:solidFill>
                  <a:schemeClr val="accent2"/>
                </a:solidFill>
                <a:effectLst/>
                <a:latin typeface="Arial" panose="020B0604020202020204" pitchFamily="34" charset="0"/>
              </a:rPr>
              <a:t>A</a:t>
            </a:r>
            <a:endParaRPr kumimoji="0" lang="en-US" sz="1800" b="1" i="0" u="none" strike="noStrike" cap="none" normalizeH="0" baseline="0" dirty="0" smtClean="0">
              <a:ln>
                <a:noFill/>
              </a:ln>
              <a:solidFill>
                <a:schemeClr val="accent2"/>
              </a:solidFill>
              <a:effectLst/>
              <a:latin typeface="Arial" panose="020B0604020202020204" pitchFamily="34" charset="0"/>
            </a:endParaRPr>
          </a:p>
        </p:txBody>
      </p:sp>
      <p:sp>
        <p:nvSpPr>
          <p:cNvPr id="61" name="Rectangle 60"/>
          <p:cNvSpPr/>
          <p:nvPr/>
        </p:nvSpPr>
        <p:spPr bwMode="auto">
          <a:xfrm>
            <a:off x="3950525" y="3639648"/>
            <a:ext cx="914400" cy="381000"/>
          </a:xfrm>
          <a:prstGeom prst="rect">
            <a:avLst/>
          </a:prstGeom>
          <a:solidFill>
            <a:srgbClr val="92D050"/>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r>
              <a:rPr kumimoji="0" lang="en-US" sz="1800" b="1" i="0" u="none" strike="noStrike" cap="none" normalizeH="0" baseline="0" dirty="0" smtClean="0">
                <a:ln>
                  <a:noFill/>
                </a:ln>
                <a:solidFill>
                  <a:schemeClr val="accent2"/>
                </a:solidFill>
                <a:effectLst/>
                <a:latin typeface="Arial" panose="020B0604020202020204" pitchFamily="34" charset="0"/>
              </a:rPr>
              <a:t>A</a:t>
            </a:r>
            <a:endParaRPr kumimoji="0" lang="en-US" sz="1800" b="1" i="0" u="none" strike="noStrike" cap="none" normalizeH="0" baseline="0" dirty="0" smtClean="0">
              <a:ln>
                <a:noFill/>
              </a:ln>
              <a:solidFill>
                <a:schemeClr val="accent2"/>
              </a:solidFill>
              <a:effectLst/>
              <a:latin typeface="Arial" panose="020B0604020202020204" pitchFamily="34" charset="0"/>
            </a:endParaRPr>
          </a:p>
        </p:txBody>
      </p:sp>
      <p:sp>
        <p:nvSpPr>
          <p:cNvPr id="62" name="Rectangle 61"/>
          <p:cNvSpPr/>
          <p:nvPr/>
        </p:nvSpPr>
        <p:spPr bwMode="auto">
          <a:xfrm>
            <a:off x="4636325" y="3751472"/>
            <a:ext cx="914400" cy="381000"/>
          </a:xfrm>
          <a:prstGeom prst="rect">
            <a:avLst/>
          </a:prstGeom>
          <a:solidFill>
            <a:srgbClr val="92D050"/>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algn="ctr" defTabSz="228600">
              <a:spcBef>
                <a:spcPct val="20000"/>
              </a:spcBef>
              <a:buClr>
                <a:srgbClr val="FF0000"/>
              </a:buClr>
            </a:pPr>
            <a:r>
              <a:rPr lang="en-US" b="1" dirty="0" smtClean="0">
                <a:solidFill>
                  <a:srgbClr val="0000FF"/>
                </a:solidFill>
                <a:latin typeface="Arial" panose="020B0604020202020204" pitchFamily="34" charset="0"/>
              </a:rPr>
              <a:t>B</a:t>
            </a:r>
            <a:endParaRPr kumimoji="0" lang="en-US" sz="1800" i="0" u="none" strike="noStrike" cap="none" normalizeH="0" baseline="0" dirty="0" smtClean="0">
              <a:ln>
                <a:noFill/>
              </a:ln>
              <a:solidFill>
                <a:srgbClr val="FFFF00"/>
              </a:solidFill>
              <a:effectLst/>
              <a:latin typeface="Arial" panose="020B0604020202020204" pitchFamily="34" charset="0"/>
            </a:endParaRPr>
          </a:p>
        </p:txBody>
      </p:sp>
      <p:sp>
        <p:nvSpPr>
          <p:cNvPr id="63" name="Rectangle 62"/>
          <p:cNvSpPr/>
          <p:nvPr/>
        </p:nvSpPr>
        <p:spPr bwMode="auto">
          <a:xfrm>
            <a:off x="1119250" y="3710898"/>
            <a:ext cx="914400" cy="381000"/>
          </a:xfrm>
          <a:prstGeom prst="rect">
            <a:avLst/>
          </a:prstGeom>
          <a:solidFill>
            <a:srgbClr val="92D050"/>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algn="ctr" defTabSz="228600">
              <a:spcBef>
                <a:spcPct val="20000"/>
              </a:spcBef>
              <a:buClr>
                <a:srgbClr val="FF0000"/>
              </a:buClr>
            </a:pPr>
            <a:r>
              <a:rPr lang="en-US" b="1" dirty="0" smtClean="0">
                <a:solidFill>
                  <a:srgbClr val="CC00CC"/>
                </a:solidFill>
                <a:latin typeface="Arial" panose="020B0604020202020204" pitchFamily="34" charset="0"/>
              </a:rPr>
              <a:t>C</a:t>
            </a:r>
            <a:endParaRPr kumimoji="0" lang="en-US" sz="1800" b="1" i="0" u="none" strike="noStrike" cap="none" normalizeH="0" baseline="0" dirty="0" smtClean="0">
              <a:ln>
                <a:noFill/>
              </a:ln>
              <a:solidFill>
                <a:srgbClr val="0000FF"/>
              </a:solidFill>
              <a:effectLst/>
              <a:latin typeface="Arial" panose="020B0604020202020204" pitchFamily="34" charset="0"/>
            </a:endParaRPr>
          </a:p>
        </p:txBody>
      </p:sp>
      <p:sp>
        <p:nvSpPr>
          <p:cNvPr id="64" name="Rectangle 63"/>
          <p:cNvSpPr/>
          <p:nvPr/>
        </p:nvSpPr>
        <p:spPr bwMode="auto">
          <a:xfrm>
            <a:off x="1131125" y="4589673"/>
            <a:ext cx="914400" cy="381000"/>
          </a:xfrm>
          <a:prstGeom prst="rect">
            <a:avLst/>
          </a:prstGeom>
          <a:solidFill>
            <a:srgbClr val="92D050"/>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algn="ctr" defTabSz="228600">
              <a:spcBef>
                <a:spcPct val="20000"/>
              </a:spcBef>
              <a:buClr>
                <a:srgbClr val="FF0000"/>
              </a:buClr>
            </a:pPr>
            <a:r>
              <a:rPr lang="en-US" b="1" dirty="0" smtClean="0">
                <a:solidFill>
                  <a:srgbClr val="CC00CC"/>
                </a:solidFill>
                <a:latin typeface="Arial" panose="020B0604020202020204" pitchFamily="34" charset="0"/>
              </a:rPr>
              <a:t>C</a:t>
            </a:r>
            <a:endParaRPr kumimoji="0" lang="en-US" sz="1800" b="1" i="0" u="none" strike="noStrike" cap="none" normalizeH="0" baseline="0" dirty="0" smtClean="0">
              <a:ln>
                <a:noFill/>
              </a:ln>
              <a:solidFill>
                <a:srgbClr val="0000FF"/>
              </a:solidFill>
              <a:effectLst/>
              <a:latin typeface="Arial" panose="020B0604020202020204" pitchFamily="34" charset="0"/>
            </a:endParaRPr>
          </a:p>
        </p:txBody>
      </p:sp>
      <p:sp>
        <p:nvSpPr>
          <p:cNvPr id="66" name="Rectangle 65"/>
          <p:cNvSpPr/>
          <p:nvPr/>
        </p:nvSpPr>
        <p:spPr bwMode="auto">
          <a:xfrm>
            <a:off x="7150925" y="3727723"/>
            <a:ext cx="914400" cy="381000"/>
          </a:xfrm>
          <a:prstGeom prst="rect">
            <a:avLst/>
          </a:prstGeom>
          <a:solidFill>
            <a:srgbClr val="92D050"/>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algn="ctr" defTabSz="228600">
              <a:spcBef>
                <a:spcPct val="20000"/>
              </a:spcBef>
              <a:buClr>
                <a:srgbClr val="FF0000"/>
              </a:buClr>
            </a:pPr>
            <a:r>
              <a:rPr lang="en-US" b="1" dirty="0" smtClean="0">
                <a:solidFill>
                  <a:srgbClr val="0000FF"/>
                </a:solidFill>
                <a:latin typeface="Arial" panose="020B0604020202020204" pitchFamily="34" charset="0"/>
              </a:rPr>
              <a:t>B</a:t>
            </a:r>
            <a:endParaRPr kumimoji="0" lang="en-US" sz="1800" i="0" u="none" strike="noStrike" cap="none" normalizeH="0" baseline="0" dirty="0" smtClean="0">
              <a:ln>
                <a:noFill/>
              </a:ln>
              <a:solidFill>
                <a:srgbClr val="FFFF00"/>
              </a:solidFill>
              <a:effectLst/>
              <a:latin typeface="Arial" panose="020B0604020202020204" pitchFamily="34" charset="0"/>
            </a:endParaRPr>
          </a:p>
        </p:txBody>
      </p:sp>
      <p:sp>
        <p:nvSpPr>
          <p:cNvPr id="67" name="Rectangle 66"/>
          <p:cNvSpPr/>
          <p:nvPr/>
        </p:nvSpPr>
        <p:spPr bwMode="auto">
          <a:xfrm>
            <a:off x="7150925" y="4606498"/>
            <a:ext cx="914400" cy="381000"/>
          </a:xfrm>
          <a:prstGeom prst="rect">
            <a:avLst/>
          </a:prstGeom>
          <a:solidFill>
            <a:srgbClr val="92D050"/>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algn="ctr" defTabSz="228600">
              <a:spcBef>
                <a:spcPct val="20000"/>
              </a:spcBef>
              <a:buClr>
                <a:srgbClr val="FF0000"/>
              </a:buClr>
            </a:pPr>
            <a:r>
              <a:rPr lang="en-US" b="1" dirty="0" smtClean="0">
                <a:solidFill>
                  <a:srgbClr val="0000FF"/>
                </a:solidFill>
                <a:latin typeface="Arial" panose="020B0604020202020204" pitchFamily="34" charset="0"/>
              </a:rPr>
              <a:t>B</a:t>
            </a:r>
            <a:endParaRPr kumimoji="0" lang="en-US" sz="1800" i="0" u="none" strike="noStrike" cap="none" normalizeH="0" baseline="0" dirty="0" smtClean="0">
              <a:ln>
                <a:noFill/>
              </a:ln>
              <a:solidFill>
                <a:srgbClr val="FFFF00"/>
              </a:solidFill>
              <a:effectLst/>
              <a:latin typeface="Arial" panose="020B0604020202020204" pitchFamily="34" charset="0"/>
            </a:endParaRPr>
          </a:p>
        </p:txBody>
      </p:sp>
      <p:sp>
        <p:nvSpPr>
          <p:cNvPr id="68" name="Rectangle 67"/>
          <p:cNvSpPr/>
          <p:nvPr/>
        </p:nvSpPr>
        <p:spPr bwMode="auto">
          <a:xfrm>
            <a:off x="7150925" y="5427873"/>
            <a:ext cx="914400" cy="381000"/>
          </a:xfrm>
          <a:prstGeom prst="rect">
            <a:avLst/>
          </a:prstGeom>
          <a:solidFill>
            <a:srgbClr val="92D050"/>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algn="ctr" defTabSz="228600">
              <a:spcBef>
                <a:spcPct val="20000"/>
              </a:spcBef>
              <a:buClr>
                <a:srgbClr val="FF0000"/>
              </a:buClr>
            </a:pPr>
            <a:r>
              <a:rPr lang="en-US" b="1" dirty="0" smtClean="0">
                <a:solidFill>
                  <a:srgbClr val="CC00CC"/>
                </a:solidFill>
                <a:latin typeface="Arial" panose="020B0604020202020204" pitchFamily="34" charset="0"/>
              </a:rPr>
              <a:t>C</a:t>
            </a:r>
            <a:endParaRPr kumimoji="0" lang="en-US" sz="1800" b="1" i="0" u="none" strike="noStrike" cap="none" normalizeH="0" baseline="0" dirty="0" smtClean="0">
              <a:ln>
                <a:noFill/>
              </a:ln>
              <a:solidFill>
                <a:srgbClr val="0000FF"/>
              </a:solidFill>
              <a:effectLst/>
              <a:latin typeface="Arial" panose="020B0604020202020204" pitchFamily="34" charset="0"/>
            </a:endParaRPr>
          </a:p>
        </p:txBody>
      </p:sp>
      <p:sp>
        <p:nvSpPr>
          <p:cNvPr id="69" name="Rectangle 68"/>
          <p:cNvSpPr/>
          <p:nvPr/>
        </p:nvSpPr>
        <p:spPr>
          <a:xfrm>
            <a:off x="3429000" y="1149925"/>
            <a:ext cx="1143000" cy="415498"/>
          </a:xfrm>
          <a:prstGeom prst="rect">
            <a:avLst/>
          </a:prstGeom>
        </p:spPr>
        <p:txBody>
          <a:bodyPr wrap="square">
            <a:spAutoFit/>
          </a:bodyPr>
          <a:lstStyle/>
          <a:p>
            <a:pPr>
              <a:lnSpc>
                <a:spcPct val="150000"/>
              </a:lnSpc>
            </a:pPr>
            <a:r>
              <a:rPr lang="en-US" sz="1400" b="1" dirty="0" smtClean="0"/>
              <a:t>Block </a:t>
            </a:r>
            <a:r>
              <a:rPr lang="en-US" sz="1400" b="1" dirty="0" smtClean="0">
                <a:solidFill>
                  <a:srgbClr val="0000FF"/>
                </a:solidFill>
              </a:rPr>
              <a:t>B</a:t>
            </a:r>
            <a:r>
              <a:rPr lang="en-US" sz="1400" b="1" dirty="0" smtClean="0"/>
              <a:t> :</a:t>
            </a:r>
            <a:endParaRPr lang="en-US" sz="1400" b="1" dirty="0" smtClean="0"/>
          </a:p>
        </p:txBody>
      </p:sp>
      <p:sp>
        <p:nvSpPr>
          <p:cNvPr id="70" name="Rectangle 69"/>
          <p:cNvSpPr/>
          <p:nvPr/>
        </p:nvSpPr>
        <p:spPr>
          <a:xfrm>
            <a:off x="6365175" y="1166750"/>
            <a:ext cx="1143000" cy="415498"/>
          </a:xfrm>
          <a:prstGeom prst="rect">
            <a:avLst/>
          </a:prstGeom>
        </p:spPr>
        <p:txBody>
          <a:bodyPr wrap="square">
            <a:spAutoFit/>
          </a:bodyPr>
          <a:lstStyle/>
          <a:p>
            <a:pPr>
              <a:lnSpc>
                <a:spcPct val="150000"/>
              </a:lnSpc>
            </a:pPr>
            <a:r>
              <a:rPr lang="en-US" sz="1400" b="1" dirty="0" smtClean="0"/>
              <a:t>Block </a:t>
            </a:r>
            <a:r>
              <a:rPr lang="en-US" sz="1400" b="1" dirty="0" smtClean="0">
                <a:solidFill>
                  <a:srgbClr val="7030A0"/>
                </a:solidFill>
              </a:rPr>
              <a:t>C</a:t>
            </a:r>
            <a:r>
              <a:rPr lang="en-US" sz="1400" b="1" dirty="0" smtClean="0"/>
              <a:t> :</a:t>
            </a:r>
            <a:endParaRPr lang="en-US" sz="1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4" grpId="0" animBg="1"/>
      <p:bldP spid="55" grpId="0" animBg="1"/>
      <p:bldP spid="60" grpId="0" animBg="1"/>
      <p:bldP spid="61" grpId="0" animBg="1"/>
      <p:bldP spid="62" grpId="0" animBg="1"/>
      <p:bldP spid="63" grpId="0" animBg="1"/>
      <p:bldP spid="64" grpId="0" animBg="1"/>
      <p:bldP spid="66" grpId="0" animBg="1"/>
      <p:bldP spid="67" grpId="0" animBg="1"/>
      <p:bldP spid="6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zh-CN" altLang="en-US" dirty="0" smtClean="0"/>
              <a:t>数据备份处理</a:t>
            </a:r>
            <a:endParaRPr lang="en-US" dirty="0" smtClean="0"/>
          </a:p>
        </p:txBody>
      </p:sp>
      <p:sp>
        <p:nvSpPr>
          <p:cNvPr id="13315" name="Content Placeholder 2"/>
          <p:cNvSpPr>
            <a:spLocks noGrp="1"/>
          </p:cNvSpPr>
          <p:nvPr>
            <p:ph idx="1"/>
          </p:nvPr>
        </p:nvSpPr>
        <p:spPr>
          <a:xfrm>
            <a:off x="609600" y="1447800"/>
            <a:ext cx="7918450" cy="2690993"/>
          </a:xfrm>
        </p:spPr>
        <p:txBody>
          <a:bodyPr/>
          <a:lstStyle/>
          <a:p>
            <a:pPr eaLnBrk="1" hangingPunct="1"/>
            <a:r>
              <a:rPr lang="en-US" dirty="0" smtClean="0">
                <a:latin typeface="Arial" panose="020B0604020202020204" pitchFamily="34" charset="0"/>
              </a:rPr>
              <a:t>HDFS</a:t>
            </a:r>
            <a:r>
              <a:rPr lang="zh-CN" altLang="en-US" dirty="0" smtClean="0">
                <a:latin typeface="Arial" panose="020B0604020202020204" pitchFamily="34" charset="0"/>
              </a:rPr>
              <a:t>中文件备份数量</a:t>
            </a:r>
            <a:r>
              <a:rPr lang="en-US" altLang="zh-CN" dirty="0">
                <a:latin typeface="Arial" panose="020B0604020202020204" pitchFamily="34" charset="0"/>
              </a:rPr>
              <a:t>(“replication factor”)</a:t>
            </a:r>
            <a:r>
              <a:rPr lang="zh-CN" altLang="en-US" dirty="0" smtClean="0">
                <a:latin typeface="Arial" panose="020B0604020202020204" pitchFamily="34" charset="0"/>
              </a:rPr>
              <a:t>存储在</a:t>
            </a:r>
            <a:r>
              <a:rPr lang="en-US" altLang="zh-CN" dirty="0" err="1" smtClean="0">
                <a:latin typeface="Arial" panose="020B0604020202020204" pitchFamily="34" charset="0"/>
              </a:rPr>
              <a:t>NameNode</a:t>
            </a:r>
            <a:r>
              <a:rPr lang="en-US" dirty="0" smtClean="0">
                <a:latin typeface="Arial" panose="020B0604020202020204" pitchFamily="34" charset="0"/>
              </a:rPr>
              <a:t>.</a:t>
            </a:r>
            <a:endParaRPr lang="en-US" dirty="0" smtClean="0">
              <a:latin typeface="Arial" panose="020B0604020202020204" pitchFamily="34" charset="0"/>
            </a:endParaRPr>
          </a:p>
          <a:p>
            <a:pPr lvl="1" eaLnBrk="1" hangingPunct="1"/>
            <a:r>
              <a:rPr lang="zh-CN" altLang="en-US" dirty="0" smtClean="0"/>
              <a:t>如果备份数量是</a:t>
            </a:r>
            <a:r>
              <a:rPr lang="en-US" dirty="0" smtClean="0"/>
              <a:t>3, HDFS</a:t>
            </a:r>
            <a:r>
              <a:rPr lang="zh-CN" altLang="en-US" dirty="0" smtClean="0"/>
              <a:t>使用以下策略放置数据</a:t>
            </a:r>
            <a:r>
              <a:rPr lang="en-US" dirty="0" smtClean="0"/>
              <a:t>:</a:t>
            </a:r>
            <a:endParaRPr lang="en-US" dirty="0" smtClean="0"/>
          </a:p>
          <a:p>
            <a:pPr lvl="2" eaLnBrk="1" hangingPunct="1"/>
            <a:r>
              <a:rPr lang="zh-CN" altLang="en-US" dirty="0" smtClean="0"/>
              <a:t>一份放置在本地</a:t>
            </a:r>
            <a:r>
              <a:rPr lang="en-US" altLang="zh-CN" dirty="0" smtClean="0"/>
              <a:t>rack</a:t>
            </a:r>
            <a:r>
              <a:rPr lang="zh-CN" altLang="en-US" dirty="0" smtClean="0"/>
              <a:t>的一个节点</a:t>
            </a:r>
            <a:endParaRPr lang="en-US" dirty="0" smtClean="0"/>
          </a:p>
          <a:p>
            <a:pPr lvl="2" eaLnBrk="1" hangingPunct="1"/>
            <a:r>
              <a:rPr lang="zh-CN" altLang="en-US" dirty="0" smtClean="0"/>
              <a:t>一份放置在远程</a:t>
            </a:r>
            <a:r>
              <a:rPr lang="en-US" altLang="zh-CN" dirty="0" smtClean="0"/>
              <a:t>rack</a:t>
            </a:r>
            <a:r>
              <a:rPr lang="zh-CN" altLang="en-US" dirty="0" smtClean="0"/>
              <a:t>的一个节点</a:t>
            </a:r>
            <a:endParaRPr lang="en-US" dirty="0" smtClean="0"/>
          </a:p>
          <a:p>
            <a:pPr lvl="2" eaLnBrk="1" hangingPunct="1"/>
            <a:r>
              <a:rPr lang="zh-CN" altLang="en-US" dirty="0" smtClean="0"/>
              <a:t>一份放置在远程同一个</a:t>
            </a:r>
            <a:r>
              <a:rPr lang="en-US" altLang="zh-CN" dirty="0" smtClean="0"/>
              <a:t>rack</a:t>
            </a:r>
            <a:r>
              <a:rPr lang="zh-CN" altLang="en-US" dirty="0" smtClean="0"/>
              <a:t>的另外一个节点</a:t>
            </a:r>
            <a:endParaRPr lang="en-US" dirty="0" smtClean="0"/>
          </a:p>
          <a:p>
            <a:pPr lvl="1" eaLnBrk="1" hangingPunct="1"/>
            <a:r>
              <a:rPr lang="zh-CN" altLang="en-US" dirty="0" smtClean="0"/>
              <a:t>这种策略提高了写性能并且保证了数据的可靠性和可用性</a:t>
            </a:r>
            <a:r>
              <a:rPr lang="en-US" dirty="0" smtClean="0"/>
              <a:t>.</a:t>
            </a:r>
            <a:endParaRPr lang="en-US" dirty="0" smtClean="0"/>
          </a:p>
          <a:p>
            <a:pPr lvl="1" eaLnBrk="1" hangingPunct="1"/>
            <a:r>
              <a:rPr lang="zh-CN" altLang="en-US" i="1" dirty="0" smtClean="0"/>
              <a:t>如果需要读取数据，</a:t>
            </a:r>
            <a:r>
              <a:rPr lang="en-US" altLang="zh-CN" i="1" dirty="0" smtClean="0"/>
              <a:t>HDFS</a:t>
            </a:r>
            <a:r>
              <a:rPr lang="zh-CN" altLang="en-US" i="1" dirty="0" smtClean="0"/>
              <a:t>获取最近的备份</a:t>
            </a:r>
            <a:r>
              <a:rPr lang="en-US" altLang="zh-CN" i="1" dirty="0" smtClean="0"/>
              <a:t>(</a:t>
            </a:r>
            <a:r>
              <a:rPr lang="zh-CN" altLang="en-US" i="1" dirty="0" smtClean="0"/>
              <a:t>本地</a:t>
            </a:r>
            <a:r>
              <a:rPr lang="zh-CN" altLang="en-US" i="1" dirty="0"/>
              <a:t>数据</a:t>
            </a:r>
            <a:r>
              <a:rPr lang="en-US" altLang="zh-CN" i="1" dirty="0" smtClean="0"/>
              <a:t>)</a:t>
            </a:r>
            <a:r>
              <a:rPr lang="en-US" dirty="0" smtClean="0"/>
              <a:t>.</a:t>
            </a:r>
            <a:endParaRPr lang="en-US" dirty="0" smtClean="0"/>
          </a:p>
        </p:txBody>
      </p:sp>
      <p:grpSp>
        <p:nvGrpSpPr>
          <p:cNvPr id="13316" name="Group 12"/>
          <p:cNvGrpSpPr/>
          <p:nvPr/>
        </p:nvGrpSpPr>
        <p:grpSpPr bwMode="auto">
          <a:xfrm>
            <a:off x="7115628" y="1988456"/>
            <a:ext cx="1647825" cy="1371600"/>
            <a:chOff x="6553200" y="2438400"/>
            <a:chExt cx="1647825" cy="1371600"/>
          </a:xfrm>
        </p:grpSpPr>
        <p:grpSp>
          <p:nvGrpSpPr>
            <p:cNvPr id="13317" name="Group 11"/>
            <p:cNvGrpSpPr/>
            <p:nvPr/>
          </p:nvGrpSpPr>
          <p:grpSpPr bwMode="auto">
            <a:xfrm>
              <a:off x="6705600" y="2438400"/>
              <a:ext cx="1495425" cy="1371600"/>
              <a:chOff x="6705600" y="2438400"/>
              <a:chExt cx="1495425" cy="1371600"/>
            </a:xfrm>
          </p:grpSpPr>
          <p:pic>
            <p:nvPicPr>
              <p:cNvPr id="13319" name="Picture 7" descr="D:\strictly oracle\ALL_ICONS\cnt204318.gif"/>
              <p:cNvPicPr>
                <a:picLocks noChangeAspect="1" noChangeArrowheads="1"/>
              </p:cNvPicPr>
              <p:nvPr/>
            </p:nvPicPr>
            <p:blipFill>
              <a:blip r:embed="rId1" cstate="print"/>
              <a:srcRect/>
              <a:stretch>
                <a:fillRect/>
              </a:stretch>
            </p:blipFill>
            <p:spPr bwMode="auto">
              <a:xfrm>
                <a:off x="6705600" y="3048000"/>
                <a:ext cx="1114425" cy="762000"/>
              </a:xfrm>
              <a:prstGeom prst="rect">
                <a:avLst/>
              </a:prstGeom>
              <a:noFill/>
              <a:ln w="9525">
                <a:noFill/>
                <a:miter lim="800000"/>
                <a:headEnd/>
                <a:tailEnd/>
              </a:ln>
            </p:spPr>
          </p:pic>
          <p:pic>
            <p:nvPicPr>
              <p:cNvPr id="13320" name="Picture 7" descr="D:\strictly oracle\ALL_ICONS\cnt204318.gif"/>
              <p:cNvPicPr>
                <a:picLocks noChangeAspect="1" noChangeArrowheads="1"/>
              </p:cNvPicPr>
              <p:nvPr/>
            </p:nvPicPr>
            <p:blipFill>
              <a:blip r:embed="rId1" cstate="print"/>
              <a:srcRect/>
              <a:stretch>
                <a:fillRect/>
              </a:stretch>
            </p:blipFill>
            <p:spPr bwMode="auto">
              <a:xfrm>
                <a:off x="6934200" y="2743200"/>
                <a:ext cx="1114425" cy="762000"/>
              </a:xfrm>
              <a:prstGeom prst="rect">
                <a:avLst/>
              </a:prstGeom>
              <a:noFill/>
              <a:ln w="9525">
                <a:noFill/>
                <a:miter lim="800000"/>
                <a:headEnd/>
                <a:tailEnd/>
              </a:ln>
            </p:spPr>
          </p:pic>
          <p:pic>
            <p:nvPicPr>
              <p:cNvPr id="13321" name="Picture 7" descr="D:\strictly oracle\ALL_ICONS\cnt204318.gif"/>
              <p:cNvPicPr>
                <a:picLocks noChangeAspect="1" noChangeArrowheads="1"/>
              </p:cNvPicPr>
              <p:nvPr/>
            </p:nvPicPr>
            <p:blipFill>
              <a:blip r:embed="rId1" cstate="print"/>
              <a:srcRect/>
              <a:stretch>
                <a:fillRect/>
              </a:stretch>
            </p:blipFill>
            <p:spPr bwMode="auto">
              <a:xfrm>
                <a:off x="7086600" y="2438400"/>
                <a:ext cx="1114425" cy="762000"/>
              </a:xfrm>
              <a:prstGeom prst="rect">
                <a:avLst/>
              </a:prstGeom>
              <a:noFill/>
              <a:ln w="9525">
                <a:noFill/>
                <a:miter lim="800000"/>
                <a:headEnd/>
                <a:tailEnd/>
              </a:ln>
            </p:spPr>
          </p:pic>
        </p:grpSp>
        <p:pic>
          <p:nvPicPr>
            <p:cNvPr id="15368" name="Picture 8" descr="D:\strictly oracle\ALL_ICONS\cnt204500.gif"/>
            <p:cNvPicPr>
              <a:picLocks noChangeAspect="1" noChangeArrowheads="1"/>
            </p:cNvPicPr>
            <p:nvPr/>
          </p:nvPicPr>
          <p:blipFill>
            <a:blip r:embed="rId2" cstate="print">
              <a:duotone>
                <a:prstClr val="black"/>
                <a:schemeClr val="accent2">
                  <a:tint val="45000"/>
                  <a:satMod val="400000"/>
                </a:schemeClr>
              </a:duotone>
            </a:blip>
            <a:srcRect/>
            <a:stretch>
              <a:fillRect/>
            </a:stretch>
          </p:blipFill>
          <p:spPr bwMode="auto">
            <a:xfrm>
              <a:off x="6553200" y="2667000"/>
              <a:ext cx="619125" cy="1066801"/>
            </a:xfrm>
            <a:prstGeom prst="rect">
              <a:avLst/>
            </a:prstGeom>
            <a:noFill/>
            <a:effectLst>
              <a:outerShdw blurRad="50800" dist="38100" dir="16200000" rotWithShape="0">
                <a:prstClr val="black">
                  <a:alpha val="40000"/>
                </a:prstClr>
              </a:outerShdw>
            </a:effectLst>
          </p:spPr>
        </p:pic>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HDFS</a:t>
            </a:r>
            <a:endParaRPr lang="en-US" dirty="0"/>
          </a:p>
        </p:txBody>
      </p:sp>
      <p:pic>
        <p:nvPicPr>
          <p:cNvPr id="104450" name="Picture 2"/>
          <p:cNvPicPr>
            <a:picLocks noChangeAspect="1" noChangeArrowheads="1"/>
          </p:cNvPicPr>
          <p:nvPr/>
        </p:nvPicPr>
        <p:blipFill>
          <a:blip r:embed="rId1" cstate="print"/>
          <a:srcRect/>
          <a:stretch>
            <a:fillRect/>
          </a:stretch>
        </p:blipFill>
        <p:spPr bwMode="auto">
          <a:xfrm>
            <a:off x="1314450" y="1184275"/>
            <a:ext cx="6515100" cy="4487863"/>
          </a:xfrm>
          <a:prstGeom prst="rect">
            <a:avLst/>
          </a:prstGeom>
          <a:noFill/>
          <a:ln w="9525">
            <a:solidFill>
              <a:schemeClr val="tx1"/>
            </a:solidFill>
            <a:miter lim="800000"/>
            <a:headEnd/>
            <a:tailEnd/>
          </a:ln>
        </p:spPr>
      </p:pic>
      <p:sp>
        <p:nvSpPr>
          <p:cNvPr id="6" name="Rectangle 5"/>
          <p:cNvSpPr/>
          <p:nvPr/>
        </p:nvSpPr>
        <p:spPr bwMode="auto">
          <a:xfrm>
            <a:off x="1143000" y="990600"/>
            <a:ext cx="1600200" cy="685800"/>
          </a:xfrm>
          <a:prstGeom prst="rect">
            <a:avLst/>
          </a:prstGeom>
          <a:noFill/>
          <a:ln w="28575" cap="flat" cmpd="sng" algn="ctr">
            <a:solidFill>
              <a:schemeClr val="accent2"/>
            </a:solid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609600" y="1447800"/>
            <a:ext cx="7918450" cy="770467"/>
          </a:xfrm>
        </p:spPr>
        <p:txBody>
          <a:bodyPr/>
          <a:lstStyle/>
          <a:p>
            <a:pPr lvl="1" eaLnBrk="1" hangingPunct="1">
              <a:buClr>
                <a:schemeClr val="bg1">
                  <a:lumMod val="65000"/>
                </a:schemeClr>
              </a:buClr>
              <a:tabLst>
                <a:tab pos="1600200" algn="l"/>
              </a:tabLst>
            </a:pPr>
            <a:r>
              <a:rPr lang="zh-CN" altLang="en-US" dirty="0" smtClean="0">
                <a:solidFill>
                  <a:schemeClr val="bg1">
                    <a:lumMod val="65000"/>
                  </a:schemeClr>
                </a:solidFill>
              </a:rPr>
              <a:t>了解</a:t>
            </a:r>
            <a:r>
              <a:rPr lang="en-US" altLang="zh-CN" dirty="0" smtClean="0">
                <a:solidFill>
                  <a:schemeClr val="bg1">
                    <a:lumMod val="65000"/>
                  </a:schemeClr>
                </a:solidFill>
              </a:rPr>
              <a:t>HDFS</a:t>
            </a:r>
            <a:r>
              <a:rPr lang="zh-CN" altLang="en-US" dirty="0" smtClean="0">
                <a:solidFill>
                  <a:schemeClr val="bg1">
                    <a:lumMod val="65000"/>
                  </a:schemeClr>
                </a:solidFill>
              </a:rPr>
              <a:t>架构组件</a:t>
            </a:r>
            <a:endParaRPr lang="en-US" dirty="0" smtClean="0">
              <a:solidFill>
                <a:schemeClr val="bg1">
                  <a:lumMod val="65000"/>
                </a:schemeClr>
              </a:solidFill>
            </a:endParaRPr>
          </a:p>
          <a:p>
            <a:pPr lvl="1" eaLnBrk="1" hangingPunct="1"/>
            <a:r>
              <a:rPr lang="zh-CN" altLang="en-US" dirty="0" smtClean="0"/>
              <a:t>使用</a:t>
            </a:r>
            <a:r>
              <a:rPr lang="en-US" altLang="zh-CN" dirty="0" smtClean="0"/>
              <a:t>shell</a:t>
            </a:r>
            <a:r>
              <a:rPr lang="zh-CN" altLang="en-US" dirty="0" smtClean="0"/>
              <a:t>命令操作存储在</a:t>
            </a:r>
            <a:r>
              <a:rPr lang="en-US" altLang="zh-CN" dirty="0" smtClean="0"/>
              <a:t>HDFS</a:t>
            </a:r>
            <a:r>
              <a:rPr lang="zh-CN" altLang="en-US" dirty="0" smtClean="0"/>
              <a:t>上的数据</a:t>
            </a:r>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FF"/>
                </a:solidFill>
              </a:rPr>
              <a:t>HDFS Commands</a:t>
            </a:r>
            <a:br>
              <a:rPr lang="en-US" dirty="0" smtClean="0">
                <a:solidFill>
                  <a:srgbClr val="0000FF"/>
                </a:solidFill>
              </a:rPr>
            </a:br>
            <a:endParaRPr lang="en-US" dirty="0">
              <a:solidFill>
                <a:srgbClr val="0000FF"/>
              </a:solidFill>
            </a:endParaRPr>
          </a:p>
        </p:txBody>
      </p:sp>
      <p:pic>
        <p:nvPicPr>
          <p:cNvPr id="39938" name="Picture 2"/>
          <p:cNvPicPr>
            <a:picLocks noChangeAspect="1" noChangeArrowheads="1"/>
          </p:cNvPicPr>
          <p:nvPr/>
        </p:nvPicPr>
        <p:blipFill>
          <a:blip r:embed="rId1" cstate="print"/>
          <a:srcRect/>
          <a:stretch>
            <a:fillRect/>
          </a:stretch>
        </p:blipFill>
        <p:spPr bwMode="auto">
          <a:xfrm>
            <a:off x="1752600" y="965148"/>
            <a:ext cx="5710009" cy="5283252"/>
          </a:xfrm>
          <a:prstGeom prst="rect">
            <a:avLst/>
          </a:prstGeom>
          <a:noFill/>
          <a:ln w="9525">
            <a:solidFill>
              <a:schemeClr val="tx1"/>
            </a:solidFill>
            <a:miter lim="800000"/>
            <a:headEnd/>
            <a:tailEnd/>
          </a:ln>
        </p:spPr>
      </p:pic>
      <p:sp>
        <p:nvSpPr>
          <p:cNvPr id="5" name="Rectangle 4"/>
          <p:cNvSpPr/>
          <p:nvPr/>
        </p:nvSpPr>
        <p:spPr bwMode="auto">
          <a:xfrm>
            <a:off x="1959428" y="1937658"/>
            <a:ext cx="1524000" cy="337456"/>
          </a:xfrm>
          <a:prstGeom prst="rect">
            <a:avLst/>
          </a:prstGeom>
          <a:noFill/>
          <a:ln w="28575" cap="flat" cmpd="sng" algn="ctr">
            <a:solidFill>
              <a:schemeClr val="accent2"/>
            </a:solid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bwMode="auto">
          <a:xfrm>
            <a:off x="4517574" y="1502230"/>
            <a:ext cx="1774368" cy="326570"/>
          </a:xfrm>
          <a:prstGeom prst="rect">
            <a:avLst/>
          </a:prstGeom>
          <a:noFill/>
          <a:ln w="28575" cap="flat" cmpd="sng" algn="ctr">
            <a:solidFill>
              <a:schemeClr val="accent2"/>
            </a:solid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bwMode="auto">
          <a:xfrm>
            <a:off x="4517572" y="4016830"/>
            <a:ext cx="2569028" cy="326570"/>
          </a:xfrm>
          <a:prstGeom prst="rect">
            <a:avLst/>
          </a:prstGeom>
          <a:noFill/>
          <a:ln w="28575" cap="flat" cmpd="sng" algn="ctr">
            <a:solidFill>
              <a:schemeClr val="accent2"/>
            </a:solid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File System Namespace: </a:t>
            </a:r>
            <a:br>
              <a:rPr lang="en-US" dirty="0" smtClean="0"/>
            </a:br>
            <a:r>
              <a:rPr lang="en-US" dirty="0" smtClean="0"/>
              <a:t>The HDFS FS (File System) Shell Interface</a:t>
            </a:r>
            <a:endParaRPr lang="en-US" dirty="0"/>
          </a:p>
        </p:txBody>
      </p:sp>
      <p:sp>
        <p:nvSpPr>
          <p:cNvPr id="3" name="Content Placeholder 2"/>
          <p:cNvSpPr>
            <a:spLocks noGrp="1"/>
          </p:cNvSpPr>
          <p:nvPr>
            <p:ph idx="1"/>
          </p:nvPr>
        </p:nvSpPr>
        <p:spPr>
          <a:xfrm>
            <a:off x="609600" y="1447800"/>
            <a:ext cx="7918450" cy="3103414"/>
          </a:xfrm>
        </p:spPr>
        <p:txBody>
          <a:bodyPr/>
          <a:lstStyle/>
          <a:p>
            <a:pPr lvl="1"/>
            <a:r>
              <a:rPr lang="en-US" dirty="0" smtClean="0"/>
              <a:t>HDFS</a:t>
            </a:r>
            <a:r>
              <a:rPr lang="zh-CN" altLang="en-US" dirty="0" smtClean="0"/>
              <a:t>提供传统的分级文件组织方式</a:t>
            </a:r>
            <a:r>
              <a:rPr lang="en-US" dirty="0" smtClean="0"/>
              <a:t>. </a:t>
            </a:r>
            <a:endParaRPr lang="en-US" dirty="0" smtClean="0"/>
          </a:p>
          <a:p>
            <a:pPr lvl="1"/>
            <a:r>
              <a:rPr lang="zh-CN" altLang="en-US" dirty="0" smtClean="0"/>
              <a:t>使用</a:t>
            </a:r>
            <a:r>
              <a:rPr lang="en-US" dirty="0" smtClean="0"/>
              <a:t> </a:t>
            </a:r>
            <a:r>
              <a:rPr lang="en-US" b="1" dirty="0" smtClean="0"/>
              <a:t>FS shell </a:t>
            </a:r>
            <a:r>
              <a:rPr lang="zh-CN" altLang="en-US" dirty="0" smtClean="0"/>
              <a:t>命令行接口可以和</a:t>
            </a:r>
            <a:r>
              <a:rPr lang="en-US" altLang="zh-CN" dirty="0" smtClean="0"/>
              <a:t>HDFS</a:t>
            </a:r>
            <a:r>
              <a:rPr lang="zh-CN" altLang="en-US" dirty="0" smtClean="0"/>
              <a:t>中的数据进行交互</a:t>
            </a:r>
            <a:r>
              <a:rPr lang="en-US" dirty="0" smtClean="0"/>
              <a:t>. </a:t>
            </a:r>
            <a:r>
              <a:rPr lang="zh-CN" altLang="en-US" dirty="0" smtClean="0"/>
              <a:t>命令集接口和其他是</a:t>
            </a:r>
            <a:r>
              <a:rPr lang="en-US" altLang="zh-CN" dirty="0" smtClean="0"/>
              <a:t>shell(</a:t>
            </a:r>
            <a:r>
              <a:rPr lang="zh-CN" altLang="en-US" dirty="0" smtClean="0"/>
              <a:t>如，</a:t>
            </a:r>
            <a:r>
              <a:rPr lang="en-US" altLang="zh-CN" dirty="0" smtClean="0"/>
              <a:t>bash</a:t>
            </a:r>
            <a:r>
              <a:rPr lang="zh-CN" altLang="en-US" dirty="0" smtClean="0"/>
              <a:t>，</a:t>
            </a:r>
            <a:r>
              <a:rPr lang="en-US" altLang="zh-CN" dirty="0" err="1" smtClean="0"/>
              <a:t>csh</a:t>
            </a:r>
            <a:r>
              <a:rPr lang="en-US" altLang="zh-CN" dirty="0" smtClean="0"/>
              <a:t>)</a:t>
            </a:r>
            <a:r>
              <a:rPr lang="zh-CN" altLang="en-US" dirty="0" smtClean="0"/>
              <a:t>命令类似</a:t>
            </a:r>
            <a:endParaRPr lang="en-US" dirty="0" smtClean="0"/>
          </a:p>
          <a:p>
            <a:pPr lvl="2"/>
            <a:r>
              <a:rPr lang="zh-CN" altLang="en-US" dirty="0" smtClean="0"/>
              <a:t>可以创建，删除，重命名，移动文件</a:t>
            </a:r>
            <a:r>
              <a:rPr lang="en-US" altLang="zh-CN" dirty="0" smtClean="0"/>
              <a:t>/</a:t>
            </a:r>
            <a:r>
              <a:rPr lang="zh-CN" altLang="en-US" dirty="0" smtClean="0"/>
              <a:t>目录</a:t>
            </a:r>
            <a:r>
              <a:rPr lang="en-US" dirty="0" smtClean="0"/>
              <a:t>.</a:t>
            </a:r>
            <a:endParaRPr lang="en-US" dirty="0" smtClean="0"/>
          </a:p>
          <a:p>
            <a:pPr lvl="1"/>
            <a:r>
              <a:rPr lang="zh-CN" altLang="en-US" dirty="0" smtClean="0"/>
              <a:t>在</a:t>
            </a:r>
            <a:r>
              <a:rPr lang="en-US" dirty="0" smtClean="0"/>
              <a:t>FS shell</a:t>
            </a:r>
            <a:r>
              <a:rPr lang="zh-CN" altLang="en-US" dirty="0" smtClean="0"/>
              <a:t>通过下面的方式调用</a:t>
            </a:r>
            <a:r>
              <a:rPr lang="en-US" dirty="0" smtClean="0"/>
              <a:t>:</a:t>
            </a:r>
            <a:endParaRPr lang="en-US" dirty="0" smtClean="0"/>
          </a:p>
          <a:p>
            <a:pPr lvl="1"/>
            <a:endParaRPr lang="en-US" dirty="0" smtClean="0"/>
          </a:p>
          <a:p>
            <a:pPr lvl="1"/>
            <a:endParaRPr lang="en-US" dirty="0" smtClean="0"/>
          </a:p>
          <a:p>
            <a:pPr lvl="1"/>
            <a:r>
              <a:rPr lang="zh-CN" altLang="en-US" dirty="0" smtClean="0"/>
              <a:t>通用的命令行语法</a:t>
            </a:r>
            <a:r>
              <a:rPr lang="en-US" dirty="0" smtClean="0"/>
              <a:t>: </a:t>
            </a:r>
            <a:endParaRPr lang="en-US" dirty="0" smtClean="0"/>
          </a:p>
        </p:txBody>
      </p:sp>
      <p:sp>
        <p:nvSpPr>
          <p:cNvPr id="6" name="Rectangle 4"/>
          <p:cNvSpPr>
            <a:spLocks noChangeArrowheads="1"/>
          </p:cNvSpPr>
          <p:nvPr/>
        </p:nvSpPr>
        <p:spPr bwMode="gray">
          <a:xfrm>
            <a:off x="1231900" y="4917622"/>
            <a:ext cx="7302500" cy="587828"/>
          </a:xfrm>
          <a:prstGeom prst="rect">
            <a:avLst/>
          </a:prstGeom>
          <a:solidFill>
            <a:srgbClr val="CCCCCC"/>
          </a:solidFill>
          <a:ln w="28575">
            <a:solidFill>
              <a:srgbClr val="000000"/>
            </a:solidFill>
            <a:miter lim="800000"/>
          </a:ln>
        </p:spPr>
        <p:txBody>
          <a:bodyPr lIns="92075" tIns="9144" rIns="92075" bIns="9144" anchor="ctr"/>
          <a:lstStyle/>
          <a:p>
            <a:pPr marL="457200" indent="-457200" defTabSz="400050" eaLnBrk="0" hangingPunct="0">
              <a:tabLst>
                <a:tab pos="400050" algn="r"/>
                <a:tab pos="673100" algn="l"/>
              </a:tabLst>
            </a:pPr>
            <a:r>
              <a:rPr lang="en-US" b="1" dirty="0" smtClean="0">
                <a:latin typeface="Courier New" panose="02070309020205020404" pitchFamily="49" charset="0"/>
              </a:rPr>
              <a:t>hadoop command [genericOptions] [commandOptions] </a:t>
            </a:r>
            <a:endParaRPr lang="en-US" b="1" dirty="0">
              <a:latin typeface="Courier New" panose="02070309020205020404" pitchFamily="49" charset="0"/>
            </a:endParaRPr>
          </a:p>
        </p:txBody>
      </p:sp>
      <p:sp>
        <p:nvSpPr>
          <p:cNvPr id="7" name="Rectangle 4"/>
          <p:cNvSpPr>
            <a:spLocks noChangeArrowheads="1"/>
          </p:cNvSpPr>
          <p:nvPr/>
        </p:nvSpPr>
        <p:spPr bwMode="gray">
          <a:xfrm>
            <a:off x="1280886" y="3430359"/>
            <a:ext cx="7228114" cy="576944"/>
          </a:xfrm>
          <a:prstGeom prst="rect">
            <a:avLst/>
          </a:prstGeom>
          <a:solidFill>
            <a:srgbClr val="CCCCCC"/>
          </a:solidFill>
          <a:ln w="28575">
            <a:solidFill>
              <a:srgbClr val="000000"/>
            </a:solidFill>
            <a:miter lim="800000"/>
          </a:ln>
        </p:spPr>
        <p:txBody>
          <a:bodyPr lIns="92075" tIns="9144" rIns="92075" bIns="9144" anchor="ctr"/>
          <a:lstStyle/>
          <a:p>
            <a:pPr marL="457200" indent="-457200" defTabSz="400050" eaLnBrk="0" hangingPunct="0">
              <a:tabLst>
                <a:tab pos="400050" algn="r"/>
                <a:tab pos="673100" algn="l"/>
              </a:tabLst>
            </a:pPr>
            <a:r>
              <a:rPr lang="en-US" b="1" dirty="0" smtClean="0">
                <a:latin typeface="Courier New" panose="02070309020205020404" pitchFamily="49" charset="0"/>
              </a:rPr>
              <a:t>hadoop fs &lt;args&gt;</a:t>
            </a:r>
            <a:endParaRPr lang="en-US" b="1" dirty="0">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File System Namespace: </a:t>
            </a:r>
            <a:br>
              <a:rPr lang="en-US" dirty="0" smtClean="0"/>
            </a:br>
            <a:r>
              <a:rPr lang="en-US" dirty="0" smtClean="0"/>
              <a:t>The HDFS FS (File System) Shell Interface</a:t>
            </a:r>
            <a:endParaRPr lang="en-US" dirty="0"/>
          </a:p>
        </p:txBody>
      </p:sp>
      <p:sp>
        <p:nvSpPr>
          <p:cNvPr id="7" name="Rectangle 4"/>
          <p:cNvSpPr>
            <a:spLocks noChangeArrowheads="1"/>
          </p:cNvSpPr>
          <p:nvPr/>
        </p:nvSpPr>
        <p:spPr bwMode="gray">
          <a:xfrm>
            <a:off x="838200" y="1371600"/>
            <a:ext cx="7228114" cy="457200"/>
          </a:xfrm>
          <a:prstGeom prst="rect">
            <a:avLst/>
          </a:prstGeom>
          <a:solidFill>
            <a:srgbClr val="CCCCCC"/>
          </a:solidFill>
          <a:ln w="28575">
            <a:solidFill>
              <a:srgbClr val="000000"/>
            </a:solidFill>
            <a:miter lim="800000"/>
          </a:ln>
        </p:spPr>
        <p:txBody>
          <a:bodyPr lIns="92075" tIns="9144" rIns="92075" bIns="9144" anchor="ctr"/>
          <a:lstStyle/>
          <a:p>
            <a:pPr marL="457200" indent="-457200" defTabSz="400050" eaLnBrk="0" hangingPunct="0">
              <a:tabLst>
                <a:tab pos="400050" algn="r"/>
                <a:tab pos="673100" algn="l"/>
              </a:tabLst>
            </a:pPr>
            <a:r>
              <a:rPr lang="en-US" b="1" dirty="0" smtClean="0">
                <a:latin typeface="Courier New" panose="02070309020205020404" pitchFamily="49" charset="0"/>
              </a:rPr>
              <a:t>hadoop fs -help</a:t>
            </a:r>
            <a:endParaRPr lang="en-US" b="1" dirty="0">
              <a:latin typeface="Courier New" panose="02070309020205020404" pitchFamily="49" charset="0"/>
            </a:endParaRPr>
          </a:p>
        </p:txBody>
      </p:sp>
      <p:pic>
        <p:nvPicPr>
          <p:cNvPr id="56322" name="Picture 2"/>
          <p:cNvPicPr>
            <a:picLocks noChangeAspect="1" noChangeArrowheads="1"/>
          </p:cNvPicPr>
          <p:nvPr/>
        </p:nvPicPr>
        <p:blipFill>
          <a:blip r:embed="rId1" cstate="print"/>
          <a:srcRect b="13114"/>
          <a:stretch>
            <a:fillRect/>
          </a:stretch>
        </p:blipFill>
        <p:spPr bwMode="auto">
          <a:xfrm>
            <a:off x="838200" y="2057400"/>
            <a:ext cx="5708650" cy="4038600"/>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smtClean="0"/>
              <a:t>Accessing HDFS</a:t>
            </a:r>
            <a:endParaRPr lang="en-US" dirty="0" smtClean="0"/>
          </a:p>
        </p:txBody>
      </p:sp>
      <p:pic>
        <p:nvPicPr>
          <p:cNvPr id="37890" name="Picture 2"/>
          <p:cNvPicPr>
            <a:picLocks noChangeAspect="1" noChangeArrowheads="1"/>
          </p:cNvPicPr>
          <p:nvPr/>
        </p:nvPicPr>
        <p:blipFill>
          <a:blip r:embed="rId1" cstate="print"/>
          <a:srcRect r="20026" b="41075"/>
          <a:stretch>
            <a:fillRect/>
          </a:stretch>
        </p:blipFill>
        <p:spPr bwMode="auto">
          <a:xfrm>
            <a:off x="762000" y="990600"/>
            <a:ext cx="5477470" cy="3810000"/>
          </a:xfrm>
          <a:prstGeom prst="rect">
            <a:avLst/>
          </a:prstGeom>
          <a:noFill/>
          <a:ln w="9525">
            <a:solidFill>
              <a:schemeClr val="tx1"/>
            </a:solidFill>
            <a:miter lim="800000"/>
            <a:headEnd/>
            <a:tailEnd/>
          </a:ln>
        </p:spPr>
      </p:pic>
      <p:sp>
        <p:nvSpPr>
          <p:cNvPr id="6" name="Rectangle 5"/>
          <p:cNvSpPr/>
          <p:nvPr/>
        </p:nvSpPr>
        <p:spPr bwMode="auto">
          <a:xfrm>
            <a:off x="2200870" y="1426028"/>
            <a:ext cx="990600" cy="228600"/>
          </a:xfrm>
          <a:prstGeom prst="rect">
            <a:avLst/>
          </a:prstGeom>
          <a:noFill/>
          <a:ln w="28575" cap="flat" cmpd="sng" algn="ctr">
            <a:solidFill>
              <a:schemeClr val="accent2"/>
            </a:solid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37891" name="Picture 3"/>
          <p:cNvPicPr>
            <a:picLocks noChangeAspect="1" noChangeArrowheads="1"/>
          </p:cNvPicPr>
          <p:nvPr/>
        </p:nvPicPr>
        <p:blipFill>
          <a:blip r:embed="rId2" cstate="print"/>
          <a:srcRect/>
          <a:stretch>
            <a:fillRect/>
          </a:stretch>
        </p:blipFill>
        <p:spPr bwMode="auto">
          <a:xfrm>
            <a:off x="2438400" y="3924300"/>
            <a:ext cx="6090047" cy="2276792"/>
          </a:xfrm>
          <a:prstGeom prst="rect">
            <a:avLst/>
          </a:prstGeom>
          <a:noFill/>
          <a:ln w="9525">
            <a:solidFill>
              <a:schemeClr val="tx1"/>
            </a:solidFill>
            <a:miter lim="800000"/>
            <a:headEnd/>
            <a:tailEnd/>
          </a:ln>
        </p:spPr>
      </p:pic>
      <p:sp>
        <p:nvSpPr>
          <p:cNvPr id="9" name="Rectangle 8"/>
          <p:cNvSpPr/>
          <p:nvPr/>
        </p:nvSpPr>
        <p:spPr bwMode="auto">
          <a:xfrm>
            <a:off x="2286000" y="5715000"/>
            <a:ext cx="4038600" cy="533400"/>
          </a:xfrm>
          <a:prstGeom prst="rect">
            <a:avLst/>
          </a:prstGeom>
          <a:noFill/>
          <a:ln w="28575" cap="flat" cmpd="sng" algn="ctr">
            <a:solidFill>
              <a:schemeClr val="accent2"/>
            </a:solid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FS Shell Commands</a:t>
            </a:r>
            <a:endParaRPr lang="en-US" dirty="0"/>
          </a:p>
        </p:txBody>
      </p:sp>
      <p:pic>
        <p:nvPicPr>
          <p:cNvPr id="38914" name="Picture 2"/>
          <p:cNvPicPr>
            <a:picLocks noChangeAspect="1" noChangeArrowheads="1"/>
          </p:cNvPicPr>
          <p:nvPr/>
        </p:nvPicPr>
        <p:blipFill>
          <a:blip r:embed="rId1" cstate="print"/>
          <a:srcRect/>
          <a:stretch>
            <a:fillRect/>
          </a:stretch>
        </p:blipFill>
        <p:spPr bwMode="auto">
          <a:xfrm>
            <a:off x="838200" y="990600"/>
            <a:ext cx="4198937" cy="4945063"/>
          </a:xfrm>
          <a:prstGeom prst="rect">
            <a:avLst/>
          </a:prstGeom>
          <a:noFill/>
          <a:ln w="9525">
            <a:solidFill>
              <a:schemeClr val="tx1"/>
            </a:solidFill>
            <a:miter lim="800000"/>
            <a:headEnd/>
            <a:tailEnd/>
          </a:ln>
        </p:spPr>
      </p:pic>
      <p:pic>
        <p:nvPicPr>
          <p:cNvPr id="3" name="Picture 2"/>
          <p:cNvPicPr>
            <a:picLocks noChangeAspect="1" noChangeArrowheads="1"/>
          </p:cNvPicPr>
          <p:nvPr/>
        </p:nvPicPr>
        <p:blipFill>
          <a:blip r:embed="rId2" cstate="print"/>
          <a:srcRect r="15940"/>
          <a:stretch>
            <a:fillRect/>
          </a:stretch>
        </p:blipFill>
        <p:spPr bwMode="auto">
          <a:xfrm>
            <a:off x="3276600" y="1828800"/>
            <a:ext cx="5029200" cy="3670473"/>
          </a:xfrm>
          <a:prstGeom prst="rect">
            <a:avLst/>
          </a:prstGeom>
          <a:noFill/>
          <a:ln w="9525">
            <a:solidFill>
              <a:schemeClr val="tx1"/>
            </a:solidFill>
            <a:miter lim="800000"/>
            <a:headEnd/>
            <a:tailEnd/>
          </a:ln>
        </p:spPr>
      </p:pic>
      <p:sp>
        <p:nvSpPr>
          <p:cNvPr id="5" name="Rectangle 4"/>
          <p:cNvSpPr/>
          <p:nvPr/>
        </p:nvSpPr>
        <p:spPr bwMode="auto">
          <a:xfrm>
            <a:off x="3124200" y="1741714"/>
            <a:ext cx="3276600" cy="304800"/>
          </a:xfrm>
          <a:prstGeom prst="rect">
            <a:avLst/>
          </a:prstGeom>
          <a:noFill/>
          <a:ln w="28575" cap="flat" cmpd="sng" algn="ctr">
            <a:solidFill>
              <a:schemeClr val="accent2"/>
            </a:solid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bwMode="auto">
          <a:xfrm>
            <a:off x="3145972" y="4191000"/>
            <a:ext cx="3276600" cy="304800"/>
          </a:xfrm>
          <a:prstGeom prst="rect">
            <a:avLst/>
          </a:prstGeom>
          <a:noFill/>
          <a:ln w="28575" cap="flat" cmpd="sng" algn="ctr">
            <a:solidFill>
              <a:schemeClr val="accent2"/>
            </a:solid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 </a:t>
            </a:r>
            <a:r>
              <a:rPr lang="zh-CN" altLang="en-US" dirty="0" smtClean="0"/>
              <a:t>特点</a:t>
            </a:r>
            <a:endParaRPr lang="en-US" dirty="0"/>
          </a:p>
        </p:txBody>
      </p:sp>
      <p:sp>
        <p:nvSpPr>
          <p:cNvPr id="14" name="Rectangle 13"/>
          <p:cNvSpPr/>
          <p:nvPr/>
        </p:nvSpPr>
        <p:spPr bwMode="auto">
          <a:xfrm>
            <a:off x="2329542" y="2514600"/>
            <a:ext cx="4495800" cy="685800"/>
          </a:xfrm>
          <a:prstGeom prst="rect">
            <a:avLst/>
          </a:prstGeom>
          <a:ln>
            <a:headEnd type="none" w="sm" len="sm"/>
            <a:tailEnd type="none" w="sm" len="sm"/>
          </a:ln>
        </p:spPr>
        <p:style>
          <a:lnRef idx="0">
            <a:schemeClr val="accent5"/>
          </a:lnRef>
          <a:fillRef idx="3">
            <a:schemeClr val="accent5"/>
          </a:fillRef>
          <a:effectRef idx="3">
            <a:schemeClr val="accent5"/>
          </a:effectRef>
          <a:fontRef idx="minor">
            <a:schemeClr val="lt1"/>
          </a:fontRef>
        </p:style>
        <p:txBody>
          <a:bodyPr anchor="ctr"/>
          <a:lstStyle/>
          <a:p>
            <a:pPr defTabSz="228600">
              <a:spcBef>
                <a:spcPct val="20000"/>
              </a:spcBef>
              <a:buClr>
                <a:srgbClr val="FF0000"/>
              </a:buClr>
              <a:buFont typeface="Arial" panose="020B0604020202020204" pitchFamily="34" charset="0"/>
              <a:buNone/>
              <a:defRPr/>
            </a:pPr>
            <a:endParaRPr lang="en-US" b="1" dirty="0" smtClean="0">
              <a:solidFill>
                <a:srgbClr val="FF0000"/>
              </a:solidFill>
              <a:cs typeface="Microsoft Sans Serif" panose="020B0604020202020204" pitchFamily="34" charset="0"/>
            </a:endParaRPr>
          </a:p>
          <a:p>
            <a:pPr defTabSz="228600">
              <a:spcBef>
                <a:spcPct val="20000"/>
              </a:spcBef>
              <a:buClr>
                <a:srgbClr val="FF0000"/>
              </a:buClr>
              <a:buFont typeface="Arial" panose="020B0604020202020204" pitchFamily="34" charset="0"/>
              <a:buNone/>
              <a:defRPr/>
            </a:pPr>
            <a:r>
              <a:rPr lang="zh-CN" altLang="en-US" b="1" dirty="0" smtClean="0">
                <a:solidFill>
                  <a:srgbClr val="FF0000"/>
                </a:solidFill>
                <a:cs typeface="Microsoft Sans Serif" panose="020B0604020202020204" pitchFamily="34" charset="0"/>
              </a:rPr>
              <a:t>高吞吐量</a:t>
            </a:r>
            <a:endParaRPr lang="en-US" b="1" dirty="0" smtClean="0">
              <a:solidFill>
                <a:srgbClr val="FF0000"/>
              </a:solidFill>
              <a:cs typeface="Microsoft Sans Serif" panose="020B0604020202020204" pitchFamily="34" charset="0"/>
            </a:endParaRPr>
          </a:p>
          <a:p>
            <a:pPr defTabSz="228600">
              <a:spcBef>
                <a:spcPct val="20000"/>
              </a:spcBef>
              <a:buClr>
                <a:srgbClr val="FF0000"/>
              </a:buClr>
              <a:buFont typeface="Arial" panose="020B0604020202020204" pitchFamily="34" charset="0"/>
              <a:buNone/>
              <a:defRPr/>
            </a:pPr>
            <a:endParaRPr lang="en-US" b="1" dirty="0">
              <a:solidFill>
                <a:srgbClr val="FF0000"/>
              </a:solidFill>
              <a:cs typeface="Microsoft Sans Serif" panose="020B0604020202020204" pitchFamily="34" charset="0"/>
            </a:endParaRPr>
          </a:p>
        </p:txBody>
      </p:sp>
      <p:sp>
        <p:nvSpPr>
          <p:cNvPr id="15" name="Rectangle 14"/>
          <p:cNvSpPr/>
          <p:nvPr/>
        </p:nvSpPr>
        <p:spPr bwMode="auto">
          <a:xfrm>
            <a:off x="2329544" y="3505200"/>
            <a:ext cx="4495800" cy="685800"/>
          </a:xfrm>
          <a:prstGeom prst="rect">
            <a:avLst/>
          </a:prstGeom>
          <a:ln>
            <a:headEnd type="none" w="sm" len="sm"/>
            <a:tailEnd type="none" w="sm" len="sm"/>
          </a:ln>
        </p:spPr>
        <p:style>
          <a:lnRef idx="0">
            <a:schemeClr val="accent5"/>
          </a:lnRef>
          <a:fillRef idx="3">
            <a:schemeClr val="accent5"/>
          </a:fillRef>
          <a:effectRef idx="3">
            <a:schemeClr val="accent5"/>
          </a:effectRef>
          <a:fontRef idx="minor">
            <a:schemeClr val="lt1"/>
          </a:fontRef>
        </p:style>
        <p:txBody>
          <a:bodyPr anchor="ctr"/>
          <a:lstStyle/>
          <a:p>
            <a:pPr defTabSz="228600">
              <a:spcBef>
                <a:spcPct val="20000"/>
              </a:spcBef>
              <a:buClr>
                <a:srgbClr val="FF0000"/>
              </a:buClr>
              <a:buFont typeface="Arial" panose="020B0604020202020204" pitchFamily="34" charset="0"/>
              <a:buNone/>
              <a:defRPr/>
            </a:pPr>
            <a:endParaRPr lang="en-US" b="1" dirty="0" smtClean="0">
              <a:solidFill>
                <a:srgbClr val="FF0000"/>
              </a:solidFill>
              <a:cs typeface="Microsoft Sans Serif" panose="020B0604020202020204" pitchFamily="34" charset="0"/>
            </a:endParaRPr>
          </a:p>
          <a:p>
            <a:pPr defTabSz="228600">
              <a:spcBef>
                <a:spcPct val="20000"/>
              </a:spcBef>
              <a:buClr>
                <a:srgbClr val="FF0000"/>
              </a:buClr>
              <a:buFont typeface="Arial" panose="020B0604020202020204" pitchFamily="34" charset="0"/>
              <a:buNone/>
              <a:defRPr/>
            </a:pPr>
            <a:r>
              <a:rPr lang="zh-CN" altLang="en-US" b="1" dirty="0" smtClean="0">
                <a:solidFill>
                  <a:srgbClr val="FF0000"/>
                </a:solidFill>
                <a:cs typeface="Microsoft Sans Serif" panose="020B0604020202020204" pitchFamily="34" charset="0"/>
              </a:rPr>
              <a:t>在项目里处理大数据集</a:t>
            </a:r>
            <a:endParaRPr lang="en-US" b="1" dirty="0" smtClean="0">
              <a:solidFill>
                <a:srgbClr val="FF0000"/>
              </a:solidFill>
              <a:cs typeface="Microsoft Sans Serif" panose="020B0604020202020204" pitchFamily="34" charset="0"/>
            </a:endParaRPr>
          </a:p>
          <a:p>
            <a:pPr defTabSz="228600">
              <a:spcBef>
                <a:spcPct val="20000"/>
              </a:spcBef>
              <a:buClr>
                <a:srgbClr val="FF0000"/>
              </a:buClr>
              <a:buFont typeface="Arial" panose="020B0604020202020204" pitchFamily="34" charset="0"/>
              <a:buNone/>
              <a:defRPr/>
            </a:pPr>
            <a:endParaRPr lang="en-US" b="1" dirty="0">
              <a:solidFill>
                <a:srgbClr val="FF0000"/>
              </a:solidFill>
              <a:cs typeface="Microsoft Sans Serif" panose="020B0604020202020204" pitchFamily="34" charset="0"/>
            </a:endParaRPr>
          </a:p>
        </p:txBody>
      </p:sp>
      <p:sp>
        <p:nvSpPr>
          <p:cNvPr id="16" name="Rectangle 15"/>
          <p:cNvSpPr/>
          <p:nvPr/>
        </p:nvSpPr>
        <p:spPr bwMode="auto">
          <a:xfrm>
            <a:off x="2318656" y="4495800"/>
            <a:ext cx="4495800" cy="685800"/>
          </a:xfrm>
          <a:prstGeom prst="rect">
            <a:avLst/>
          </a:prstGeom>
          <a:ln>
            <a:headEnd type="none" w="sm" len="sm"/>
            <a:tailEnd type="none" w="sm" len="sm"/>
          </a:ln>
        </p:spPr>
        <p:style>
          <a:lnRef idx="0">
            <a:schemeClr val="accent5"/>
          </a:lnRef>
          <a:fillRef idx="3">
            <a:schemeClr val="accent5"/>
          </a:fillRef>
          <a:effectRef idx="3">
            <a:schemeClr val="accent5"/>
          </a:effectRef>
          <a:fontRef idx="minor">
            <a:schemeClr val="lt1"/>
          </a:fontRef>
        </p:style>
        <p:txBody>
          <a:bodyPr anchor="ctr"/>
          <a:lstStyle/>
          <a:p>
            <a:pPr defTabSz="228600">
              <a:spcBef>
                <a:spcPct val="20000"/>
              </a:spcBef>
              <a:buClr>
                <a:srgbClr val="FF0000"/>
              </a:buClr>
              <a:buFont typeface="Arial" panose="020B0604020202020204" pitchFamily="34" charset="0"/>
              <a:buNone/>
              <a:defRPr/>
            </a:pPr>
            <a:endParaRPr lang="en-US" b="1" dirty="0" smtClean="0">
              <a:solidFill>
                <a:srgbClr val="FF0000"/>
              </a:solidFill>
              <a:cs typeface="Microsoft Sans Serif" panose="020B0604020202020204" pitchFamily="34" charset="0"/>
            </a:endParaRPr>
          </a:p>
          <a:p>
            <a:pPr defTabSz="228600">
              <a:spcBef>
                <a:spcPct val="20000"/>
              </a:spcBef>
              <a:buClr>
                <a:srgbClr val="FF0000"/>
              </a:buClr>
              <a:buFont typeface="Arial" panose="020B0604020202020204" pitchFamily="34" charset="0"/>
              <a:buNone/>
              <a:defRPr/>
            </a:pPr>
            <a:r>
              <a:rPr lang="zh-CN" altLang="en-US" b="1" dirty="0" smtClean="0">
                <a:solidFill>
                  <a:srgbClr val="FF0000"/>
                </a:solidFill>
                <a:cs typeface="Microsoft Sans Serif" panose="020B0604020202020204" pitchFamily="34" charset="0"/>
              </a:rPr>
              <a:t>流式访问文件系统数据</a:t>
            </a:r>
            <a:endParaRPr lang="en-US" b="1" dirty="0" smtClean="0">
              <a:solidFill>
                <a:srgbClr val="FF0000"/>
              </a:solidFill>
              <a:cs typeface="Microsoft Sans Serif" panose="020B0604020202020204" pitchFamily="34" charset="0"/>
            </a:endParaRPr>
          </a:p>
          <a:p>
            <a:pPr defTabSz="228600">
              <a:spcBef>
                <a:spcPct val="20000"/>
              </a:spcBef>
              <a:buClr>
                <a:srgbClr val="FF0000"/>
              </a:buClr>
              <a:buFont typeface="Arial" panose="020B0604020202020204" pitchFamily="34" charset="0"/>
              <a:buNone/>
              <a:defRPr/>
            </a:pPr>
            <a:endParaRPr lang="en-US" b="1" dirty="0">
              <a:solidFill>
                <a:srgbClr val="FF0000"/>
              </a:solidFill>
              <a:cs typeface="Microsoft Sans Serif" panose="020B0604020202020204" pitchFamily="34" charset="0"/>
            </a:endParaRPr>
          </a:p>
        </p:txBody>
      </p:sp>
      <p:sp>
        <p:nvSpPr>
          <p:cNvPr id="17" name="Rectangle 16"/>
          <p:cNvSpPr/>
          <p:nvPr/>
        </p:nvSpPr>
        <p:spPr bwMode="auto">
          <a:xfrm>
            <a:off x="2362200" y="1524000"/>
            <a:ext cx="4495800" cy="685800"/>
          </a:xfrm>
          <a:prstGeom prst="rect">
            <a:avLst/>
          </a:prstGeom>
          <a:ln>
            <a:headEnd type="none" w="sm" len="sm"/>
            <a:tailEnd type="none" w="sm" len="sm"/>
          </a:ln>
        </p:spPr>
        <p:style>
          <a:lnRef idx="0">
            <a:schemeClr val="accent5"/>
          </a:lnRef>
          <a:fillRef idx="3">
            <a:schemeClr val="accent5"/>
          </a:fillRef>
          <a:effectRef idx="3">
            <a:schemeClr val="accent5"/>
          </a:effectRef>
          <a:fontRef idx="minor">
            <a:schemeClr val="lt1"/>
          </a:fontRef>
        </p:style>
        <p:txBody>
          <a:bodyPr anchor="ctr"/>
          <a:lstStyle/>
          <a:p>
            <a:pPr defTabSz="228600">
              <a:spcBef>
                <a:spcPct val="20000"/>
              </a:spcBef>
              <a:buClr>
                <a:srgbClr val="FF0000"/>
              </a:buClr>
              <a:buFont typeface="Arial" panose="020B0604020202020204" pitchFamily="34" charset="0"/>
              <a:buNone/>
              <a:defRPr/>
            </a:pPr>
            <a:r>
              <a:rPr lang="zh-CN" altLang="en-US" b="1" dirty="0" smtClean="0">
                <a:solidFill>
                  <a:srgbClr val="FF0000"/>
                </a:solidFill>
                <a:cs typeface="Microsoft Sans Serif" panose="020B0604020202020204" pitchFamily="34" charset="0"/>
              </a:rPr>
              <a:t>高容错</a:t>
            </a:r>
            <a:endParaRPr lang="en-US" b="1" dirty="0">
              <a:solidFill>
                <a:srgbClr val="FF0000"/>
              </a:solidFill>
              <a:cs typeface="Microsoft Sans Serif" panose="020B0604020202020204" pitchFamily="34" charset="0"/>
            </a:endParaRPr>
          </a:p>
        </p:txBody>
      </p:sp>
      <p:sp>
        <p:nvSpPr>
          <p:cNvPr id="19" name="Rectangle 18"/>
          <p:cNvSpPr/>
          <p:nvPr/>
        </p:nvSpPr>
        <p:spPr bwMode="auto">
          <a:xfrm>
            <a:off x="2326575" y="5486400"/>
            <a:ext cx="4495800" cy="685800"/>
          </a:xfrm>
          <a:prstGeom prst="rect">
            <a:avLst/>
          </a:prstGeom>
          <a:ln>
            <a:headEnd type="none" w="sm" len="sm"/>
            <a:tailEnd type="none" w="sm" len="sm"/>
          </a:ln>
        </p:spPr>
        <p:style>
          <a:lnRef idx="0">
            <a:schemeClr val="accent5"/>
          </a:lnRef>
          <a:fillRef idx="3">
            <a:schemeClr val="accent5"/>
          </a:fillRef>
          <a:effectRef idx="3">
            <a:schemeClr val="accent5"/>
          </a:effectRef>
          <a:fontRef idx="minor">
            <a:schemeClr val="lt1"/>
          </a:fontRef>
        </p:style>
        <p:txBody>
          <a:bodyPr anchor="ctr"/>
          <a:lstStyle/>
          <a:p>
            <a:pPr defTabSz="228600">
              <a:spcBef>
                <a:spcPct val="20000"/>
              </a:spcBef>
              <a:buClr>
                <a:srgbClr val="FF0000"/>
              </a:buClr>
              <a:buFont typeface="Arial" panose="020B0604020202020204" pitchFamily="34" charset="0"/>
              <a:buNone/>
              <a:defRPr/>
            </a:pPr>
            <a:endParaRPr lang="en-US" b="1" dirty="0" smtClean="0">
              <a:solidFill>
                <a:srgbClr val="FF0000"/>
              </a:solidFill>
              <a:cs typeface="Microsoft Sans Serif" panose="020B0604020202020204" pitchFamily="34" charset="0"/>
            </a:endParaRPr>
          </a:p>
          <a:p>
            <a:pPr defTabSz="228600">
              <a:spcBef>
                <a:spcPct val="20000"/>
              </a:spcBef>
              <a:buClr>
                <a:srgbClr val="FF0000"/>
              </a:buClr>
              <a:buFont typeface="Arial" panose="020B0604020202020204" pitchFamily="34" charset="0"/>
              <a:buNone/>
              <a:defRPr/>
            </a:pPr>
            <a:r>
              <a:rPr lang="zh-CN" altLang="en-US" b="1" dirty="0" smtClean="0">
                <a:solidFill>
                  <a:srgbClr val="FF0000"/>
                </a:solidFill>
                <a:cs typeface="Microsoft Sans Serif" panose="020B0604020202020204" pitchFamily="34" charset="0"/>
              </a:rPr>
              <a:t>可以构建在普通的硬件之上</a:t>
            </a:r>
            <a:endParaRPr lang="en-US" b="1" dirty="0" smtClean="0">
              <a:solidFill>
                <a:srgbClr val="FF0000"/>
              </a:solidFill>
              <a:cs typeface="Microsoft Sans Serif" panose="020B0604020202020204" pitchFamily="34" charset="0"/>
            </a:endParaRPr>
          </a:p>
          <a:p>
            <a:pPr defTabSz="228600">
              <a:spcBef>
                <a:spcPct val="20000"/>
              </a:spcBef>
              <a:buClr>
                <a:srgbClr val="FF0000"/>
              </a:buClr>
              <a:buFont typeface="Arial" panose="020B0604020202020204" pitchFamily="34" charset="0"/>
              <a:buNone/>
              <a:defRPr/>
            </a:pPr>
            <a:endParaRPr lang="en-US" b="1" dirty="0">
              <a:solidFill>
                <a:srgbClr val="FF0000"/>
              </a:solidFill>
              <a:cs typeface="Microsoft Sans Serif" panose="020B0604020202020204"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File System Operations: Examples</a:t>
            </a:r>
            <a:endParaRPr lang="en-US" dirty="0"/>
          </a:p>
        </p:txBody>
      </p:sp>
      <p:sp>
        <p:nvSpPr>
          <p:cNvPr id="8" name="Content Placeholder 7"/>
          <p:cNvSpPr>
            <a:spLocks noGrp="1"/>
          </p:cNvSpPr>
          <p:nvPr>
            <p:ph idx="1"/>
          </p:nvPr>
        </p:nvSpPr>
        <p:spPr>
          <a:xfrm>
            <a:off x="609600" y="3733800"/>
            <a:ext cx="7918450" cy="3078792"/>
          </a:xfrm>
        </p:spPr>
        <p:txBody>
          <a:bodyPr/>
          <a:lstStyle/>
          <a:p>
            <a:pPr lvl="1"/>
            <a:r>
              <a:rPr lang="zh-CN" altLang="en-US" dirty="0" smtClean="0"/>
              <a:t>文件显示的各列</a:t>
            </a:r>
            <a:r>
              <a:rPr lang="zh-CN" altLang="en-US" dirty="0"/>
              <a:t>信息</a:t>
            </a:r>
            <a:r>
              <a:rPr lang="en-US" dirty="0" smtClean="0"/>
              <a:t>:</a:t>
            </a:r>
            <a:endParaRPr lang="en-US" dirty="0" smtClean="0"/>
          </a:p>
          <a:p>
            <a:pPr lvl="2"/>
            <a:r>
              <a:rPr lang="en-US" sz="1800" dirty="0" smtClean="0">
                <a:latin typeface="Courier New" panose="02070309020205020404" pitchFamily="49" charset="0"/>
                <a:cs typeface="Courier New" panose="02070309020205020404" pitchFamily="49" charset="0"/>
              </a:rPr>
              <a:t>permissions number_of_replicas userid groupid filesize modification_date modification_time filename</a:t>
            </a:r>
            <a:endParaRPr lang="en-US" sz="1800" dirty="0" smtClean="0">
              <a:latin typeface="Courier New" panose="02070309020205020404" pitchFamily="49" charset="0"/>
              <a:cs typeface="Courier New" panose="02070309020205020404" pitchFamily="49" charset="0"/>
            </a:endParaRPr>
          </a:p>
          <a:p>
            <a:pPr lvl="1"/>
            <a:r>
              <a:rPr lang="zh-CN" altLang="en-US" dirty="0" smtClean="0"/>
              <a:t>目录显示各列信息</a:t>
            </a:r>
            <a:r>
              <a:rPr lang="en-US" dirty="0" smtClean="0"/>
              <a:t>:</a:t>
            </a:r>
            <a:endParaRPr lang="en-US" dirty="0" smtClean="0"/>
          </a:p>
          <a:p>
            <a:pPr lvl="2"/>
            <a:r>
              <a:rPr lang="en-US" sz="1800" dirty="0" smtClean="0">
                <a:latin typeface="Courier New" panose="02070309020205020404" pitchFamily="49" charset="0"/>
                <a:cs typeface="Courier New" panose="02070309020205020404" pitchFamily="49" charset="0"/>
              </a:rPr>
              <a:t>permissions userid groupid modification_date modification_time dirname</a:t>
            </a:r>
            <a:endParaRPr lang="en-US" sz="1800" dirty="0" smtClean="0">
              <a:latin typeface="Courier New" panose="02070309020205020404" pitchFamily="49" charset="0"/>
              <a:cs typeface="Courier New" panose="02070309020205020404" pitchFamily="49" charset="0"/>
            </a:endParaRPr>
          </a:p>
          <a:p>
            <a:endParaRPr lang="en-US" dirty="0" smtClean="0"/>
          </a:p>
          <a:p>
            <a:endParaRPr lang="en-US" dirty="0"/>
          </a:p>
        </p:txBody>
      </p:sp>
      <p:sp>
        <p:nvSpPr>
          <p:cNvPr id="5" name="Rectangle 4"/>
          <p:cNvSpPr>
            <a:spLocks noChangeArrowheads="1"/>
          </p:cNvSpPr>
          <p:nvPr/>
        </p:nvSpPr>
        <p:spPr bwMode="gray">
          <a:xfrm>
            <a:off x="838200" y="1066800"/>
            <a:ext cx="7228114" cy="457200"/>
          </a:xfrm>
          <a:prstGeom prst="rect">
            <a:avLst/>
          </a:prstGeom>
          <a:solidFill>
            <a:srgbClr val="CCCCCC"/>
          </a:solidFill>
          <a:ln w="28575">
            <a:solidFill>
              <a:srgbClr val="000000"/>
            </a:solidFill>
            <a:miter lim="800000"/>
          </a:ln>
        </p:spPr>
        <p:txBody>
          <a:bodyPr lIns="92075" tIns="9144" rIns="92075" bIns="9144" anchor="ctr"/>
          <a:lstStyle/>
          <a:p>
            <a:pPr marL="457200" indent="-457200" defTabSz="400050" eaLnBrk="0" hangingPunct="0">
              <a:tabLst>
                <a:tab pos="400050" algn="r"/>
                <a:tab pos="673100" algn="l"/>
              </a:tabLst>
            </a:pPr>
            <a:r>
              <a:rPr lang="en-US" b="1" dirty="0" smtClean="0">
                <a:latin typeface="Courier New" panose="02070309020205020404" pitchFamily="49" charset="0"/>
              </a:rPr>
              <a:t>hadoop fs -ls</a:t>
            </a:r>
            <a:endParaRPr lang="en-US" b="1" dirty="0">
              <a:latin typeface="Courier New" panose="02070309020205020404" pitchFamily="49" charset="0"/>
            </a:endParaRPr>
          </a:p>
        </p:txBody>
      </p:sp>
      <p:grpSp>
        <p:nvGrpSpPr>
          <p:cNvPr id="18" name="Group 17"/>
          <p:cNvGrpSpPr/>
          <p:nvPr/>
        </p:nvGrpSpPr>
        <p:grpSpPr>
          <a:xfrm>
            <a:off x="6818615" y="3086100"/>
            <a:ext cx="824310" cy="457200"/>
            <a:chOff x="7239000" y="2057400"/>
            <a:chExt cx="824310" cy="457200"/>
          </a:xfrm>
        </p:grpSpPr>
        <p:sp>
          <p:nvSpPr>
            <p:cNvPr id="13" name="Right Brace 12"/>
            <p:cNvSpPr/>
            <p:nvPr/>
          </p:nvSpPr>
          <p:spPr bwMode="auto">
            <a:xfrm>
              <a:off x="7239000" y="2057400"/>
              <a:ext cx="228600" cy="457200"/>
            </a:xfrm>
            <a:prstGeom prst="rightBrace">
              <a:avLst/>
            </a:prstGeom>
            <a:noFill/>
            <a:ln w="28575" cap="flat" cmpd="sng" algn="ctr">
              <a:solidFill>
                <a:schemeClr val="accent2"/>
              </a:solid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TextBox 14"/>
            <p:cNvSpPr txBox="1"/>
            <p:nvPr/>
          </p:nvSpPr>
          <p:spPr>
            <a:xfrm>
              <a:off x="7468275" y="2107168"/>
              <a:ext cx="595035" cy="369332"/>
            </a:xfrm>
            <a:prstGeom prst="rect">
              <a:avLst/>
            </a:prstGeom>
            <a:noFill/>
          </p:spPr>
          <p:txBody>
            <a:bodyPr wrap="none" rtlCol="0">
              <a:spAutoFit/>
            </a:bodyPr>
            <a:lstStyle/>
            <a:p>
              <a:r>
                <a:rPr lang="en-US" b="1" dirty="0" smtClean="0">
                  <a:solidFill>
                    <a:schemeClr val="accent2"/>
                  </a:solidFill>
                  <a:latin typeface="LavosHandy™" pitchFamily="66" charset="0"/>
                </a:rPr>
                <a:t>files</a:t>
              </a:r>
              <a:endParaRPr lang="en-US" b="1" dirty="0">
                <a:solidFill>
                  <a:schemeClr val="accent2"/>
                </a:solidFill>
                <a:latin typeface="LavosHandy™" pitchFamily="66" charset="0"/>
              </a:endParaRPr>
            </a:p>
          </p:txBody>
        </p:sp>
      </p:grpSp>
      <p:grpSp>
        <p:nvGrpSpPr>
          <p:cNvPr id="19" name="Group 18"/>
          <p:cNvGrpSpPr/>
          <p:nvPr/>
        </p:nvGrpSpPr>
        <p:grpSpPr>
          <a:xfrm>
            <a:off x="6818615" y="2362200"/>
            <a:ext cx="1477660" cy="457200"/>
            <a:chOff x="7239000" y="2743200"/>
            <a:chExt cx="1477660" cy="457200"/>
          </a:xfrm>
        </p:grpSpPr>
        <p:sp>
          <p:nvSpPr>
            <p:cNvPr id="14" name="Right Brace 13"/>
            <p:cNvSpPr/>
            <p:nvPr/>
          </p:nvSpPr>
          <p:spPr bwMode="auto">
            <a:xfrm>
              <a:off x="7239000" y="2743200"/>
              <a:ext cx="228600" cy="457200"/>
            </a:xfrm>
            <a:prstGeom prst="rightBrace">
              <a:avLst/>
            </a:prstGeom>
            <a:noFill/>
            <a:ln w="28575" cap="flat" cmpd="sng" algn="ctr">
              <a:solidFill>
                <a:schemeClr val="accent2"/>
              </a:solid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TextBox 15"/>
            <p:cNvSpPr txBox="1"/>
            <p:nvPr/>
          </p:nvSpPr>
          <p:spPr>
            <a:xfrm>
              <a:off x="7467600" y="2770108"/>
              <a:ext cx="1249060" cy="369332"/>
            </a:xfrm>
            <a:prstGeom prst="rect">
              <a:avLst/>
            </a:prstGeom>
            <a:noFill/>
          </p:spPr>
          <p:txBody>
            <a:bodyPr wrap="none" rtlCol="0">
              <a:spAutoFit/>
            </a:bodyPr>
            <a:lstStyle/>
            <a:p>
              <a:r>
                <a:rPr lang="en-US" b="1" dirty="0" smtClean="0">
                  <a:solidFill>
                    <a:schemeClr val="accent2"/>
                  </a:solidFill>
                  <a:latin typeface="LavosHandy™" pitchFamily="66" charset="0"/>
                </a:rPr>
                <a:t>directories</a:t>
              </a:r>
              <a:endParaRPr lang="en-US" b="1" dirty="0">
                <a:solidFill>
                  <a:schemeClr val="accent2"/>
                </a:solidFill>
                <a:latin typeface="LavosHandy™" pitchFamily="66" charset="0"/>
              </a:endParaRPr>
            </a:p>
          </p:txBody>
        </p:sp>
      </p:grpSp>
      <p:pic>
        <p:nvPicPr>
          <p:cNvPr id="69636" name="Picture 4"/>
          <p:cNvPicPr>
            <a:picLocks noChangeAspect="1" noChangeArrowheads="1"/>
          </p:cNvPicPr>
          <p:nvPr/>
        </p:nvPicPr>
        <p:blipFill>
          <a:blip r:embed="rId1" cstate="print"/>
          <a:srcRect b="13665"/>
          <a:stretch>
            <a:fillRect/>
          </a:stretch>
        </p:blipFill>
        <p:spPr bwMode="auto">
          <a:xfrm>
            <a:off x="857250" y="1714500"/>
            <a:ext cx="5884664" cy="1905000"/>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FS Shell Commands</a:t>
            </a:r>
            <a:endParaRPr lang="en-US" dirty="0"/>
          </a:p>
        </p:txBody>
      </p:sp>
      <p:graphicFrame>
        <p:nvGraphicFramePr>
          <p:cNvPr id="4" name="Content Placeholder 3"/>
          <p:cNvGraphicFramePr>
            <a:graphicFrameLocks noGrp="1"/>
          </p:cNvGraphicFramePr>
          <p:nvPr>
            <p:ph idx="1"/>
          </p:nvPr>
        </p:nvGraphicFramePr>
        <p:xfrm>
          <a:off x="609600" y="1056640"/>
          <a:ext cx="8001000" cy="5039360"/>
        </p:xfrm>
        <a:graphic>
          <a:graphicData uri="http://schemas.openxmlformats.org/drawingml/2006/table">
            <a:tbl>
              <a:tblPr firstRow="1" bandRow="1">
                <a:tableStyleId>{93296810-A885-4BE3-A3E7-6D5BEEA58F35}</a:tableStyleId>
              </a:tblPr>
              <a:tblGrid>
                <a:gridCol w="1616882"/>
                <a:gridCol w="6384118"/>
              </a:tblGrid>
              <a:tr h="370840">
                <a:tc>
                  <a:txBody>
                    <a:bodyPr/>
                    <a:lstStyle/>
                    <a:p>
                      <a:r>
                        <a:rPr lang="en-US" dirty="0" smtClean="0"/>
                        <a:t>Command</a:t>
                      </a:r>
                      <a:endParaRPr lang="en-US" dirty="0"/>
                    </a:p>
                  </a:txBody>
                  <a:tcPr/>
                </a:tc>
                <a:tc>
                  <a:txBody>
                    <a:bodyPr/>
                    <a:lstStyle/>
                    <a:p>
                      <a:r>
                        <a:rPr lang="en-US" dirty="0" smtClean="0"/>
                        <a:t>Description</a:t>
                      </a:r>
                      <a:endParaRPr lang="en-US" dirty="0"/>
                    </a:p>
                  </a:txBody>
                  <a:tcPr/>
                </a:tc>
              </a:tr>
              <a:tr h="370840">
                <a:tc>
                  <a:txBody>
                    <a:bodyPr/>
                    <a:lstStyle/>
                    <a:p>
                      <a:r>
                        <a:rPr lang="en-US" sz="1400" b="1" dirty="0" smtClean="0">
                          <a:latin typeface="Courier New" panose="02070309020205020404" pitchFamily="49" charset="0"/>
                          <a:cs typeface="Courier New" panose="02070309020205020404" pitchFamily="49" charset="0"/>
                        </a:rPr>
                        <a:t>cat</a:t>
                      </a:r>
                      <a:endParaRPr lang="en-US" sz="1400" b="1" dirty="0">
                        <a:latin typeface="Courier New" panose="02070309020205020404" pitchFamily="49" charset="0"/>
                        <a:cs typeface="Courier New" panose="02070309020205020404" pitchFamily="49" charset="0"/>
                      </a:endParaRPr>
                    </a:p>
                  </a:txBody>
                  <a:tcPr/>
                </a:tc>
                <a:tc>
                  <a:txBody>
                    <a:bodyPr/>
                    <a:lstStyle/>
                    <a:p>
                      <a:r>
                        <a:rPr lang="en-US" sz="1400" dirty="0" smtClean="0"/>
                        <a:t>Copies source paths to stdout.</a:t>
                      </a:r>
                      <a:endParaRPr lang="en-US" sz="1400" dirty="0"/>
                    </a:p>
                  </a:txBody>
                  <a:tcPr/>
                </a:tc>
              </a:tr>
              <a:tr h="370840">
                <a:tc>
                  <a:txBody>
                    <a:bodyPr/>
                    <a:lstStyle/>
                    <a:p>
                      <a:r>
                        <a:rPr lang="en-US" sz="1400" b="1" dirty="0" smtClean="0">
                          <a:latin typeface="Courier New" panose="02070309020205020404" pitchFamily="49" charset="0"/>
                          <a:cs typeface="Courier New" panose="02070309020205020404" pitchFamily="49" charset="0"/>
                        </a:rPr>
                        <a:t>copyFromLocal</a:t>
                      </a:r>
                      <a:endParaRPr lang="en-US" sz="1400" b="1" dirty="0">
                        <a:latin typeface="Courier New" panose="02070309020205020404" pitchFamily="49" charset="0"/>
                        <a:cs typeface="Courier New" panose="02070309020205020404" pitchFamily="49" charset="0"/>
                      </a:endParaRPr>
                    </a:p>
                  </a:txBody>
                  <a:tcPr/>
                </a:tc>
                <a:tc>
                  <a:txBody>
                    <a:bodyPr/>
                    <a:lstStyle/>
                    <a:p>
                      <a:r>
                        <a:rPr lang="en-US" sz="1400" dirty="0" smtClean="0"/>
                        <a:t>Copies</a:t>
                      </a:r>
                      <a:r>
                        <a:rPr lang="en-US" sz="1400" baseline="0" dirty="0" smtClean="0"/>
                        <a:t> </a:t>
                      </a:r>
                      <a:r>
                        <a:rPr lang="en-US" sz="1400" dirty="0" smtClean="0"/>
                        <a:t>a file from the local file system to HDFS. </a:t>
                      </a:r>
                      <a:r>
                        <a:rPr lang="en-US" sz="1400" i="1" dirty="0" smtClean="0"/>
                        <a:t>This command is similar to </a:t>
                      </a:r>
                      <a:r>
                        <a:rPr lang="en-US" sz="1400" i="1" dirty="0" smtClean="0">
                          <a:latin typeface="Courier New" panose="02070309020205020404" pitchFamily="49" charset="0"/>
                          <a:cs typeface="Courier New" panose="02070309020205020404" pitchFamily="49" charset="0"/>
                        </a:rPr>
                        <a:t>get</a:t>
                      </a:r>
                      <a:r>
                        <a:rPr lang="en-US" sz="1400" i="1" dirty="0" smtClean="0"/>
                        <a:t> command, except that the destination is restricted to a local file reference.</a:t>
                      </a:r>
                      <a:endParaRPr lang="en-US" sz="1400" i="1" dirty="0"/>
                    </a:p>
                  </a:txBody>
                  <a:tcPr/>
                </a:tc>
              </a:tr>
              <a:tr h="370840">
                <a:tc>
                  <a:txBody>
                    <a:bodyPr/>
                    <a:lstStyle/>
                    <a:p>
                      <a:r>
                        <a:rPr lang="en-US" sz="1400" b="1" dirty="0" smtClean="0">
                          <a:latin typeface="Courier New" panose="02070309020205020404" pitchFamily="49" charset="0"/>
                          <a:cs typeface="Courier New" panose="02070309020205020404" pitchFamily="49" charset="0"/>
                        </a:rPr>
                        <a:t>copyToLocal</a:t>
                      </a:r>
                      <a:endParaRPr lang="en-US" sz="1400" b="1" dirty="0">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400" dirty="0" smtClean="0"/>
                        <a:t>Copies</a:t>
                      </a:r>
                      <a:r>
                        <a:rPr lang="en-US" sz="1400" baseline="0" dirty="0" smtClean="0"/>
                        <a:t> </a:t>
                      </a:r>
                      <a:r>
                        <a:rPr lang="en-US" sz="1400" dirty="0" smtClean="0"/>
                        <a:t>a file from HDFS</a:t>
                      </a:r>
                      <a:r>
                        <a:rPr lang="en-US" sz="1400" baseline="0" dirty="0" smtClean="0"/>
                        <a:t> to the </a:t>
                      </a:r>
                      <a:r>
                        <a:rPr lang="en-US" sz="1400" dirty="0" smtClean="0"/>
                        <a:t>local file system. </a:t>
                      </a:r>
                      <a:r>
                        <a:rPr lang="en-US" sz="1400" b="0" i="1" dirty="0" smtClean="0"/>
                        <a:t>This command is</a:t>
                      </a:r>
                      <a:r>
                        <a:rPr lang="en-US" sz="1400" b="0" i="1" baseline="0" dirty="0" smtClean="0"/>
                        <a:t> s</a:t>
                      </a:r>
                      <a:r>
                        <a:rPr lang="en-US" sz="1400" b="0" i="1" dirty="0" smtClean="0"/>
                        <a:t>imilar to get command, except that the destination is restricted to a local file reference.</a:t>
                      </a:r>
                      <a:endParaRPr lang="en-US" sz="1400" b="0" i="1" dirty="0" smtClean="0"/>
                    </a:p>
                  </a:txBody>
                  <a:tcPr/>
                </a:tc>
              </a:tr>
              <a:tr h="370840">
                <a:tc>
                  <a:txBody>
                    <a:bodyPr/>
                    <a:lstStyle/>
                    <a:p>
                      <a:r>
                        <a:rPr lang="en-US" sz="1400" b="1" dirty="0" smtClean="0">
                          <a:latin typeface="Courier New" panose="02070309020205020404" pitchFamily="49" charset="0"/>
                          <a:cs typeface="Courier New" panose="02070309020205020404" pitchFamily="49" charset="0"/>
                        </a:rPr>
                        <a:t>cp</a:t>
                      </a:r>
                      <a:endParaRPr lang="en-US" sz="1400" b="1" dirty="0">
                        <a:latin typeface="Courier New" panose="02070309020205020404" pitchFamily="49" charset="0"/>
                        <a:cs typeface="Courier New" panose="02070309020205020404" pitchFamily="49" charset="0"/>
                      </a:endParaRPr>
                    </a:p>
                  </a:txBody>
                  <a:tcPr/>
                </a:tc>
                <a:tc>
                  <a:txBody>
                    <a:bodyPr/>
                    <a:lstStyle/>
                    <a:p>
                      <a:r>
                        <a:rPr lang="en-US" sz="1400" dirty="0" smtClean="0"/>
                        <a:t>Copy files from source to destination</a:t>
                      </a:r>
                      <a:r>
                        <a:rPr lang="en-US" sz="1400" baseline="0" dirty="0" smtClean="0"/>
                        <a:t> in HDFS</a:t>
                      </a:r>
                      <a:endParaRPr lang="en-US" sz="1400" dirty="0"/>
                    </a:p>
                  </a:txBody>
                  <a:tcPr/>
                </a:tc>
              </a:tr>
              <a:tr h="370840">
                <a:tc>
                  <a:txBody>
                    <a:bodyPr/>
                    <a:lstStyle/>
                    <a:p>
                      <a:r>
                        <a:rPr lang="en-US" sz="1400" b="1" dirty="0" smtClean="0">
                          <a:latin typeface="Courier New" panose="02070309020205020404" pitchFamily="49" charset="0"/>
                          <a:cs typeface="Courier New" panose="02070309020205020404" pitchFamily="49" charset="0"/>
                        </a:rPr>
                        <a:t>get</a:t>
                      </a:r>
                      <a:endParaRPr lang="en-US" sz="1400" b="1" dirty="0">
                        <a:latin typeface="Courier New" panose="02070309020205020404" pitchFamily="49" charset="0"/>
                        <a:cs typeface="Courier New" panose="02070309020205020404" pitchFamily="49" charset="0"/>
                      </a:endParaRPr>
                    </a:p>
                  </a:txBody>
                  <a:tcPr/>
                </a:tc>
                <a:tc>
                  <a:txBody>
                    <a:bodyPr/>
                    <a:lstStyle/>
                    <a:p>
                      <a:r>
                        <a:rPr lang="en-US" sz="1400" dirty="0" smtClean="0"/>
                        <a:t>Copies files from HDFS to the local file system</a:t>
                      </a:r>
                      <a:endParaRPr lang="en-US" sz="1400" dirty="0"/>
                    </a:p>
                  </a:txBody>
                  <a:tcPr/>
                </a:tc>
              </a:tr>
              <a:tr h="370840">
                <a:tc>
                  <a:txBody>
                    <a:bodyPr/>
                    <a:lstStyle/>
                    <a:p>
                      <a:r>
                        <a:rPr lang="en-US" sz="1400" b="1" dirty="0" smtClean="0">
                          <a:latin typeface="Courier New" panose="02070309020205020404" pitchFamily="49" charset="0"/>
                          <a:cs typeface="Courier New" panose="02070309020205020404" pitchFamily="49" charset="0"/>
                        </a:rPr>
                        <a:t>jar</a:t>
                      </a:r>
                      <a:endParaRPr lang="en-US" sz="1400" b="1" dirty="0">
                        <a:latin typeface="Courier New" panose="02070309020205020404" pitchFamily="49" charset="0"/>
                        <a:cs typeface="Courier New" panose="02070309020205020404" pitchFamily="49" charset="0"/>
                      </a:endParaRPr>
                    </a:p>
                  </a:txBody>
                  <a:tcPr/>
                </a:tc>
                <a:tc>
                  <a:txBody>
                    <a:bodyPr/>
                    <a:lstStyle/>
                    <a:p>
                      <a:r>
                        <a:rPr lang="en-US" sz="1400" dirty="0" smtClean="0"/>
                        <a:t>Runs a jar file. Users can bundle their Map Reduce code in a jar file and execute it using this command. </a:t>
                      </a:r>
                      <a:endParaRPr lang="en-US" sz="1400" dirty="0"/>
                    </a:p>
                  </a:txBody>
                  <a:tcPr/>
                </a:tc>
              </a:tr>
              <a:tr h="370840">
                <a:tc>
                  <a:txBody>
                    <a:bodyPr/>
                    <a:lstStyle/>
                    <a:p>
                      <a:r>
                        <a:rPr lang="en-US" sz="1400" b="1" dirty="0" smtClean="0">
                          <a:latin typeface="Courier New" panose="02070309020205020404" pitchFamily="49" charset="0"/>
                          <a:cs typeface="Courier New" panose="02070309020205020404" pitchFamily="49" charset="0"/>
                        </a:rPr>
                        <a:t>mkdir</a:t>
                      </a:r>
                      <a:endParaRPr lang="en-US" sz="1400" b="1" dirty="0">
                        <a:latin typeface="Courier New" panose="02070309020205020404" pitchFamily="49" charset="0"/>
                        <a:cs typeface="Courier New" panose="02070309020205020404" pitchFamily="49" charset="0"/>
                      </a:endParaRPr>
                    </a:p>
                  </a:txBody>
                  <a:tcPr/>
                </a:tc>
                <a:tc>
                  <a:txBody>
                    <a:bodyPr/>
                    <a:lstStyle/>
                    <a:p>
                      <a:r>
                        <a:rPr lang="en-US" sz="1400" dirty="0" smtClean="0"/>
                        <a:t>Creates</a:t>
                      </a:r>
                      <a:r>
                        <a:rPr lang="en-US" sz="1400" baseline="0" dirty="0" smtClean="0"/>
                        <a:t> one or more HDFS directories</a:t>
                      </a:r>
                      <a:endParaRPr lang="en-US" sz="1400" dirty="0"/>
                    </a:p>
                  </a:txBody>
                  <a:tcPr/>
                </a:tc>
              </a:tr>
              <a:tr h="370840">
                <a:tc>
                  <a:txBody>
                    <a:bodyPr/>
                    <a:lstStyle/>
                    <a:p>
                      <a:r>
                        <a:rPr lang="en-US" sz="1400" b="1" dirty="0" smtClean="0">
                          <a:latin typeface="Courier New" panose="02070309020205020404" pitchFamily="49" charset="0"/>
                          <a:cs typeface="Courier New" panose="02070309020205020404" pitchFamily="49" charset="0"/>
                        </a:rPr>
                        <a:t>mv</a:t>
                      </a:r>
                      <a:endParaRPr lang="en-US" sz="1400" b="1" dirty="0">
                        <a:latin typeface="Courier New" panose="02070309020205020404" pitchFamily="49" charset="0"/>
                        <a:cs typeface="Courier New" panose="02070309020205020404" pitchFamily="49" charset="0"/>
                      </a:endParaRPr>
                    </a:p>
                  </a:txBody>
                  <a:tcPr/>
                </a:tc>
                <a:tc>
                  <a:txBody>
                    <a:bodyPr/>
                    <a:lstStyle/>
                    <a:p>
                      <a:r>
                        <a:rPr lang="en-US" sz="1400" dirty="0" smtClean="0"/>
                        <a:t>Moves files from source to destination. Moving files across file systems is not permitted.</a:t>
                      </a:r>
                      <a:endParaRPr lang="en-US" sz="1400" dirty="0"/>
                    </a:p>
                  </a:txBody>
                  <a:tcPr/>
                </a:tc>
              </a:tr>
              <a:tr h="370840">
                <a:tc>
                  <a:txBody>
                    <a:bodyPr/>
                    <a:lstStyle/>
                    <a:p>
                      <a:r>
                        <a:rPr lang="en-US" sz="1400" b="1" dirty="0" smtClean="0">
                          <a:latin typeface="Courier New" panose="02070309020205020404" pitchFamily="49" charset="0"/>
                          <a:cs typeface="Courier New" panose="02070309020205020404" pitchFamily="49" charset="0"/>
                        </a:rPr>
                        <a:t>put</a:t>
                      </a:r>
                      <a:endParaRPr lang="en-US" sz="1400" b="1" dirty="0">
                        <a:latin typeface="Courier New" panose="02070309020205020404" pitchFamily="49" charset="0"/>
                        <a:cs typeface="Courier New" panose="02070309020205020404" pitchFamily="49" charset="0"/>
                      </a:endParaRPr>
                    </a:p>
                  </a:txBody>
                  <a:tcPr/>
                </a:tc>
                <a:tc>
                  <a:txBody>
                    <a:bodyPr/>
                    <a:lstStyle/>
                    <a:p>
                      <a:r>
                        <a:rPr lang="en-US" sz="1400" dirty="0" smtClean="0"/>
                        <a:t>Copies</a:t>
                      </a:r>
                      <a:r>
                        <a:rPr lang="en-US" sz="1400" baseline="0" dirty="0" smtClean="0"/>
                        <a:t> files </a:t>
                      </a:r>
                      <a:r>
                        <a:rPr lang="en-US" sz="1400" dirty="0" smtClean="0"/>
                        <a:t>from the local file system to HDFS</a:t>
                      </a:r>
                      <a:endParaRPr lang="en-US" sz="1400" dirty="0"/>
                    </a:p>
                  </a:txBody>
                  <a:tcPr/>
                </a:tc>
              </a:tr>
              <a:tr h="370840">
                <a:tc>
                  <a:txBody>
                    <a:bodyPr/>
                    <a:lstStyle/>
                    <a:p>
                      <a:r>
                        <a:rPr lang="en-US" sz="1400" b="1" dirty="0" smtClean="0">
                          <a:latin typeface="Courier New" panose="02070309020205020404" pitchFamily="49" charset="0"/>
                          <a:cs typeface="Courier New" panose="02070309020205020404" pitchFamily="49" charset="0"/>
                        </a:rPr>
                        <a:t>Rm</a:t>
                      </a:r>
                      <a:endParaRPr lang="en-US" sz="1400" b="1" dirty="0">
                        <a:latin typeface="Courier New" panose="02070309020205020404" pitchFamily="49" charset="0"/>
                        <a:cs typeface="Courier New" panose="02070309020205020404" pitchFamily="49" charset="0"/>
                      </a:endParaRPr>
                    </a:p>
                  </a:txBody>
                  <a:tcPr/>
                </a:tc>
                <a:tc>
                  <a:txBody>
                    <a:bodyPr/>
                    <a:lstStyle/>
                    <a:p>
                      <a:r>
                        <a:rPr lang="en-US" sz="1400" dirty="0" smtClean="0"/>
                        <a:t>Deletes files specified. The </a:t>
                      </a:r>
                      <a:r>
                        <a:rPr lang="en-US" sz="1400" dirty="0" smtClean="0">
                          <a:latin typeface="Courier New" panose="02070309020205020404" pitchFamily="49" charset="0"/>
                          <a:cs typeface="Courier New" panose="02070309020205020404" pitchFamily="49" charset="0"/>
                        </a:rPr>
                        <a:t>-r</a:t>
                      </a:r>
                      <a:r>
                        <a:rPr lang="en-US" sz="1400" dirty="0" smtClean="0"/>
                        <a:t> option deletes the directory and its contents.</a:t>
                      </a:r>
                      <a:endParaRPr lang="en-US" sz="1400" dirty="0" smtClean="0"/>
                    </a:p>
                  </a:txBody>
                  <a:tcPr/>
                </a:tc>
              </a:tr>
              <a:tr h="370840">
                <a:tc>
                  <a:txBody>
                    <a:bodyPr/>
                    <a:lstStyle/>
                    <a:p>
                      <a:r>
                        <a:rPr lang="en-US" sz="1400" b="1" kern="1200" baseline="0" dirty="0" smtClean="0">
                          <a:solidFill>
                            <a:schemeClr val="dk1"/>
                          </a:solidFill>
                          <a:latin typeface="Courier New" panose="02070309020205020404" pitchFamily="49" charset="0"/>
                          <a:ea typeface="+mn-ea"/>
                          <a:cs typeface="Courier New" panose="02070309020205020404" pitchFamily="49" charset="0"/>
                        </a:rPr>
                        <a:t>version</a:t>
                      </a:r>
                      <a:endParaRPr lang="en-US" sz="1400" b="1" dirty="0">
                        <a:latin typeface="Courier New" panose="02070309020205020404" pitchFamily="49" charset="0"/>
                        <a:cs typeface="Courier New" panose="02070309020205020404" pitchFamily="49" charset="0"/>
                      </a:endParaRPr>
                    </a:p>
                  </a:txBody>
                  <a:tcPr/>
                </a:tc>
                <a:tc>
                  <a:txBody>
                    <a:bodyPr/>
                    <a:lstStyle/>
                    <a:p>
                      <a:r>
                        <a:rPr lang="en-US" sz="1400" kern="1200" baseline="0" dirty="0" smtClean="0">
                          <a:solidFill>
                            <a:schemeClr val="dk1"/>
                          </a:solidFill>
                          <a:latin typeface="+mn-lt"/>
                          <a:ea typeface="+mn-ea"/>
                          <a:cs typeface="+mn-cs"/>
                        </a:rPr>
                        <a:t>Prints the Hadoop version</a:t>
                      </a:r>
                      <a:endParaRPr lang="en-US" sz="1400" dirty="0"/>
                    </a:p>
                  </a:txBody>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File System Operations: Examples</a:t>
            </a:r>
            <a:endParaRPr lang="en-US" dirty="0"/>
          </a:p>
        </p:txBody>
      </p:sp>
      <p:pic>
        <p:nvPicPr>
          <p:cNvPr id="70658" name="Picture 2"/>
          <p:cNvPicPr>
            <a:picLocks noChangeAspect="1" noChangeArrowheads="1"/>
          </p:cNvPicPr>
          <p:nvPr/>
        </p:nvPicPr>
        <p:blipFill>
          <a:blip r:embed="rId1" cstate="print"/>
          <a:srcRect b="6666"/>
          <a:stretch>
            <a:fillRect/>
          </a:stretch>
        </p:blipFill>
        <p:spPr bwMode="auto">
          <a:xfrm>
            <a:off x="838199" y="1371402"/>
            <a:ext cx="5678916" cy="2133798"/>
          </a:xfrm>
          <a:prstGeom prst="rect">
            <a:avLst/>
          </a:prstGeom>
          <a:noFill/>
          <a:ln w="9525">
            <a:solidFill>
              <a:schemeClr val="tx1"/>
            </a:solidFill>
            <a:miter lim="800000"/>
            <a:headEnd/>
            <a:tailEnd/>
          </a:ln>
        </p:spPr>
      </p:pic>
      <p:sp>
        <p:nvSpPr>
          <p:cNvPr id="6" name="Rectangle 5"/>
          <p:cNvSpPr/>
          <p:nvPr/>
        </p:nvSpPr>
        <p:spPr bwMode="auto">
          <a:xfrm>
            <a:off x="704850" y="2133402"/>
            <a:ext cx="5257800" cy="228600"/>
          </a:xfrm>
          <a:prstGeom prst="rect">
            <a:avLst/>
          </a:prstGeom>
          <a:noFill/>
          <a:ln w="28575" cap="flat" cmpd="sng" algn="ctr">
            <a:solidFill>
              <a:schemeClr val="accent2"/>
            </a:solid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70659" name="Picture 3"/>
          <p:cNvPicPr>
            <a:picLocks noChangeAspect="1" noChangeArrowheads="1"/>
          </p:cNvPicPr>
          <p:nvPr/>
        </p:nvPicPr>
        <p:blipFill>
          <a:blip r:embed="rId2" cstate="print"/>
          <a:srcRect b="6434"/>
          <a:stretch>
            <a:fillRect/>
          </a:stretch>
        </p:blipFill>
        <p:spPr bwMode="auto">
          <a:xfrm>
            <a:off x="838200" y="4272686"/>
            <a:ext cx="7681626" cy="1899514"/>
          </a:xfrm>
          <a:prstGeom prst="rect">
            <a:avLst/>
          </a:prstGeom>
          <a:noFill/>
          <a:ln w="9525">
            <a:solidFill>
              <a:schemeClr val="tx1"/>
            </a:solidFill>
            <a:miter lim="800000"/>
            <a:headEnd/>
            <a:tailEnd/>
          </a:ln>
        </p:spPr>
      </p:pic>
      <p:sp>
        <p:nvSpPr>
          <p:cNvPr id="9" name="TextBox 8"/>
          <p:cNvSpPr txBox="1"/>
          <p:nvPr/>
        </p:nvSpPr>
        <p:spPr>
          <a:xfrm flipH="1">
            <a:off x="762000" y="990600"/>
            <a:ext cx="8001000" cy="338554"/>
          </a:xfrm>
          <a:prstGeom prst="rect">
            <a:avLst/>
          </a:prstGeom>
          <a:noFill/>
        </p:spPr>
        <p:txBody>
          <a:bodyPr wrap="square" rtlCol="0">
            <a:spAutoFit/>
          </a:bodyPr>
          <a:lstStyle/>
          <a:p>
            <a:r>
              <a:rPr lang="en-US" sz="1600" dirty="0" smtClean="0">
                <a:latin typeface="+mj-lt"/>
              </a:rPr>
              <a:t>Create an HDFS directory named </a:t>
            </a:r>
            <a:r>
              <a:rPr lang="en-US" sz="1600" dirty="0" smtClean="0">
                <a:latin typeface="Courier New" panose="02070309020205020404" pitchFamily="49" charset="0"/>
                <a:cs typeface="Courier New" panose="02070309020205020404" pitchFamily="49" charset="0"/>
              </a:rPr>
              <a:t>curriculum</a:t>
            </a:r>
            <a:r>
              <a:rPr lang="en-US" sz="1600" dirty="0" smtClean="0">
                <a:latin typeface="+mj-lt"/>
              </a:rPr>
              <a:t> by using the </a:t>
            </a:r>
            <a:r>
              <a:rPr lang="en-US" sz="1600" dirty="0" smtClean="0">
                <a:latin typeface="Courier New" panose="02070309020205020404" pitchFamily="49" charset="0"/>
                <a:cs typeface="Courier New" panose="02070309020205020404" pitchFamily="49" charset="0"/>
              </a:rPr>
              <a:t>mkdir</a:t>
            </a:r>
            <a:r>
              <a:rPr lang="en-US" sz="1600" dirty="0" smtClean="0">
                <a:latin typeface="+mj-lt"/>
              </a:rPr>
              <a:t> command: </a:t>
            </a:r>
            <a:endParaRPr lang="en-US" sz="1600" dirty="0">
              <a:latin typeface="+mj-lt"/>
            </a:endParaRPr>
          </a:p>
        </p:txBody>
      </p:sp>
      <p:sp>
        <p:nvSpPr>
          <p:cNvPr id="10" name="TextBox 9"/>
          <p:cNvSpPr txBox="1"/>
          <p:nvPr/>
        </p:nvSpPr>
        <p:spPr>
          <a:xfrm flipH="1">
            <a:off x="751114" y="3657600"/>
            <a:ext cx="8534400" cy="584775"/>
          </a:xfrm>
          <a:prstGeom prst="rect">
            <a:avLst/>
          </a:prstGeom>
          <a:noFill/>
        </p:spPr>
        <p:txBody>
          <a:bodyPr wrap="square" rtlCol="0">
            <a:spAutoFit/>
          </a:bodyPr>
          <a:lstStyle/>
          <a:p>
            <a:r>
              <a:rPr lang="en-US" sz="1600" dirty="0" smtClean="0">
                <a:latin typeface="+mj-lt"/>
              </a:rPr>
              <a:t>Copy </a:t>
            </a:r>
            <a:r>
              <a:rPr lang="en-US" sz="1600" dirty="0" smtClean="0">
                <a:latin typeface="Courier New" panose="02070309020205020404" pitchFamily="49" charset="0"/>
                <a:cs typeface="Courier New" panose="02070309020205020404" pitchFamily="49" charset="0"/>
              </a:rPr>
              <a:t>lab_05_01.txt</a:t>
            </a:r>
            <a:r>
              <a:rPr lang="en-US" sz="1600" dirty="0" smtClean="0">
                <a:latin typeface="+mj-lt"/>
              </a:rPr>
              <a:t> from the local file system to the </a:t>
            </a:r>
            <a:r>
              <a:rPr lang="en-US" sz="1600" dirty="0" smtClean="0">
                <a:latin typeface="Courier New" panose="02070309020205020404" pitchFamily="49" charset="0"/>
                <a:cs typeface="Courier New" panose="02070309020205020404" pitchFamily="49" charset="0"/>
              </a:rPr>
              <a:t>curriculum</a:t>
            </a:r>
            <a:r>
              <a:rPr lang="en-US" sz="1600" dirty="0" smtClean="0">
                <a:latin typeface="+mj-lt"/>
                <a:cs typeface="Courier New" panose="02070309020205020404" pitchFamily="49" charset="0"/>
              </a:rPr>
              <a:t> </a:t>
            </a:r>
            <a:r>
              <a:rPr lang="en-US" sz="1600" dirty="0" smtClean="0">
                <a:latin typeface="+mj-lt"/>
              </a:rPr>
              <a:t>HDFS </a:t>
            </a:r>
            <a:endParaRPr lang="en-US" sz="1600" dirty="0" smtClean="0">
              <a:latin typeface="+mj-lt"/>
            </a:endParaRPr>
          </a:p>
          <a:p>
            <a:r>
              <a:rPr lang="en-US" sz="1600" dirty="0" smtClean="0">
                <a:latin typeface="+mj-lt"/>
              </a:rPr>
              <a:t>directory by using the </a:t>
            </a:r>
            <a:r>
              <a:rPr lang="en-US" sz="1600" dirty="0" smtClean="0">
                <a:latin typeface="Courier New" panose="02070309020205020404" pitchFamily="49" charset="0"/>
                <a:cs typeface="Courier New" panose="02070309020205020404" pitchFamily="49" charset="0"/>
              </a:rPr>
              <a:t>copyFromLocal</a:t>
            </a:r>
            <a:r>
              <a:rPr lang="en-US" sz="1600" dirty="0" smtClean="0">
                <a:latin typeface="+mj-lt"/>
                <a:cs typeface="Courier New" panose="02070309020205020404" pitchFamily="49" charset="0"/>
              </a:rPr>
              <a:t> </a:t>
            </a:r>
            <a:r>
              <a:rPr lang="en-US" sz="1600" dirty="0" smtClean="0">
                <a:latin typeface="+mj-lt"/>
              </a:rPr>
              <a:t>command: </a:t>
            </a:r>
            <a:endParaRPr lang="en-US" sz="1600" dirty="0">
              <a:latin typeface="+mj-lt"/>
            </a:endParaRPr>
          </a:p>
        </p:txBody>
      </p:sp>
      <p:sp>
        <p:nvSpPr>
          <p:cNvPr id="11" name="Rectangle 10"/>
          <p:cNvSpPr/>
          <p:nvPr/>
        </p:nvSpPr>
        <p:spPr bwMode="auto">
          <a:xfrm>
            <a:off x="772884" y="5225142"/>
            <a:ext cx="7848600" cy="718458"/>
          </a:xfrm>
          <a:prstGeom prst="rect">
            <a:avLst/>
          </a:prstGeom>
          <a:noFill/>
          <a:ln w="28575" cap="flat" cmpd="sng" algn="ctr">
            <a:solidFill>
              <a:schemeClr val="accent2"/>
            </a:solid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File System Operations: Examples</a:t>
            </a:r>
            <a:endParaRPr lang="en-US" dirty="0"/>
          </a:p>
        </p:txBody>
      </p:sp>
      <p:sp>
        <p:nvSpPr>
          <p:cNvPr id="6" name="TextBox 5"/>
          <p:cNvSpPr txBox="1"/>
          <p:nvPr/>
        </p:nvSpPr>
        <p:spPr>
          <a:xfrm flipH="1">
            <a:off x="762000" y="1354093"/>
            <a:ext cx="8001000" cy="584775"/>
          </a:xfrm>
          <a:prstGeom prst="rect">
            <a:avLst/>
          </a:prstGeom>
          <a:noFill/>
        </p:spPr>
        <p:txBody>
          <a:bodyPr wrap="square" rtlCol="0">
            <a:spAutoFit/>
          </a:bodyPr>
          <a:lstStyle/>
          <a:p>
            <a:r>
              <a:rPr lang="en-US" sz="1600" dirty="0" smtClean="0">
                <a:latin typeface="+mj-lt"/>
              </a:rPr>
              <a:t>Delete the </a:t>
            </a:r>
            <a:r>
              <a:rPr lang="en-US" sz="1600" dirty="0" smtClean="0">
                <a:latin typeface="Courier New" panose="02070309020205020404" pitchFamily="49" charset="0"/>
                <a:cs typeface="Courier New" panose="02070309020205020404" pitchFamily="49" charset="0"/>
              </a:rPr>
              <a:t>curriculum</a:t>
            </a:r>
            <a:r>
              <a:rPr lang="en-US" sz="1600" dirty="0" smtClean="0"/>
              <a:t> HDFS </a:t>
            </a:r>
            <a:r>
              <a:rPr lang="en-US" sz="1600" dirty="0" smtClean="0">
                <a:latin typeface="+mj-lt"/>
              </a:rPr>
              <a:t>directory by using the </a:t>
            </a:r>
            <a:r>
              <a:rPr lang="en-US" sz="1600" dirty="0" smtClean="0">
                <a:latin typeface="Courier New" panose="02070309020205020404" pitchFamily="49" charset="0"/>
                <a:cs typeface="Courier New" panose="02070309020205020404" pitchFamily="49" charset="0"/>
              </a:rPr>
              <a:t>rm</a:t>
            </a:r>
            <a:r>
              <a:rPr lang="en-US" sz="1600" dirty="0" smtClean="0">
                <a:latin typeface="+mj-lt"/>
                <a:cs typeface="Courier New" panose="02070309020205020404" pitchFamily="49" charset="0"/>
              </a:rPr>
              <a:t> </a:t>
            </a:r>
            <a:r>
              <a:rPr lang="en-US" sz="1600" dirty="0" smtClean="0">
                <a:latin typeface="+mj-lt"/>
              </a:rPr>
              <a:t>command. Use the </a:t>
            </a:r>
            <a:r>
              <a:rPr lang="en-US" sz="1600" dirty="0" smtClean="0">
                <a:latin typeface="Courier New" panose="02070309020205020404" pitchFamily="49" charset="0"/>
                <a:cs typeface="Courier New" panose="02070309020205020404" pitchFamily="49" charset="0"/>
              </a:rPr>
              <a:t>-r</a:t>
            </a:r>
            <a:r>
              <a:rPr lang="en-US" sz="1600" dirty="0" smtClean="0">
                <a:latin typeface="+mj-lt"/>
              </a:rPr>
              <a:t> option to delete the directory and any content under it recursively: </a:t>
            </a:r>
            <a:endParaRPr lang="en-US" sz="1600" dirty="0">
              <a:latin typeface="+mj-lt"/>
            </a:endParaRPr>
          </a:p>
        </p:txBody>
      </p:sp>
      <p:sp>
        <p:nvSpPr>
          <p:cNvPr id="9" name="TextBox 8"/>
          <p:cNvSpPr txBox="1"/>
          <p:nvPr/>
        </p:nvSpPr>
        <p:spPr>
          <a:xfrm flipH="1">
            <a:off x="762000" y="2785646"/>
            <a:ext cx="8001000" cy="338554"/>
          </a:xfrm>
          <a:prstGeom prst="rect">
            <a:avLst/>
          </a:prstGeom>
          <a:noFill/>
        </p:spPr>
        <p:txBody>
          <a:bodyPr wrap="square" rtlCol="0">
            <a:spAutoFit/>
          </a:bodyPr>
          <a:lstStyle/>
          <a:p>
            <a:r>
              <a:rPr lang="en-US" sz="1600" dirty="0" smtClean="0">
                <a:latin typeface="+mj-lt"/>
              </a:rPr>
              <a:t>Display the contents of the </a:t>
            </a:r>
            <a:r>
              <a:rPr lang="en-US" sz="1600" dirty="0" smtClean="0">
                <a:latin typeface="Courier New" panose="02070309020205020404" pitchFamily="49" charset="0"/>
                <a:cs typeface="Courier New" panose="02070309020205020404" pitchFamily="49" charset="0"/>
              </a:rPr>
              <a:t>part-r-00000</a:t>
            </a:r>
            <a:r>
              <a:rPr lang="en-US" sz="1600" dirty="0" smtClean="0">
                <a:latin typeface="+mj-lt"/>
              </a:rPr>
              <a:t> HDFS file by using the </a:t>
            </a:r>
            <a:r>
              <a:rPr lang="en-US" sz="1600" dirty="0" smtClean="0">
                <a:latin typeface="Courier New" panose="02070309020205020404" pitchFamily="49" charset="0"/>
                <a:cs typeface="Courier New" panose="02070309020205020404" pitchFamily="49" charset="0"/>
              </a:rPr>
              <a:t>cat</a:t>
            </a:r>
            <a:r>
              <a:rPr lang="en-US" sz="1600" dirty="0" smtClean="0">
                <a:latin typeface="+mj-lt"/>
              </a:rPr>
              <a:t> command:</a:t>
            </a:r>
            <a:endParaRPr lang="en-US" sz="1600" dirty="0">
              <a:latin typeface="+mj-lt"/>
            </a:endParaRPr>
          </a:p>
        </p:txBody>
      </p:sp>
      <p:pic>
        <p:nvPicPr>
          <p:cNvPr id="71684" name="Picture 4"/>
          <p:cNvPicPr>
            <a:picLocks noChangeAspect="1" noChangeArrowheads="1"/>
          </p:cNvPicPr>
          <p:nvPr/>
        </p:nvPicPr>
        <p:blipFill>
          <a:blip r:embed="rId1" cstate="print"/>
          <a:srcRect/>
          <a:stretch>
            <a:fillRect/>
          </a:stretch>
        </p:blipFill>
        <p:spPr bwMode="auto">
          <a:xfrm>
            <a:off x="859896" y="3183467"/>
            <a:ext cx="5151567" cy="3048264"/>
          </a:xfrm>
          <a:prstGeom prst="rect">
            <a:avLst/>
          </a:prstGeom>
          <a:noFill/>
          <a:ln w="9525">
            <a:solidFill>
              <a:schemeClr val="tx1"/>
            </a:solidFill>
            <a:miter lim="800000"/>
            <a:headEnd/>
            <a:tailEnd/>
          </a:ln>
        </p:spPr>
      </p:pic>
      <p:pic>
        <p:nvPicPr>
          <p:cNvPr id="71685" name="Picture 5"/>
          <p:cNvPicPr>
            <a:picLocks noChangeAspect="1" noChangeArrowheads="1"/>
          </p:cNvPicPr>
          <p:nvPr/>
        </p:nvPicPr>
        <p:blipFill>
          <a:blip r:embed="rId2" cstate="print"/>
          <a:srcRect/>
          <a:stretch>
            <a:fillRect/>
          </a:stretch>
        </p:blipFill>
        <p:spPr bwMode="auto">
          <a:xfrm>
            <a:off x="845081" y="2034492"/>
            <a:ext cx="7521592" cy="556308"/>
          </a:xfrm>
          <a:prstGeom prst="rect">
            <a:avLst/>
          </a:prstGeom>
          <a:noFill/>
          <a:ln w="9525">
            <a:solidFill>
              <a:schemeClr val="tx1"/>
            </a:solidFill>
            <a:miter lim="800000"/>
            <a:headEnd/>
            <a:tailEnd/>
          </a:ln>
        </p:spPr>
      </p:pic>
      <p:sp>
        <p:nvSpPr>
          <p:cNvPr id="12" name="Rectangle 11"/>
          <p:cNvSpPr/>
          <p:nvPr/>
        </p:nvSpPr>
        <p:spPr bwMode="auto">
          <a:xfrm>
            <a:off x="2133600" y="3124200"/>
            <a:ext cx="4038600" cy="304800"/>
          </a:xfrm>
          <a:prstGeom prst="rect">
            <a:avLst/>
          </a:prstGeom>
          <a:noFill/>
          <a:ln w="28575" cap="flat" cmpd="sng" algn="ctr">
            <a:solidFill>
              <a:schemeClr val="accent2"/>
            </a:solid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2"/>
          <p:cNvSpPr/>
          <p:nvPr/>
        </p:nvSpPr>
        <p:spPr bwMode="auto">
          <a:xfrm>
            <a:off x="3081865" y="1932894"/>
            <a:ext cx="2023535" cy="304800"/>
          </a:xfrm>
          <a:prstGeom prst="rect">
            <a:avLst/>
          </a:prstGeom>
          <a:noFill/>
          <a:ln w="28575" cap="flat" cmpd="sng" algn="ctr">
            <a:solidFill>
              <a:schemeClr val="accent2"/>
            </a:solid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 Administration Commands</a:t>
            </a:r>
            <a:endParaRPr lang="en-US" dirty="0"/>
          </a:p>
        </p:txBody>
      </p:sp>
      <p:graphicFrame>
        <p:nvGraphicFramePr>
          <p:cNvPr id="6" name="Content Placeholder 3"/>
          <p:cNvGraphicFramePr/>
          <p:nvPr/>
        </p:nvGraphicFramePr>
        <p:xfrm>
          <a:off x="638175" y="1524000"/>
          <a:ext cx="7820025" cy="3266440"/>
        </p:xfrm>
        <a:graphic>
          <a:graphicData uri="http://schemas.openxmlformats.org/drawingml/2006/table">
            <a:tbl>
              <a:tblPr firstRow="1" bandRow="1">
                <a:tableStyleId>{93296810-A885-4BE3-A3E7-6D5BEEA58F35}</a:tableStyleId>
              </a:tblPr>
              <a:tblGrid>
                <a:gridCol w="2790825"/>
                <a:gridCol w="5029200"/>
              </a:tblGrid>
              <a:tr h="304800">
                <a:tc>
                  <a:txBody>
                    <a:bodyPr/>
                    <a:lstStyle/>
                    <a:p>
                      <a:r>
                        <a:rPr lang="en-US" sz="1600" dirty="0" smtClean="0"/>
                        <a:t>Command</a:t>
                      </a:r>
                      <a:endParaRPr lang="en-US" sz="1600" dirty="0" smtClean="0"/>
                    </a:p>
                  </a:txBody>
                  <a:tcPr/>
                </a:tc>
                <a:tc>
                  <a:txBody>
                    <a:bodyPr/>
                    <a:lstStyle/>
                    <a:p>
                      <a:r>
                        <a:rPr lang="en-US" sz="1600" dirty="0" smtClean="0"/>
                        <a:t>Description</a:t>
                      </a:r>
                      <a:endParaRPr lang="en-US" sz="1600" dirty="0"/>
                    </a:p>
                  </a:txBody>
                  <a:tcPr/>
                </a:tc>
              </a:tr>
              <a:tr h="370840">
                <a:tc>
                  <a:txBody>
                    <a:bodyPr/>
                    <a:lstStyle/>
                    <a:p>
                      <a:r>
                        <a:rPr lang="en-US" sz="1400" b="1" kern="1200" baseline="0" dirty="0" smtClean="0">
                          <a:solidFill>
                            <a:schemeClr val="dk1"/>
                          </a:solidFill>
                          <a:latin typeface="Courier New" panose="02070309020205020404" pitchFamily="49" charset="0"/>
                          <a:ea typeface="+mn-ea"/>
                          <a:cs typeface="Courier New" panose="02070309020205020404" pitchFamily="49" charset="0"/>
                        </a:rPr>
                        <a:t>namenode -format</a:t>
                      </a:r>
                      <a:endParaRPr lang="en-US" sz="1400" dirty="0">
                        <a:latin typeface="Courier New" panose="02070309020205020404" pitchFamily="49" charset="0"/>
                        <a:cs typeface="Courier New" panose="02070309020205020404" pitchFamily="49" charset="0"/>
                      </a:endParaRPr>
                    </a:p>
                  </a:txBody>
                  <a:tcPr/>
                </a:tc>
                <a:tc>
                  <a:txBody>
                    <a:bodyPr/>
                    <a:lstStyle/>
                    <a:p>
                      <a:r>
                        <a:rPr lang="en-US" sz="1400" kern="1200" baseline="0" dirty="0" smtClean="0">
                          <a:solidFill>
                            <a:schemeClr val="dk1"/>
                          </a:solidFill>
                          <a:latin typeface="+mn-lt"/>
                          <a:ea typeface="+mn-ea"/>
                          <a:cs typeface="+mn-cs"/>
                        </a:rPr>
                        <a:t>Formats the DFS file system</a:t>
                      </a:r>
                      <a:endParaRPr lang="en-US" sz="1400" kern="1200" baseline="0" dirty="0" smtClean="0">
                        <a:solidFill>
                          <a:schemeClr val="dk1"/>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400" b="1" kern="1200" baseline="0" dirty="0" smtClean="0">
                          <a:solidFill>
                            <a:schemeClr val="dk1"/>
                          </a:solidFill>
                          <a:latin typeface="Courier New" panose="02070309020205020404" pitchFamily="49" charset="0"/>
                          <a:ea typeface="+mn-ea"/>
                          <a:cs typeface="Courier New" panose="02070309020205020404" pitchFamily="49" charset="0"/>
                        </a:rPr>
                        <a:t>secondarynamenode</a:t>
                      </a:r>
                      <a:endParaRPr lang="en-US" sz="1400" dirty="0" smtClean="0">
                        <a:latin typeface="Courier New" panose="02070309020205020404" pitchFamily="49" charset="0"/>
                        <a:cs typeface="Courier New" panose="02070309020205020404" pitchFamily="49" charset="0"/>
                      </a:endParaRPr>
                    </a:p>
                  </a:txBody>
                  <a:tcPr/>
                </a:tc>
                <a:tc>
                  <a:txBody>
                    <a:bodyPr/>
                    <a:lstStyle/>
                    <a:p>
                      <a:r>
                        <a:rPr lang="en-US" sz="1400" kern="1200" baseline="0" dirty="0" smtClean="0">
                          <a:solidFill>
                            <a:schemeClr val="dk1"/>
                          </a:solidFill>
                          <a:latin typeface="+mn-lt"/>
                          <a:ea typeface="+mn-ea"/>
                          <a:cs typeface="+mn-cs"/>
                        </a:rPr>
                        <a:t>Runs the DFS secondary NameNode</a:t>
                      </a:r>
                      <a:endParaRPr lang="en-US" sz="1400" dirty="0"/>
                    </a:p>
                  </a:txBody>
                  <a:tcPr/>
                </a:tc>
              </a:tr>
              <a:tr h="370840">
                <a:tc>
                  <a:txBody>
                    <a:bodyPr/>
                    <a:lstStyle/>
                    <a:p>
                      <a:r>
                        <a:rPr lang="en-US" sz="1400" b="1" kern="1200" baseline="0" dirty="0" smtClean="0">
                          <a:solidFill>
                            <a:schemeClr val="dk1"/>
                          </a:solidFill>
                          <a:latin typeface="Courier New" panose="02070309020205020404" pitchFamily="49" charset="0"/>
                          <a:ea typeface="+mn-ea"/>
                          <a:cs typeface="Courier New" panose="02070309020205020404" pitchFamily="49" charset="0"/>
                        </a:rPr>
                        <a:t>namenode</a:t>
                      </a:r>
                      <a:endParaRPr lang="en-US" sz="1400" dirty="0">
                        <a:latin typeface="Courier New" panose="02070309020205020404" pitchFamily="49" charset="0"/>
                        <a:cs typeface="Courier New" panose="02070309020205020404" pitchFamily="49" charset="0"/>
                      </a:endParaRPr>
                    </a:p>
                  </a:txBody>
                  <a:tcPr/>
                </a:tc>
                <a:tc>
                  <a:txBody>
                    <a:bodyPr/>
                    <a:lstStyle/>
                    <a:p>
                      <a:r>
                        <a:rPr lang="en-US" sz="1400" kern="1200" baseline="0" dirty="0" smtClean="0">
                          <a:solidFill>
                            <a:schemeClr val="dk1"/>
                          </a:solidFill>
                          <a:latin typeface="+mn-lt"/>
                          <a:ea typeface="+mn-ea"/>
                          <a:cs typeface="+mn-cs"/>
                        </a:rPr>
                        <a:t>Runs the DFS NameNode</a:t>
                      </a:r>
                      <a:endParaRPr lang="en-US" sz="1400" dirty="0"/>
                    </a:p>
                  </a:txBody>
                  <a:tcPr/>
                </a:tc>
              </a:tr>
              <a:tr h="370840">
                <a:tc>
                  <a:txBody>
                    <a:bodyPr/>
                    <a:lstStyle/>
                    <a:p>
                      <a:r>
                        <a:rPr lang="en-US" sz="1400" b="1" kern="1200" baseline="0" dirty="0" smtClean="0">
                          <a:solidFill>
                            <a:schemeClr val="dk1"/>
                          </a:solidFill>
                          <a:latin typeface="Courier New" panose="02070309020205020404" pitchFamily="49" charset="0"/>
                          <a:ea typeface="+mn-ea"/>
                          <a:cs typeface="Courier New" panose="02070309020205020404" pitchFamily="49" charset="0"/>
                        </a:rPr>
                        <a:t>datanode</a:t>
                      </a:r>
                      <a:endParaRPr lang="en-US" sz="1400" dirty="0">
                        <a:latin typeface="Courier New" panose="02070309020205020404" pitchFamily="49" charset="0"/>
                        <a:cs typeface="Courier New" panose="02070309020205020404" pitchFamily="49" charset="0"/>
                      </a:endParaRPr>
                    </a:p>
                  </a:txBody>
                  <a:tcPr/>
                </a:tc>
                <a:tc>
                  <a:txBody>
                    <a:bodyPr/>
                    <a:lstStyle/>
                    <a:p>
                      <a:r>
                        <a:rPr lang="en-US" sz="1400" kern="1200" baseline="0" dirty="0" smtClean="0">
                          <a:solidFill>
                            <a:schemeClr val="dk1"/>
                          </a:solidFill>
                          <a:latin typeface="+mn-lt"/>
                          <a:ea typeface="+mn-ea"/>
                          <a:cs typeface="+mn-cs"/>
                        </a:rPr>
                        <a:t>Runs a DFS DataNode</a:t>
                      </a:r>
                      <a:endParaRPr lang="en-US" sz="1400" dirty="0"/>
                    </a:p>
                  </a:txBody>
                  <a:tcPr/>
                </a:tc>
              </a:tr>
              <a:tr h="370840">
                <a:tc>
                  <a:txBody>
                    <a:bodyPr/>
                    <a:lstStyle/>
                    <a:p>
                      <a:r>
                        <a:rPr lang="en-US" sz="1400" b="1" kern="1200" baseline="0" dirty="0" smtClean="0">
                          <a:solidFill>
                            <a:schemeClr val="dk1"/>
                          </a:solidFill>
                          <a:latin typeface="Courier New" panose="02070309020205020404" pitchFamily="49" charset="0"/>
                          <a:ea typeface="+mn-ea"/>
                          <a:cs typeface="Courier New" panose="02070309020205020404" pitchFamily="49" charset="0"/>
                        </a:rPr>
                        <a:t>balancer</a:t>
                      </a:r>
                      <a:endParaRPr lang="en-US" sz="1400" dirty="0">
                        <a:latin typeface="Courier New" panose="02070309020205020404" pitchFamily="49" charset="0"/>
                        <a:cs typeface="Courier New" panose="02070309020205020404" pitchFamily="49" charset="0"/>
                      </a:endParaRPr>
                    </a:p>
                  </a:txBody>
                  <a:tcPr/>
                </a:tc>
                <a:tc>
                  <a:txBody>
                    <a:bodyPr/>
                    <a:lstStyle/>
                    <a:p>
                      <a:r>
                        <a:rPr lang="en-US" sz="1400" kern="1200" baseline="0" dirty="0" smtClean="0">
                          <a:solidFill>
                            <a:schemeClr val="dk1"/>
                          </a:solidFill>
                          <a:latin typeface="+mn-lt"/>
                          <a:ea typeface="+mn-ea"/>
                          <a:cs typeface="+mn-cs"/>
                        </a:rPr>
                        <a:t>Runs a cluster-balancing utility</a:t>
                      </a:r>
                      <a:endParaRPr lang="en-US" sz="1400" dirty="0"/>
                    </a:p>
                  </a:txBody>
                  <a:tcPr/>
                </a:tc>
              </a:tr>
              <a:tr h="370840">
                <a:tc>
                  <a:txBody>
                    <a:bodyPr/>
                    <a:lstStyle/>
                    <a:p>
                      <a:r>
                        <a:rPr lang="en-US" sz="1400" b="1" kern="1200" baseline="0" dirty="0" smtClean="0">
                          <a:solidFill>
                            <a:schemeClr val="dk1"/>
                          </a:solidFill>
                          <a:latin typeface="Courier New" panose="02070309020205020404" pitchFamily="49" charset="0"/>
                          <a:ea typeface="+mn-ea"/>
                          <a:cs typeface="Courier New" panose="02070309020205020404" pitchFamily="49" charset="0"/>
                        </a:rPr>
                        <a:t>fsck - /</a:t>
                      </a:r>
                      <a:endParaRPr lang="en-US" sz="1400" dirty="0">
                        <a:latin typeface="Courier New" panose="02070309020205020404" pitchFamily="49" charset="0"/>
                        <a:cs typeface="Courier New" panose="02070309020205020404" pitchFamily="49" charset="0"/>
                      </a:endParaRPr>
                    </a:p>
                  </a:txBody>
                  <a:tcPr/>
                </a:tc>
                <a:tc>
                  <a:txBody>
                    <a:bodyPr/>
                    <a:lstStyle/>
                    <a:p>
                      <a:r>
                        <a:rPr lang="en-US" sz="1400" kern="1200" baseline="0" dirty="0" smtClean="0">
                          <a:solidFill>
                            <a:schemeClr val="dk1"/>
                          </a:solidFill>
                          <a:latin typeface="+mn-lt"/>
                          <a:ea typeface="+mn-ea"/>
                          <a:cs typeface="+mn-cs"/>
                        </a:rPr>
                        <a:t>Runs a DFS file system checking utility</a:t>
                      </a:r>
                      <a:endParaRPr lang="en-US" sz="1400" dirty="0"/>
                    </a:p>
                  </a:txBody>
                  <a:tcPr/>
                </a:tc>
              </a:tr>
              <a:tr h="335280">
                <a:tc>
                  <a:txBody>
                    <a:bodyPr/>
                    <a:lstStyle/>
                    <a:p>
                      <a:r>
                        <a:rPr lang="en-US" sz="1400" b="1" kern="1200" baseline="0" dirty="0" smtClean="0">
                          <a:solidFill>
                            <a:schemeClr val="dk1"/>
                          </a:solidFill>
                          <a:latin typeface="Courier New" panose="02070309020205020404" pitchFamily="49" charset="0"/>
                          <a:ea typeface="+mn-ea"/>
                          <a:cs typeface="Courier New" panose="02070309020205020404" pitchFamily="49" charset="0"/>
                        </a:rPr>
                        <a:t>jobtracker</a:t>
                      </a:r>
                      <a:endParaRPr lang="en-US" sz="1400" dirty="0">
                        <a:latin typeface="Courier New" panose="02070309020205020404" pitchFamily="49" charset="0"/>
                        <a:cs typeface="Courier New" panose="02070309020205020404" pitchFamily="49" charset="0"/>
                      </a:endParaRPr>
                    </a:p>
                  </a:txBody>
                  <a:tcPr/>
                </a:tc>
                <a:tc>
                  <a:txBody>
                    <a:bodyPr/>
                    <a:lstStyle/>
                    <a:p>
                      <a:r>
                        <a:rPr lang="en-US" sz="1400" kern="1200" baseline="0" dirty="0" smtClean="0">
                          <a:solidFill>
                            <a:schemeClr val="dk1"/>
                          </a:solidFill>
                          <a:latin typeface="+mn-lt"/>
                          <a:ea typeface="+mn-ea"/>
                          <a:cs typeface="+mn-cs"/>
                        </a:rPr>
                        <a:t>Runs the </a:t>
                      </a:r>
                      <a:r>
                        <a:rPr lang="en-US" sz="1400" kern="1200" baseline="0" dirty="0" smtClean="0">
                          <a:solidFill>
                            <a:schemeClr val="dk1"/>
                          </a:solidFill>
                          <a:latin typeface="Courier New" panose="02070309020205020404" pitchFamily="49" charset="0"/>
                          <a:ea typeface="+mn-ea"/>
                          <a:cs typeface="Courier New" panose="02070309020205020404" pitchFamily="49" charset="0"/>
                        </a:rPr>
                        <a:t>mapreduce</a:t>
                      </a:r>
                      <a:r>
                        <a:rPr lang="en-US" sz="1400" kern="1200" baseline="0" dirty="0" smtClean="0">
                          <a:solidFill>
                            <a:schemeClr val="dk1"/>
                          </a:solidFill>
                          <a:latin typeface="+mn-lt"/>
                          <a:ea typeface="+mn-ea"/>
                          <a:cs typeface="+mn-cs"/>
                        </a:rPr>
                        <a:t> job tracker node</a:t>
                      </a:r>
                      <a:endParaRPr lang="en-US" sz="1400" dirty="0"/>
                    </a:p>
                  </a:txBody>
                  <a:tcPr/>
                </a:tc>
              </a:tr>
              <a:tr h="370840">
                <a:tc>
                  <a:txBody>
                    <a:bodyPr/>
                    <a:lstStyle/>
                    <a:p>
                      <a:r>
                        <a:rPr lang="en-US" sz="1400" b="1" kern="1200" baseline="0" dirty="0" smtClean="0">
                          <a:solidFill>
                            <a:schemeClr val="dk1"/>
                          </a:solidFill>
                          <a:latin typeface="Courier New" panose="02070309020205020404" pitchFamily="49" charset="0"/>
                          <a:ea typeface="+mn-ea"/>
                          <a:cs typeface="Courier New" panose="02070309020205020404" pitchFamily="49" charset="0"/>
                        </a:rPr>
                        <a:t>tasktracker</a:t>
                      </a:r>
                      <a:endParaRPr lang="en-US" sz="1400" dirty="0">
                        <a:latin typeface="Courier New" panose="02070309020205020404" pitchFamily="49" charset="0"/>
                        <a:cs typeface="Courier New" panose="02070309020205020404" pitchFamily="49" charset="0"/>
                      </a:endParaRPr>
                    </a:p>
                  </a:txBody>
                  <a:tcPr/>
                </a:tc>
                <a:tc>
                  <a:txBody>
                    <a:bodyPr/>
                    <a:lstStyle/>
                    <a:p>
                      <a:r>
                        <a:rPr lang="en-US" sz="1400" kern="1200" baseline="0" dirty="0" smtClean="0">
                          <a:solidFill>
                            <a:schemeClr val="dk1"/>
                          </a:solidFill>
                          <a:latin typeface="+mn-lt"/>
                          <a:ea typeface="+mn-ea"/>
                          <a:cs typeface="+mn-cs"/>
                        </a:rPr>
                        <a:t>Runs a </a:t>
                      </a:r>
                      <a:r>
                        <a:rPr lang="en-US" sz="1400" kern="1200" baseline="0" dirty="0" smtClean="0">
                          <a:solidFill>
                            <a:schemeClr val="dk1"/>
                          </a:solidFill>
                          <a:latin typeface="Courier New" panose="02070309020205020404" pitchFamily="49" charset="0"/>
                          <a:ea typeface="+mn-ea"/>
                          <a:cs typeface="Courier New" panose="02070309020205020404" pitchFamily="49" charset="0"/>
                        </a:rPr>
                        <a:t>mapreduce</a:t>
                      </a:r>
                      <a:r>
                        <a:rPr lang="en-US" sz="1400" kern="1200" baseline="0" dirty="0" smtClean="0">
                          <a:solidFill>
                            <a:schemeClr val="dk1"/>
                          </a:solidFill>
                          <a:latin typeface="+mn-lt"/>
                          <a:ea typeface="+mn-ea"/>
                          <a:cs typeface="+mn-cs"/>
                        </a:rPr>
                        <a:t> task tracker node</a:t>
                      </a:r>
                      <a:endParaRPr lang="en-US" sz="1400" dirty="0"/>
                    </a:p>
                  </a:txBody>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a:t>
            </a:r>
            <a:r>
              <a:rPr lang="en-US" dirty="0" smtClean="0">
                <a:latin typeface="Courier New" panose="02070309020205020404" pitchFamily="49" charset="0"/>
                <a:cs typeface="Courier New" panose="02070309020205020404" pitchFamily="49" charset="0"/>
              </a:rPr>
              <a:t>hdfs fsck</a:t>
            </a:r>
            <a:r>
              <a:rPr lang="en-US" dirty="0" smtClean="0"/>
              <a:t> Command: Example</a:t>
            </a:r>
            <a:endParaRPr lang="en-US" dirty="0"/>
          </a:p>
        </p:txBody>
      </p:sp>
      <p:pic>
        <p:nvPicPr>
          <p:cNvPr id="62466" name="Picture 2"/>
          <p:cNvPicPr>
            <a:picLocks noChangeAspect="1" noChangeArrowheads="1"/>
          </p:cNvPicPr>
          <p:nvPr/>
        </p:nvPicPr>
        <p:blipFill>
          <a:blip r:embed="rId1" cstate="print"/>
          <a:srcRect/>
          <a:stretch>
            <a:fillRect/>
          </a:stretch>
        </p:blipFill>
        <p:spPr bwMode="auto">
          <a:xfrm>
            <a:off x="827314" y="1528990"/>
            <a:ext cx="7599164" cy="4643210"/>
          </a:xfrm>
          <a:prstGeom prst="rect">
            <a:avLst/>
          </a:prstGeom>
          <a:noFill/>
          <a:ln w="9525">
            <a:solidFill>
              <a:schemeClr val="tx1"/>
            </a:solidFill>
            <a:miter lim="800000"/>
            <a:headEnd/>
            <a:tailEnd/>
          </a:ln>
        </p:spPr>
      </p:pic>
      <p:sp>
        <p:nvSpPr>
          <p:cNvPr id="5" name="Rectangle 4"/>
          <p:cNvSpPr/>
          <p:nvPr/>
        </p:nvSpPr>
        <p:spPr bwMode="auto">
          <a:xfrm>
            <a:off x="2396065" y="1447800"/>
            <a:ext cx="5071535" cy="304800"/>
          </a:xfrm>
          <a:prstGeom prst="rect">
            <a:avLst/>
          </a:prstGeom>
          <a:noFill/>
          <a:ln w="28575" cap="flat" cmpd="sng" algn="ctr">
            <a:solidFill>
              <a:schemeClr val="accent2"/>
            </a:solid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smtClean="0"/>
              <a:t>HDFS </a:t>
            </a:r>
            <a:r>
              <a:rPr lang="zh-CN" altLang="en-US" dirty="0" smtClean="0"/>
              <a:t>特点和优势</a:t>
            </a:r>
            <a:endParaRPr lang="en-US" dirty="0" smtClean="0"/>
          </a:p>
        </p:txBody>
      </p:sp>
      <p:sp>
        <p:nvSpPr>
          <p:cNvPr id="16387" name="Content Placeholder 2"/>
          <p:cNvSpPr>
            <a:spLocks noGrp="1"/>
          </p:cNvSpPr>
          <p:nvPr>
            <p:ph idx="1"/>
          </p:nvPr>
        </p:nvSpPr>
        <p:spPr>
          <a:xfrm>
            <a:off x="609600" y="1447800"/>
            <a:ext cx="7918450" cy="3072636"/>
          </a:xfrm>
        </p:spPr>
        <p:txBody>
          <a:bodyPr/>
          <a:lstStyle/>
          <a:p>
            <a:pPr eaLnBrk="1" hangingPunct="1"/>
            <a:r>
              <a:rPr lang="en-US" dirty="0" smtClean="0">
                <a:latin typeface="Arial" panose="020B0604020202020204" pitchFamily="34" charset="0"/>
              </a:rPr>
              <a:t>HDFS provides the following features and benefits:</a:t>
            </a:r>
            <a:endParaRPr lang="en-US" dirty="0" smtClean="0">
              <a:latin typeface="Arial" panose="020B0604020202020204" pitchFamily="34" charset="0"/>
            </a:endParaRPr>
          </a:p>
          <a:p>
            <a:pPr lvl="1" eaLnBrk="1" hangingPunct="1"/>
            <a:r>
              <a:rPr lang="zh-CN" altLang="en-US" dirty="0" smtClean="0"/>
              <a:t>在</a:t>
            </a:r>
            <a:r>
              <a:rPr lang="en-US" altLang="zh-CN" dirty="0" err="1"/>
              <a:t>DataNodes</a:t>
            </a:r>
            <a:r>
              <a:rPr lang="en-US" altLang="zh-CN" dirty="0"/>
              <a:t> </a:t>
            </a:r>
            <a:r>
              <a:rPr lang="zh-CN" altLang="en-US" dirty="0" smtClean="0"/>
              <a:t>均匀的保存数据</a:t>
            </a:r>
            <a:endParaRPr lang="en-US" dirty="0" smtClean="0"/>
          </a:p>
          <a:p>
            <a:pPr lvl="1" eaLnBrk="1" hangingPunct="1"/>
            <a:r>
              <a:rPr lang="en-US" dirty="0" smtClean="0"/>
              <a:t>file system checking utility (</a:t>
            </a:r>
            <a:r>
              <a:rPr lang="en-US" dirty="0" smtClean="0">
                <a:latin typeface="Courier New" panose="02070309020205020404" pitchFamily="49" charset="0"/>
                <a:cs typeface="Courier New" panose="02070309020205020404" pitchFamily="49" charset="0"/>
              </a:rPr>
              <a:t>fsck)</a:t>
            </a:r>
            <a:r>
              <a:rPr lang="en-US" dirty="0" smtClean="0">
                <a:cs typeface="Courier New" panose="02070309020205020404" pitchFamily="49" charset="0"/>
              </a:rPr>
              <a:t> </a:t>
            </a:r>
            <a:r>
              <a:rPr lang="zh-CN" altLang="en-US" dirty="0" smtClean="0">
                <a:cs typeface="Courier New" panose="02070309020205020404" pitchFamily="49" charset="0"/>
              </a:rPr>
              <a:t>在文件系统中执行健康检测</a:t>
            </a:r>
            <a:endParaRPr lang="en-US" dirty="0" smtClean="0"/>
          </a:p>
          <a:p>
            <a:pPr lvl="1" eaLnBrk="1" hangingPunct="1"/>
            <a:r>
              <a:rPr lang="zh-CN" altLang="en-US" dirty="0" smtClean="0"/>
              <a:t>按程序进行升级和回滚</a:t>
            </a:r>
            <a:endParaRPr lang="en-US" dirty="0" smtClean="0"/>
          </a:p>
          <a:p>
            <a:pPr lvl="1" eaLnBrk="1" hangingPunct="1"/>
            <a:r>
              <a:rPr lang="zh-CN" altLang="en-US" dirty="0" smtClean="0"/>
              <a:t>使用</a:t>
            </a:r>
            <a:r>
              <a:rPr lang="en-US" dirty="0" smtClean="0"/>
              <a:t>secondary </a:t>
            </a:r>
            <a:r>
              <a:rPr lang="en-US" dirty="0" err="1" smtClean="0"/>
              <a:t>NameNode</a:t>
            </a:r>
            <a:r>
              <a:rPr lang="zh-CN" altLang="en-US" dirty="0" smtClean="0"/>
              <a:t>进行恢复并且保证</a:t>
            </a:r>
            <a:r>
              <a:rPr lang="en-US" dirty="0" smtClean="0">
                <a:latin typeface="Courier New" panose="02070309020205020404" pitchFamily="49" charset="0"/>
                <a:cs typeface="Courier New" panose="02070309020205020404" pitchFamily="49" charset="0"/>
              </a:rPr>
              <a:t>edits</a:t>
            </a:r>
            <a:r>
              <a:rPr lang="zh-CN" altLang="en-US" dirty="0" smtClean="0">
                <a:latin typeface="Courier New" panose="02070309020205020404" pitchFamily="49" charset="0"/>
                <a:cs typeface="Courier New" panose="02070309020205020404" pitchFamily="49" charset="0"/>
              </a:rPr>
              <a:t>日志文件在指定大小范围</a:t>
            </a:r>
            <a:endParaRPr lang="en-US" dirty="0" smtClean="0"/>
          </a:p>
          <a:p>
            <a:pPr lvl="1" eaLnBrk="1" hangingPunct="1"/>
            <a:r>
              <a:rPr lang="zh-CN" altLang="en-US" dirty="0" smtClean="0"/>
              <a:t>备用节点在内存保存了一份</a:t>
            </a:r>
            <a:r>
              <a:rPr lang="en-US" altLang="zh-CN" dirty="0" err="1"/>
              <a:t>NameNode</a:t>
            </a:r>
            <a:r>
              <a:rPr lang="en-US" altLang="zh-CN" dirty="0"/>
              <a:t> </a:t>
            </a:r>
            <a:r>
              <a:rPr lang="zh-CN" altLang="en-US" dirty="0" smtClean="0"/>
              <a:t>的内容</a:t>
            </a:r>
            <a:endParaRPr lang="en-US"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zh-CN" altLang="zh-CN" dirty="0"/>
              <a:t>HDFS的JavaAPI_读文件</a:t>
            </a:r>
            <a:endParaRPr lang="en-US" dirty="0" smtClean="0"/>
          </a:p>
        </p:txBody>
      </p:sp>
      <p:sp>
        <p:nvSpPr>
          <p:cNvPr id="10" name="Rectangle 3"/>
          <p:cNvSpPr>
            <a:spLocks noGrp="1" noChangeArrowheads="1"/>
          </p:cNvSpPr>
          <p:nvPr/>
        </p:nvSpPr>
        <p:spPr bwMode="auto">
          <a:xfrm>
            <a:off x="-71437" y="3898106"/>
            <a:ext cx="4897438" cy="1944688"/>
          </a:xfrm>
          <a:prstGeom prst="rect">
            <a:avLst/>
          </a:prstGeom>
          <a:noFill/>
          <a:ln w="9525" cap="flat" cmpd="sng">
            <a:solidFill>
              <a:schemeClr val="fo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342900" indent="-342900" eaLnBrk="0" hangingPunct="0">
              <a:spcBef>
                <a:spcPct val="20000"/>
              </a:spcBef>
              <a:buClr>
                <a:schemeClr val="tx1"/>
              </a:buClr>
              <a:buSzPct val="70000"/>
              <a:buFont typeface="Wingdings" panose="05000000000000000000" pitchFamily="2" charset="2"/>
              <a:buChar char="l"/>
            </a:pPr>
            <a:r>
              <a:rPr lang="zh-CN" altLang="zh-CN" sz="2000"/>
              <a:t>java.net.URI</a:t>
            </a:r>
            <a:endParaRPr lang="zh-CN" altLang="zh-CN" sz="2000"/>
          </a:p>
          <a:p>
            <a:pPr marL="342900" indent="-342900" eaLnBrk="0" hangingPunct="0">
              <a:spcBef>
                <a:spcPct val="20000"/>
              </a:spcBef>
              <a:buClr>
                <a:schemeClr val="tx1"/>
              </a:buClr>
              <a:buSzPct val="70000"/>
              <a:buFont typeface="Wingdings" panose="05000000000000000000" pitchFamily="2" charset="2"/>
              <a:buChar char="l"/>
            </a:pPr>
            <a:r>
              <a:rPr lang="zh-CN" altLang="zh-CN" sz="2000"/>
              <a:t>org.apache.hadoop.conf.Configuration</a:t>
            </a:r>
            <a:endParaRPr lang="zh-CN" altLang="zh-CN" sz="2000"/>
          </a:p>
          <a:p>
            <a:pPr marL="342900" indent="-342900" eaLnBrk="0" hangingPunct="0">
              <a:spcBef>
                <a:spcPct val="20000"/>
              </a:spcBef>
              <a:buClr>
                <a:schemeClr val="tx1"/>
              </a:buClr>
              <a:buSzPct val="70000"/>
              <a:buFont typeface="Wingdings" panose="05000000000000000000" pitchFamily="2" charset="2"/>
              <a:buChar char="l"/>
            </a:pPr>
            <a:r>
              <a:rPr lang="zh-CN" altLang="zh-CN" sz="2000"/>
              <a:t>org.apache.hadoop.fs.FileSystem</a:t>
            </a:r>
            <a:endParaRPr lang="zh-CN" altLang="zh-CN" sz="2000"/>
          </a:p>
          <a:p>
            <a:pPr marL="342900" indent="-342900" eaLnBrk="0" hangingPunct="0">
              <a:spcBef>
                <a:spcPct val="20000"/>
              </a:spcBef>
              <a:buClr>
                <a:schemeClr val="tx1"/>
              </a:buClr>
              <a:buSzPct val="70000"/>
              <a:buFont typeface="Wingdings" panose="05000000000000000000" pitchFamily="2" charset="2"/>
              <a:buChar char="l"/>
            </a:pPr>
            <a:r>
              <a:rPr lang="zh-CN" altLang="zh-CN" sz="2000"/>
              <a:t>org.apache.hadoop.fs.Path</a:t>
            </a:r>
            <a:endParaRPr lang="zh-CN" altLang="zh-CN" sz="2000"/>
          </a:p>
          <a:p>
            <a:pPr marL="342900" indent="-342900" eaLnBrk="0" hangingPunct="0">
              <a:spcBef>
                <a:spcPct val="20000"/>
              </a:spcBef>
              <a:buClr>
                <a:schemeClr val="tx1"/>
              </a:buClr>
              <a:buSzPct val="70000"/>
              <a:buFont typeface="Wingdings" panose="05000000000000000000" pitchFamily="2" charset="2"/>
              <a:buChar char="l"/>
            </a:pPr>
            <a:r>
              <a:rPr lang="zh-CN" altLang="zh-CN" sz="2000"/>
              <a:t>org.apache.hadoop.io.IOUtils</a:t>
            </a:r>
            <a:endParaRPr lang="zh-CN" altLang="zh-CN" sz="2000"/>
          </a:p>
        </p:txBody>
      </p:sp>
      <p:pic>
        <p:nvPicPr>
          <p:cNvPr id="11" name="Picture 4" descr="hdfs_javaapi_read_url"/>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176713" y="1015206"/>
            <a:ext cx="4724400" cy="223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5"/>
          <p:cNvSpPr>
            <a:spLocks noGrp="1" noChangeArrowheads="1"/>
          </p:cNvSpPr>
          <p:nvPr/>
        </p:nvSpPr>
        <p:spPr bwMode="auto">
          <a:xfrm>
            <a:off x="1" y="1304131"/>
            <a:ext cx="4038600" cy="1828800"/>
          </a:xfrm>
          <a:prstGeom prst="rect">
            <a:avLst/>
          </a:prstGeom>
          <a:noFill/>
          <a:ln>
            <a:solidFill>
              <a:schemeClr val="folHlink"/>
            </a:solidFill>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l"/>
              <a:defRPr sz="31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6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0000"/>
              <a:buFont typeface="Wingdings" panose="05000000000000000000" pitchFamily="2" charset="2"/>
              <a:buChar char="•"/>
              <a:defRPr sz="22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tx1"/>
              </a:buClr>
              <a:buSzPct val="70000"/>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tx1"/>
              </a:buClr>
              <a:buSzPct val="70000"/>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tx1"/>
              </a:buClr>
              <a:buSzPct val="70000"/>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tx1"/>
              </a:buClr>
              <a:buSzPct val="70000"/>
              <a:buFont typeface="Wingdings" panose="05000000000000000000" pitchFamily="2" charset="2"/>
              <a:buChar char="•"/>
              <a:defRPr sz="2000">
                <a:solidFill>
                  <a:schemeClr val="tx1"/>
                </a:solidFill>
                <a:latin typeface="+mn-lt"/>
                <a:ea typeface="+mn-ea"/>
              </a:defRPr>
            </a:lvl9pPr>
          </a:lstStyle>
          <a:p>
            <a:pPr>
              <a:lnSpc>
                <a:spcPct val="80000"/>
              </a:lnSpc>
            </a:pPr>
            <a:r>
              <a:rPr lang="zh-CN" altLang="zh-CN" sz="2400"/>
              <a:t>java.net.URL</a:t>
            </a:r>
            <a:endParaRPr lang="zh-CN" altLang="zh-CN" sz="2400"/>
          </a:p>
          <a:p>
            <a:pPr>
              <a:lnSpc>
                <a:spcPct val="80000"/>
              </a:lnSpc>
            </a:pPr>
            <a:r>
              <a:rPr lang="zh-CN" altLang="zh-CN" sz="2400"/>
              <a:t>org.apache.hadoop.io.IOUtils</a:t>
            </a:r>
            <a:endParaRPr lang="zh-CN" altLang="zh-CN" sz="2400"/>
          </a:p>
          <a:p>
            <a:pPr>
              <a:lnSpc>
                <a:spcPct val="80000"/>
              </a:lnSpc>
            </a:pPr>
            <a:r>
              <a:rPr lang="zh-CN" altLang="zh-CN" sz="2400"/>
              <a:t>org.apache.hadoop.fs.FsUrlStreamHandlerFactory</a:t>
            </a:r>
            <a:endParaRPr lang="zh-CN" altLang="zh-CN" sz="2400"/>
          </a:p>
        </p:txBody>
      </p:sp>
      <p:pic>
        <p:nvPicPr>
          <p:cNvPr id="13" name="Picture 6" descr="hdfs_javaapi_read_ur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8513" y="3896519"/>
            <a:ext cx="4606925"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9"/>
          <p:cNvSpPr txBox="1">
            <a:spLocks noChangeArrowheads="1"/>
          </p:cNvSpPr>
          <p:nvPr/>
        </p:nvSpPr>
        <p:spPr bwMode="auto">
          <a:xfrm>
            <a:off x="2016126" y="3320256"/>
            <a:ext cx="5341937" cy="365125"/>
          </a:xfrm>
          <a:prstGeom prst="rect">
            <a:avLst/>
          </a:prstGeom>
          <a:noFill/>
          <a:ln w="9525" cmpd="sng">
            <a:solidFill>
              <a:srgbClr val="FF33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zh-CN"/>
              <a:t>"hdfs://192.168.200.128:9000/test/test.txt"</a:t>
            </a:r>
            <a:endParaRPr lang="zh-CN" altLang="zh-CN"/>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zh-CN" altLang="zh-CN" sz="2800" b="0" dirty="0">
                <a:solidFill>
                  <a:schemeClr val="tx2"/>
                </a:solidFill>
                <a:latin typeface="Arial Black" panose="020B0A04020102020204" pitchFamily="34" charset="0"/>
              </a:rPr>
              <a:t>HDFS的java访问接口</a:t>
            </a:r>
            <a:r>
              <a:rPr lang="zh-CN" altLang="zh-CN" sz="1800" b="0" dirty="0">
                <a:solidFill>
                  <a:schemeClr val="tx2"/>
                </a:solidFill>
                <a:latin typeface="Arial Black" panose="020B0A04020102020204" pitchFamily="34" charset="0"/>
              </a:rPr>
              <a:t>——FileSystem</a:t>
            </a:r>
            <a:endParaRPr lang="zh-CN" altLang="zh-CN" sz="1800" b="0" dirty="0">
              <a:solidFill>
                <a:schemeClr val="tx2"/>
              </a:solidFill>
              <a:latin typeface="Arial Black" panose="020B0A04020102020204" pitchFamily="34" charset="0"/>
            </a:endParaRPr>
          </a:p>
        </p:txBody>
      </p:sp>
      <p:sp>
        <p:nvSpPr>
          <p:cNvPr id="16387" name="Content Placeholder 2"/>
          <p:cNvSpPr>
            <a:spLocks noGrp="1"/>
          </p:cNvSpPr>
          <p:nvPr>
            <p:ph idx="1"/>
          </p:nvPr>
        </p:nvSpPr>
        <p:spPr>
          <a:xfrm>
            <a:off x="609600" y="1447800"/>
            <a:ext cx="7918450" cy="3208058"/>
          </a:xfrm>
        </p:spPr>
        <p:txBody>
          <a:bodyPr/>
          <a:lstStyle/>
          <a:p>
            <a:pPr lvl="1" eaLnBrk="1" hangingPunct="1"/>
            <a:r>
              <a:rPr lang="zh-CN" altLang="zh-CN" dirty="0" smtClean="0"/>
              <a:t>写</a:t>
            </a:r>
            <a:r>
              <a:rPr lang="zh-CN" altLang="zh-CN" dirty="0"/>
              <a:t>文件 create</a:t>
            </a:r>
            <a:endParaRPr lang="zh-CN" altLang="zh-CN" dirty="0"/>
          </a:p>
          <a:p>
            <a:pPr lvl="1" eaLnBrk="1" hangingPunct="1"/>
            <a:r>
              <a:rPr lang="zh-CN" altLang="zh-CN" dirty="0"/>
              <a:t>读取文件 open</a:t>
            </a:r>
            <a:endParaRPr lang="zh-CN" altLang="zh-CN" dirty="0"/>
          </a:p>
          <a:p>
            <a:pPr lvl="1" eaLnBrk="1" hangingPunct="1"/>
            <a:r>
              <a:rPr lang="zh-CN" altLang="zh-CN" dirty="0"/>
              <a:t>删除文件</a:t>
            </a:r>
            <a:r>
              <a:rPr lang="zh-CN" altLang="zh-CN" dirty="0" smtClean="0"/>
              <a:t>delete</a:t>
            </a:r>
            <a:endParaRPr lang="zh-CN" altLang="zh-CN" dirty="0"/>
          </a:p>
          <a:p>
            <a:pPr lvl="1" eaLnBrk="1" hangingPunct="1"/>
            <a:endParaRPr lang="zh-CN" altLang="zh-CN" dirty="0"/>
          </a:p>
          <a:p>
            <a:pPr lvl="1" eaLnBrk="1" hangingPunct="1"/>
            <a:r>
              <a:rPr lang="zh-CN" altLang="zh-CN" dirty="0"/>
              <a:t>创建目录 mkdirs</a:t>
            </a:r>
            <a:endParaRPr lang="zh-CN" altLang="zh-CN" dirty="0"/>
          </a:p>
          <a:p>
            <a:pPr lvl="1" eaLnBrk="1" hangingPunct="1"/>
            <a:r>
              <a:rPr lang="zh-CN" altLang="zh-CN" dirty="0"/>
              <a:t>删除文件或目录 delete</a:t>
            </a:r>
            <a:endParaRPr lang="zh-CN" altLang="zh-CN" dirty="0"/>
          </a:p>
          <a:p>
            <a:pPr lvl="1" eaLnBrk="1" hangingPunct="1"/>
            <a:r>
              <a:rPr lang="zh-CN" altLang="zh-CN" dirty="0"/>
              <a:t>列出目录的内容 listStatus</a:t>
            </a:r>
            <a:endParaRPr lang="zh-CN" altLang="zh-CN" dirty="0"/>
          </a:p>
          <a:p>
            <a:pPr lvl="1" eaLnBrk="1" hangingPunct="1"/>
            <a:r>
              <a:rPr lang="zh-CN" altLang="zh-CN" dirty="0"/>
              <a:t>显示文件系统的目录和文件的元数据信息 getFileStatus</a:t>
            </a:r>
            <a:endParaRPr lang="zh-CN" altLang="zh-CN"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zh-CN" altLang="zh-CN" sz="2800" b="0" dirty="0">
                <a:solidFill>
                  <a:schemeClr val="tx2"/>
                </a:solidFill>
                <a:latin typeface="Arial Black" panose="020B0A04020102020204" pitchFamily="34" charset="0"/>
              </a:rPr>
              <a:t>HDFS的FileSystem读取文件</a:t>
            </a:r>
            <a:endParaRPr lang="zh-CN" altLang="zh-CN" sz="2800" b="0" dirty="0">
              <a:solidFill>
                <a:schemeClr val="tx2"/>
              </a:solidFill>
              <a:latin typeface="Arial Black" panose="020B0A04020102020204" pitchFamily="34" charset="0"/>
            </a:endParaRPr>
          </a:p>
        </p:txBody>
      </p:sp>
      <p:sp>
        <p:nvSpPr>
          <p:cNvPr id="16387" name="Content Placeholder 2"/>
          <p:cNvSpPr>
            <a:spLocks noGrp="1"/>
          </p:cNvSpPr>
          <p:nvPr>
            <p:ph idx="1"/>
          </p:nvPr>
        </p:nvSpPr>
        <p:spPr>
          <a:xfrm>
            <a:off x="609600" y="1447800"/>
            <a:ext cx="7918450" cy="2894126"/>
          </a:xfrm>
        </p:spPr>
        <p:txBody>
          <a:bodyPr/>
          <a:lstStyle/>
          <a:p>
            <a:r>
              <a:rPr lang="zh-CN" altLang="zh-CN" sz="2000" dirty="0"/>
              <a:t>private static FileSystem getFileSystem() throws URISyntaxException</a:t>
            </a:r>
            <a:r>
              <a:rPr lang="zh-CN" altLang="zh-CN" sz="2000" dirty="0" smtClean="0"/>
              <a:t>, IOException </a:t>
            </a:r>
            <a:r>
              <a:rPr lang="zh-CN" altLang="zh-CN" sz="2000" dirty="0"/>
              <a:t>{</a:t>
            </a:r>
            <a:endParaRPr lang="zh-CN" altLang="zh-CN" sz="2000" dirty="0"/>
          </a:p>
          <a:p>
            <a:r>
              <a:rPr lang="zh-CN" altLang="zh-CN" sz="2000" dirty="0"/>
              <a:t>		Configuration conf = new Configuration();</a:t>
            </a:r>
            <a:endParaRPr lang="zh-CN" altLang="zh-CN" sz="2000" dirty="0"/>
          </a:p>
          <a:p>
            <a:r>
              <a:rPr lang="zh-CN" altLang="zh-CN" sz="2000" dirty="0"/>
              <a:t>		URI uri = new URI("hdfs:</a:t>
            </a:r>
            <a:r>
              <a:rPr lang="zh-CN" altLang="zh-CN" sz="2000" dirty="0" smtClean="0"/>
              <a:t>//</a:t>
            </a:r>
            <a:r>
              <a:rPr lang="en-US" altLang="zh-CN" sz="2000" dirty="0" smtClean="0"/>
              <a:t>master</a:t>
            </a:r>
            <a:r>
              <a:rPr lang="zh-CN" altLang="zh-CN" sz="2000" dirty="0" smtClean="0"/>
              <a:t>:</a:t>
            </a:r>
            <a:r>
              <a:rPr lang="zh-CN" altLang="zh-CN" sz="2000" dirty="0"/>
              <a:t>9000");</a:t>
            </a:r>
            <a:endParaRPr lang="zh-CN" altLang="zh-CN" sz="2000" dirty="0"/>
          </a:p>
          <a:p>
            <a:r>
              <a:rPr lang="zh-CN" altLang="zh-CN" sz="2000" dirty="0"/>
              <a:t>		final FileSystem fileSystem = FileSystem.get(uri , conf);</a:t>
            </a:r>
            <a:endParaRPr lang="zh-CN" altLang="zh-CN" sz="2000" dirty="0"/>
          </a:p>
          <a:p>
            <a:r>
              <a:rPr lang="zh-CN" altLang="zh-CN" sz="2000" dirty="0"/>
              <a:t>		return fileSystem;</a:t>
            </a:r>
            <a:endParaRPr lang="zh-CN" altLang="zh-CN" sz="2000" dirty="0"/>
          </a:p>
          <a:p>
            <a:r>
              <a:rPr lang="zh-CN" altLang="zh-CN" sz="2000" dirty="0"/>
              <a:t>	}</a:t>
            </a:r>
            <a:endParaRPr lang="zh-CN" altLang="zh-CN" sz="2000" dirty="0"/>
          </a:p>
          <a:p>
            <a:pPr eaLnBrk="1" hangingPunct="1"/>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 </a:t>
            </a:r>
            <a:r>
              <a:rPr lang="zh-CN" altLang="en-US" dirty="0" smtClean="0"/>
              <a:t>部署</a:t>
            </a:r>
            <a:r>
              <a:rPr lang="en-US" dirty="0" smtClean="0"/>
              <a:t>:</a:t>
            </a:r>
            <a:br>
              <a:rPr lang="en-US" dirty="0" smtClean="0"/>
            </a:br>
            <a:r>
              <a:rPr lang="zh-CN" altLang="en-US" dirty="0" smtClean="0"/>
              <a:t>高可用</a:t>
            </a:r>
            <a:r>
              <a:rPr lang="en-US" dirty="0" smtClean="0"/>
              <a:t>(HA) </a:t>
            </a:r>
            <a:r>
              <a:rPr lang="zh-CN" altLang="en-US" dirty="0" smtClean="0"/>
              <a:t>和非高可用</a:t>
            </a:r>
            <a:endParaRPr lang="en-US" dirty="0"/>
          </a:p>
        </p:txBody>
      </p:sp>
      <p:sp>
        <p:nvSpPr>
          <p:cNvPr id="3" name="Content Placeholder 2"/>
          <p:cNvSpPr>
            <a:spLocks noGrp="1"/>
          </p:cNvSpPr>
          <p:nvPr>
            <p:ph idx="1"/>
          </p:nvPr>
        </p:nvSpPr>
        <p:spPr>
          <a:xfrm>
            <a:off x="609600" y="1447800"/>
            <a:ext cx="7918450" cy="2924903"/>
          </a:xfrm>
        </p:spPr>
        <p:txBody>
          <a:bodyPr/>
          <a:lstStyle/>
          <a:p>
            <a:pPr lvl="1"/>
            <a:r>
              <a:rPr lang="zh-CN" altLang="en-US" dirty="0" smtClean="0"/>
              <a:t>非高可用部署</a:t>
            </a:r>
            <a:r>
              <a:rPr lang="en-US" dirty="0" smtClean="0"/>
              <a:t>: </a:t>
            </a:r>
            <a:endParaRPr lang="en-US" dirty="0" smtClean="0"/>
          </a:p>
          <a:p>
            <a:pPr lvl="2"/>
            <a:r>
              <a:rPr lang="zh-CN" altLang="en-US" dirty="0" smtClean="0"/>
              <a:t>使用</a:t>
            </a:r>
            <a:r>
              <a:rPr lang="en-US" dirty="0" err="1" smtClean="0"/>
              <a:t>NameNode</a:t>
            </a:r>
            <a:r>
              <a:rPr lang="en-US" dirty="0" smtClean="0"/>
              <a:t>/Secondary </a:t>
            </a:r>
            <a:r>
              <a:rPr lang="en-US" dirty="0" err="1" smtClean="0"/>
              <a:t>NameNode</a:t>
            </a:r>
            <a:r>
              <a:rPr lang="en-US" dirty="0" smtClean="0"/>
              <a:t> </a:t>
            </a:r>
            <a:r>
              <a:rPr lang="zh-CN" altLang="en-US" dirty="0"/>
              <a:t>结构</a:t>
            </a:r>
            <a:endParaRPr lang="en-US" dirty="0" smtClean="0"/>
          </a:p>
          <a:p>
            <a:pPr lvl="2"/>
            <a:r>
              <a:rPr lang="en-US" dirty="0" smtClean="0"/>
              <a:t>Secondary </a:t>
            </a:r>
            <a:r>
              <a:rPr lang="en-US" dirty="0" err="1" smtClean="0"/>
              <a:t>NameNode</a:t>
            </a:r>
            <a:r>
              <a:rPr lang="en-US" dirty="0" smtClean="0"/>
              <a:t> </a:t>
            </a:r>
            <a:r>
              <a:rPr lang="zh-CN" altLang="en-US" dirty="0" smtClean="0"/>
              <a:t>不是一种对</a:t>
            </a:r>
            <a:r>
              <a:rPr lang="en-US" dirty="0" err="1" smtClean="0"/>
              <a:t>NameNode</a:t>
            </a:r>
            <a:r>
              <a:rPr lang="zh-CN" altLang="en-US" dirty="0" smtClean="0"/>
              <a:t>失败重启方案</a:t>
            </a:r>
            <a:r>
              <a:rPr lang="en-US" dirty="0" smtClean="0"/>
              <a:t>.</a:t>
            </a:r>
            <a:endParaRPr lang="en-US" dirty="0" smtClean="0"/>
          </a:p>
          <a:p>
            <a:pPr lvl="2"/>
            <a:r>
              <a:rPr lang="zh-CN" altLang="en-US" dirty="0" smtClean="0"/>
              <a:t>在</a:t>
            </a:r>
            <a:r>
              <a:rPr lang="en-US" dirty="0" err="1" smtClean="0"/>
              <a:t>Hadoop</a:t>
            </a:r>
            <a:r>
              <a:rPr lang="en-US" dirty="0" smtClean="0"/>
              <a:t> 2.0 and CDH 4.0</a:t>
            </a:r>
            <a:r>
              <a:rPr lang="zh-CN" altLang="en-US" dirty="0" smtClean="0"/>
              <a:t>之前，</a:t>
            </a:r>
            <a:r>
              <a:rPr lang="en-US" altLang="zh-CN" dirty="0"/>
              <a:t> </a:t>
            </a:r>
            <a:r>
              <a:rPr lang="en-US" altLang="zh-CN" dirty="0" err="1" smtClean="0"/>
              <a:t>NameNode</a:t>
            </a:r>
            <a:r>
              <a:rPr lang="zh-CN" altLang="en-US" dirty="0" smtClean="0"/>
              <a:t>存在单点失败问题</a:t>
            </a:r>
            <a:r>
              <a:rPr lang="en-US" altLang="zh-CN" dirty="0" smtClean="0"/>
              <a:t>Single </a:t>
            </a:r>
            <a:r>
              <a:rPr lang="en-US" altLang="zh-CN" dirty="0"/>
              <a:t>Point of Failure (SPOF) </a:t>
            </a:r>
            <a:endParaRPr lang="en-US" dirty="0" smtClean="0"/>
          </a:p>
          <a:p>
            <a:pPr lvl="1"/>
            <a:r>
              <a:rPr lang="en-US" dirty="0" smtClean="0"/>
              <a:t>HA</a:t>
            </a:r>
            <a:r>
              <a:rPr lang="zh-CN" altLang="en-US" dirty="0" smtClean="0"/>
              <a:t>部署</a:t>
            </a:r>
            <a:r>
              <a:rPr lang="en-US" dirty="0" smtClean="0"/>
              <a:t>: </a:t>
            </a:r>
            <a:endParaRPr lang="en-US" dirty="0" smtClean="0"/>
          </a:p>
          <a:p>
            <a:pPr lvl="2"/>
            <a:r>
              <a:rPr lang="en-US" dirty="0" smtClean="0"/>
              <a:t>Active NameNode</a:t>
            </a:r>
            <a:endParaRPr lang="en-US" dirty="0" smtClean="0"/>
          </a:p>
          <a:p>
            <a:pPr lvl="2"/>
            <a:r>
              <a:rPr lang="en-US" dirty="0" smtClean="0"/>
              <a:t>Standby NameNode </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zh-CN" altLang="zh-CN" sz="2800" b="0" dirty="0">
                <a:solidFill>
                  <a:schemeClr val="tx2"/>
                </a:solidFill>
                <a:latin typeface="Arial Black" panose="020B0A04020102020204" pitchFamily="34" charset="0"/>
              </a:rPr>
              <a:t>HDFS的FileSystem读取文件</a:t>
            </a:r>
            <a:endParaRPr lang="zh-CN" altLang="zh-CN" sz="2800" b="0" dirty="0">
              <a:solidFill>
                <a:schemeClr val="tx2"/>
              </a:solidFill>
              <a:latin typeface="Arial Black" panose="020B0A04020102020204" pitchFamily="34" charset="0"/>
            </a:endParaRPr>
          </a:p>
        </p:txBody>
      </p:sp>
      <p:sp>
        <p:nvSpPr>
          <p:cNvPr id="16387" name="Content Placeholder 2"/>
          <p:cNvSpPr>
            <a:spLocks noGrp="1"/>
          </p:cNvSpPr>
          <p:nvPr>
            <p:ph idx="1"/>
          </p:nvPr>
        </p:nvSpPr>
        <p:spPr>
          <a:xfrm>
            <a:off x="609600" y="1447800"/>
            <a:ext cx="7918450" cy="4371453"/>
          </a:xfrm>
        </p:spPr>
        <p:txBody>
          <a:bodyPr/>
          <a:lstStyle/>
          <a:p>
            <a:pPr>
              <a:buFont typeface="Wingdings" panose="05000000000000000000" pitchFamily="2" charset="2"/>
              <a:buNone/>
            </a:pPr>
            <a:r>
              <a:rPr lang="zh-CN" altLang="zh-CN" sz="2000" dirty="0"/>
              <a:t>/**</a:t>
            </a:r>
            <a:endParaRPr lang="zh-CN" altLang="zh-CN" sz="2000" dirty="0"/>
          </a:p>
          <a:p>
            <a:pPr>
              <a:buFont typeface="Wingdings" panose="05000000000000000000" pitchFamily="2" charset="2"/>
              <a:buNone/>
            </a:pPr>
            <a:r>
              <a:rPr lang="zh-CN" altLang="zh-CN" sz="2000" dirty="0"/>
              <a:t>	 * 读取文件，调用fileSystem的open(path)</a:t>
            </a:r>
            <a:endParaRPr lang="zh-CN" altLang="zh-CN" sz="2000" dirty="0"/>
          </a:p>
          <a:p>
            <a:pPr>
              <a:buFont typeface="Wingdings" panose="05000000000000000000" pitchFamily="2" charset="2"/>
              <a:buNone/>
            </a:pPr>
            <a:r>
              <a:rPr lang="zh-CN" altLang="zh-CN" sz="2000" dirty="0"/>
              <a:t>	 * @throws Exception</a:t>
            </a:r>
            <a:endParaRPr lang="zh-CN" altLang="zh-CN" sz="2000" dirty="0"/>
          </a:p>
          <a:p>
            <a:pPr>
              <a:buFont typeface="Wingdings" panose="05000000000000000000" pitchFamily="2" charset="2"/>
              <a:buNone/>
            </a:pPr>
            <a:r>
              <a:rPr lang="zh-CN" altLang="zh-CN" sz="2000" dirty="0"/>
              <a:t>	 */</a:t>
            </a:r>
            <a:endParaRPr lang="zh-CN" altLang="zh-CN" sz="2000" dirty="0"/>
          </a:p>
          <a:p>
            <a:pPr>
              <a:buFont typeface="Wingdings" panose="05000000000000000000" pitchFamily="2" charset="2"/>
              <a:buNone/>
            </a:pPr>
            <a:r>
              <a:rPr lang="zh-CN" altLang="zh-CN" sz="2000" dirty="0"/>
              <a:t>	private static void readFile() throws Exception {</a:t>
            </a:r>
            <a:endParaRPr lang="zh-CN" altLang="zh-CN" sz="2000" dirty="0"/>
          </a:p>
          <a:p>
            <a:pPr>
              <a:buFont typeface="Wingdings" panose="05000000000000000000" pitchFamily="2" charset="2"/>
              <a:buNone/>
            </a:pPr>
            <a:r>
              <a:rPr lang="zh-CN" altLang="zh-CN" sz="2000" dirty="0"/>
              <a:t>		FileSystem fileSystem = getFileSystem();</a:t>
            </a:r>
            <a:endParaRPr lang="zh-CN" altLang="zh-CN" sz="2000" dirty="0"/>
          </a:p>
          <a:p>
            <a:pPr>
              <a:buFont typeface="Wingdings" panose="05000000000000000000" pitchFamily="2" charset="2"/>
              <a:buNone/>
            </a:pPr>
            <a:r>
              <a:rPr lang="zh-CN" altLang="zh-CN" sz="2000" dirty="0"/>
              <a:t>		FSDataInputStream openStream = fileSystem.open(new Path("hdfs:</a:t>
            </a:r>
            <a:r>
              <a:rPr lang="zh-CN" altLang="zh-CN" sz="2000" dirty="0" smtClean="0"/>
              <a:t>//</a:t>
            </a:r>
            <a:r>
              <a:rPr lang="en-US" altLang="zh-CN" sz="2000" dirty="0" smtClean="0"/>
              <a:t>master</a:t>
            </a:r>
            <a:r>
              <a:rPr lang="zh-CN" altLang="zh-CN" sz="2000" dirty="0" smtClean="0"/>
              <a:t>:</a:t>
            </a:r>
            <a:r>
              <a:rPr lang="zh-CN" altLang="zh-CN" sz="2000" dirty="0"/>
              <a:t>9000/aaa"));</a:t>
            </a:r>
            <a:endParaRPr lang="zh-CN" altLang="zh-CN" sz="2000" dirty="0"/>
          </a:p>
          <a:p>
            <a:pPr>
              <a:buFont typeface="Wingdings" panose="05000000000000000000" pitchFamily="2" charset="2"/>
              <a:buNone/>
            </a:pPr>
            <a:r>
              <a:rPr lang="zh-CN" altLang="zh-CN" sz="2000" dirty="0"/>
              <a:t>		IOUtils.copyBytes(openStream, System.out, 1024, false);</a:t>
            </a:r>
            <a:endParaRPr lang="zh-CN" altLang="zh-CN" sz="2000" dirty="0"/>
          </a:p>
          <a:p>
            <a:pPr>
              <a:buFont typeface="Wingdings" panose="05000000000000000000" pitchFamily="2" charset="2"/>
              <a:buNone/>
            </a:pPr>
            <a:r>
              <a:rPr lang="zh-CN" altLang="zh-CN" sz="2000" dirty="0"/>
              <a:t>		IOUtils.closeStream(openStream);</a:t>
            </a:r>
            <a:endParaRPr lang="zh-CN" altLang="zh-CN" sz="2000" dirty="0"/>
          </a:p>
          <a:p>
            <a:pPr>
              <a:buFont typeface="Wingdings" panose="05000000000000000000" pitchFamily="2" charset="2"/>
              <a:buNone/>
            </a:pPr>
            <a:r>
              <a:rPr lang="zh-CN" altLang="zh-CN" sz="2000" dirty="0"/>
              <a:t>	}</a:t>
            </a:r>
            <a:endParaRPr lang="zh-CN" altLang="zh-CN" sz="2000" dirty="0"/>
          </a:p>
          <a:p>
            <a:pPr eaLnBrk="1" hangingPunct="1"/>
            <a:endParaRPr lang="en-US"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zh-CN" altLang="zh-CN" sz="2800" b="0" dirty="0">
                <a:solidFill>
                  <a:schemeClr val="tx2"/>
                </a:solidFill>
                <a:latin typeface="Arial Black" panose="020B0A04020102020204" pitchFamily="34" charset="0"/>
              </a:rPr>
              <a:t>HDFS的FileSystem目录</a:t>
            </a:r>
            <a:endParaRPr lang="zh-CN" altLang="zh-CN" sz="2800" b="0" dirty="0">
              <a:solidFill>
                <a:schemeClr val="tx2"/>
              </a:solidFill>
              <a:latin typeface="Arial Black" panose="020B0A04020102020204" pitchFamily="34" charset="0"/>
            </a:endParaRPr>
          </a:p>
        </p:txBody>
      </p:sp>
      <p:sp>
        <p:nvSpPr>
          <p:cNvPr id="16387" name="Content Placeholder 2"/>
          <p:cNvSpPr>
            <a:spLocks noGrp="1"/>
          </p:cNvSpPr>
          <p:nvPr>
            <p:ph idx="1"/>
          </p:nvPr>
        </p:nvSpPr>
        <p:spPr>
          <a:xfrm>
            <a:off x="609600" y="1447800"/>
            <a:ext cx="7918450" cy="5110117"/>
          </a:xfrm>
        </p:spPr>
        <p:txBody>
          <a:bodyPr/>
          <a:lstStyle/>
          <a:p>
            <a:r>
              <a:rPr lang="zh-CN" altLang="zh-CN" sz="1600" dirty="0"/>
              <a:t>/**</a:t>
            </a:r>
            <a:endParaRPr lang="zh-CN" altLang="zh-CN" sz="1600" dirty="0"/>
          </a:p>
          <a:p>
            <a:r>
              <a:rPr lang="zh-CN" altLang="zh-CN" sz="1600" dirty="0"/>
              <a:t>	 * 创建目录，调用fileSystem的mkdirs(path)</a:t>
            </a:r>
            <a:endParaRPr lang="zh-CN" altLang="zh-CN" sz="1600" dirty="0"/>
          </a:p>
          <a:p>
            <a:r>
              <a:rPr lang="zh-CN" altLang="zh-CN" sz="1600" dirty="0"/>
              <a:t>	 * @throws Exception</a:t>
            </a:r>
            <a:endParaRPr lang="zh-CN" altLang="zh-CN" sz="1600" dirty="0"/>
          </a:p>
          <a:p>
            <a:r>
              <a:rPr lang="zh-CN" altLang="zh-CN" sz="1600" dirty="0"/>
              <a:t>	 */</a:t>
            </a:r>
            <a:endParaRPr lang="zh-CN" altLang="zh-CN" sz="1600" dirty="0"/>
          </a:p>
          <a:p>
            <a:r>
              <a:rPr lang="zh-CN" altLang="zh-CN" sz="1600" dirty="0"/>
              <a:t>	private static void mkdir() throws Exception {</a:t>
            </a:r>
            <a:endParaRPr lang="zh-CN" altLang="zh-CN" sz="1600" dirty="0"/>
          </a:p>
          <a:p>
            <a:r>
              <a:rPr lang="zh-CN" altLang="zh-CN" sz="1600" dirty="0"/>
              <a:t>		FileSystem fileSystem = getFileSystem();</a:t>
            </a:r>
            <a:endParaRPr lang="zh-CN" altLang="zh-CN" sz="1600" dirty="0"/>
          </a:p>
          <a:p>
            <a:r>
              <a:rPr lang="zh-CN" altLang="zh-CN" sz="1600" dirty="0"/>
              <a:t>		fileSystem.mkdirs(new Path("hdfs:</a:t>
            </a:r>
            <a:r>
              <a:rPr lang="zh-CN" altLang="zh-CN" sz="1600" dirty="0" smtClean="0"/>
              <a:t>//</a:t>
            </a:r>
            <a:r>
              <a:rPr lang="en-US" altLang="zh-CN" sz="1600" dirty="0" smtClean="0"/>
              <a:t>master</a:t>
            </a:r>
            <a:r>
              <a:rPr lang="zh-CN" altLang="zh-CN" sz="1600" dirty="0" smtClean="0"/>
              <a:t>:</a:t>
            </a:r>
            <a:r>
              <a:rPr lang="zh-CN" altLang="zh-CN" sz="1600" dirty="0"/>
              <a:t>9000/bbb"));</a:t>
            </a:r>
            <a:endParaRPr lang="zh-CN" altLang="zh-CN" sz="1600" dirty="0"/>
          </a:p>
          <a:p>
            <a:r>
              <a:rPr lang="zh-CN" altLang="zh-CN" sz="1600" dirty="0"/>
              <a:t>	}</a:t>
            </a:r>
            <a:endParaRPr lang="zh-CN" altLang="zh-CN" sz="1600" dirty="0"/>
          </a:p>
          <a:p>
            <a:r>
              <a:rPr lang="zh-CN" altLang="zh-CN" sz="1600" dirty="0"/>
              <a:t>	/**</a:t>
            </a:r>
            <a:endParaRPr lang="zh-CN" altLang="zh-CN" sz="1600" dirty="0"/>
          </a:p>
          <a:p>
            <a:r>
              <a:rPr lang="zh-CN" altLang="zh-CN" sz="1600" dirty="0"/>
              <a:t>	 * 删除目录，调用fileSystem的deleteOnExit(path)</a:t>
            </a:r>
            <a:endParaRPr lang="zh-CN" altLang="zh-CN" sz="1600" dirty="0"/>
          </a:p>
          <a:p>
            <a:r>
              <a:rPr lang="zh-CN" altLang="zh-CN" sz="1600" dirty="0"/>
              <a:t>	 * @throws Exception</a:t>
            </a:r>
            <a:endParaRPr lang="zh-CN" altLang="zh-CN" sz="1600" dirty="0"/>
          </a:p>
          <a:p>
            <a:r>
              <a:rPr lang="zh-CN" altLang="zh-CN" sz="1600" dirty="0"/>
              <a:t>	 */</a:t>
            </a:r>
            <a:endParaRPr lang="zh-CN" altLang="zh-CN" sz="1600" dirty="0"/>
          </a:p>
          <a:p>
            <a:r>
              <a:rPr lang="zh-CN" altLang="zh-CN" sz="1600" dirty="0"/>
              <a:t>	private static void rmdir() throws Exception {</a:t>
            </a:r>
            <a:endParaRPr lang="zh-CN" altLang="zh-CN" sz="1600" dirty="0"/>
          </a:p>
          <a:p>
            <a:r>
              <a:rPr lang="zh-CN" altLang="zh-CN" sz="1600" dirty="0"/>
              <a:t>		FileSystem fileSystem = getFileSystem();</a:t>
            </a:r>
            <a:endParaRPr lang="zh-CN" altLang="zh-CN" sz="1600" dirty="0"/>
          </a:p>
          <a:p>
            <a:r>
              <a:rPr lang="zh-CN" altLang="zh-CN" sz="1600" dirty="0"/>
              <a:t>		fileSystem.delete(new Path("hdfs:</a:t>
            </a:r>
            <a:r>
              <a:rPr lang="zh-CN" altLang="zh-CN" sz="1600" dirty="0" smtClean="0"/>
              <a:t>//</a:t>
            </a:r>
            <a:r>
              <a:rPr lang="en-US" altLang="zh-CN" sz="1600" dirty="0" smtClean="0"/>
              <a:t>master</a:t>
            </a:r>
            <a:r>
              <a:rPr lang="zh-CN" altLang="zh-CN" sz="1600" dirty="0" smtClean="0"/>
              <a:t>:</a:t>
            </a:r>
            <a:r>
              <a:rPr lang="zh-CN" altLang="zh-CN" sz="1600" dirty="0"/>
              <a:t>9000/bbb"));</a:t>
            </a:r>
            <a:endParaRPr lang="zh-CN" altLang="zh-CN" sz="1600" dirty="0"/>
          </a:p>
          <a:p>
            <a:r>
              <a:rPr lang="zh-CN" altLang="zh-CN" sz="1600" dirty="0"/>
              <a:t>	}</a:t>
            </a:r>
            <a:endParaRPr lang="zh-CN" altLang="zh-CN" sz="1600" dirty="0"/>
          </a:p>
          <a:p>
            <a:pPr eaLnBrk="1" hangingPunct="1"/>
            <a:endParaRPr lang="en-US"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zh-CN" altLang="zh-CN" sz="2800" b="0" dirty="0">
                <a:solidFill>
                  <a:schemeClr val="tx2"/>
                </a:solidFill>
                <a:latin typeface="Arial Black" panose="020B0A04020102020204" pitchFamily="34" charset="0"/>
              </a:rPr>
              <a:t>HDFS的FileSystem遍历目录</a:t>
            </a:r>
            <a:endParaRPr lang="zh-CN" altLang="zh-CN" sz="2800" b="0" dirty="0">
              <a:solidFill>
                <a:schemeClr val="tx2"/>
              </a:solidFill>
              <a:latin typeface="Arial Black" panose="020B0A04020102020204" pitchFamily="34" charset="0"/>
            </a:endParaRPr>
          </a:p>
        </p:txBody>
      </p:sp>
      <p:sp>
        <p:nvSpPr>
          <p:cNvPr id="16387" name="Content Placeholder 2"/>
          <p:cNvSpPr>
            <a:spLocks noGrp="1"/>
          </p:cNvSpPr>
          <p:nvPr>
            <p:ph idx="1"/>
          </p:nvPr>
        </p:nvSpPr>
        <p:spPr>
          <a:xfrm>
            <a:off x="609600" y="1447800"/>
            <a:ext cx="7918450" cy="4519186"/>
          </a:xfrm>
        </p:spPr>
        <p:txBody>
          <a:bodyPr/>
          <a:lstStyle/>
          <a:p>
            <a:pPr>
              <a:buFont typeface="Arial" panose="020B0604020202020204" pitchFamily="34" charset="0"/>
              <a:buNone/>
            </a:pPr>
            <a:r>
              <a:rPr lang="zh-CN" altLang="zh-CN" sz="1600" dirty="0"/>
              <a:t>/**</a:t>
            </a:r>
            <a:endParaRPr lang="zh-CN" altLang="zh-CN" sz="1600" dirty="0"/>
          </a:p>
          <a:p>
            <a:pPr>
              <a:buFont typeface="Arial" panose="020B0604020202020204" pitchFamily="34" charset="0"/>
              <a:buNone/>
            </a:pPr>
            <a:r>
              <a:rPr lang="zh-CN" altLang="zh-CN" sz="1600" dirty="0"/>
              <a:t>	 * 遍历目录，使用FileSystem的listStatus(path)</a:t>
            </a:r>
            <a:endParaRPr lang="zh-CN" altLang="zh-CN" sz="1600" dirty="0"/>
          </a:p>
          <a:p>
            <a:pPr>
              <a:buFont typeface="Arial" panose="020B0604020202020204" pitchFamily="34" charset="0"/>
              <a:buNone/>
            </a:pPr>
            <a:r>
              <a:rPr lang="zh-CN" altLang="zh-CN" sz="1600" dirty="0"/>
              <a:t>	 * 如果要查看file状态，使用FileStatus对象</a:t>
            </a:r>
            <a:endParaRPr lang="zh-CN" altLang="zh-CN" sz="1600" dirty="0"/>
          </a:p>
          <a:p>
            <a:pPr>
              <a:buFont typeface="Arial" panose="020B0604020202020204" pitchFamily="34" charset="0"/>
              <a:buNone/>
            </a:pPr>
            <a:r>
              <a:rPr lang="zh-CN" altLang="zh-CN" sz="1600" dirty="0"/>
              <a:t>	 * @throws Exception</a:t>
            </a:r>
            <a:endParaRPr lang="zh-CN" altLang="zh-CN" sz="1600" dirty="0"/>
          </a:p>
          <a:p>
            <a:pPr>
              <a:buFont typeface="Arial" panose="020B0604020202020204" pitchFamily="34" charset="0"/>
              <a:buNone/>
            </a:pPr>
            <a:r>
              <a:rPr lang="zh-CN" altLang="zh-CN" sz="1600" dirty="0"/>
              <a:t>	 */</a:t>
            </a:r>
            <a:endParaRPr lang="zh-CN" altLang="zh-CN" sz="1600" dirty="0"/>
          </a:p>
          <a:p>
            <a:pPr>
              <a:buFont typeface="Arial" panose="020B0604020202020204" pitchFamily="34" charset="0"/>
              <a:buNone/>
            </a:pPr>
            <a:r>
              <a:rPr lang="zh-CN" altLang="zh-CN" sz="1600" dirty="0"/>
              <a:t>	private static void list() throws Exception{</a:t>
            </a:r>
            <a:endParaRPr lang="zh-CN" altLang="zh-CN" sz="1600" dirty="0"/>
          </a:p>
          <a:p>
            <a:pPr>
              <a:buFont typeface="Arial" panose="020B0604020202020204" pitchFamily="34" charset="0"/>
              <a:buNone/>
            </a:pPr>
            <a:r>
              <a:rPr lang="zh-CN" altLang="zh-CN" sz="1600" dirty="0"/>
              <a:t>		FileSystem fileSystem = getFileSystem();</a:t>
            </a:r>
            <a:endParaRPr lang="zh-CN" altLang="zh-CN" sz="1600" dirty="0"/>
          </a:p>
          <a:p>
            <a:pPr>
              <a:buFont typeface="Arial" panose="020B0604020202020204" pitchFamily="34" charset="0"/>
              <a:buNone/>
            </a:pPr>
            <a:r>
              <a:rPr lang="zh-CN" altLang="zh-CN" sz="1600" dirty="0"/>
              <a:t>		FileStatus[] listStatus = fileSystem.listStatus(new Path("hdfs:</a:t>
            </a:r>
            <a:r>
              <a:rPr lang="zh-CN" altLang="zh-CN" sz="1600" dirty="0" smtClean="0"/>
              <a:t>//</a:t>
            </a:r>
            <a:r>
              <a:rPr lang="en-US" altLang="zh-CN" sz="1600" dirty="0" smtClean="0"/>
              <a:t>master</a:t>
            </a:r>
            <a:r>
              <a:rPr lang="zh-CN" altLang="zh-CN" sz="1600" dirty="0" smtClean="0"/>
              <a:t>:</a:t>
            </a:r>
            <a:r>
              <a:rPr lang="zh-CN" altLang="zh-CN" sz="1600" dirty="0"/>
              <a:t>9000/"));</a:t>
            </a:r>
            <a:endParaRPr lang="zh-CN" altLang="zh-CN" sz="1600" dirty="0"/>
          </a:p>
          <a:p>
            <a:pPr>
              <a:buFont typeface="Arial" panose="020B0604020202020204" pitchFamily="34" charset="0"/>
              <a:buNone/>
            </a:pPr>
            <a:r>
              <a:rPr lang="zh-CN" altLang="zh-CN" sz="1600" dirty="0"/>
              <a:t>		for (FileStatus fileStatus : listStatus) {</a:t>
            </a:r>
            <a:endParaRPr lang="zh-CN" altLang="zh-CN" sz="1600" dirty="0"/>
          </a:p>
          <a:p>
            <a:pPr>
              <a:buFont typeface="Arial" panose="020B0604020202020204" pitchFamily="34" charset="0"/>
              <a:buNone/>
            </a:pPr>
            <a:r>
              <a:rPr lang="zh-CN" altLang="zh-CN" sz="1600" dirty="0"/>
              <a:t>			String isDir = fileStatus.isDir()?"目录":"文件";</a:t>
            </a:r>
            <a:endParaRPr lang="zh-CN" altLang="zh-CN" sz="1600" dirty="0"/>
          </a:p>
          <a:p>
            <a:pPr>
              <a:buFont typeface="Arial" panose="020B0604020202020204" pitchFamily="34" charset="0"/>
              <a:buNone/>
            </a:pPr>
            <a:r>
              <a:rPr lang="zh-CN" altLang="zh-CN" sz="1600" dirty="0"/>
              <a:t>			String name = fileStatus.getPath().toString();</a:t>
            </a:r>
            <a:endParaRPr lang="zh-CN" altLang="zh-CN" sz="1600" dirty="0"/>
          </a:p>
          <a:p>
            <a:pPr>
              <a:buFont typeface="Arial" panose="020B0604020202020204" pitchFamily="34" charset="0"/>
              <a:buNone/>
            </a:pPr>
            <a:r>
              <a:rPr lang="zh-CN" altLang="zh-CN" sz="1600" dirty="0"/>
              <a:t>			System.out.println(isDir+"  "+name);</a:t>
            </a:r>
            <a:endParaRPr lang="zh-CN" altLang="zh-CN" sz="1600" dirty="0"/>
          </a:p>
          <a:p>
            <a:pPr>
              <a:buFont typeface="Arial" panose="020B0604020202020204" pitchFamily="34" charset="0"/>
              <a:buNone/>
            </a:pPr>
            <a:r>
              <a:rPr lang="zh-CN" altLang="zh-CN" sz="1600" dirty="0"/>
              <a:t>		}</a:t>
            </a:r>
            <a:endParaRPr lang="zh-CN" altLang="zh-CN" sz="1600" dirty="0"/>
          </a:p>
          <a:p>
            <a:pPr>
              <a:buFont typeface="Arial" panose="020B0604020202020204" pitchFamily="34" charset="0"/>
              <a:buNone/>
            </a:pPr>
            <a:r>
              <a:rPr lang="zh-CN" altLang="zh-CN" sz="1600" dirty="0"/>
              <a:t>	}</a:t>
            </a:r>
            <a:endParaRPr lang="zh-CN" altLang="zh-CN" sz="1600" dirty="0"/>
          </a:p>
          <a:p>
            <a:pPr eaLnBrk="1" hangingPunct="1"/>
            <a:endParaRPr lang="en-US"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zh-CN" altLang="en-US" sz="2800" b="0" dirty="0">
                <a:solidFill>
                  <a:schemeClr val="tx2"/>
                </a:solidFill>
                <a:latin typeface="Arial Black" panose="020B0A04020102020204" pitchFamily="34" charset="0"/>
              </a:rPr>
              <a:t>FileSystem</a:t>
            </a:r>
            <a:endParaRPr lang="zh-CN" altLang="zh-CN" sz="2800" b="0" dirty="0">
              <a:solidFill>
                <a:schemeClr val="tx2"/>
              </a:solidFill>
              <a:latin typeface="Arial Black" panose="020B0A04020102020204" pitchFamily="34" charset="0"/>
            </a:endParaRPr>
          </a:p>
        </p:txBody>
      </p:sp>
      <p:sp>
        <p:nvSpPr>
          <p:cNvPr id="16387" name="Content Placeholder 2"/>
          <p:cNvSpPr>
            <a:spLocks noGrp="1"/>
          </p:cNvSpPr>
          <p:nvPr>
            <p:ph idx="1"/>
          </p:nvPr>
        </p:nvSpPr>
        <p:spPr>
          <a:xfrm>
            <a:off x="609600" y="1447800"/>
            <a:ext cx="7918450" cy="764312"/>
          </a:xfrm>
        </p:spPr>
        <p:txBody>
          <a:bodyPr/>
          <a:lstStyle/>
          <a:p>
            <a:pPr eaLnBrk="1" hangingPunct="1"/>
            <a:r>
              <a:rPr lang="zh-CN" altLang="en-US" sz="2400" dirty="0"/>
              <a:t>用户代码操作HDFS时，是直接调用FileSystem的子类完成的</a:t>
            </a:r>
            <a:r>
              <a:rPr lang="zh-CN" altLang="en-US" sz="2400" dirty="0" smtClean="0"/>
              <a:t>。</a:t>
            </a:r>
            <a:endParaRPr lang="en-US"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zh-CN" sz="2800" dirty="0"/>
              <a:t>HDFS</a:t>
            </a:r>
            <a:r>
              <a:rPr lang="zh-CN" altLang="en-US" sz="2800" dirty="0"/>
              <a:t>的存储机制</a:t>
            </a:r>
            <a:endParaRPr lang="zh-CN" altLang="zh-CN" sz="2800" b="0" dirty="0">
              <a:solidFill>
                <a:schemeClr val="tx2"/>
              </a:solidFill>
              <a:latin typeface="Arial Black" panose="020B0A04020102020204" pitchFamily="34" charset="0"/>
            </a:endParaRPr>
          </a:p>
        </p:txBody>
      </p:sp>
      <p:pic>
        <p:nvPicPr>
          <p:cNvPr id="55298" name="Picture 2" descr="C:\Users\zm\Desktop\121930567695577.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3350" y="1228725"/>
            <a:ext cx="8877300" cy="5324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zh-CN" altLang="en-US" sz="2800" b="0" dirty="0">
                <a:solidFill>
                  <a:schemeClr val="tx2"/>
                </a:solidFill>
                <a:latin typeface="Arial Black" panose="020B0A04020102020204" pitchFamily="34" charset="0"/>
              </a:rPr>
              <a:t>Remote Procedure Call</a:t>
            </a:r>
            <a:endParaRPr lang="zh-CN" altLang="zh-CN" sz="2800" b="0" dirty="0">
              <a:solidFill>
                <a:schemeClr val="tx2"/>
              </a:solidFill>
              <a:latin typeface="Arial Black" panose="020B0A04020102020204" pitchFamily="34" charset="0"/>
            </a:endParaRPr>
          </a:p>
        </p:txBody>
      </p:sp>
      <p:sp>
        <p:nvSpPr>
          <p:cNvPr id="16387" name="Content Placeholder 2"/>
          <p:cNvSpPr>
            <a:spLocks noGrp="1"/>
          </p:cNvSpPr>
          <p:nvPr>
            <p:ph idx="1"/>
          </p:nvPr>
        </p:nvSpPr>
        <p:spPr>
          <a:xfrm>
            <a:off x="609600" y="1447800"/>
            <a:ext cx="7918450" cy="5171672"/>
          </a:xfrm>
        </p:spPr>
        <p:txBody>
          <a:bodyPr/>
          <a:lstStyle/>
          <a:p>
            <a:pPr lvl="1" eaLnBrk="1" hangingPunct="1">
              <a:lnSpc>
                <a:spcPct val="80000"/>
              </a:lnSpc>
            </a:pPr>
            <a:r>
              <a:rPr lang="zh-CN" altLang="en-US" dirty="0">
                <a:sym typeface="Arial" panose="020B0604020202020204" pitchFamily="34" charset="0"/>
              </a:rPr>
              <a:t>RPC——远程过程调用协议，它是一种通过网络从远程计算机程序上请求服务，而不需要了解底层网络技术的协议。RPC协议假定某些传输协议的存在，如TCP或UDP，为通信程序之间携带信息数据。在OSI网络通信模型中，RPC跨越了传输层和应用层。RPC使得开发包括网络分布式多程序在内的应用程序更加容易。</a:t>
            </a:r>
            <a:endParaRPr lang="zh-CN" altLang="en-US" dirty="0">
              <a:sym typeface="Arial" panose="020B0604020202020204" pitchFamily="34" charset="0"/>
            </a:endParaRPr>
          </a:p>
          <a:p>
            <a:pPr lvl="1" eaLnBrk="1" hangingPunct="1">
              <a:lnSpc>
                <a:spcPct val="80000"/>
              </a:lnSpc>
            </a:pPr>
            <a:endParaRPr lang="zh-CN" altLang="en-US" dirty="0">
              <a:sym typeface="Arial" panose="020B0604020202020204" pitchFamily="34" charset="0"/>
            </a:endParaRPr>
          </a:p>
          <a:p>
            <a:pPr lvl="1" eaLnBrk="1" hangingPunct="1">
              <a:lnSpc>
                <a:spcPct val="80000"/>
              </a:lnSpc>
            </a:pPr>
            <a:r>
              <a:rPr lang="zh-CN" altLang="en-US" dirty="0"/>
              <a:t>RPC采用客户机/服务器模式。请求程序就是一个客户机，而服务提供程序就是一个服务器。首先，客户机调用进程发送一个有进程参数的调用信息到服务进程，然后等待应答信息。在服务器端，进程保持睡眠状态直到调用信息的到达为止。当一个调用信息到达，服务器获得进程参数，计算结果，发送答复信息，然后等待下一个调用信息，最后，客户端调用进程接收答复信息，获得进程结果，然后调用执行继续进行。</a:t>
            </a:r>
            <a:endParaRPr lang="zh-CN" altLang="en-US" dirty="0"/>
          </a:p>
          <a:p>
            <a:pPr lvl="1" eaLnBrk="1" hangingPunct="1">
              <a:lnSpc>
                <a:spcPct val="80000"/>
              </a:lnSpc>
            </a:pPr>
            <a:endParaRPr lang="zh-CN" altLang="en-US" dirty="0">
              <a:sym typeface="Arial" panose="020B0604020202020204" pitchFamily="34" charset="0"/>
            </a:endParaRPr>
          </a:p>
          <a:p>
            <a:pPr lvl="1" eaLnBrk="1" hangingPunct="1">
              <a:lnSpc>
                <a:spcPct val="80000"/>
              </a:lnSpc>
            </a:pPr>
            <a:r>
              <a:rPr lang="zh-CN" altLang="en-US" dirty="0">
                <a:sym typeface="Arial" panose="020B0604020202020204" pitchFamily="34" charset="0"/>
              </a:rPr>
              <a:t>hadoop的整个体系结构就是构建在RPC之上的(见org.apache.hadoop.ipc)</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p:cNvSpPr>
            <a:spLocks noGrp="1"/>
          </p:cNvSpPr>
          <p:nvPr>
            <p:ph idx="1"/>
          </p:nvPr>
        </p:nvSpPr>
        <p:spPr>
          <a:xfrm>
            <a:off x="609600" y="1447800"/>
            <a:ext cx="7918450" cy="5294783"/>
          </a:xfrm>
        </p:spPr>
        <p:txBody>
          <a:bodyPr/>
          <a:lstStyle/>
          <a:p>
            <a:r>
              <a:rPr lang="pt-BR" altLang="zh-CN" sz="1600" b="1" dirty="0"/>
              <a:t>public interface ClientProtocol extends VersionedProtocol{</a:t>
            </a:r>
            <a:endParaRPr lang="pt-BR" altLang="zh-CN" sz="1600" b="1" dirty="0"/>
          </a:p>
          <a:p>
            <a:r>
              <a:rPr lang="en-US" altLang="zh-CN" sz="1600" dirty="0"/>
              <a:t>//</a:t>
            </a:r>
            <a:r>
              <a:rPr lang="zh-CN" altLang="en-US" sz="1600" dirty="0"/>
              <a:t>版本号，默认情况下，不同版本号的</a:t>
            </a:r>
            <a:r>
              <a:rPr lang="en-US" altLang="zh-CN" sz="1600" dirty="0"/>
              <a:t>RPC</a:t>
            </a:r>
            <a:r>
              <a:rPr lang="zh-CN" altLang="en-US" sz="1600" dirty="0"/>
              <a:t>客户端与</a:t>
            </a:r>
            <a:r>
              <a:rPr lang="en-US" altLang="zh-CN" sz="1600" dirty="0"/>
              <a:t>Server</a:t>
            </a:r>
            <a:r>
              <a:rPr lang="zh-CN" altLang="en-US" sz="1600" dirty="0"/>
              <a:t>之间不能相互通信</a:t>
            </a:r>
            <a:endParaRPr lang="zh-CN" altLang="en-US" sz="1600" dirty="0"/>
          </a:p>
          <a:p>
            <a:r>
              <a:rPr lang="en-US" altLang="zh-CN" sz="1600" dirty="0"/>
              <a:t>    </a:t>
            </a:r>
            <a:r>
              <a:rPr lang="en-US" altLang="zh-CN" sz="1600" b="1" dirty="0"/>
              <a:t>public static final long </a:t>
            </a:r>
            <a:r>
              <a:rPr lang="en-US" altLang="zh-CN" sz="1600" b="1" i="1" dirty="0" err="1"/>
              <a:t>versionID</a:t>
            </a:r>
            <a:r>
              <a:rPr lang="en-US" altLang="zh-CN" sz="1600" b="1" i="1" dirty="0"/>
              <a:t> = 1L;</a:t>
            </a:r>
            <a:endParaRPr lang="en-US" altLang="zh-CN" sz="1600" b="1" i="1" dirty="0"/>
          </a:p>
          <a:p>
            <a:r>
              <a:rPr lang="en-US" altLang="zh-CN" sz="1600" dirty="0"/>
              <a:t>    </a:t>
            </a:r>
            <a:r>
              <a:rPr lang="en-US" altLang="zh-CN" sz="1600" b="1" dirty="0"/>
              <a:t>public String hello(String </a:t>
            </a:r>
            <a:r>
              <a:rPr lang="en-US" altLang="zh-CN" sz="1600" b="1" dirty="0" err="1"/>
              <a:t>msg</a:t>
            </a:r>
            <a:r>
              <a:rPr lang="en-US" altLang="zh-CN" sz="1600" b="1" dirty="0"/>
              <a:t>) throws </a:t>
            </a:r>
            <a:r>
              <a:rPr lang="en-US" altLang="zh-CN" sz="1600" b="1" dirty="0" err="1"/>
              <a:t>IOException</a:t>
            </a:r>
            <a:r>
              <a:rPr lang="en-US" altLang="zh-CN" sz="1600" b="1" dirty="0"/>
              <a:t>;</a:t>
            </a:r>
            <a:endParaRPr lang="en-US" altLang="zh-CN" sz="1600" b="1" dirty="0"/>
          </a:p>
          <a:p>
            <a:r>
              <a:rPr lang="en-US" altLang="zh-CN" sz="1600" dirty="0"/>
              <a:t>}</a:t>
            </a:r>
            <a:endParaRPr lang="zh-CN" altLang="zh-CN" sz="1600" dirty="0">
              <a:sym typeface="Arial" panose="020B0604020202020204" pitchFamily="34" charset="0"/>
            </a:endParaRPr>
          </a:p>
          <a:p>
            <a:r>
              <a:rPr lang="pt-BR" altLang="zh-CN" sz="1600" b="1" dirty="0"/>
              <a:t>public class ClientProtocolImpl implements ClientProtocol{</a:t>
            </a:r>
            <a:endParaRPr lang="pt-BR" altLang="zh-CN" sz="1600" b="1" dirty="0"/>
          </a:p>
          <a:p>
            <a:r>
              <a:rPr lang="en-US" altLang="zh-CN" sz="1600" dirty="0"/>
              <a:t>    </a:t>
            </a:r>
            <a:r>
              <a:rPr lang="en-US" altLang="zh-CN" sz="1600" b="1" dirty="0"/>
              <a:t>public long </a:t>
            </a:r>
            <a:r>
              <a:rPr lang="en-US" altLang="zh-CN" sz="1600" b="1" dirty="0" err="1"/>
              <a:t>getProtocolVersion</a:t>
            </a:r>
            <a:r>
              <a:rPr lang="en-US" altLang="zh-CN" sz="1600" b="1" dirty="0"/>
              <a:t>(String protocol, long </a:t>
            </a:r>
            <a:r>
              <a:rPr lang="en-US" altLang="zh-CN" sz="1600" b="1" dirty="0" err="1"/>
              <a:t>clientVersion</a:t>
            </a:r>
            <a:r>
              <a:rPr lang="en-US" altLang="zh-CN" sz="1600" b="1" dirty="0"/>
              <a:t>)</a:t>
            </a:r>
            <a:endParaRPr lang="en-US" altLang="zh-CN" sz="1600" b="1" dirty="0"/>
          </a:p>
          <a:p>
            <a:r>
              <a:rPr lang="en-US" altLang="zh-CN" sz="1600" dirty="0"/>
              <a:t>            </a:t>
            </a:r>
            <a:r>
              <a:rPr lang="en-US" altLang="zh-CN" sz="1600" b="1" dirty="0"/>
              <a:t>throws </a:t>
            </a:r>
            <a:r>
              <a:rPr lang="en-US" altLang="zh-CN" sz="1600" b="1" dirty="0" err="1"/>
              <a:t>IOException</a:t>
            </a:r>
            <a:r>
              <a:rPr lang="en-US" altLang="zh-CN" sz="1600" b="1" dirty="0"/>
              <a:t> {</a:t>
            </a:r>
            <a:endParaRPr lang="en-US" altLang="zh-CN" sz="1600" b="1" dirty="0"/>
          </a:p>
          <a:p>
            <a:r>
              <a:rPr lang="en-US" altLang="zh-CN" sz="1600" dirty="0"/>
              <a:t>        </a:t>
            </a:r>
            <a:r>
              <a:rPr lang="en-US" altLang="zh-CN" sz="1600" b="1" dirty="0"/>
              <a:t>return </a:t>
            </a:r>
            <a:r>
              <a:rPr lang="en-US" altLang="zh-CN" sz="1600" b="1" i="1" dirty="0" err="1"/>
              <a:t>versionID</a:t>
            </a:r>
            <a:r>
              <a:rPr lang="en-US" altLang="zh-CN" sz="1600" b="1" i="1" dirty="0"/>
              <a:t>;</a:t>
            </a:r>
            <a:endParaRPr lang="en-US" altLang="zh-CN" sz="1600" b="1" i="1" dirty="0"/>
          </a:p>
          <a:p>
            <a:r>
              <a:rPr lang="zh-CN" altLang="en-US" sz="1600" dirty="0"/>
              <a:t>    </a:t>
            </a:r>
            <a:r>
              <a:rPr lang="en-US" altLang="zh-CN" sz="1600" dirty="0" smtClean="0"/>
              <a:t>}</a:t>
            </a:r>
            <a:endParaRPr lang="zh-CN" altLang="en-US" sz="1600" dirty="0"/>
          </a:p>
          <a:p>
            <a:r>
              <a:rPr lang="en-US" altLang="zh-CN" sz="1600" dirty="0"/>
              <a:t>    </a:t>
            </a:r>
            <a:r>
              <a:rPr lang="en-US" altLang="zh-CN" sz="1600" b="1" dirty="0"/>
              <a:t>public </a:t>
            </a:r>
            <a:r>
              <a:rPr lang="en-US" altLang="zh-CN" sz="1600" b="1" dirty="0" err="1"/>
              <a:t>ProtocolSignature</a:t>
            </a:r>
            <a:r>
              <a:rPr lang="en-US" altLang="zh-CN" sz="1600" b="1" dirty="0"/>
              <a:t> </a:t>
            </a:r>
            <a:r>
              <a:rPr lang="en-US" altLang="zh-CN" sz="1600" b="1" dirty="0" err="1"/>
              <a:t>getProtocolSignature</a:t>
            </a:r>
            <a:r>
              <a:rPr lang="en-US" altLang="zh-CN" sz="1600" b="1" dirty="0"/>
              <a:t>(String protocol,</a:t>
            </a:r>
            <a:endParaRPr lang="en-US" altLang="zh-CN" sz="1600" b="1" dirty="0"/>
          </a:p>
          <a:p>
            <a:r>
              <a:rPr lang="en-US" altLang="zh-CN" sz="1600" dirty="0"/>
              <a:t>            </a:t>
            </a:r>
            <a:r>
              <a:rPr lang="en-US" altLang="zh-CN" sz="1600" b="1" dirty="0"/>
              <a:t>long </a:t>
            </a:r>
            <a:r>
              <a:rPr lang="en-US" altLang="zh-CN" sz="1600" b="1" u="sng" dirty="0" err="1"/>
              <a:t>clientVersion</a:t>
            </a:r>
            <a:r>
              <a:rPr lang="en-US" altLang="zh-CN" sz="1600" b="1" u="sng" dirty="0"/>
              <a:t>, </a:t>
            </a:r>
            <a:r>
              <a:rPr lang="en-US" altLang="zh-CN" sz="1600" b="1" u="sng" dirty="0" err="1"/>
              <a:t>int</a:t>
            </a:r>
            <a:r>
              <a:rPr lang="en-US" altLang="zh-CN" sz="1600" b="1" u="sng" dirty="0"/>
              <a:t> </a:t>
            </a:r>
            <a:r>
              <a:rPr lang="en-US" altLang="zh-CN" sz="1600" b="1" u="sng" dirty="0" err="1"/>
              <a:t>clientMethodsHash</a:t>
            </a:r>
            <a:r>
              <a:rPr lang="en-US" altLang="zh-CN" sz="1600" b="1" u="sng" dirty="0"/>
              <a:t>) throws </a:t>
            </a:r>
            <a:r>
              <a:rPr lang="en-US" altLang="zh-CN" sz="1600" b="1" u="sng" dirty="0" err="1"/>
              <a:t>IOException</a:t>
            </a:r>
            <a:r>
              <a:rPr lang="en-US" altLang="zh-CN" sz="1600" b="1" u="sng" dirty="0"/>
              <a:t> {</a:t>
            </a:r>
            <a:endParaRPr lang="en-US" altLang="zh-CN" sz="1600" b="1" u="sng" dirty="0"/>
          </a:p>
          <a:p>
            <a:r>
              <a:rPr lang="en-US" altLang="zh-CN" sz="1600" dirty="0"/>
              <a:t>        </a:t>
            </a:r>
            <a:r>
              <a:rPr lang="en-US" altLang="zh-CN" sz="1600" b="1" dirty="0"/>
              <a:t>return new </a:t>
            </a:r>
            <a:r>
              <a:rPr lang="en-US" altLang="zh-CN" sz="1600" b="1" dirty="0" err="1"/>
              <a:t>ProtocolSignature</a:t>
            </a:r>
            <a:r>
              <a:rPr lang="en-US" altLang="zh-CN" sz="1600" b="1" dirty="0"/>
              <a:t>(</a:t>
            </a:r>
            <a:r>
              <a:rPr lang="en-US" altLang="zh-CN" sz="1600" b="1" i="1" dirty="0" err="1"/>
              <a:t>versionID</a:t>
            </a:r>
            <a:r>
              <a:rPr lang="en-US" altLang="zh-CN" sz="1600" b="1" i="1" dirty="0"/>
              <a:t>, null);</a:t>
            </a:r>
            <a:endParaRPr lang="en-US" altLang="zh-CN" sz="1600" b="1" i="1" dirty="0"/>
          </a:p>
          <a:p>
            <a:r>
              <a:rPr lang="zh-CN" altLang="en-US" sz="1600" dirty="0"/>
              <a:t>    </a:t>
            </a:r>
            <a:r>
              <a:rPr lang="en-US" altLang="zh-CN" sz="1600" dirty="0" smtClean="0"/>
              <a:t>}</a:t>
            </a:r>
            <a:endParaRPr lang="zh-CN" altLang="en-US" sz="1600" dirty="0"/>
          </a:p>
          <a:p>
            <a:r>
              <a:rPr lang="en-US" altLang="zh-CN" sz="1600" dirty="0"/>
              <a:t>    </a:t>
            </a:r>
            <a:r>
              <a:rPr lang="en-US" altLang="zh-CN" sz="1600" b="1" dirty="0"/>
              <a:t>public String hello(String </a:t>
            </a:r>
            <a:r>
              <a:rPr lang="en-US" altLang="zh-CN" sz="1600" b="1" dirty="0" err="1"/>
              <a:t>msg</a:t>
            </a:r>
            <a:r>
              <a:rPr lang="en-US" altLang="zh-CN" sz="1600" b="1" dirty="0"/>
              <a:t>) throws </a:t>
            </a:r>
            <a:r>
              <a:rPr lang="en-US" altLang="zh-CN" sz="1600" b="1" dirty="0" err="1"/>
              <a:t>IOException</a:t>
            </a:r>
            <a:r>
              <a:rPr lang="en-US" altLang="zh-CN" sz="1600" b="1" dirty="0"/>
              <a:t> {</a:t>
            </a:r>
            <a:endParaRPr lang="en-US" altLang="zh-CN" sz="1600" b="1" dirty="0"/>
          </a:p>
          <a:p>
            <a:r>
              <a:rPr lang="en-US" altLang="zh-CN" sz="1600" dirty="0"/>
              <a:t>        </a:t>
            </a:r>
            <a:r>
              <a:rPr lang="en-US" altLang="zh-CN" sz="1600" b="1" dirty="0"/>
              <a:t>return "hello " + </a:t>
            </a:r>
            <a:r>
              <a:rPr lang="en-US" altLang="zh-CN" sz="1600" b="1" dirty="0" err="1"/>
              <a:t>msg</a:t>
            </a:r>
            <a:r>
              <a:rPr lang="en-US" altLang="zh-CN" sz="1600" b="1" dirty="0"/>
              <a:t>;</a:t>
            </a:r>
            <a:endParaRPr lang="en-US" altLang="zh-CN" sz="1600" b="1" dirty="0"/>
          </a:p>
          <a:p>
            <a:r>
              <a:rPr lang="zh-CN" altLang="en-US" sz="1600" dirty="0"/>
              <a:t>    </a:t>
            </a:r>
            <a:r>
              <a:rPr lang="en-US" altLang="zh-CN" sz="1600" dirty="0"/>
              <a:t>}</a:t>
            </a:r>
            <a:endParaRPr lang="en-US" altLang="zh-CN" sz="1600" dirty="0"/>
          </a:p>
          <a:p>
            <a:r>
              <a:rPr lang="en-US" altLang="zh-CN" sz="1600" dirty="0"/>
              <a:t>}</a:t>
            </a:r>
            <a:endParaRPr lang="en-US" dirty="0" smtClean="0"/>
          </a:p>
        </p:txBody>
      </p:sp>
      <p:sp>
        <p:nvSpPr>
          <p:cNvPr id="4" name="Title 1"/>
          <p:cNvSpPr>
            <a:spLocks noGrp="1"/>
          </p:cNvSpPr>
          <p:nvPr>
            <p:ph type="title"/>
          </p:nvPr>
        </p:nvSpPr>
        <p:spPr>
          <a:xfrm>
            <a:off x="609600" y="439738"/>
            <a:ext cx="7918450" cy="876300"/>
          </a:xfrm>
        </p:spPr>
        <p:txBody>
          <a:bodyPr/>
          <a:lstStyle/>
          <a:p>
            <a:r>
              <a:rPr lang="zh-CN" altLang="en-US" sz="2800" dirty="0"/>
              <a:t>RPC示例</a:t>
            </a:r>
            <a:endParaRPr lang="zh-CN" altLang="zh-CN" sz="2800" b="0" dirty="0">
              <a:solidFill>
                <a:schemeClr val="tx2"/>
              </a:solidFill>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p:cNvSpPr>
            <a:spLocks noGrp="1"/>
          </p:cNvSpPr>
          <p:nvPr>
            <p:ph idx="1"/>
          </p:nvPr>
        </p:nvSpPr>
        <p:spPr>
          <a:xfrm>
            <a:off x="609600" y="1447800"/>
            <a:ext cx="7918450" cy="3928255"/>
          </a:xfrm>
        </p:spPr>
        <p:txBody>
          <a:bodyPr/>
          <a:lstStyle/>
          <a:p>
            <a:r>
              <a:rPr lang="en-US" altLang="zh-CN" sz="1600" b="1" dirty="0"/>
              <a:t>public class </a:t>
            </a:r>
            <a:r>
              <a:rPr lang="en-US" altLang="zh-CN" sz="1600" b="1" dirty="0" err="1"/>
              <a:t>RPCServer</a:t>
            </a:r>
            <a:r>
              <a:rPr lang="en-US" altLang="zh-CN" sz="1600" b="1" dirty="0"/>
              <a:t> {</a:t>
            </a:r>
            <a:endParaRPr lang="en-US" altLang="zh-CN" sz="1600" b="1" dirty="0"/>
          </a:p>
          <a:p>
            <a:r>
              <a:rPr lang="en-US" altLang="zh-CN" sz="1600" b="1" dirty="0"/>
              <a:t>private static final String </a:t>
            </a:r>
            <a:r>
              <a:rPr lang="en-US" altLang="zh-CN" sz="1600" b="1" i="1" dirty="0"/>
              <a:t>HOST = "</a:t>
            </a:r>
            <a:r>
              <a:rPr lang="en-US" altLang="zh-CN" sz="1600" b="1" i="1" dirty="0" err="1"/>
              <a:t>localhost</a:t>
            </a:r>
            <a:r>
              <a:rPr lang="en-US" altLang="zh-CN" sz="1600" b="1" i="1" dirty="0"/>
              <a:t>";</a:t>
            </a:r>
            <a:endParaRPr lang="en-US" altLang="zh-CN" sz="1600" b="1" i="1" dirty="0"/>
          </a:p>
          <a:p>
            <a:r>
              <a:rPr lang="en-US" altLang="zh-CN" sz="1600" dirty="0"/>
              <a:t>    </a:t>
            </a:r>
            <a:r>
              <a:rPr lang="en-US" altLang="zh-CN" sz="1600" b="1" dirty="0"/>
              <a:t>private static final </a:t>
            </a:r>
            <a:r>
              <a:rPr lang="en-US" altLang="zh-CN" sz="1600" b="1" dirty="0" err="1"/>
              <a:t>int</a:t>
            </a:r>
            <a:r>
              <a:rPr lang="en-US" altLang="zh-CN" sz="1600" b="1" dirty="0"/>
              <a:t> </a:t>
            </a:r>
            <a:r>
              <a:rPr lang="en-US" altLang="zh-CN" sz="1600" b="1" i="1" dirty="0"/>
              <a:t>PORT = 2181;</a:t>
            </a:r>
            <a:endParaRPr lang="en-US" altLang="zh-CN" sz="1600" b="1" i="1" dirty="0"/>
          </a:p>
          <a:p>
            <a:r>
              <a:rPr lang="en-US" altLang="zh-CN" sz="1600" dirty="0"/>
              <a:t>    </a:t>
            </a:r>
            <a:r>
              <a:rPr lang="en-US" altLang="zh-CN" sz="1600" b="1" dirty="0"/>
              <a:t>public static void main(String[] </a:t>
            </a:r>
            <a:r>
              <a:rPr lang="en-US" altLang="zh-CN" sz="1600" b="1" dirty="0" err="1"/>
              <a:t>args</a:t>
            </a:r>
            <a:r>
              <a:rPr lang="en-US" altLang="zh-CN" sz="1600" b="1" dirty="0"/>
              <a:t>) throws </a:t>
            </a:r>
            <a:r>
              <a:rPr lang="en-US" altLang="zh-CN" sz="1600" b="1" dirty="0" err="1"/>
              <a:t>IOException</a:t>
            </a:r>
            <a:r>
              <a:rPr lang="en-US" altLang="zh-CN" sz="1600" b="1" dirty="0"/>
              <a:t> {</a:t>
            </a:r>
            <a:endParaRPr lang="en-US" altLang="zh-CN" sz="1600" b="1" dirty="0"/>
          </a:p>
          <a:p>
            <a:r>
              <a:rPr lang="en-US" altLang="zh-CN" sz="1600" dirty="0"/>
              <a:t>        Configuration </a:t>
            </a:r>
            <a:r>
              <a:rPr lang="en-US" altLang="zh-CN" sz="1600" dirty="0" err="1"/>
              <a:t>conf</a:t>
            </a:r>
            <a:r>
              <a:rPr lang="en-US" altLang="zh-CN" sz="1600" dirty="0"/>
              <a:t> = </a:t>
            </a:r>
            <a:r>
              <a:rPr lang="en-US" altLang="zh-CN" sz="1600" b="1" dirty="0"/>
              <a:t>new Configuration();</a:t>
            </a:r>
            <a:endParaRPr lang="en-US" altLang="zh-CN" sz="1600" b="1" dirty="0"/>
          </a:p>
          <a:p>
            <a:r>
              <a:rPr lang="zh-CN" altLang="en-US" sz="1600" dirty="0"/>
              <a:t> </a:t>
            </a:r>
            <a:endParaRPr lang="zh-CN" altLang="en-US" sz="1600" dirty="0"/>
          </a:p>
          <a:p>
            <a:r>
              <a:rPr lang="en-US" altLang="zh-CN" sz="1600" dirty="0"/>
              <a:t>        Server </a:t>
            </a:r>
            <a:r>
              <a:rPr lang="en-US" altLang="zh-CN" sz="1600" dirty="0" err="1"/>
              <a:t>server</a:t>
            </a:r>
            <a:r>
              <a:rPr lang="en-US" altLang="zh-CN" sz="1600" dirty="0"/>
              <a:t> = </a:t>
            </a:r>
            <a:r>
              <a:rPr lang="en-US" altLang="zh-CN" sz="1600" b="1" dirty="0"/>
              <a:t>new </a:t>
            </a:r>
            <a:r>
              <a:rPr lang="en-US" altLang="zh-CN" sz="1600" b="1" u="sng" dirty="0" err="1"/>
              <a:t>RPC.Builder</a:t>
            </a:r>
            <a:r>
              <a:rPr lang="en-US" altLang="zh-CN" sz="1600" b="1" u="sng" dirty="0"/>
              <a:t>(</a:t>
            </a:r>
            <a:r>
              <a:rPr lang="en-US" altLang="zh-CN" sz="1600" b="1" u="sng" dirty="0" err="1"/>
              <a:t>conf</a:t>
            </a:r>
            <a:r>
              <a:rPr lang="en-US" altLang="zh-CN" sz="1600" b="1" u="sng" dirty="0"/>
              <a:t>).</a:t>
            </a:r>
            <a:r>
              <a:rPr lang="en-US" altLang="zh-CN" sz="1600" b="1" u="sng" dirty="0" err="1"/>
              <a:t>setProtocol</a:t>
            </a:r>
            <a:r>
              <a:rPr lang="en-US" altLang="zh-CN" sz="1600" b="1" u="sng" dirty="0"/>
              <a:t>(</a:t>
            </a:r>
            <a:r>
              <a:rPr lang="en-US" altLang="zh-CN" sz="1600" b="1" u="sng" dirty="0" err="1"/>
              <a:t>ClientProtocol.class</a:t>
            </a:r>
            <a:r>
              <a:rPr lang="en-US" altLang="zh-CN" sz="1600" b="1" u="sng" dirty="0"/>
              <a:t>)</a:t>
            </a:r>
            <a:endParaRPr lang="en-US" altLang="zh-CN" sz="1600" b="1" u="sng" dirty="0"/>
          </a:p>
          <a:p>
            <a:r>
              <a:rPr lang="en-US" altLang="zh-CN" sz="1600" dirty="0"/>
              <a:t>                .</a:t>
            </a:r>
            <a:r>
              <a:rPr lang="en-US" altLang="zh-CN" sz="1600" dirty="0" err="1"/>
              <a:t>setInstance</a:t>
            </a:r>
            <a:r>
              <a:rPr lang="en-US" altLang="zh-CN" sz="1600" dirty="0"/>
              <a:t>(</a:t>
            </a:r>
            <a:r>
              <a:rPr lang="en-US" altLang="zh-CN" sz="1600" b="1" dirty="0"/>
              <a:t>new </a:t>
            </a:r>
            <a:r>
              <a:rPr lang="en-US" altLang="zh-CN" sz="1600" b="1" dirty="0" err="1"/>
              <a:t>ClientProtocolImpl</a:t>
            </a:r>
            <a:r>
              <a:rPr lang="en-US" altLang="zh-CN" sz="1600" b="1" dirty="0"/>
              <a:t>()).</a:t>
            </a:r>
            <a:r>
              <a:rPr lang="en-US" altLang="zh-CN" sz="1600" b="1" dirty="0" err="1"/>
              <a:t>setBindAddress</a:t>
            </a:r>
            <a:r>
              <a:rPr lang="en-US" altLang="zh-CN" sz="1600" b="1" dirty="0"/>
              <a:t>(</a:t>
            </a:r>
            <a:r>
              <a:rPr lang="en-US" altLang="zh-CN" sz="1600" b="1" i="1" dirty="0"/>
              <a:t>HOST)</a:t>
            </a:r>
            <a:endParaRPr lang="en-US" altLang="zh-CN" sz="1600" b="1" i="1" dirty="0"/>
          </a:p>
          <a:p>
            <a:r>
              <a:rPr lang="en-US" altLang="zh-CN" sz="1600" dirty="0"/>
              <a:t>                .</a:t>
            </a:r>
            <a:r>
              <a:rPr lang="en-US" altLang="zh-CN" sz="1600" dirty="0" err="1"/>
              <a:t>setNumHandlers</a:t>
            </a:r>
            <a:r>
              <a:rPr lang="en-US" altLang="zh-CN" sz="1600" dirty="0"/>
              <a:t>(2)</a:t>
            </a:r>
            <a:endParaRPr lang="en-US" altLang="zh-CN" sz="1600" dirty="0"/>
          </a:p>
          <a:p>
            <a:r>
              <a:rPr lang="en-US" altLang="zh-CN" sz="1600" dirty="0"/>
              <a:t>                .</a:t>
            </a:r>
            <a:r>
              <a:rPr lang="en-US" altLang="zh-CN" sz="1600" dirty="0" err="1"/>
              <a:t>setPort</a:t>
            </a:r>
            <a:r>
              <a:rPr lang="en-US" altLang="zh-CN" sz="1600" dirty="0"/>
              <a:t>(</a:t>
            </a:r>
            <a:r>
              <a:rPr lang="en-US" altLang="zh-CN" sz="1600" i="1" dirty="0"/>
              <a:t>PORT).build();</a:t>
            </a:r>
            <a:endParaRPr lang="en-US" altLang="zh-CN" sz="1600" i="1" dirty="0"/>
          </a:p>
          <a:p>
            <a:r>
              <a:rPr lang="en-US" altLang="zh-CN" sz="1600" dirty="0"/>
              <a:t>        </a:t>
            </a:r>
            <a:r>
              <a:rPr lang="en-US" altLang="zh-CN" sz="1600" dirty="0" err="1"/>
              <a:t>server.start</a:t>
            </a:r>
            <a:r>
              <a:rPr lang="en-US" altLang="zh-CN" sz="1600" dirty="0"/>
              <a:t>();</a:t>
            </a:r>
            <a:endParaRPr lang="en-US" altLang="zh-CN" sz="1600" dirty="0"/>
          </a:p>
          <a:p>
            <a:r>
              <a:rPr lang="zh-CN" altLang="en-US" sz="1600" dirty="0"/>
              <a:t>    </a:t>
            </a:r>
            <a:r>
              <a:rPr lang="en-US" altLang="zh-CN" sz="1600" dirty="0"/>
              <a:t>}</a:t>
            </a:r>
            <a:endParaRPr lang="en-US" altLang="zh-CN" sz="1600" dirty="0"/>
          </a:p>
          <a:p>
            <a:r>
              <a:rPr lang="en-US" altLang="zh-CN" sz="1600" dirty="0"/>
              <a:t>}</a:t>
            </a:r>
            <a:endParaRPr lang="en-US" dirty="0" smtClean="0"/>
          </a:p>
        </p:txBody>
      </p:sp>
      <p:sp>
        <p:nvSpPr>
          <p:cNvPr id="4" name="Title 1"/>
          <p:cNvSpPr>
            <a:spLocks noGrp="1"/>
          </p:cNvSpPr>
          <p:nvPr>
            <p:ph type="title"/>
          </p:nvPr>
        </p:nvSpPr>
        <p:spPr>
          <a:xfrm>
            <a:off x="609600" y="439738"/>
            <a:ext cx="7918450" cy="876300"/>
          </a:xfrm>
        </p:spPr>
        <p:txBody>
          <a:bodyPr/>
          <a:lstStyle/>
          <a:p>
            <a:r>
              <a:rPr lang="zh-CN" altLang="zh-CN" sz="2800" dirty="0"/>
              <a:t>RPC示例</a:t>
            </a:r>
            <a:endParaRPr lang="zh-CN" altLang="zh-CN" sz="2800" b="0" dirty="0">
              <a:solidFill>
                <a:schemeClr val="tx2"/>
              </a:solidFill>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p:cNvSpPr>
            <a:spLocks noGrp="1"/>
          </p:cNvSpPr>
          <p:nvPr>
            <p:ph idx="1"/>
          </p:nvPr>
        </p:nvSpPr>
        <p:spPr>
          <a:xfrm>
            <a:off x="609600" y="1447800"/>
            <a:ext cx="7918450" cy="3879011"/>
          </a:xfrm>
        </p:spPr>
        <p:txBody>
          <a:bodyPr/>
          <a:lstStyle/>
          <a:p>
            <a:r>
              <a:rPr lang="en-US" altLang="zh-CN" sz="1600" b="1" dirty="0"/>
              <a:t>public class </a:t>
            </a:r>
            <a:r>
              <a:rPr lang="en-US" altLang="zh-CN" sz="1600" b="1" dirty="0" err="1"/>
              <a:t>RPCClient</a:t>
            </a:r>
            <a:r>
              <a:rPr lang="en-US" altLang="zh-CN" sz="1600" b="1" dirty="0"/>
              <a:t> {</a:t>
            </a:r>
            <a:endParaRPr lang="en-US" altLang="zh-CN" sz="1600" b="1" dirty="0"/>
          </a:p>
          <a:p>
            <a:r>
              <a:rPr lang="en-US" altLang="zh-CN" sz="1600" b="1" dirty="0"/>
              <a:t>private static final String </a:t>
            </a:r>
            <a:r>
              <a:rPr lang="en-US" altLang="zh-CN" sz="1600" b="1" i="1" dirty="0"/>
              <a:t>HOST = "</a:t>
            </a:r>
            <a:r>
              <a:rPr lang="en-US" altLang="zh-CN" sz="1600" b="1" i="1" dirty="0" err="1"/>
              <a:t>localhost</a:t>
            </a:r>
            <a:r>
              <a:rPr lang="en-US" altLang="zh-CN" sz="1600" b="1" i="1" dirty="0"/>
              <a:t>";</a:t>
            </a:r>
            <a:endParaRPr lang="en-US" altLang="zh-CN" sz="1600" b="1" i="1" dirty="0"/>
          </a:p>
          <a:p>
            <a:r>
              <a:rPr lang="en-US" altLang="zh-CN" sz="1600" dirty="0"/>
              <a:t>    </a:t>
            </a:r>
            <a:r>
              <a:rPr lang="en-US" altLang="zh-CN" sz="1600" b="1" dirty="0"/>
              <a:t>private static final </a:t>
            </a:r>
            <a:r>
              <a:rPr lang="en-US" altLang="zh-CN" sz="1600" b="1" dirty="0" err="1"/>
              <a:t>int</a:t>
            </a:r>
            <a:r>
              <a:rPr lang="en-US" altLang="zh-CN" sz="1600" b="1" dirty="0"/>
              <a:t> </a:t>
            </a:r>
            <a:r>
              <a:rPr lang="en-US" altLang="zh-CN" sz="1600" b="1" i="1" dirty="0"/>
              <a:t>PORT = 2181;</a:t>
            </a:r>
            <a:endParaRPr lang="en-US" altLang="zh-CN" sz="1600" b="1" i="1" dirty="0"/>
          </a:p>
          <a:p>
            <a:r>
              <a:rPr lang="zh-CN" altLang="en-US" sz="1600" dirty="0"/>
              <a:t> </a:t>
            </a:r>
            <a:endParaRPr lang="zh-CN" altLang="en-US" sz="1600" dirty="0"/>
          </a:p>
          <a:p>
            <a:r>
              <a:rPr lang="en-US" altLang="zh-CN" sz="1600" dirty="0"/>
              <a:t>    </a:t>
            </a:r>
            <a:r>
              <a:rPr lang="en-US" altLang="zh-CN" sz="1600" b="1" dirty="0"/>
              <a:t>public static void main(String[] </a:t>
            </a:r>
            <a:r>
              <a:rPr lang="en-US" altLang="zh-CN" sz="1600" b="1" dirty="0" err="1"/>
              <a:t>args</a:t>
            </a:r>
            <a:r>
              <a:rPr lang="en-US" altLang="zh-CN" sz="1600" b="1" dirty="0"/>
              <a:t>) throws </a:t>
            </a:r>
            <a:r>
              <a:rPr lang="en-US" altLang="zh-CN" sz="1600" b="1" dirty="0" err="1"/>
              <a:t>IOException</a:t>
            </a:r>
            <a:r>
              <a:rPr lang="en-US" altLang="zh-CN" sz="1600" b="1" dirty="0"/>
              <a:t> {</a:t>
            </a:r>
            <a:endParaRPr lang="en-US" altLang="zh-CN" sz="1600" b="1" dirty="0"/>
          </a:p>
          <a:p>
            <a:r>
              <a:rPr lang="en-US" altLang="zh-CN" sz="1600" dirty="0"/>
              <a:t>        Configuration </a:t>
            </a:r>
            <a:r>
              <a:rPr lang="en-US" altLang="zh-CN" sz="1600" dirty="0" err="1"/>
              <a:t>conf</a:t>
            </a:r>
            <a:r>
              <a:rPr lang="en-US" altLang="zh-CN" sz="1600" dirty="0"/>
              <a:t> = </a:t>
            </a:r>
            <a:r>
              <a:rPr lang="en-US" altLang="zh-CN" sz="1600" b="1" dirty="0"/>
              <a:t>new Configuration();</a:t>
            </a:r>
            <a:endParaRPr lang="en-US" altLang="zh-CN" sz="1600" b="1" dirty="0"/>
          </a:p>
          <a:p>
            <a:r>
              <a:rPr lang="en-US" altLang="zh-CN" sz="1600" dirty="0"/>
              <a:t>        </a:t>
            </a:r>
            <a:r>
              <a:rPr lang="en-US" altLang="zh-CN" sz="1600" dirty="0" err="1"/>
              <a:t>ClientProtocol</a:t>
            </a:r>
            <a:r>
              <a:rPr lang="en-US" altLang="zh-CN" sz="1600" dirty="0"/>
              <a:t> proxy = (</a:t>
            </a:r>
            <a:r>
              <a:rPr lang="en-US" altLang="zh-CN" sz="1600" dirty="0" err="1"/>
              <a:t>ClientProtocol</a:t>
            </a:r>
            <a:r>
              <a:rPr lang="en-US" altLang="zh-CN" sz="1600" dirty="0"/>
              <a:t>) </a:t>
            </a:r>
            <a:r>
              <a:rPr lang="en-US" altLang="zh-CN" sz="1600" dirty="0" err="1"/>
              <a:t>RPC.</a:t>
            </a:r>
            <a:r>
              <a:rPr lang="en-US" altLang="zh-CN" sz="1600" i="1" dirty="0" err="1"/>
              <a:t>getProxy</a:t>
            </a:r>
            <a:r>
              <a:rPr lang="en-US" altLang="zh-CN" sz="1600" i="1" dirty="0"/>
              <a:t>(</a:t>
            </a:r>
            <a:r>
              <a:rPr lang="en-US" altLang="zh-CN" sz="1600" i="1" dirty="0" err="1"/>
              <a:t>ClientProtocol.</a:t>
            </a:r>
            <a:r>
              <a:rPr lang="en-US" altLang="zh-CN" sz="1600" b="1" i="1" dirty="0" err="1"/>
              <a:t>class</a:t>
            </a:r>
            <a:r>
              <a:rPr lang="en-US" altLang="zh-CN" sz="1600" b="1" i="1" dirty="0"/>
              <a:t>, </a:t>
            </a:r>
            <a:r>
              <a:rPr lang="en-US" altLang="zh-CN" sz="1600" b="1" i="1" dirty="0" err="1"/>
              <a:t>ClientProtocol.versionID</a:t>
            </a:r>
            <a:r>
              <a:rPr lang="en-US" altLang="zh-CN" sz="1600" b="1" i="1" dirty="0"/>
              <a:t>,</a:t>
            </a:r>
            <a:endParaRPr lang="en-US" altLang="zh-CN" sz="1600" b="1" i="1" dirty="0"/>
          </a:p>
          <a:p>
            <a:r>
              <a:rPr lang="en-US" altLang="zh-CN" sz="1600" dirty="0"/>
              <a:t>                </a:t>
            </a:r>
            <a:r>
              <a:rPr lang="en-US" altLang="zh-CN" sz="1600" b="1" dirty="0"/>
              <a:t>new </a:t>
            </a:r>
            <a:r>
              <a:rPr lang="en-US" altLang="zh-CN" sz="1600" b="1" dirty="0" err="1"/>
              <a:t>InetSocketAddress</a:t>
            </a:r>
            <a:r>
              <a:rPr lang="en-US" altLang="zh-CN" sz="1600" b="1" dirty="0"/>
              <a:t>(</a:t>
            </a:r>
            <a:r>
              <a:rPr lang="en-US" altLang="zh-CN" sz="1600" b="1" i="1" dirty="0"/>
              <a:t>HOST, PORT), </a:t>
            </a:r>
            <a:r>
              <a:rPr lang="en-US" altLang="zh-CN" sz="1600" b="1" i="1" dirty="0" err="1"/>
              <a:t>conf</a:t>
            </a:r>
            <a:r>
              <a:rPr lang="en-US" altLang="zh-CN" sz="1600" b="1" i="1" dirty="0"/>
              <a:t>);</a:t>
            </a:r>
            <a:endParaRPr lang="en-US" altLang="zh-CN" sz="1600" b="1" i="1" dirty="0"/>
          </a:p>
          <a:p>
            <a:r>
              <a:rPr lang="en-US" altLang="zh-CN" sz="1600" dirty="0"/>
              <a:t>        String result = </a:t>
            </a:r>
            <a:r>
              <a:rPr lang="en-US" altLang="zh-CN" sz="1600" dirty="0" err="1"/>
              <a:t>proxy.hello</a:t>
            </a:r>
            <a:r>
              <a:rPr lang="en-US" altLang="zh-CN" sz="1600" dirty="0"/>
              <a:t>("world");</a:t>
            </a:r>
            <a:endParaRPr lang="en-US" altLang="zh-CN" sz="1600" dirty="0"/>
          </a:p>
          <a:p>
            <a:r>
              <a:rPr lang="en-US" altLang="zh-CN" sz="1600" dirty="0"/>
              <a:t>        </a:t>
            </a:r>
            <a:r>
              <a:rPr lang="en-US" altLang="zh-CN" sz="1600" dirty="0" err="1"/>
              <a:t>System.</a:t>
            </a:r>
            <a:r>
              <a:rPr lang="en-US" altLang="zh-CN" sz="1600" i="1" dirty="0" err="1"/>
              <a:t>out.println</a:t>
            </a:r>
            <a:r>
              <a:rPr lang="en-US" altLang="zh-CN" sz="1600" i="1" dirty="0"/>
              <a:t>(result);</a:t>
            </a:r>
            <a:endParaRPr lang="en-US" altLang="zh-CN" sz="1600" i="1" dirty="0"/>
          </a:p>
          <a:p>
            <a:r>
              <a:rPr lang="zh-CN" altLang="en-US" sz="1600" dirty="0"/>
              <a:t>    </a:t>
            </a:r>
            <a:r>
              <a:rPr lang="en-US" altLang="zh-CN" sz="1600" dirty="0"/>
              <a:t>}</a:t>
            </a:r>
            <a:endParaRPr lang="en-US" altLang="zh-CN" sz="1600" dirty="0"/>
          </a:p>
          <a:p>
            <a:r>
              <a:rPr lang="en-US" altLang="zh-CN" sz="1600" dirty="0"/>
              <a:t>}</a:t>
            </a:r>
            <a:endParaRPr lang="en-US" dirty="0" smtClean="0"/>
          </a:p>
        </p:txBody>
      </p:sp>
      <p:sp>
        <p:nvSpPr>
          <p:cNvPr id="4" name="Title 1"/>
          <p:cNvSpPr>
            <a:spLocks noGrp="1"/>
          </p:cNvSpPr>
          <p:nvPr>
            <p:ph type="title"/>
          </p:nvPr>
        </p:nvSpPr>
        <p:spPr>
          <a:xfrm>
            <a:off x="609600" y="439738"/>
            <a:ext cx="7918450" cy="876300"/>
          </a:xfrm>
        </p:spPr>
        <p:txBody>
          <a:bodyPr/>
          <a:lstStyle/>
          <a:p>
            <a:r>
              <a:rPr lang="zh-CN" altLang="zh-CN" sz="2800" dirty="0"/>
              <a:t>RPC示例</a:t>
            </a:r>
            <a:endParaRPr lang="zh-CN" altLang="zh-CN" sz="2800" b="0" dirty="0">
              <a:solidFill>
                <a:schemeClr val="tx2"/>
              </a:solidFill>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9600" y="439738"/>
            <a:ext cx="7918450" cy="876300"/>
          </a:xfrm>
        </p:spPr>
        <p:txBody>
          <a:bodyPr/>
          <a:lstStyle/>
          <a:p>
            <a:r>
              <a:rPr lang="zh-CN" altLang="en-US" sz="2800" dirty="0"/>
              <a:t>RPC调用流程</a:t>
            </a:r>
            <a:endParaRPr lang="zh-CN" altLang="zh-CN" sz="2800" b="0" dirty="0">
              <a:solidFill>
                <a:schemeClr val="tx2"/>
              </a:solidFill>
              <a:latin typeface="Arial Black" panose="020B0A04020102020204" pitchFamily="34" charset="0"/>
            </a:endParaRPr>
          </a:p>
        </p:txBody>
      </p:sp>
      <p:pic>
        <p:nvPicPr>
          <p:cNvPr id="552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00200" y="1295399"/>
            <a:ext cx="6108545" cy="543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HDFS </a:t>
            </a:r>
            <a:r>
              <a:rPr lang="zh-CN" altLang="en-US" dirty="0" smtClean="0"/>
              <a:t>关键字</a:t>
            </a:r>
            <a:r>
              <a:rPr lang="zh-CN" altLang="en-US" dirty="0"/>
              <a:t>定义</a:t>
            </a:r>
            <a:br>
              <a:rPr lang="en-US" dirty="0" smtClean="0"/>
            </a:br>
            <a:endParaRPr lang="en-US" dirty="0"/>
          </a:p>
        </p:txBody>
      </p:sp>
      <p:graphicFrame>
        <p:nvGraphicFramePr>
          <p:cNvPr id="5" name="Content Placeholder 3"/>
          <p:cNvGraphicFramePr/>
          <p:nvPr/>
        </p:nvGraphicFramePr>
        <p:xfrm>
          <a:off x="609600" y="1295400"/>
          <a:ext cx="7820025" cy="4495800"/>
        </p:xfrm>
        <a:graphic>
          <a:graphicData uri="http://schemas.openxmlformats.org/drawingml/2006/table">
            <a:tbl>
              <a:tblPr firstRow="1" bandRow="1">
                <a:tableStyleId>{93296810-A885-4BE3-A3E7-6D5BEEA58F35}</a:tableStyleId>
              </a:tblPr>
              <a:tblGrid>
                <a:gridCol w="2638425"/>
                <a:gridCol w="5181600"/>
              </a:tblGrid>
              <a:tr h="304800">
                <a:tc>
                  <a:txBody>
                    <a:bodyPr/>
                    <a:lstStyle/>
                    <a:p>
                      <a:r>
                        <a:rPr lang="zh-CN" altLang="en-US" sz="1800" dirty="0" smtClean="0"/>
                        <a:t>词</a:t>
                      </a:r>
                      <a:endParaRPr lang="en-US" sz="1800" dirty="0" smtClean="0"/>
                    </a:p>
                  </a:txBody>
                  <a:tcPr/>
                </a:tc>
                <a:tc>
                  <a:txBody>
                    <a:bodyPr/>
                    <a:lstStyle/>
                    <a:p>
                      <a:r>
                        <a:rPr lang="zh-CN" altLang="en-US" sz="1800" dirty="0" smtClean="0"/>
                        <a:t>介绍</a:t>
                      </a:r>
                      <a:endParaRPr lang="en-US" sz="1800" dirty="0"/>
                    </a:p>
                  </a:txBody>
                  <a:tcPr/>
                </a:tc>
              </a:tr>
              <a:tr h="370840">
                <a:tc>
                  <a:txBody>
                    <a:bodyPr/>
                    <a:lstStyle/>
                    <a:p>
                      <a:r>
                        <a:rPr lang="en-US" sz="1400" b="1" dirty="0" smtClean="0"/>
                        <a:t>Cluster</a:t>
                      </a:r>
                      <a:endParaRPr lang="en-US" sz="1400" b="1" dirty="0"/>
                    </a:p>
                  </a:txBody>
                  <a:tcPr/>
                </a:tc>
                <a:tc>
                  <a:txBody>
                    <a:bodyPr/>
                    <a:lstStyle/>
                    <a:p>
                      <a:pPr marL="0" lvl="0" indent="-342900">
                        <a:buFont typeface="Arial" panose="020B0604020202020204" pitchFamily="34" charset="0"/>
                        <a:buNone/>
                      </a:pPr>
                      <a:r>
                        <a:rPr lang="en-US" sz="1400" b="0" i="0" kern="1200" dirty="0" smtClean="0">
                          <a:solidFill>
                            <a:schemeClr val="dk1"/>
                          </a:solidFill>
                          <a:latin typeface="+mn-lt"/>
                          <a:ea typeface="+mn-ea"/>
                          <a:cs typeface="+mn-cs"/>
                        </a:rPr>
                        <a:t>A group of servers (nodes)</a:t>
                      </a:r>
                      <a:r>
                        <a:rPr lang="en-US" sz="1400" b="0" i="0" kern="1200" baseline="0" dirty="0" smtClean="0">
                          <a:solidFill>
                            <a:schemeClr val="dk1"/>
                          </a:solidFill>
                          <a:latin typeface="+mn-lt"/>
                          <a:ea typeface="+mn-ea"/>
                          <a:cs typeface="+mn-cs"/>
                        </a:rPr>
                        <a:t> </a:t>
                      </a:r>
                      <a:r>
                        <a:rPr lang="en-US" sz="1400" b="0" i="0" kern="1200" dirty="0" smtClean="0">
                          <a:solidFill>
                            <a:schemeClr val="dk1"/>
                          </a:solidFill>
                          <a:latin typeface="+mn-lt"/>
                          <a:ea typeface="+mn-ea"/>
                          <a:cs typeface="+mn-cs"/>
                        </a:rPr>
                        <a:t>on a network that are configured to work together. A server is either a master node or a slave (worker) node.</a:t>
                      </a:r>
                      <a:endParaRPr lang="en-US" sz="1400" b="0" i="0" kern="1200" dirty="0" smtClean="0">
                        <a:solidFill>
                          <a:schemeClr val="dk1"/>
                        </a:solidFill>
                        <a:latin typeface="+mn-lt"/>
                        <a:ea typeface="+mn-ea"/>
                        <a:cs typeface="+mn-cs"/>
                      </a:endParaRPr>
                    </a:p>
                  </a:txBody>
                  <a:tcPr/>
                </a:tc>
              </a:tr>
              <a:tr h="370840">
                <a:tc>
                  <a:txBody>
                    <a:bodyPr/>
                    <a:lstStyle/>
                    <a:p>
                      <a:r>
                        <a:rPr lang="en-US" sz="1400" b="1" dirty="0" smtClean="0"/>
                        <a:t>Hadoop</a:t>
                      </a:r>
                      <a:endParaRPr lang="en-US" sz="1400" b="1" dirty="0"/>
                    </a:p>
                  </a:txBody>
                  <a:tcPr/>
                </a:tc>
                <a:tc>
                  <a:txBody>
                    <a:bodyPr/>
                    <a:lstStyle/>
                    <a:p>
                      <a:r>
                        <a:rPr lang="en-US" sz="1400" b="0" i="0" kern="1200" dirty="0" smtClean="0">
                          <a:solidFill>
                            <a:schemeClr val="dk1"/>
                          </a:solidFill>
                          <a:latin typeface="+mn-lt"/>
                          <a:ea typeface="+mn-ea"/>
                          <a:cs typeface="+mn-cs"/>
                        </a:rPr>
                        <a:t>A batch processing infrastructure that stores and distributes</a:t>
                      </a:r>
                      <a:r>
                        <a:rPr lang="en-US" sz="1400" b="0" i="0" kern="1200" baseline="0" dirty="0" smtClean="0">
                          <a:solidFill>
                            <a:schemeClr val="dk1"/>
                          </a:solidFill>
                          <a:latin typeface="+mn-lt"/>
                          <a:ea typeface="+mn-ea"/>
                          <a:cs typeface="+mn-cs"/>
                        </a:rPr>
                        <a:t> </a:t>
                      </a:r>
                      <a:r>
                        <a:rPr lang="en-US" sz="1400" b="0" i="0" kern="1200" dirty="0" smtClean="0">
                          <a:solidFill>
                            <a:schemeClr val="dk1"/>
                          </a:solidFill>
                          <a:latin typeface="+mn-lt"/>
                          <a:ea typeface="+mn-ea"/>
                          <a:cs typeface="+mn-cs"/>
                        </a:rPr>
                        <a:t>files and distributes work across a group of servers (nodes).</a:t>
                      </a:r>
                      <a:endParaRPr lang="en-US" sz="1400" dirty="0"/>
                    </a:p>
                  </a:txBody>
                  <a:tcPr/>
                </a:tc>
              </a:tr>
              <a:tr h="370840">
                <a:tc>
                  <a:txBody>
                    <a:bodyPr/>
                    <a:lstStyle/>
                    <a:p>
                      <a:r>
                        <a:rPr lang="en-US" sz="1400" b="1" dirty="0" smtClean="0"/>
                        <a:t>Hadoop Cluster</a:t>
                      </a:r>
                      <a:endParaRPr lang="en-US" sz="1400" b="1" dirty="0"/>
                    </a:p>
                  </a:txBody>
                  <a:tcPr/>
                </a:tc>
                <a:tc>
                  <a:txBody>
                    <a:bodyPr/>
                    <a:lstStyle/>
                    <a:p>
                      <a:r>
                        <a:rPr lang="en-US" sz="1400" dirty="0" smtClean="0"/>
                        <a:t>A collection of Racks</a:t>
                      </a:r>
                      <a:r>
                        <a:rPr lang="en-US" sz="1400" baseline="0" dirty="0" smtClean="0"/>
                        <a:t> containing master and slave nodes</a:t>
                      </a:r>
                      <a:endParaRPr lang="en-US" sz="1400" dirty="0" smtClean="0"/>
                    </a:p>
                  </a:txBody>
                  <a:tcPr/>
                </a:tc>
              </a:tr>
              <a:tr h="731520">
                <a:tc>
                  <a:txBody>
                    <a:bodyPr/>
                    <a:lstStyle/>
                    <a:p>
                      <a:r>
                        <a:rPr lang="en-US" sz="1400" b="1" dirty="0" smtClean="0"/>
                        <a:t>Blocks</a:t>
                      </a:r>
                      <a:endParaRPr lang="en-US" sz="1400" b="1" dirty="0"/>
                    </a:p>
                  </a:txBody>
                  <a:tcPr/>
                </a:tc>
                <a:tc>
                  <a:txBody>
                    <a:bodyPr/>
                    <a:lstStyle/>
                    <a:p>
                      <a:r>
                        <a:rPr lang="en-US" sz="1400" dirty="0" smtClean="0"/>
                        <a:t>HDFS breaks down</a:t>
                      </a:r>
                      <a:r>
                        <a:rPr lang="en-US" sz="1400" baseline="0" dirty="0" smtClean="0"/>
                        <a:t> a data file into blocks or "chunks" and stores the data blocks on different slave DataNodes in the Hadoop cluster.</a:t>
                      </a:r>
                      <a:endParaRPr lang="en-US" sz="1400" dirty="0"/>
                    </a:p>
                  </a:txBody>
                  <a:tcPr/>
                </a:tc>
              </a:tr>
              <a:tr h="370840">
                <a:tc>
                  <a:txBody>
                    <a:bodyPr/>
                    <a:lstStyle/>
                    <a:p>
                      <a:r>
                        <a:rPr lang="en-US" sz="1400" b="1" dirty="0" smtClean="0"/>
                        <a:t>Replication Factor</a:t>
                      </a:r>
                      <a:endParaRPr lang="en-US" sz="1400" b="1" dirty="0"/>
                    </a:p>
                  </a:txBody>
                  <a:tcPr/>
                </a:tc>
                <a:tc>
                  <a:txBody>
                    <a:bodyPr/>
                    <a:lstStyle/>
                    <a:p>
                      <a:r>
                        <a:rPr lang="en-US" sz="1400" dirty="0" smtClean="0"/>
                        <a:t>HDFS makes</a:t>
                      </a:r>
                      <a:r>
                        <a:rPr lang="en-US" sz="1400" baseline="0" dirty="0" smtClean="0"/>
                        <a:t> three copies of data blocks and stores on different DataNodes/Racks in the Hadoop cluster. </a:t>
                      </a:r>
                      <a:endParaRPr lang="en-US" sz="1400" dirty="0" smtClean="0"/>
                    </a:p>
                  </a:txBody>
                  <a:tcPr/>
                </a:tc>
              </a:tr>
              <a:tr h="370840">
                <a:tc>
                  <a:txBody>
                    <a:bodyPr/>
                    <a:lstStyle/>
                    <a:p>
                      <a:r>
                        <a:rPr lang="en-US" sz="1400" b="1" dirty="0" smtClean="0"/>
                        <a:t>NameNode (NN) </a:t>
                      </a:r>
                      <a:endParaRPr lang="en-US" sz="1400" b="1" dirty="0"/>
                    </a:p>
                  </a:txBody>
                  <a:tcPr/>
                </a:tc>
                <a:tc>
                  <a:txBody>
                    <a:bodyPr/>
                    <a:lstStyle/>
                    <a:p>
                      <a:r>
                        <a:rPr lang="en-US" sz="1400" b="0" i="0" kern="1200" dirty="0" smtClean="0">
                          <a:solidFill>
                            <a:schemeClr val="dk1"/>
                          </a:solidFill>
                          <a:latin typeface="+mn-lt"/>
                          <a:ea typeface="+mn-ea"/>
                          <a:cs typeface="+mn-cs"/>
                        </a:rPr>
                        <a:t>A service (Daemon) that maintains a directory of all files in HDFS and tracks where data is stored in the HDFS cluster.</a:t>
                      </a:r>
                      <a:endParaRPr lang="en-US" sz="1400" dirty="0"/>
                    </a:p>
                  </a:txBody>
                  <a:tcPr/>
                </a:tc>
              </a:tr>
              <a:tr h="370840">
                <a:tc>
                  <a:txBody>
                    <a:bodyPr/>
                    <a:lstStyle/>
                    <a:p>
                      <a:r>
                        <a:rPr lang="en-US" sz="1400" b="1" kern="1200" dirty="0" smtClean="0">
                          <a:solidFill>
                            <a:schemeClr val="dk1"/>
                          </a:solidFill>
                          <a:latin typeface="+mn-lt"/>
                          <a:ea typeface="+mn-ea"/>
                          <a:cs typeface="+mn-cs"/>
                        </a:rPr>
                        <a:t>Secondary NameNode</a:t>
                      </a:r>
                      <a:endParaRPr lang="en-US" sz="1400" b="1" kern="1200" dirty="0">
                        <a:solidFill>
                          <a:schemeClr val="dk1"/>
                        </a:solidFill>
                        <a:latin typeface="+mn-lt"/>
                        <a:ea typeface="+mn-ea"/>
                        <a:cs typeface="+mn-cs"/>
                      </a:endParaRPr>
                    </a:p>
                  </a:txBody>
                  <a:tcPr/>
                </a:tc>
                <a:tc>
                  <a:txBody>
                    <a:bodyPr/>
                    <a:lstStyle/>
                    <a:p>
                      <a:r>
                        <a:rPr lang="en-US" sz="1400" b="0" i="0" kern="1200" dirty="0" smtClean="0">
                          <a:solidFill>
                            <a:schemeClr val="dk1"/>
                          </a:solidFill>
                          <a:latin typeface="+mn-lt"/>
                          <a:ea typeface="+mn-ea"/>
                          <a:cs typeface="+mn-cs"/>
                        </a:rPr>
                        <a:t>Performs internal NameNode transaction log checkpointing</a:t>
                      </a:r>
                      <a:endParaRPr lang="en-US" sz="1400" b="0" i="0" kern="1200" dirty="0">
                        <a:solidFill>
                          <a:schemeClr val="dk1"/>
                        </a:solidFill>
                        <a:latin typeface="+mn-lt"/>
                        <a:ea typeface="+mn-ea"/>
                        <a:cs typeface="+mn-cs"/>
                      </a:endParaRPr>
                    </a:p>
                  </a:txBody>
                  <a:tcPr/>
                </a:tc>
              </a:tr>
              <a:tr h="370840">
                <a:tc>
                  <a:txBody>
                    <a:bodyPr/>
                    <a:lstStyle/>
                    <a:p>
                      <a:r>
                        <a:rPr lang="en-US" sz="1400" b="1" dirty="0" smtClean="0"/>
                        <a:t>DataNode (DN)</a:t>
                      </a:r>
                      <a:endParaRPr lang="en-US" sz="1400" b="1" dirty="0"/>
                    </a:p>
                  </a:txBody>
                  <a:tcPr/>
                </a:tc>
                <a:tc>
                  <a:txBody>
                    <a:bodyPr/>
                    <a:lstStyle/>
                    <a:p>
                      <a:r>
                        <a:rPr lang="en-US" sz="1400" dirty="0" smtClean="0"/>
                        <a:t>Stores the blocks "chunks"</a:t>
                      </a:r>
                      <a:r>
                        <a:rPr lang="en-US" sz="1400" baseline="0" dirty="0" smtClean="0"/>
                        <a:t> of data for a set of files</a:t>
                      </a:r>
                      <a:endParaRPr lang="en-US" sz="1400" dirty="0"/>
                    </a:p>
                  </a:txBody>
                  <a:tcPr/>
                </a:tc>
              </a:tr>
            </a:tbl>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p:cNvSpPr>
            <a:spLocks noGrp="1"/>
          </p:cNvSpPr>
          <p:nvPr>
            <p:ph idx="1"/>
          </p:nvPr>
        </p:nvSpPr>
        <p:spPr>
          <a:xfrm>
            <a:off x="609600" y="1447800"/>
            <a:ext cx="7918450" cy="770467"/>
          </a:xfrm>
        </p:spPr>
        <p:txBody>
          <a:bodyPr/>
          <a:lstStyle/>
          <a:p>
            <a:pPr eaLnBrk="1" hangingPunct="1"/>
            <a:r>
              <a:rPr lang="zh-CN" altLang="en-US" dirty="0"/>
              <a:t>是客户端(FileSystem)与NameNode通信的接口。</a:t>
            </a:r>
            <a:endParaRPr lang="zh-CN" altLang="en-US" dirty="0"/>
          </a:p>
          <a:p>
            <a:pPr eaLnBrk="1" hangingPunct="1"/>
            <a:endParaRPr lang="en-US" dirty="0" smtClean="0"/>
          </a:p>
        </p:txBody>
      </p:sp>
      <p:sp>
        <p:nvSpPr>
          <p:cNvPr id="4" name="Title 1"/>
          <p:cNvSpPr>
            <a:spLocks noGrp="1"/>
          </p:cNvSpPr>
          <p:nvPr>
            <p:ph type="title"/>
          </p:nvPr>
        </p:nvSpPr>
        <p:spPr>
          <a:xfrm>
            <a:off x="609600" y="439738"/>
            <a:ext cx="7918450" cy="876300"/>
          </a:xfrm>
        </p:spPr>
        <p:txBody>
          <a:bodyPr/>
          <a:lstStyle/>
          <a:p>
            <a:r>
              <a:rPr lang="zh-CN" altLang="zh-CN" sz="2800" dirty="0"/>
              <a:t>ClientProtocol</a:t>
            </a:r>
            <a:endParaRPr lang="zh-CN" altLang="zh-CN" sz="2800" b="0" dirty="0">
              <a:solidFill>
                <a:schemeClr val="tx2"/>
              </a:solidFill>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p:cNvSpPr>
            <a:spLocks noGrp="1"/>
          </p:cNvSpPr>
          <p:nvPr>
            <p:ph idx="1"/>
          </p:nvPr>
        </p:nvSpPr>
        <p:spPr>
          <a:xfrm>
            <a:off x="609600" y="1447800"/>
            <a:ext cx="7918450" cy="770467"/>
          </a:xfrm>
        </p:spPr>
        <p:txBody>
          <a:bodyPr/>
          <a:lstStyle/>
          <a:p>
            <a:pPr eaLnBrk="1" hangingPunct="1"/>
            <a:r>
              <a:rPr lang="zh-CN" altLang="en-US" dirty="0"/>
              <a:t>是DataNode与NameNode通信的接口</a:t>
            </a:r>
            <a:endParaRPr lang="zh-CN" altLang="en-US" dirty="0"/>
          </a:p>
          <a:p>
            <a:pPr eaLnBrk="1" hangingPunct="1"/>
            <a:endParaRPr lang="en-US" dirty="0" smtClean="0"/>
          </a:p>
        </p:txBody>
      </p:sp>
      <p:sp>
        <p:nvSpPr>
          <p:cNvPr id="4" name="Title 1"/>
          <p:cNvSpPr>
            <a:spLocks noGrp="1"/>
          </p:cNvSpPr>
          <p:nvPr>
            <p:ph type="title"/>
          </p:nvPr>
        </p:nvSpPr>
        <p:spPr>
          <a:xfrm>
            <a:off x="609600" y="439738"/>
            <a:ext cx="7918450" cy="876300"/>
          </a:xfrm>
        </p:spPr>
        <p:txBody>
          <a:bodyPr/>
          <a:lstStyle/>
          <a:p>
            <a:r>
              <a:rPr lang="zh-CN" altLang="zh-CN" sz="2800" dirty="0"/>
              <a:t>DatanodeProtocol</a:t>
            </a:r>
            <a:endParaRPr lang="zh-CN" altLang="zh-CN" sz="2800" b="0" dirty="0">
              <a:solidFill>
                <a:schemeClr val="tx2"/>
              </a:solidFill>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p:cNvSpPr>
            <a:spLocks noGrp="1"/>
          </p:cNvSpPr>
          <p:nvPr>
            <p:ph idx="1"/>
          </p:nvPr>
        </p:nvSpPr>
        <p:spPr>
          <a:xfrm>
            <a:off x="609600" y="1447800"/>
            <a:ext cx="7918450" cy="770467"/>
          </a:xfrm>
        </p:spPr>
        <p:txBody>
          <a:bodyPr/>
          <a:lstStyle/>
          <a:p>
            <a:pPr eaLnBrk="1" hangingPunct="1"/>
            <a:r>
              <a:rPr lang="zh-CN" altLang="en-US" dirty="0"/>
              <a:t>是SecondaryNameNode与NameNode通信的接口。</a:t>
            </a:r>
            <a:endParaRPr lang="zh-CN" altLang="en-US" dirty="0"/>
          </a:p>
          <a:p>
            <a:pPr eaLnBrk="1" hangingPunct="1"/>
            <a:endParaRPr lang="en-US" dirty="0" smtClean="0"/>
          </a:p>
        </p:txBody>
      </p:sp>
      <p:sp>
        <p:nvSpPr>
          <p:cNvPr id="4" name="Title 1"/>
          <p:cNvSpPr>
            <a:spLocks noGrp="1"/>
          </p:cNvSpPr>
          <p:nvPr>
            <p:ph type="title"/>
          </p:nvPr>
        </p:nvSpPr>
        <p:spPr>
          <a:xfrm>
            <a:off x="609600" y="439738"/>
            <a:ext cx="7918450" cy="876300"/>
          </a:xfrm>
        </p:spPr>
        <p:txBody>
          <a:bodyPr/>
          <a:lstStyle/>
          <a:p>
            <a:r>
              <a:rPr lang="zh-CN" altLang="zh-CN" sz="2800" dirty="0"/>
              <a:t>NamenodeProtocol</a:t>
            </a:r>
            <a:endParaRPr lang="zh-CN" altLang="zh-CN" sz="2800" b="0" dirty="0">
              <a:solidFill>
                <a:schemeClr val="tx2"/>
              </a:solidFill>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p:cNvSpPr>
            <a:spLocks noGrp="1"/>
          </p:cNvSpPr>
          <p:nvPr>
            <p:ph idx="1"/>
          </p:nvPr>
        </p:nvSpPr>
        <p:spPr>
          <a:xfrm>
            <a:off x="609600" y="1447800"/>
            <a:ext cx="7918450" cy="985911"/>
          </a:xfrm>
        </p:spPr>
        <p:txBody>
          <a:bodyPr/>
          <a:lstStyle/>
          <a:p>
            <a:pPr>
              <a:lnSpc>
                <a:spcPct val="80000"/>
              </a:lnSpc>
            </a:pPr>
            <a:r>
              <a:rPr lang="zh-CN" altLang="en-US" sz="2400" dirty="0"/>
              <a:t>是直接调用NameNode接口的对象。</a:t>
            </a:r>
            <a:endParaRPr lang="zh-CN" altLang="en-US" sz="2400" dirty="0"/>
          </a:p>
          <a:p>
            <a:pPr>
              <a:lnSpc>
                <a:spcPct val="80000"/>
              </a:lnSpc>
            </a:pPr>
            <a:r>
              <a:rPr lang="zh-CN" altLang="en-US" sz="2400" dirty="0"/>
              <a:t>用户代码是通过DistributedFileSystem调用DFSClient对象，才能与NameNode打交道</a:t>
            </a:r>
            <a:endParaRPr lang="en-US" dirty="0" smtClean="0"/>
          </a:p>
        </p:txBody>
      </p:sp>
      <p:sp>
        <p:nvSpPr>
          <p:cNvPr id="4" name="Title 1"/>
          <p:cNvSpPr>
            <a:spLocks noGrp="1"/>
          </p:cNvSpPr>
          <p:nvPr>
            <p:ph type="title"/>
          </p:nvPr>
        </p:nvSpPr>
        <p:spPr>
          <a:xfrm>
            <a:off x="609600" y="439738"/>
            <a:ext cx="7918450" cy="876300"/>
          </a:xfrm>
        </p:spPr>
        <p:txBody>
          <a:bodyPr/>
          <a:lstStyle/>
          <a:p>
            <a:r>
              <a:rPr lang="zh-CN" altLang="en-US" sz="2800" dirty="0"/>
              <a:t>DFSClient</a:t>
            </a:r>
            <a:endParaRPr lang="zh-CN" altLang="zh-CN" sz="2800" b="0" dirty="0">
              <a:solidFill>
                <a:schemeClr val="tx2"/>
              </a:solidFill>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NameNode (NN)</a:t>
            </a:r>
            <a:endParaRPr lang="en-US" dirty="0"/>
          </a:p>
        </p:txBody>
      </p:sp>
      <p:sp>
        <p:nvSpPr>
          <p:cNvPr id="11" name="TextBox 10"/>
          <p:cNvSpPr txBox="1"/>
          <p:nvPr/>
        </p:nvSpPr>
        <p:spPr>
          <a:xfrm>
            <a:off x="2209800" y="3891677"/>
            <a:ext cx="6400800" cy="1815882"/>
          </a:xfrm>
          <a:prstGeom prst="rect">
            <a:avLst/>
          </a:prstGeom>
          <a:noFill/>
        </p:spPr>
        <p:txBody>
          <a:bodyPr wrap="square" rtlCol="0">
            <a:spAutoFit/>
          </a:bodyPr>
          <a:lstStyle/>
          <a:p>
            <a:pPr marL="227330" indent="-227330"/>
            <a:r>
              <a:rPr lang="en-US" sz="1600" b="1" dirty="0" err="1" smtClean="0">
                <a:solidFill>
                  <a:srgbClr val="FF0000"/>
                </a:solidFill>
                <a:latin typeface="LavosHandy™" pitchFamily="66" charset="0"/>
              </a:rPr>
              <a:t>NameNode</a:t>
            </a:r>
            <a:r>
              <a:rPr lang="zh-CN" altLang="en-US" sz="1600" b="1" dirty="0" smtClean="0">
                <a:solidFill>
                  <a:srgbClr val="FF0000"/>
                </a:solidFill>
                <a:latin typeface="LavosHandy™" pitchFamily="66" charset="0"/>
              </a:rPr>
              <a:t>存储文件系统元数据</a:t>
            </a:r>
            <a:r>
              <a:rPr lang="en-US" altLang="zh-CN" sz="1600" b="1" dirty="0" smtClean="0">
                <a:solidFill>
                  <a:srgbClr val="FF0000"/>
                </a:solidFill>
                <a:latin typeface="LavosHandy™" pitchFamily="66" charset="0"/>
              </a:rPr>
              <a:t>—</a:t>
            </a:r>
            <a:r>
              <a:rPr lang="zh-CN" altLang="en-US" sz="1600" b="1" dirty="0" smtClean="0">
                <a:solidFill>
                  <a:srgbClr val="FF0000"/>
                </a:solidFill>
                <a:latin typeface="LavosHandy™" pitchFamily="66" charset="0"/>
              </a:rPr>
              <a:t>内存中</a:t>
            </a:r>
            <a:endParaRPr lang="en-US" sz="1600" b="1" dirty="0" smtClean="0">
              <a:solidFill>
                <a:srgbClr val="FF0000"/>
              </a:solidFill>
              <a:latin typeface="LavosHandy™" pitchFamily="66" charset="0"/>
            </a:endParaRPr>
          </a:p>
          <a:p>
            <a:pPr marL="227330" indent="-227330">
              <a:buFont typeface="Arial" panose="020B0604020202020204" pitchFamily="34" charset="0"/>
              <a:buChar char="•"/>
            </a:pPr>
            <a:r>
              <a:rPr lang="en-US" sz="1600" dirty="0" smtClean="0">
                <a:solidFill>
                  <a:srgbClr val="FF0000"/>
                </a:solidFill>
                <a:latin typeface="LavosHandy™" pitchFamily="66" charset="0"/>
              </a:rPr>
              <a:t>File information (name, updates, replication factor, etc.)</a:t>
            </a:r>
            <a:endParaRPr lang="en-US" sz="1600" dirty="0" smtClean="0">
              <a:solidFill>
                <a:srgbClr val="FF0000"/>
              </a:solidFill>
              <a:latin typeface="LavosHandy™" pitchFamily="66" charset="0"/>
            </a:endParaRPr>
          </a:p>
          <a:p>
            <a:pPr marL="227330" indent="-227330">
              <a:buFont typeface="Arial" panose="020B0604020202020204" pitchFamily="34" charset="0"/>
              <a:buChar char="•"/>
            </a:pPr>
            <a:r>
              <a:rPr lang="en-US" sz="1600" dirty="0" smtClean="0">
                <a:solidFill>
                  <a:srgbClr val="FF0000"/>
                </a:solidFill>
                <a:latin typeface="LavosHandy™" pitchFamily="66" charset="0"/>
              </a:rPr>
              <a:t>File blocks information and locations</a:t>
            </a:r>
            <a:endParaRPr lang="en-US" sz="1600" dirty="0" smtClean="0">
              <a:solidFill>
                <a:srgbClr val="FF0000"/>
              </a:solidFill>
              <a:latin typeface="LavosHandy™" pitchFamily="66" charset="0"/>
            </a:endParaRPr>
          </a:p>
          <a:p>
            <a:pPr marL="227330" indent="-227330">
              <a:buFont typeface="Arial" panose="020B0604020202020204" pitchFamily="34" charset="0"/>
              <a:buChar char="•"/>
            </a:pPr>
            <a:r>
              <a:rPr lang="en-US" sz="1600" dirty="0" smtClean="0">
                <a:solidFill>
                  <a:srgbClr val="FF0000"/>
                </a:solidFill>
                <a:latin typeface="LavosHandy™" pitchFamily="66" charset="0"/>
              </a:rPr>
              <a:t>Access rights to the file</a:t>
            </a:r>
            <a:endParaRPr lang="en-US" sz="1600" dirty="0" smtClean="0">
              <a:solidFill>
                <a:srgbClr val="FF0000"/>
              </a:solidFill>
              <a:latin typeface="LavosHandy™" pitchFamily="66" charset="0"/>
            </a:endParaRPr>
          </a:p>
          <a:p>
            <a:pPr marL="227330" indent="-227330">
              <a:buFont typeface="Arial" panose="020B0604020202020204" pitchFamily="34" charset="0"/>
              <a:buChar char="•"/>
            </a:pPr>
            <a:r>
              <a:rPr lang="en-US" sz="1600" dirty="0" smtClean="0">
                <a:solidFill>
                  <a:srgbClr val="FF0000"/>
                </a:solidFill>
                <a:latin typeface="LavosHandy™" pitchFamily="66" charset="0"/>
              </a:rPr>
              <a:t>Number of files in the cluster</a:t>
            </a:r>
            <a:endParaRPr lang="en-US" sz="1600" dirty="0" smtClean="0">
              <a:solidFill>
                <a:srgbClr val="FF0000"/>
              </a:solidFill>
              <a:latin typeface="LavosHandy™" pitchFamily="66" charset="0"/>
            </a:endParaRPr>
          </a:p>
          <a:p>
            <a:pPr marL="227330" indent="-227330">
              <a:buFont typeface="Arial" panose="020B0604020202020204" pitchFamily="34" charset="0"/>
              <a:buChar char="•"/>
            </a:pPr>
            <a:r>
              <a:rPr lang="en-US" sz="1600" dirty="0" smtClean="0">
                <a:solidFill>
                  <a:srgbClr val="FF0000"/>
                </a:solidFill>
                <a:latin typeface="LavosHandy™" pitchFamily="66" charset="0"/>
              </a:rPr>
              <a:t>Number of DataNodes in the cluster</a:t>
            </a:r>
            <a:endParaRPr lang="en-US" sz="1600" dirty="0" smtClean="0">
              <a:solidFill>
                <a:srgbClr val="FF0000"/>
              </a:solidFill>
              <a:latin typeface="LavosHandy™" pitchFamily="66" charset="0"/>
            </a:endParaRPr>
          </a:p>
          <a:p>
            <a:pPr marL="227330" indent="-227330">
              <a:buFont typeface="Arial" panose="020B0604020202020204" pitchFamily="34" charset="0"/>
              <a:buChar char="•"/>
            </a:pPr>
            <a:r>
              <a:rPr lang="en-US" sz="1600" dirty="0" smtClean="0">
                <a:solidFill>
                  <a:srgbClr val="FF0000"/>
                </a:solidFill>
                <a:latin typeface="LavosHandy™" pitchFamily="66" charset="0"/>
              </a:rPr>
              <a:t>etc.</a:t>
            </a:r>
            <a:endParaRPr lang="en-US" sz="1600" dirty="0" smtClean="0"/>
          </a:p>
        </p:txBody>
      </p:sp>
      <p:grpSp>
        <p:nvGrpSpPr>
          <p:cNvPr id="63" name="Group 62"/>
          <p:cNvGrpSpPr/>
          <p:nvPr/>
        </p:nvGrpSpPr>
        <p:grpSpPr>
          <a:xfrm>
            <a:off x="3657600" y="1368385"/>
            <a:ext cx="3810000" cy="2092881"/>
            <a:chOff x="685800" y="1981200"/>
            <a:chExt cx="3810000" cy="2092881"/>
          </a:xfrm>
        </p:grpSpPr>
        <p:sp>
          <p:nvSpPr>
            <p:cNvPr id="20" name="TextBox 19"/>
            <p:cNvSpPr txBox="1"/>
            <p:nvPr/>
          </p:nvSpPr>
          <p:spPr>
            <a:xfrm>
              <a:off x="685800" y="1981200"/>
              <a:ext cx="1905000" cy="2092881"/>
            </a:xfrm>
            <a:prstGeom prst="rect">
              <a:avLst/>
            </a:prstGeom>
            <a:solidFill>
              <a:srgbClr val="CCECFF"/>
            </a:solidFill>
            <a:effectLst>
              <a:outerShdw blurRad="50800" dist="38100" dir="5400000" algn="t" rotWithShape="0">
                <a:prstClr val="black">
                  <a:alpha val="40000"/>
                </a:prstClr>
              </a:outerShdw>
            </a:effectLst>
          </p:spPr>
          <p:txBody>
            <a:bodyPr wrap="square" rtlCol="0">
              <a:spAutoFit/>
            </a:bodyPr>
            <a:lstStyle/>
            <a:p>
              <a:r>
                <a:rPr lang="en-US" sz="1200" b="1" dirty="0" smtClean="0">
                  <a:latin typeface="Comic Sans MS" panose="030F0702030302020204" pitchFamily="66" charset="0"/>
                </a:rPr>
                <a:t>File: </a:t>
              </a:r>
              <a:r>
                <a:rPr lang="en-US" sz="1200" b="1" dirty="0" smtClean="0">
                  <a:solidFill>
                    <a:schemeClr val="accent2"/>
                  </a:solidFill>
                  <a:latin typeface="Comic Sans MS" panose="030F0702030302020204" pitchFamily="66" charset="0"/>
                </a:rPr>
                <a:t>movieplex1.log</a:t>
              </a:r>
              <a:endParaRPr lang="en-US" sz="1200" b="1" dirty="0" smtClean="0">
                <a:solidFill>
                  <a:schemeClr val="accent2"/>
                </a:solidFill>
                <a:latin typeface="Comic Sans MS" panose="030F0702030302020204" pitchFamily="66" charset="0"/>
              </a:endParaRPr>
            </a:p>
            <a:p>
              <a:r>
                <a:rPr lang="en-US" sz="1200" b="1" dirty="0" smtClean="0">
                  <a:latin typeface="Comic Sans MS" panose="030F0702030302020204" pitchFamily="66" charset="0"/>
                </a:rPr>
                <a:t>Blocks:</a:t>
              </a:r>
              <a:endParaRPr lang="en-US" sz="1200" b="1" dirty="0" smtClean="0">
                <a:latin typeface="Comic Sans MS" panose="030F0702030302020204" pitchFamily="66" charset="0"/>
              </a:endParaRPr>
            </a:p>
            <a:p>
              <a:r>
                <a:rPr lang="en-US" sz="1200" b="1" dirty="0" smtClean="0">
                  <a:solidFill>
                    <a:schemeClr val="accent2"/>
                  </a:solidFill>
                  <a:latin typeface="Arial" panose="020B0604020202020204" pitchFamily="34" charset="0"/>
                </a:rPr>
                <a:t>A</a:t>
              </a:r>
              <a:r>
                <a:rPr lang="en-US" sz="1200" dirty="0" smtClean="0"/>
                <a:t>, </a:t>
              </a:r>
              <a:r>
                <a:rPr lang="en-US" sz="1200" b="1" dirty="0" smtClean="0">
                  <a:solidFill>
                    <a:srgbClr val="0000FF"/>
                  </a:solidFill>
                  <a:latin typeface="Arial" panose="020B0604020202020204" pitchFamily="34" charset="0"/>
                </a:rPr>
                <a:t>B</a:t>
              </a:r>
              <a:r>
                <a:rPr lang="en-US" sz="1200" dirty="0" smtClean="0"/>
                <a:t>, </a:t>
              </a:r>
              <a:r>
                <a:rPr lang="en-US" sz="1200" b="1" dirty="0" smtClean="0">
                  <a:solidFill>
                    <a:srgbClr val="CC00CC"/>
                  </a:solidFill>
                  <a:latin typeface="Arial" panose="020B0604020202020204" pitchFamily="34" charset="0"/>
                </a:rPr>
                <a:t>C</a:t>
              </a:r>
              <a:endParaRPr lang="en-US" sz="1200" dirty="0" smtClean="0">
                <a:solidFill>
                  <a:srgbClr val="CC00CC"/>
                </a:solidFill>
              </a:endParaRPr>
            </a:p>
            <a:p>
              <a:r>
                <a:rPr lang="en-US" sz="1200" b="1" dirty="0" smtClean="0">
                  <a:latin typeface="Comic Sans MS" panose="030F0702030302020204" pitchFamily="66" charset="0"/>
                </a:rPr>
                <a:t>Data Nodes: </a:t>
              </a:r>
              <a:endParaRPr lang="en-US" sz="1200" b="1" dirty="0" smtClean="0">
                <a:latin typeface="Comic Sans MS" panose="030F0702030302020204" pitchFamily="66" charset="0"/>
              </a:endParaRPr>
            </a:p>
            <a:p>
              <a:r>
                <a:rPr lang="en-US" sz="1200" b="1" dirty="0" smtClean="0">
                  <a:latin typeface="Comic Sans MS" panose="030F0702030302020204" pitchFamily="66" charset="0"/>
                </a:rPr>
                <a:t>1, 2, 3</a:t>
              </a:r>
              <a:endParaRPr lang="en-US" sz="1200" b="1" dirty="0" smtClean="0">
                <a:latin typeface="Comic Sans MS" panose="030F0702030302020204" pitchFamily="66" charset="0"/>
              </a:endParaRPr>
            </a:p>
            <a:p>
              <a:r>
                <a:rPr lang="en-US" sz="1200" b="1" dirty="0" smtClean="0">
                  <a:latin typeface="Comic Sans MS" panose="030F0702030302020204" pitchFamily="66" charset="0"/>
                </a:rPr>
                <a:t>Replication Factor: 3</a:t>
              </a:r>
              <a:endParaRPr lang="en-US" sz="1200" b="1" dirty="0" smtClean="0">
                <a:latin typeface="Comic Sans MS" panose="030F0702030302020204" pitchFamily="66" charset="0"/>
              </a:endParaRPr>
            </a:p>
            <a:p>
              <a:r>
                <a:rPr lang="en-US" sz="1200" b="1" dirty="0" smtClean="0">
                  <a:solidFill>
                    <a:schemeClr val="accent2"/>
                  </a:solidFill>
                  <a:latin typeface="Arial" panose="020B0604020202020204" pitchFamily="34" charset="0"/>
                </a:rPr>
                <a:t>A</a:t>
              </a:r>
              <a:r>
                <a:rPr lang="en-US" sz="1200" b="1" dirty="0" smtClean="0">
                  <a:latin typeface="Comic Sans MS" panose="030F0702030302020204" pitchFamily="66" charset="0"/>
                </a:rPr>
                <a:t>: DN </a:t>
              </a:r>
              <a:r>
                <a:rPr lang="en-US" sz="1200" b="1" dirty="0" smtClean="0">
                  <a:solidFill>
                    <a:schemeClr val="accent2"/>
                  </a:solidFill>
                  <a:latin typeface="Comic Sans MS" panose="030F0702030302020204" pitchFamily="66" charset="0"/>
                </a:rPr>
                <a:t>1</a:t>
              </a:r>
              <a:r>
                <a:rPr lang="en-US" sz="1200" b="1" dirty="0" smtClean="0">
                  <a:latin typeface="Comic Sans MS" panose="030F0702030302020204" pitchFamily="66" charset="0"/>
                </a:rPr>
                <a:t>,DN </a:t>
              </a:r>
              <a:r>
                <a:rPr lang="en-US" sz="1200" b="1" dirty="0" smtClean="0">
                  <a:solidFill>
                    <a:schemeClr val="accent2"/>
                  </a:solidFill>
                  <a:latin typeface="Comic Sans MS" panose="030F0702030302020204" pitchFamily="66" charset="0"/>
                </a:rPr>
                <a:t>2</a:t>
              </a:r>
              <a:r>
                <a:rPr lang="en-US" sz="1200" b="1" dirty="0" smtClean="0">
                  <a:latin typeface="Comic Sans MS" panose="030F0702030302020204" pitchFamily="66" charset="0"/>
                </a:rPr>
                <a:t>, DN </a:t>
              </a:r>
              <a:r>
                <a:rPr lang="en-US" sz="1200" b="1" dirty="0" smtClean="0">
                  <a:solidFill>
                    <a:schemeClr val="accent2"/>
                  </a:solidFill>
                  <a:latin typeface="Comic Sans MS" panose="030F0702030302020204" pitchFamily="66" charset="0"/>
                </a:rPr>
                <a:t>3</a:t>
              </a:r>
              <a:endParaRPr lang="en-US" sz="1200" b="1" dirty="0" smtClean="0">
                <a:solidFill>
                  <a:schemeClr val="accent2"/>
                </a:solidFill>
                <a:latin typeface="Comic Sans MS" panose="030F0702030302020204" pitchFamily="66" charset="0"/>
              </a:endParaRPr>
            </a:p>
            <a:p>
              <a:r>
                <a:rPr lang="en-US" sz="1200" b="1" dirty="0" smtClean="0">
                  <a:solidFill>
                    <a:srgbClr val="0000FF"/>
                  </a:solidFill>
                  <a:latin typeface="Arial" panose="020B0604020202020204" pitchFamily="34" charset="0"/>
                </a:rPr>
                <a:t>B</a:t>
              </a:r>
              <a:r>
                <a:rPr lang="en-US" sz="1200" b="1" dirty="0" smtClean="0">
                  <a:latin typeface="Comic Sans MS" panose="030F0702030302020204" pitchFamily="66" charset="0"/>
                </a:rPr>
                <a:t>: DN </a:t>
              </a:r>
              <a:r>
                <a:rPr lang="en-US" sz="1200" b="1" dirty="0" smtClean="0">
                  <a:solidFill>
                    <a:schemeClr val="accent2"/>
                  </a:solidFill>
                  <a:latin typeface="Comic Sans MS" panose="030F0702030302020204" pitchFamily="66" charset="0"/>
                </a:rPr>
                <a:t>1</a:t>
              </a:r>
              <a:r>
                <a:rPr lang="en-US" sz="1200" b="1" dirty="0" smtClean="0">
                  <a:latin typeface="Comic Sans MS" panose="030F0702030302020204" pitchFamily="66" charset="0"/>
                </a:rPr>
                <a:t>,DN </a:t>
              </a:r>
              <a:r>
                <a:rPr lang="en-US" sz="1200" b="1" dirty="0" smtClean="0">
                  <a:solidFill>
                    <a:schemeClr val="accent2"/>
                  </a:solidFill>
                  <a:latin typeface="Comic Sans MS" panose="030F0702030302020204" pitchFamily="66" charset="0"/>
                </a:rPr>
                <a:t>2</a:t>
              </a:r>
              <a:r>
                <a:rPr lang="en-US" sz="1200" b="1" dirty="0" smtClean="0">
                  <a:latin typeface="Comic Sans MS" panose="030F0702030302020204" pitchFamily="66" charset="0"/>
                </a:rPr>
                <a:t>, DN </a:t>
              </a:r>
              <a:r>
                <a:rPr lang="en-US" sz="1200" b="1" dirty="0" smtClean="0">
                  <a:solidFill>
                    <a:schemeClr val="accent2"/>
                  </a:solidFill>
                  <a:latin typeface="Comic Sans MS" panose="030F0702030302020204" pitchFamily="66" charset="0"/>
                </a:rPr>
                <a:t>3</a:t>
              </a:r>
              <a:endParaRPr lang="en-US" sz="1200" b="1" dirty="0" smtClean="0">
                <a:latin typeface="Comic Sans MS" panose="030F0702030302020204" pitchFamily="66" charset="0"/>
              </a:endParaRPr>
            </a:p>
            <a:p>
              <a:r>
                <a:rPr lang="en-US" sz="1200" b="1" dirty="0" smtClean="0">
                  <a:solidFill>
                    <a:srgbClr val="CC00CC"/>
                  </a:solidFill>
                  <a:latin typeface="Arial" panose="020B0604020202020204" pitchFamily="34" charset="0"/>
                </a:rPr>
                <a:t>C</a:t>
              </a:r>
              <a:r>
                <a:rPr lang="en-US" sz="1200" b="1" dirty="0" smtClean="0">
                  <a:latin typeface="Comic Sans MS" panose="030F0702030302020204" pitchFamily="66" charset="0"/>
                </a:rPr>
                <a:t>: DN </a:t>
              </a:r>
              <a:r>
                <a:rPr lang="en-US" sz="1200" b="1" dirty="0" smtClean="0">
                  <a:solidFill>
                    <a:schemeClr val="accent2"/>
                  </a:solidFill>
                  <a:latin typeface="Comic Sans MS" panose="030F0702030302020204" pitchFamily="66" charset="0"/>
                </a:rPr>
                <a:t>1</a:t>
              </a:r>
              <a:r>
                <a:rPr lang="en-US" sz="1200" b="1" dirty="0" smtClean="0">
                  <a:latin typeface="Comic Sans MS" panose="030F0702030302020204" pitchFamily="66" charset="0"/>
                </a:rPr>
                <a:t>,DN </a:t>
              </a:r>
              <a:r>
                <a:rPr lang="en-US" sz="1200" b="1" dirty="0" smtClean="0">
                  <a:solidFill>
                    <a:schemeClr val="accent2"/>
                  </a:solidFill>
                  <a:latin typeface="Comic Sans MS" panose="030F0702030302020204" pitchFamily="66" charset="0"/>
                </a:rPr>
                <a:t>2</a:t>
              </a:r>
              <a:r>
                <a:rPr lang="en-US" sz="1200" b="1" dirty="0" smtClean="0">
                  <a:latin typeface="Comic Sans MS" panose="030F0702030302020204" pitchFamily="66" charset="0"/>
                </a:rPr>
                <a:t>, DN </a:t>
              </a:r>
              <a:r>
                <a:rPr lang="en-US" sz="1200" b="1" dirty="0" smtClean="0">
                  <a:solidFill>
                    <a:schemeClr val="accent2"/>
                  </a:solidFill>
                  <a:latin typeface="Comic Sans MS" panose="030F0702030302020204" pitchFamily="66" charset="0"/>
                </a:rPr>
                <a:t>3</a:t>
              </a:r>
              <a:endParaRPr lang="en-US" sz="1200" b="1" dirty="0" smtClean="0">
                <a:solidFill>
                  <a:schemeClr val="accent2"/>
                </a:solidFill>
                <a:latin typeface="Comic Sans MS" panose="030F0702030302020204" pitchFamily="66" charset="0"/>
              </a:endParaRPr>
            </a:p>
            <a:p>
              <a:r>
                <a:rPr lang="en-US" sz="1200" b="1" dirty="0" smtClean="0">
                  <a:solidFill>
                    <a:schemeClr val="accent2"/>
                  </a:solidFill>
                  <a:latin typeface="Comic Sans MS" panose="030F0702030302020204" pitchFamily="66" charset="0"/>
                </a:rPr>
                <a:t>. . .</a:t>
              </a:r>
              <a:endParaRPr lang="en-US" sz="1200" b="1" dirty="0" smtClean="0">
                <a:latin typeface="Comic Sans MS" panose="030F0702030302020204" pitchFamily="66" charset="0"/>
              </a:endParaRPr>
            </a:p>
            <a:p>
              <a:endParaRPr lang="en-US" sz="1000" b="1" dirty="0">
                <a:latin typeface="Comic Sans MS" panose="030F0702030302020204" pitchFamily="66" charset="0"/>
              </a:endParaRPr>
            </a:p>
          </p:txBody>
        </p:sp>
        <p:pic>
          <p:nvPicPr>
            <p:cNvPr id="21" name="Picture 2"/>
            <p:cNvPicPr>
              <a:picLocks noChangeAspect="1" noChangeArrowheads="1"/>
            </p:cNvPicPr>
            <p:nvPr/>
          </p:nvPicPr>
          <p:blipFill>
            <a:blip r:embed="rId1" cstate="print"/>
            <a:srcRect/>
            <a:stretch>
              <a:fillRect/>
            </a:stretch>
          </p:blipFill>
          <p:spPr bwMode="auto">
            <a:xfrm>
              <a:off x="2600797" y="2283757"/>
              <a:ext cx="819150" cy="1200150"/>
            </a:xfrm>
            <a:prstGeom prst="rect">
              <a:avLst/>
            </a:prstGeom>
            <a:noFill/>
            <a:ln w="9525">
              <a:noFill/>
              <a:miter lim="800000"/>
              <a:headEnd/>
              <a:tailEnd/>
            </a:ln>
          </p:spPr>
        </p:pic>
        <p:grpSp>
          <p:nvGrpSpPr>
            <p:cNvPr id="22" name="Group 21"/>
            <p:cNvGrpSpPr/>
            <p:nvPr/>
          </p:nvGrpSpPr>
          <p:grpSpPr>
            <a:xfrm>
              <a:off x="3389313" y="2141537"/>
              <a:ext cx="1106487" cy="1668463"/>
              <a:chOff x="7275513" y="1447800"/>
              <a:chExt cx="1106487" cy="1668463"/>
            </a:xfrm>
          </p:grpSpPr>
          <p:graphicFrame>
            <p:nvGraphicFramePr>
              <p:cNvPr id="23" name="Object 17"/>
              <p:cNvGraphicFramePr>
                <a:graphicFrameLocks noChangeAspect="1"/>
              </p:cNvGraphicFramePr>
              <p:nvPr/>
            </p:nvGraphicFramePr>
            <p:xfrm>
              <a:off x="7275513" y="1447800"/>
              <a:ext cx="552450" cy="1377950"/>
            </p:xfrm>
            <a:graphic>
              <a:graphicData uri="http://schemas.openxmlformats.org/presentationml/2006/ole">
                <mc:AlternateContent xmlns:mc="http://schemas.openxmlformats.org/markup-compatibility/2006">
                  <mc:Choice xmlns:v="urn:schemas-microsoft-com:vml" Requires="v">
                    <p:oleObj spid="_x0000_s2828" name="Photo Editor Photo" r:id="rId2" imgW="781050" imgH="1943100" progId="">
                      <p:embed/>
                    </p:oleObj>
                  </mc:Choice>
                  <mc:Fallback>
                    <p:oleObj name="Photo Editor Photo" r:id="rId2" imgW="781050" imgH="1943100" progId="">
                      <p:embed/>
                      <p:pic>
                        <p:nvPicPr>
                          <p:cNvPr id="0" name="Object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275513" y="1447800"/>
                            <a:ext cx="552450" cy="1377950"/>
                          </a:xfrm>
                          <a:prstGeom prst="rect">
                            <a:avLst/>
                          </a:prstGeom>
                          <a:noFill/>
                          <a:ln>
                            <a:noFill/>
                          </a:ln>
                          <a:effectLst/>
                          <a:extLst>
                            <a:ext uri="{909E8E84-426E-40DD-AFC4-6F175D3DCCD1}">
                              <a14:hiddenFill xmlns:a14="http://schemas.microsoft.com/office/drawing/2010/main">
                                <a:solidFill>
                                  <a:srgbClr val="CCCCCC"/>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 name="Object 18"/>
              <p:cNvGraphicFramePr>
                <a:graphicFrameLocks noChangeAspect="1"/>
              </p:cNvGraphicFramePr>
              <p:nvPr/>
            </p:nvGraphicFramePr>
            <p:xfrm>
              <a:off x="7635875" y="2125663"/>
              <a:ext cx="746125" cy="990600"/>
            </p:xfrm>
            <a:graphic>
              <a:graphicData uri="http://schemas.openxmlformats.org/presentationml/2006/ole">
                <mc:AlternateContent xmlns:mc="http://schemas.openxmlformats.org/markup-compatibility/2006">
                  <mc:Choice xmlns:v="urn:schemas-microsoft-com:vml" Requires="v">
                    <p:oleObj spid="_x0000_s2829" name="Photo Editor Photo" r:id="rId4" imgW="1104900" imgH="1466850" progId="">
                      <p:embed/>
                    </p:oleObj>
                  </mc:Choice>
                  <mc:Fallback>
                    <p:oleObj name="Photo Editor Photo" r:id="rId4" imgW="1104900" imgH="1466850" progId="">
                      <p:embed/>
                      <p:pic>
                        <p:nvPicPr>
                          <p:cNvPr id="0"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7635875" y="2125663"/>
                            <a:ext cx="746125" cy="990600"/>
                          </a:xfrm>
                          <a:prstGeom prst="rect">
                            <a:avLst/>
                          </a:prstGeom>
                          <a:noFill/>
                          <a:ln>
                            <a:noFill/>
                          </a:ln>
                          <a:effectLst/>
                          <a:extLst>
                            <a:ext uri="{909E8E84-426E-40DD-AFC4-6F175D3DCCD1}">
                              <a14:hiddenFill xmlns:a14="http://schemas.microsoft.com/office/drawing/2010/main">
                                <a:solidFill>
                                  <a:srgbClr val="CCCCCC"/>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pic>
        <p:nvPicPr>
          <p:cNvPr id="43" name="Picture 7" descr="C:\Documents and Settings\lserhal\My Documents\My Pictures\Graphics Library\note pad 1.gif"/>
          <p:cNvPicPr>
            <a:picLocks noChangeAspect="1" noChangeArrowheads="1"/>
          </p:cNvPicPr>
          <p:nvPr/>
        </p:nvPicPr>
        <p:blipFill>
          <a:blip r:embed="rId6" cstate="print"/>
          <a:srcRect/>
          <a:stretch>
            <a:fillRect/>
          </a:stretch>
        </p:blipFill>
        <p:spPr bwMode="auto">
          <a:xfrm>
            <a:off x="1371600" y="3962400"/>
            <a:ext cx="914122" cy="1406524"/>
          </a:xfrm>
          <a:prstGeom prst="rect">
            <a:avLst/>
          </a:prstGeom>
          <a:noFill/>
          <a:ln w="9525">
            <a:noFill/>
            <a:miter lim="800000"/>
            <a:headEnd/>
            <a:tailEnd/>
          </a:ln>
        </p:spPr>
      </p:pic>
      <p:grpSp>
        <p:nvGrpSpPr>
          <p:cNvPr id="62" name="Group 61"/>
          <p:cNvGrpSpPr/>
          <p:nvPr/>
        </p:nvGrpSpPr>
        <p:grpSpPr>
          <a:xfrm>
            <a:off x="381000" y="1469005"/>
            <a:ext cx="2917370" cy="1655195"/>
            <a:chOff x="685800" y="228600"/>
            <a:chExt cx="2917370" cy="1655195"/>
          </a:xfrm>
        </p:grpSpPr>
        <p:grpSp>
          <p:nvGrpSpPr>
            <p:cNvPr id="45" name="Group 52"/>
            <p:cNvGrpSpPr/>
            <p:nvPr/>
          </p:nvGrpSpPr>
          <p:grpSpPr>
            <a:xfrm>
              <a:off x="927706" y="526380"/>
              <a:ext cx="914400" cy="1049638"/>
              <a:chOff x="381000" y="1684981"/>
              <a:chExt cx="914400" cy="1219200"/>
            </a:xfrm>
          </p:grpSpPr>
          <p:sp>
            <p:nvSpPr>
              <p:cNvPr id="46" name="Rectangle 45"/>
              <p:cNvSpPr/>
              <p:nvPr/>
            </p:nvSpPr>
            <p:spPr bwMode="auto">
              <a:xfrm>
                <a:off x="381000" y="1684981"/>
                <a:ext cx="914400" cy="1219200"/>
              </a:xfrm>
              <a:prstGeom prst="rect">
                <a:avLst/>
              </a:prstGeom>
              <a:noFill/>
              <a:ln w="28575" cap="flat" cmpd="sng" algn="ctr">
                <a:solidFill>
                  <a:schemeClr val="tx1"/>
                </a:solid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47" name="Straight Connector 46"/>
              <p:cNvCxnSpPr/>
              <p:nvPr/>
            </p:nvCxnSpPr>
            <p:spPr bwMode="auto">
              <a:xfrm>
                <a:off x="489858" y="1913581"/>
                <a:ext cx="685800" cy="0"/>
              </a:xfrm>
              <a:prstGeom prst="line">
                <a:avLst/>
              </a:prstGeom>
              <a:noFill/>
              <a:ln w="28575" cap="flat" cmpd="sng" algn="ctr">
                <a:solidFill>
                  <a:schemeClr val="tx1"/>
                </a:solidFill>
                <a:prstDash val="solid"/>
                <a:round/>
                <a:headEnd type="none" w="sm" len="sm"/>
                <a:tailEnd type="none" w="sm" len="sm"/>
              </a:ln>
              <a:effectLst>
                <a:reflection blurRad="6350" stA="50000" endA="300" endPos="55000" dir="5400000" sy="-100000" algn="bl" rotWithShape="0"/>
              </a:effectLst>
            </p:spPr>
          </p:cxnSp>
          <p:cxnSp>
            <p:nvCxnSpPr>
              <p:cNvPr id="48" name="Straight Connector 47"/>
              <p:cNvCxnSpPr/>
              <p:nvPr/>
            </p:nvCxnSpPr>
            <p:spPr bwMode="auto">
              <a:xfrm>
                <a:off x="489858" y="2065981"/>
                <a:ext cx="685800" cy="0"/>
              </a:xfrm>
              <a:prstGeom prst="line">
                <a:avLst/>
              </a:prstGeom>
              <a:noFill/>
              <a:ln w="28575" cap="flat" cmpd="sng" algn="ctr">
                <a:solidFill>
                  <a:schemeClr val="tx1"/>
                </a:solidFill>
                <a:prstDash val="solid"/>
                <a:round/>
                <a:headEnd type="none" w="sm" len="sm"/>
                <a:tailEnd type="none" w="sm" len="sm"/>
              </a:ln>
              <a:effectLst>
                <a:reflection blurRad="6350" stA="50000" endA="300" endPos="55000" dir="5400000" sy="-100000" algn="bl" rotWithShape="0"/>
              </a:effectLst>
            </p:spPr>
          </p:cxnSp>
          <p:cxnSp>
            <p:nvCxnSpPr>
              <p:cNvPr id="49" name="Straight Connector 48"/>
              <p:cNvCxnSpPr/>
              <p:nvPr/>
            </p:nvCxnSpPr>
            <p:spPr bwMode="auto">
              <a:xfrm>
                <a:off x="489858" y="2218381"/>
                <a:ext cx="685800" cy="0"/>
              </a:xfrm>
              <a:prstGeom prst="line">
                <a:avLst/>
              </a:prstGeom>
              <a:noFill/>
              <a:ln w="28575" cap="flat" cmpd="sng" algn="ctr">
                <a:solidFill>
                  <a:schemeClr val="tx1"/>
                </a:solidFill>
                <a:prstDash val="solid"/>
                <a:round/>
                <a:headEnd type="none" w="sm" len="sm"/>
                <a:tailEnd type="none" w="sm" len="sm"/>
              </a:ln>
              <a:effectLst>
                <a:reflection blurRad="6350" stA="50000" endA="300" endPos="55000" dir="5400000" sy="-100000" algn="bl" rotWithShape="0"/>
              </a:effectLst>
            </p:spPr>
          </p:cxnSp>
          <p:cxnSp>
            <p:nvCxnSpPr>
              <p:cNvPr id="50" name="Straight Connector 49"/>
              <p:cNvCxnSpPr/>
              <p:nvPr/>
            </p:nvCxnSpPr>
            <p:spPr bwMode="auto">
              <a:xfrm>
                <a:off x="489858" y="2370781"/>
                <a:ext cx="685800" cy="0"/>
              </a:xfrm>
              <a:prstGeom prst="line">
                <a:avLst/>
              </a:prstGeom>
              <a:noFill/>
              <a:ln w="28575" cap="flat" cmpd="sng" algn="ctr">
                <a:solidFill>
                  <a:schemeClr val="tx1"/>
                </a:solidFill>
                <a:prstDash val="solid"/>
                <a:round/>
                <a:headEnd type="none" w="sm" len="sm"/>
                <a:tailEnd type="none" w="sm" len="sm"/>
              </a:ln>
              <a:effectLst>
                <a:reflection blurRad="6350" stA="50000" endA="300" endPos="55000" dir="5400000" sy="-100000" algn="bl" rotWithShape="0"/>
              </a:effectLst>
            </p:spPr>
          </p:cxnSp>
          <p:cxnSp>
            <p:nvCxnSpPr>
              <p:cNvPr id="51" name="Straight Connector 50"/>
              <p:cNvCxnSpPr/>
              <p:nvPr/>
            </p:nvCxnSpPr>
            <p:spPr bwMode="auto">
              <a:xfrm>
                <a:off x="489858" y="2523181"/>
                <a:ext cx="685800" cy="0"/>
              </a:xfrm>
              <a:prstGeom prst="line">
                <a:avLst/>
              </a:prstGeom>
              <a:noFill/>
              <a:ln w="28575" cap="flat" cmpd="sng" algn="ctr">
                <a:solidFill>
                  <a:schemeClr val="tx1"/>
                </a:solidFill>
                <a:prstDash val="solid"/>
                <a:round/>
                <a:headEnd type="none" w="sm" len="sm"/>
                <a:tailEnd type="none" w="sm" len="sm"/>
              </a:ln>
              <a:effectLst>
                <a:reflection blurRad="6350" stA="50000" endA="300" endPos="55000" dir="5400000" sy="-100000" algn="bl" rotWithShape="0"/>
              </a:effectLst>
            </p:spPr>
          </p:cxnSp>
          <p:cxnSp>
            <p:nvCxnSpPr>
              <p:cNvPr id="52" name="Straight Connector 51"/>
              <p:cNvCxnSpPr/>
              <p:nvPr/>
            </p:nvCxnSpPr>
            <p:spPr bwMode="auto">
              <a:xfrm>
                <a:off x="489858" y="2675581"/>
                <a:ext cx="685800" cy="0"/>
              </a:xfrm>
              <a:prstGeom prst="line">
                <a:avLst/>
              </a:prstGeom>
              <a:noFill/>
              <a:ln w="28575" cap="flat" cmpd="sng" algn="ctr">
                <a:solidFill>
                  <a:schemeClr val="tx1"/>
                </a:solidFill>
                <a:prstDash val="solid"/>
                <a:round/>
                <a:headEnd type="none" w="sm" len="sm"/>
                <a:tailEnd type="none" w="sm" len="sm"/>
              </a:ln>
              <a:effectLst>
                <a:reflection blurRad="6350" stA="50000" endA="300" endPos="55000" dir="5400000" sy="-100000" algn="bl" rotWithShape="0"/>
              </a:effectLst>
            </p:spPr>
          </p:cxnSp>
        </p:grpSp>
        <p:sp>
          <p:nvSpPr>
            <p:cNvPr id="53" name="TextBox 52"/>
            <p:cNvSpPr txBox="1"/>
            <p:nvPr/>
          </p:nvSpPr>
          <p:spPr>
            <a:xfrm>
              <a:off x="685800" y="1576018"/>
              <a:ext cx="1621970" cy="307777"/>
            </a:xfrm>
            <a:prstGeom prst="rect">
              <a:avLst/>
            </a:prstGeom>
            <a:noFill/>
          </p:spPr>
          <p:txBody>
            <a:bodyPr wrap="square" rtlCol="0">
              <a:spAutoFit/>
            </a:bodyPr>
            <a:lstStyle/>
            <a:p>
              <a:r>
                <a:rPr lang="en-US" sz="1400" b="1" dirty="0" smtClean="0">
                  <a:solidFill>
                    <a:schemeClr val="accent2"/>
                  </a:solidFill>
                  <a:latin typeface="Comic Sans MS" panose="030F0702030302020204" pitchFamily="66" charset="0"/>
                </a:rPr>
                <a:t>movieplex1.log</a:t>
              </a:r>
              <a:endParaRPr lang="en-US" sz="1400" b="1" dirty="0" smtClean="0">
                <a:solidFill>
                  <a:schemeClr val="accent2"/>
                </a:solidFill>
                <a:latin typeface="Comic Sans MS" panose="030F0702030302020204" pitchFamily="66" charset="0"/>
              </a:endParaRPr>
            </a:p>
          </p:txBody>
        </p:sp>
        <p:cxnSp>
          <p:nvCxnSpPr>
            <p:cNvPr id="54" name="Straight Arrow Connector 53"/>
            <p:cNvCxnSpPr/>
            <p:nvPr/>
          </p:nvCxnSpPr>
          <p:spPr bwMode="auto">
            <a:xfrm>
              <a:off x="1689706" y="734306"/>
              <a:ext cx="457200" cy="0"/>
            </a:xfrm>
            <a:prstGeom prst="straightConnector1">
              <a:avLst/>
            </a:prstGeom>
            <a:noFill/>
            <a:ln w="28575" cap="flat" cmpd="sng" algn="ctr">
              <a:solidFill>
                <a:schemeClr val="accent2"/>
              </a:solidFill>
              <a:prstDash val="solid"/>
              <a:round/>
              <a:headEnd type="oval" w="med" len="med"/>
              <a:tailEnd type="triangle" w="lg" len="lg"/>
            </a:ln>
            <a:effectLst>
              <a:outerShdw blurRad="50800" dist="38100" dir="5400000" algn="t" rotWithShape="0">
                <a:prstClr val="black">
                  <a:alpha val="40000"/>
                </a:prstClr>
              </a:outerShdw>
            </a:effectLst>
          </p:spPr>
        </p:cxnSp>
        <p:cxnSp>
          <p:nvCxnSpPr>
            <p:cNvPr id="55" name="Straight Arrow Connector 54"/>
            <p:cNvCxnSpPr/>
            <p:nvPr/>
          </p:nvCxnSpPr>
          <p:spPr bwMode="auto">
            <a:xfrm>
              <a:off x="1689706" y="1064504"/>
              <a:ext cx="457200" cy="0"/>
            </a:xfrm>
            <a:prstGeom prst="straightConnector1">
              <a:avLst/>
            </a:prstGeom>
            <a:noFill/>
            <a:ln w="28575" cap="flat" cmpd="sng" algn="ctr">
              <a:solidFill>
                <a:schemeClr val="accent2"/>
              </a:solidFill>
              <a:prstDash val="solid"/>
              <a:round/>
              <a:headEnd type="oval" w="med" len="med"/>
              <a:tailEnd type="triangle" w="lg" len="lg"/>
            </a:ln>
            <a:effectLst>
              <a:outerShdw blurRad="50800" dist="38100" dir="5400000" algn="t" rotWithShape="0">
                <a:prstClr val="black">
                  <a:alpha val="40000"/>
                </a:prstClr>
              </a:outerShdw>
            </a:effectLst>
          </p:spPr>
        </p:cxnSp>
        <p:cxnSp>
          <p:nvCxnSpPr>
            <p:cNvPr id="56" name="Straight Arrow Connector 55"/>
            <p:cNvCxnSpPr/>
            <p:nvPr/>
          </p:nvCxnSpPr>
          <p:spPr bwMode="auto">
            <a:xfrm>
              <a:off x="1689706" y="1398217"/>
              <a:ext cx="457200" cy="0"/>
            </a:xfrm>
            <a:prstGeom prst="straightConnector1">
              <a:avLst/>
            </a:prstGeom>
            <a:noFill/>
            <a:ln w="28575" cap="flat" cmpd="sng" algn="ctr">
              <a:solidFill>
                <a:schemeClr val="accent2"/>
              </a:solidFill>
              <a:prstDash val="solid"/>
              <a:round/>
              <a:headEnd type="oval" w="med" len="med"/>
              <a:tailEnd type="triangle" w="lg" len="lg"/>
            </a:ln>
            <a:effectLst>
              <a:outerShdw blurRad="50800" dist="38100" dir="5400000" algn="t" rotWithShape="0">
                <a:prstClr val="black">
                  <a:alpha val="40000"/>
                </a:prstClr>
              </a:outerShdw>
            </a:effectLst>
          </p:spPr>
        </p:cxnSp>
        <p:grpSp>
          <p:nvGrpSpPr>
            <p:cNvPr id="57" name="Group 53"/>
            <p:cNvGrpSpPr/>
            <p:nvPr/>
          </p:nvGrpSpPr>
          <p:grpSpPr>
            <a:xfrm>
              <a:off x="2223106" y="585418"/>
              <a:ext cx="914400" cy="915495"/>
              <a:chOff x="1794932" y="2056305"/>
              <a:chExt cx="914400" cy="915495"/>
            </a:xfrm>
          </p:grpSpPr>
          <p:sp>
            <p:nvSpPr>
              <p:cNvPr id="58" name="Rectangle 57"/>
              <p:cNvSpPr/>
              <p:nvPr/>
            </p:nvSpPr>
            <p:spPr bwMode="auto">
              <a:xfrm>
                <a:off x="1794932" y="2379134"/>
                <a:ext cx="914400" cy="263563"/>
              </a:xfrm>
              <a:prstGeom prst="rect">
                <a:avLst/>
              </a:prstGeom>
              <a:solidFill>
                <a:srgbClr val="92D050"/>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algn="ctr" defTabSz="228600">
                  <a:spcBef>
                    <a:spcPct val="20000"/>
                  </a:spcBef>
                  <a:buClr>
                    <a:srgbClr val="FF0000"/>
                  </a:buClr>
                </a:pPr>
                <a:r>
                  <a:rPr lang="en-US" sz="1400" b="1" dirty="0" smtClean="0">
                    <a:solidFill>
                      <a:srgbClr val="0000FF"/>
                    </a:solidFill>
                    <a:latin typeface="Arial" panose="020B0604020202020204" pitchFamily="34" charset="0"/>
                  </a:rPr>
                  <a:t>B</a:t>
                </a:r>
                <a:endParaRPr lang="en-US" sz="1400" dirty="0" smtClean="0">
                  <a:solidFill>
                    <a:srgbClr val="FFFF00"/>
                  </a:solidFill>
                  <a:latin typeface="Arial" panose="020B0604020202020204" pitchFamily="34" charset="0"/>
                </a:endParaRPr>
              </a:p>
            </p:txBody>
          </p:sp>
          <p:sp>
            <p:nvSpPr>
              <p:cNvPr id="59" name="Rectangle 58"/>
              <p:cNvSpPr/>
              <p:nvPr/>
            </p:nvSpPr>
            <p:spPr bwMode="auto">
              <a:xfrm>
                <a:off x="1794932" y="2708237"/>
                <a:ext cx="914400" cy="263563"/>
              </a:xfrm>
              <a:prstGeom prst="rect">
                <a:avLst/>
              </a:prstGeom>
              <a:solidFill>
                <a:srgbClr val="92D050"/>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algn="ctr" defTabSz="228600">
                  <a:spcBef>
                    <a:spcPct val="20000"/>
                  </a:spcBef>
                  <a:buClr>
                    <a:srgbClr val="FF0000"/>
                  </a:buClr>
                </a:pPr>
                <a:r>
                  <a:rPr lang="en-US" sz="1400" b="1" dirty="0" smtClean="0">
                    <a:solidFill>
                      <a:srgbClr val="CC00CC"/>
                    </a:solidFill>
                    <a:latin typeface="Arial" panose="020B0604020202020204" pitchFamily="34" charset="0"/>
                  </a:rPr>
                  <a:t>C</a:t>
                </a:r>
                <a:endParaRPr lang="en-US" sz="1400" b="1" dirty="0" smtClean="0">
                  <a:solidFill>
                    <a:srgbClr val="CC00CC"/>
                  </a:solidFill>
                  <a:latin typeface="Arial" panose="020B0604020202020204" pitchFamily="34" charset="0"/>
                </a:endParaRPr>
              </a:p>
            </p:txBody>
          </p:sp>
          <p:sp>
            <p:nvSpPr>
              <p:cNvPr id="60" name="Rectangle 59"/>
              <p:cNvSpPr/>
              <p:nvPr/>
            </p:nvSpPr>
            <p:spPr bwMode="auto">
              <a:xfrm>
                <a:off x="1794932" y="2056305"/>
                <a:ext cx="914400" cy="263563"/>
              </a:xfrm>
              <a:prstGeom prst="rect">
                <a:avLst/>
              </a:prstGeom>
              <a:solidFill>
                <a:srgbClr val="92D050"/>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algn="ctr" defTabSz="228600">
                  <a:spcBef>
                    <a:spcPct val="20000"/>
                  </a:spcBef>
                  <a:buClr>
                    <a:srgbClr val="FF0000"/>
                  </a:buClr>
                </a:pPr>
                <a:r>
                  <a:rPr lang="en-US" sz="1400" b="1" dirty="0" smtClean="0">
                    <a:solidFill>
                      <a:schemeClr val="accent2"/>
                    </a:solidFill>
                    <a:latin typeface="Arial" panose="020B0604020202020204" pitchFamily="34" charset="0"/>
                  </a:rPr>
                  <a:t>A</a:t>
                </a:r>
                <a:endParaRPr lang="en-US" sz="1400" b="1" dirty="0" smtClean="0">
                  <a:solidFill>
                    <a:schemeClr val="accent2"/>
                  </a:solidFill>
                  <a:latin typeface="Arial" panose="020B0604020202020204" pitchFamily="34" charset="0"/>
                </a:endParaRPr>
              </a:p>
            </p:txBody>
          </p:sp>
        </p:grpSp>
        <p:sp>
          <p:nvSpPr>
            <p:cNvPr id="61" name="TextBox 60"/>
            <p:cNvSpPr txBox="1"/>
            <p:nvPr/>
          </p:nvSpPr>
          <p:spPr>
            <a:xfrm>
              <a:off x="1981200" y="228600"/>
              <a:ext cx="1621970" cy="307777"/>
            </a:xfrm>
            <a:prstGeom prst="rect">
              <a:avLst/>
            </a:prstGeom>
            <a:noFill/>
          </p:spPr>
          <p:txBody>
            <a:bodyPr wrap="square" rtlCol="0">
              <a:spAutoFit/>
            </a:bodyPr>
            <a:lstStyle/>
            <a:p>
              <a:r>
                <a:rPr lang="en-US" sz="1400" b="1" dirty="0" smtClean="0">
                  <a:solidFill>
                    <a:schemeClr val="accent2"/>
                  </a:solidFill>
                  <a:latin typeface="Comic Sans MS" panose="030F0702030302020204" pitchFamily="66" charset="0"/>
                </a:rPr>
                <a:t>Blocks (chunks)</a:t>
              </a:r>
              <a:endParaRPr lang="en-US" sz="1400" b="1" dirty="0" smtClean="0">
                <a:solidFill>
                  <a:schemeClr val="accent2"/>
                </a:solidFill>
                <a:latin typeface="Comic Sans MS" panose="030F0702030302020204" pitchFamily="66" charset="0"/>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dirty="0" err="1" smtClean="0"/>
              <a:t>NameNode</a:t>
            </a:r>
            <a:r>
              <a:rPr lang="zh-CN" altLang="en-US" dirty="0" smtClean="0"/>
              <a:t>作用</a:t>
            </a:r>
            <a:endParaRPr lang="en-US" dirty="0" smtClean="0"/>
          </a:p>
        </p:txBody>
      </p:sp>
      <p:sp>
        <p:nvSpPr>
          <p:cNvPr id="10243" name="Content Placeholder 2"/>
          <p:cNvSpPr>
            <a:spLocks noGrp="1"/>
          </p:cNvSpPr>
          <p:nvPr>
            <p:ph idx="1"/>
          </p:nvPr>
        </p:nvSpPr>
        <p:spPr>
          <a:xfrm>
            <a:off x="609600" y="1447800"/>
            <a:ext cx="7918450" cy="3546612"/>
          </a:xfrm>
        </p:spPr>
        <p:txBody>
          <a:bodyPr/>
          <a:lstStyle/>
          <a:p>
            <a:pPr lvl="1" eaLnBrk="1" hangingPunct="1"/>
            <a:r>
              <a:rPr lang="zh-CN" altLang="en-US" dirty="0" smtClean="0"/>
              <a:t>存储</a:t>
            </a:r>
            <a:r>
              <a:rPr lang="en-US" altLang="zh-CN" dirty="0"/>
              <a:t>HDFS </a:t>
            </a:r>
            <a:r>
              <a:rPr lang="zh-CN" altLang="en-US" dirty="0" smtClean="0"/>
              <a:t>所有元数据</a:t>
            </a:r>
            <a:endParaRPr lang="en-US" dirty="0" smtClean="0"/>
          </a:p>
          <a:p>
            <a:pPr lvl="1" eaLnBrk="1" hangingPunct="1"/>
            <a:r>
              <a:rPr lang="zh-CN" altLang="en-US" dirty="0" smtClean="0"/>
              <a:t>维护文件系统的命名空间</a:t>
            </a:r>
            <a:endParaRPr lang="en-US" dirty="0" smtClean="0"/>
          </a:p>
          <a:p>
            <a:pPr lvl="1" eaLnBrk="1" hangingPunct="1"/>
            <a:r>
              <a:rPr lang="zh-CN" altLang="en-US" dirty="0" smtClean="0"/>
              <a:t>执行对文件或者目录进行打开，关闭，重命名等指令</a:t>
            </a:r>
            <a:endParaRPr lang="en-US" dirty="0" smtClean="0"/>
          </a:p>
          <a:p>
            <a:pPr lvl="1" eaLnBrk="1" hangingPunct="1"/>
            <a:r>
              <a:rPr lang="zh-CN" altLang="en-US" dirty="0" smtClean="0"/>
              <a:t>保存</a:t>
            </a:r>
            <a:r>
              <a:rPr lang="en-US" dirty="0" smtClean="0"/>
              <a:t>HDFS</a:t>
            </a:r>
            <a:r>
              <a:rPr lang="zh-CN" altLang="en-US" dirty="0" smtClean="0"/>
              <a:t>状态在一个镜像文件</a:t>
            </a:r>
            <a:r>
              <a:rPr lang="en-US" dirty="0" smtClean="0"/>
              <a:t> (</a:t>
            </a:r>
            <a:r>
              <a:rPr lang="en-US" dirty="0" smtClean="0">
                <a:latin typeface="Courier New" panose="02070309020205020404" pitchFamily="49" charset="0"/>
                <a:cs typeface="Courier New" panose="02070309020205020404" pitchFamily="49" charset="0"/>
              </a:rPr>
              <a:t>fsimage</a:t>
            </a:r>
            <a:r>
              <a:rPr lang="en-US" dirty="0" smtClean="0"/>
              <a:t>)</a:t>
            </a:r>
            <a:endParaRPr lang="en-US" dirty="0" smtClean="0"/>
          </a:p>
          <a:p>
            <a:pPr lvl="1" eaLnBrk="1" hangingPunct="1"/>
            <a:r>
              <a:rPr lang="zh-CN" altLang="en-US" dirty="0" smtClean="0"/>
              <a:t>在日志文件</a:t>
            </a:r>
            <a:r>
              <a:rPr lang="en-US" altLang="zh-CN" dirty="0"/>
              <a:t>(</a:t>
            </a:r>
            <a:r>
              <a:rPr lang="en-US" altLang="zh-CN" dirty="0">
                <a:latin typeface="Courier New" panose="02070309020205020404" pitchFamily="49" charset="0"/>
                <a:cs typeface="Courier New" panose="02070309020205020404" pitchFamily="49" charset="0"/>
              </a:rPr>
              <a:t>edits</a:t>
            </a:r>
            <a:r>
              <a:rPr lang="en-US" altLang="zh-CN" dirty="0"/>
              <a:t>)</a:t>
            </a:r>
            <a:r>
              <a:rPr lang="zh-CN" altLang="en-US" dirty="0" smtClean="0"/>
              <a:t>中保存对文件系统的修改</a:t>
            </a:r>
            <a:endParaRPr lang="en-US" dirty="0" smtClean="0"/>
          </a:p>
          <a:p>
            <a:pPr lvl="1" eaLnBrk="1" hangingPunct="1"/>
            <a:r>
              <a:rPr lang="zh-CN" altLang="en-US" dirty="0" smtClean="0"/>
              <a:t>在启动的时候，合并</a:t>
            </a:r>
            <a:r>
              <a:rPr lang="en-US" dirty="0" err="1" smtClean="0">
                <a:latin typeface="Courier New" panose="02070309020205020404" pitchFamily="49" charset="0"/>
                <a:cs typeface="Courier New" panose="02070309020205020404" pitchFamily="49" charset="0"/>
              </a:rPr>
              <a:t>fsimage</a:t>
            </a:r>
            <a:r>
              <a:rPr lang="zh-CN" altLang="en-US" dirty="0">
                <a:latin typeface="Courier New" panose="02070309020205020404" pitchFamily="49" charset="0"/>
                <a:cs typeface="Courier New" panose="02070309020205020404" pitchFamily="49" charset="0"/>
              </a:rPr>
              <a:t>和</a:t>
            </a:r>
            <a:r>
              <a:rPr lang="en-US" dirty="0" smtClean="0">
                <a:latin typeface="Courier New" panose="02070309020205020404" pitchFamily="49" charset="0"/>
                <a:cs typeface="Courier New" panose="02070309020205020404" pitchFamily="49" charset="0"/>
              </a:rPr>
              <a:t>edits</a:t>
            </a:r>
            <a:r>
              <a:rPr lang="zh-CN" altLang="en-US" dirty="0" smtClean="0">
                <a:latin typeface="Courier New" panose="02070309020205020404" pitchFamily="49" charset="0"/>
                <a:cs typeface="Courier New" panose="02070309020205020404" pitchFamily="49" charset="0"/>
              </a:rPr>
              <a:t>文件</a:t>
            </a:r>
            <a:r>
              <a:rPr lang="en-US" dirty="0" smtClean="0"/>
              <a:t>, </a:t>
            </a:r>
            <a:r>
              <a:rPr lang="zh-CN" altLang="en-US" dirty="0" smtClean="0"/>
              <a:t>然后清空</a:t>
            </a:r>
            <a:r>
              <a:rPr lang="en-US" dirty="0" smtClean="0">
                <a:latin typeface="Courier New" panose="02070309020205020404" pitchFamily="49" charset="0"/>
                <a:cs typeface="Courier New" panose="02070309020205020404" pitchFamily="49" charset="0"/>
              </a:rPr>
              <a:t>edits</a:t>
            </a:r>
            <a:r>
              <a:rPr lang="zh-CN" altLang="en-US" dirty="0" smtClean="0">
                <a:latin typeface="Courier New" panose="02070309020205020404" pitchFamily="49" charset="0"/>
                <a:cs typeface="Courier New" panose="02070309020205020404" pitchFamily="49" charset="0"/>
              </a:rPr>
              <a:t>文件</a:t>
            </a:r>
            <a:endParaRPr lang="en-US" dirty="0" smtClean="0"/>
          </a:p>
          <a:p>
            <a:pPr lvl="1" eaLnBrk="1" hangingPunct="1"/>
            <a:r>
              <a:rPr lang="zh-CN" altLang="en-US" dirty="0" smtClean="0"/>
              <a:t>在多</a:t>
            </a:r>
            <a:r>
              <a:rPr lang="en-US" altLang="zh-CN" dirty="0" smtClean="0"/>
              <a:t>racks</a:t>
            </a:r>
            <a:r>
              <a:rPr lang="zh-CN" altLang="en-US" dirty="0" smtClean="0"/>
              <a:t>中定位重复的</a:t>
            </a:r>
            <a:r>
              <a:rPr lang="en-US" altLang="zh-CN" dirty="0" smtClean="0"/>
              <a:t>(</a:t>
            </a:r>
            <a:r>
              <a:rPr lang="zh-CN" altLang="en-US" dirty="0"/>
              <a:t>容灾</a:t>
            </a:r>
            <a:r>
              <a:rPr lang="en-US" altLang="zh-CN" dirty="0" smtClean="0"/>
              <a:t>) blocks</a:t>
            </a:r>
            <a:endParaRPr lang="en-US" dirty="0" smtClean="0"/>
          </a:p>
          <a:p>
            <a:pPr lvl="1" eaLnBrk="1" hangingPunct="1"/>
            <a:r>
              <a:rPr lang="zh-CN" altLang="en-US" dirty="0" smtClean="0"/>
              <a:t>记录应用中制定文件重复因子</a:t>
            </a:r>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Secondary NameNode (Non-HA)</a:t>
            </a:r>
            <a:endParaRPr lang="en-US" dirty="0"/>
          </a:p>
        </p:txBody>
      </p:sp>
      <p:sp>
        <p:nvSpPr>
          <p:cNvPr id="11" name="TextBox 10"/>
          <p:cNvSpPr txBox="1"/>
          <p:nvPr/>
        </p:nvSpPr>
        <p:spPr>
          <a:xfrm>
            <a:off x="2209800" y="3891677"/>
            <a:ext cx="6400800" cy="2062103"/>
          </a:xfrm>
          <a:prstGeom prst="rect">
            <a:avLst/>
          </a:prstGeom>
          <a:noFill/>
        </p:spPr>
        <p:txBody>
          <a:bodyPr wrap="square" rtlCol="0">
            <a:spAutoFit/>
          </a:bodyPr>
          <a:lstStyle/>
          <a:p>
            <a:pPr marL="227330" indent="-227330"/>
            <a:r>
              <a:rPr lang="en-US" sz="1600" b="1" dirty="0" smtClean="0">
                <a:solidFill>
                  <a:srgbClr val="FF0000"/>
                </a:solidFill>
                <a:latin typeface="LavosHandy™" pitchFamily="66" charset="0"/>
              </a:rPr>
              <a:t>Secondary NameNode:</a:t>
            </a:r>
            <a:endParaRPr lang="en-US" sz="1600" b="1" dirty="0" smtClean="0">
              <a:solidFill>
                <a:srgbClr val="FF0000"/>
              </a:solidFill>
              <a:latin typeface="LavosHandy™" pitchFamily="66" charset="0"/>
            </a:endParaRPr>
          </a:p>
          <a:p>
            <a:pPr marL="227330" indent="-227330">
              <a:buFont typeface="Arial" panose="020B0604020202020204" pitchFamily="34" charset="0"/>
              <a:buChar char="•"/>
            </a:pPr>
            <a:r>
              <a:rPr lang="en-US" sz="1600" dirty="0" smtClean="0">
                <a:solidFill>
                  <a:srgbClr val="FF0000"/>
                </a:solidFill>
                <a:latin typeface="LavosHandy™" pitchFamily="66" charset="0"/>
              </a:rPr>
              <a:t>The Secondary NameNode acts as a backup of NameNode metadata that can be imported (if necessary) to the primary NameNode.</a:t>
            </a:r>
            <a:endParaRPr lang="en-US" sz="1600" dirty="0" smtClean="0">
              <a:solidFill>
                <a:srgbClr val="FF0000"/>
              </a:solidFill>
              <a:latin typeface="LavosHandy™" pitchFamily="66" charset="0"/>
            </a:endParaRPr>
          </a:p>
          <a:p>
            <a:pPr marL="227330" indent="-227330">
              <a:buFont typeface="Arial" panose="020B0604020202020204" pitchFamily="34" charset="0"/>
              <a:buChar char="•"/>
            </a:pPr>
            <a:r>
              <a:rPr lang="en-US" sz="1600" dirty="0" smtClean="0">
                <a:solidFill>
                  <a:srgbClr val="FF0000"/>
                </a:solidFill>
                <a:latin typeface="LavosHandy™" pitchFamily="66" charset="0"/>
              </a:rPr>
              <a:t>Performs checkpointing to the NameNode</a:t>
            </a:r>
            <a:endParaRPr lang="en-US" sz="1600" dirty="0" smtClean="0">
              <a:solidFill>
                <a:srgbClr val="FF0000"/>
              </a:solidFill>
              <a:latin typeface="LavosHandy™" pitchFamily="66" charset="0"/>
            </a:endParaRPr>
          </a:p>
          <a:p>
            <a:pPr marL="227330" indent="-227330">
              <a:buFont typeface="Arial" panose="020B0604020202020204" pitchFamily="34" charset="0"/>
              <a:buChar char="•"/>
            </a:pPr>
            <a:r>
              <a:rPr lang="en-US" sz="1600" dirty="0" smtClean="0">
                <a:solidFill>
                  <a:srgbClr val="FF0000"/>
                </a:solidFill>
                <a:latin typeface="LavosHandy™" pitchFamily="66" charset="0"/>
              </a:rPr>
              <a:t>Runs on a different machine</a:t>
            </a:r>
            <a:endParaRPr lang="en-US" sz="1600" dirty="0" smtClean="0">
              <a:solidFill>
                <a:srgbClr val="FF0000"/>
              </a:solidFill>
              <a:latin typeface="LavosHandy™" pitchFamily="66" charset="0"/>
            </a:endParaRPr>
          </a:p>
          <a:p>
            <a:pPr marL="227330" indent="-227330">
              <a:buFont typeface="Arial" panose="020B0604020202020204" pitchFamily="34" charset="0"/>
              <a:buChar char="•"/>
            </a:pPr>
            <a:r>
              <a:rPr lang="en-US" sz="1600" dirty="0" smtClean="0">
                <a:solidFill>
                  <a:srgbClr val="FF0000"/>
                </a:solidFill>
                <a:latin typeface="LavosHandy™" pitchFamily="66" charset="0"/>
              </a:rPr>
              <a:t>Has a directory structure identical to the NameNode directory</a:t>
            </a:r>
            <a:endParaRPr lang="en-US" sz="1600" dirty="0" smtClean="0">
              <a:solidFill>
                <a:srgbClr val="FF0000"/>
              </a:solidFill>
              <a:latin typeface="LavosHandy™" pitchFamily="66" charset="0"/>
            </a:endParaRPr>
          </a:p>
          <a:p>
            <a:pPr marL="227330" indent="-227330">
              <a:buFont typeface="Arial" panose="020B0604020202020204" pitchFamily="34" charset="0"/>
              <a:buChar char="•"/>
            </a:pPr>
            <a:r>
              <a:rPr lang="en-US" sz="1600" b="1" i="1" u="sng" dirty="0" smtClean="0">
                <a:solidFill>
                  <a:srgbClr val="FF0000"/>
                </a:solidFill>
                <a:latin typeface="LavosHandy™" pitchFamily="66" charset="0"/>
              </a:rPr>
              <a:t>Is not an immediate standby</a:t>
            </a:r>
            <a:r>
              <a:rPr lang="en-US" sz="1600" dirty="0" smtClean="0">
                <a:solidFill>
                  <a:srgbClr val="FF0000"/>
                </a:solidFill>
                <a:latin typeface="LavosHandy™" pitchFamily="66" charset="0"/>
              </a:rPr>
              <a:t> for the NameNode because it connects to the NameNode every hour</a:t>
            </a:r>
            <a:endParaRPr lang="en-US" sz="1600" dirty="0" smtClean="0">
              <a:solidFill>
                <a:srgbClr val="FF0000"/>
              </a:solidFill>
              <a:latin typeface="LavosHandy™" pitchFamily="66" charset="0"/>
            </a:endParaRPr>
          </a:p>
        </p:txBody>
      </p:sp>
      <p:sp>
        <p:nvSpPr>
          <p:cNvPr id="20" name="TextBox 19"/>
          <p:cNvSpPr txBox="1"/>
          <p:nvPr/>
        </p:nvSpPr>
        <p:spPr>
          <a:xfrm>
            <a:off x="3352800" y="1637704"/>
            <a:ext cx="1905000" cy="2092881"/>
          </a:xfrm>
          <a:prstGeom prst="rect">
            <a:avLst/>
          </a:prstGeom>
          <a:solidFill>
            <a:srgbClr val="CCECFF"/>
          </a:solidFill>
          <a:effectLst>
            <a:outerShdw blurRad="50800" dist="38100" dir="5400000" algn="t" rotWithShape="0">
              <a:prstClr val="black">
                <a:alpha val="40000"/>
              </a:prstClr>
            </a:outerShdw>
          </a:effectLst>
        </p:spPr>
        <p:txBody>
          <a:bodyPr wrap="square" rtlCol="0">
            <a:spAutoFit/>
          </a:bodyPr>
          <a:lstStyle/>
          <a:p>
            <a:r>
              <a:rPr lang="en-US" sz="1200" b="1" dirty="0" smtClean="0">
                <a:latin typeface="Comic Sans MS" panose="030F0702030302020204" pitchFamily="66" charset="0"/>
              </a:rPr>
              <a:t>File: </a:t>
            </a:r>
            <a:r>
              <a:rPr lang="en-US" sz="1200" b="1" dirty="0" smtClean="0">
                <a:solidFill>
                  <a:schemeClr val="accent2"/>
                </a:solidFill>
                <a:latin typeface="Comic Sans MS" panose="030F0702030302020204" pitchFamily="66" charset="0"/>
              </a:rPr>
              <a:t>movieplex1.log</a:t>
            </a:r>
            <a:endParaRPr lang="en-US" sz="1200" b="1" dirty="0" smtClean="0">
              <a:solidFill>
                <a:schemeClr val="accent2"/>
              </a:solidFill>
              <a:latin typeface="Comic Sans MS" panose="030F0702030302020204" pitchFamily="66" charset="0"/>
            </a:endParaRPr>
          </a:p>
          <a:p>
            <a:r>
              <a:rPr lang="en-US" sz="1200" b="1" dirty="0" smtClean="0">
                <a:latin typeface="Comic Sans MS" panose="030F0702030302020204" pitchFamily="66" charset="0"/>
              </a:rPr>
              <a:t>Blocks:</a:t>
            </a:r>
            <a:endParaRPr lang="en-US" sz="1200" b="1" dirty="0" smtClean="0">
              <a:latin typeface="Comic Sans MS" panose="030F0702030302020204" pitchFamily="66" charset="0"/>
            </a:endParaRPr>
          </a:p>
          <a:p>
            <a:r>
              <a:rPr lang="en-US" sz="1200" b="1" dirty="0" smtClean="0">
                <a:solidFill>
                  <a:schemeClr val="accent2"/>
                </a:solidFill>
                <a:latin typeface="Arial" panose="020B0604020202020204" pitchFamily="34" charset="0"/>
              </a:rPr>
              <a:t>A</a:t>
            </a:r>
            <a:r>
              <a:rPr lang="en-US" sz="1200" dirty="0" smtClean="0"/>
              <a:t>, </a:t>
            </a:r>
            <a:r>
              <a:rPr lang="en-US" sz="1200" b="1" dirty="0" smtClean="0">
                <a:solidFill>
                  <a:srgbClr val="0000FF"/>
                </a:solidFill>
                <a:latin typeface="Arial" panose="020B0604020202020204" pitchFamily="34" charset="0"/>
              </a:rPr>
              <a:t>B</a:t>
            </a:r>
            <a:r>
              <a:rPr lang="en-US" sz="1200" dirty="0" smtClean="0"/>
              <a:t>, </a:t>
            </a:r>
            <a:r>
              <a:rPr lang="en-US" sz="1200" b="1" dirty="0" smtClean="0">
                <a:solidFill>
                  <a:srgbClr val="CC00CC"/>
                </a:solidFill>
                <a:latin typeface="Arial" panose="020B0604020202020204" pitchFamily="34" charset="0"/>
              </a:rPr>
              <a:t>C</a:t>
            </a:r>
            <a:endParaRPr lang="en-US" sz="1200" dirty="0" smtClean="0">
              <a:solidFill>
                <a:srgbClr val="CC00CC"/>
              </a:solidFill>
            </a:endParaRPr>
          </a:p>
          <a:p>
            <a:r>
              <a:rPr lang="en-US" sz="1200" b="1" dirty="0" smtClean="0">
                <a:latin typeface="Comic Sans MS" panose="030F0702030302020204" pitchFamily="66" charset="0"/>
              </a:rPr>
              <a:t>Data Nodes: </a:t>
            </a:r>
            <a:endParaRPr lang="en-US" sz="1200" b="1" dirty="0" smtClean="0">
              <a:latin typeface="Comic Sans MS" panose="030F0702030302020204" pitchFamily="66" charset="0"/>
            </a:endParaRPr>
          </a:p>
          <a:p>
            <a:r>
              <a:rPr lang="en-US" sz="1200" b="1" dirty="0" smtClean="0">
                <a:latin typeface="Comic Sans MS" panose="030F0702030302020204" pitchFamily="66" charset="0"/>
              </a:rPr>
              <a:t>1, 2, 3</a:t>
            </a:r>
            <a:endParaRPr lang="en-US" sz="1200" b="1" dirty="0" smtClean="0">
              <a:latin typeface="Comic Sans MS" panose="030F0702030302020204" pitchFamily="66" charset="0"/>
            </a:endParaRPr>
          </a:p>
          <a:p>
            <a:r>
              <a:rPr lang="en-US" sz="1200" b="1" dirty="0" smtClean="0">
                <a:latin typeface="Comic Sans MS" panose="030F0702030302020204" pitchFamily="66" charset="0"/>
              </a:rPr>
              <a:t>Replication Factor: 3</a:t>
            </a:r>
            <a:endParaRPr lang="en-US" sz="1200" b="1" dirty="0" smtClean="0">
              <a:latin typeface="Comic Sans MS" panose="030F0702030302020204" pitchFamily="66" charset="0"/>
            </a:endParaRPr>
          </a:p>
          <a:p>
            <a:r>
              <a:rPr lang="en-US" sz="1200" b="1" dirty="0" smtClean="0">
                <a:solidFill>
                  <a:schemeClr val="accent2"/>
                </a:solidFill>
                <a:latin typeface="Arial" panose="020B0604020202020204" pitchFamily="34" charset="0"/>
              </a:rPr>
              <a:t>A</a:t>
            </a:r>
            <a:r>
              <a:rPr lang="en-US" sz="1200" b="1" dirty="0" smtClean="0">
                <a:latin typeface="Comic Sans MS" panose="030F0702030302020204" pitchFamily="66" charset="0"/>
              </a:rPr>
              <a:t>: DN </a:t>
            </a:r>
            <a:r>
              <a:rPr lang="en-US" sz="1200" b="1" dirty="0" smtClean="0">
                <a:solidFill>
                  <a:schemeClr val="accent2"/>
                </a:solidFill>
                <a:latin typeface="Comic Sans MS" panose="030F0702030302020204" pitchFamily="66" charset="0"/>
              </a:rPr>
              <a:t>1</a:t>
            </a:r>
            <a:r>
              <a:rPr lang="en-US" sz="1200" b="1" dirty="0" smtClean="0">
                <a:latin typeface="Comic Sans MS" panose="030F0702030302020204" pitchFamily="66" charset="0"/>
              </a:rPr>
              <a:t>,DN </a:t>
            </a:r>
            <a:r>
              <a:rPr lang="en-US" sz="1200" b="1" dirty="0" smtClean="0">
                <a:solidFill>
                  <a:schemeClr val="accent2"/>
                </a:solidFill>
                <a:latin typeface="Comic Sans MS" panose="030F0702030302020204" pitchFamily="66" charset="0"/>
              </a:rPr>
              <a:t>2</a:t>
            </a:r>
            <a:r>
              <a:rPr lang="en-US" sz="1200" b="1" dirty="0" smtClean="0">
                <a:latin typeface="Comic Sans MS" panose="030F0702030302020204" pitchFamily="66" charset="0"/>
              </a:rPr>
              <a:t>, DN </a:t>
            </a:r>
            <a:r>
              <a:rPr lang="en-US" sz="1200" b="1" dirty="0" smtClean="0">
                <a:solidFill>
                  <a:schemeClr val="accent2"/>
                </a:solidFill>
                <a:latin typeface="Comic Sans MS" panose="030F0702030302020204" pitchFamily="66" charset="0"/>
              </a:rPr>
              <a:t>3</a:t>
            </a:r>
            <a:endParaRPr lang="en-US" sz="1200" b="1" dirty="0" smtClean="0">
              <a:solidFill>
                <a:schemeClr val="accent2"/>
              </a:solidFill>
              <a:latin typeface="Comic Sans MS" panose="030F0702030302020204" pitchFamily="66" charset="0"/>
            </a:endParaRPr>
          </a:p>
          <a:p>
            <a:r>
              <a:rPr lang="en-US" sz="1200" b="1" dirty="0" smtClean="0">
                <a:solidFill>
                  <a:srgbClr val="0000FF"/>
                </a:solidFill>
                <a:latin typeface="Arial" panose="020B0604020202020204" pitchFamily="34" charset="0"/>
              </a:rPr>
              <a:t>B</a:t>
            </a:r>
            <a:r>
              <a:rPr lang="en-US" sz="1200" b="1" dirty="0" smtClean="0">
                <a:latin typeface="Comic Sans MS" panose="030F0702030302020204" pitchFamily="66" charset="0"/>
              </a:rPr>
              <a:t>: DN </a:t>
            </a:r>
            <a:r>
              <a:rPr lang="en-US" sz="1200" b="1" dirty="0" smtClean="0">
                <a:solidFill>
                  <a:schemeClr val="accent2"/>
                </a:solidFill>
                <a:latin typeface="Comic Sans MS" panose="030F0702030302020204" pitchFamily="66" charset="0"/>
              </a:rPr>
              <a:t>1</a:t>
            </a:r>
            <a:r>
              <a:rPr lang="en-US" sz="1200" b="1" dirty="0" smtClean="0">
                <a:latin typeface="Comic Sans MS" panose="030F0702030302020204" pitchFamily="66" charset="0"/>
              </a:rPr>
              <a:t>,DN </a:t>
            </a:r>
            <a:r>
              <a:rPr lang="en-US" sz="1200" b="1" dirty="0" smtClean="0">
                <a:solidFill>
                  <a:schemeClr val="accent2"/>
                </a:solidFill>
                <a:latin typeface="Comic Sans MS" panose="030F0702030302020204" pitchFamily="66" charset="0"/>
              </a:rPr>
              <a:t>2</a:t>
            </a:r>
            <a:r>
              <a:rPr lang="en-US" sz="1200" b="1" dirty="0" smtClean="0">
                <a:latin typeface="Comic Sans MS" panose="030F0702030302020204" pitchFamily="66" charset="0"/>
              </a:rPr>
              <a:t>, DN </a:t>
            </a:r>
            <a:r>
              <a:rPr lang="en-US" sz="1200" b="1" dirty="0" smtClean="0">
                <a:solidFill>
                  <a:schemeClr val="accent2"/>
                </a:solidFill>
                <a:latin typeface="Comic Sans MS" panose="030F0702030302020204" pitchFamily="66" charset="0"/>
              </a:rPr>
              <a:t>3</a:t>
            </a:r>
            <a:endParaRPr lang="en-US" sz="1200" b="1" dirty="0" smtClean="0">
              <a:latin typeface="Comic Sans MS" panose="030F0702030302020204" pitchFamily="66" charset="0"/>
            </a:endParaRPr>
          </a:p>
          <a:p>
            <a:r>
              <a:rPr lang="en-US" sz="1200" b="1" dirty="0" smtClean="0">
                <a:solidFill>
                  <a:srgbClr val="CC00CC"/>
                </a:solidFill>
                <a:latin typeface="Arial" panose="020B0604020202020204" pitchFamily="34" charset="0"/>
              </a:rPr>
              <a:t>C</a:t>
            </a:r>
            <a:r>
              <a:rPr lang="en-US" sz="1200" b="1" dirty="0" smtClean="0">
                <a:latin typeface="Comic Sans MS" panose="030F0702030302020204" pitchFamily="66" charset="0"/>
              </a:rPr>
              <a:t>: DN </a:t>
            </a:r>
            <a:r>
              <a:rPr lang="en-US" sz="1200" b="1" dirty="0" smtClean="0">
                <a:solidFill>
                  <a:schemeClr val="accent2"/>
                </a:solidFill>
                <a:latin typeface="Comic Sans MS" panose="030F0702030302020204" pitchFamily="66" charset="0"/>
              </a:rPr>
              <a:t>1</a:t>
            </a:r>
            <a:r>
              <a:rPr lang="en-US" sz="1200" b="1" dirty="0" smtClean="0">
                <a:latin typeface="Comic Sans MS" panose="030F0702030302020204" pitchFamily="66" charset="0"/>
              </a:rPr>
              <a:t>,DN </a:t>
            </a:r>
            <a:r>
              <a:rPr lang="en-US" sz="1200" b="1" dirty="0" smtClean="0">
                <a:solidFill>
                  <a:schemeClr val="accent2"/>
                </a:solidFill>
                <a:latin typeface="Comic Sans MS" panose="030F0702030302020204" pitchFamily="66" charset="0"/>
              </a:rPr>
              <a:t>2</a:t>
            </a:r>
            <a:r>
              <a:rPr lang="en-US" sz="1200" b="1" dirty="0" smtClean="0">
                <a:latin typeface="Comic Sans MS" panose="030F0702030302020204" pitchFamily="66" charset="0"/>
              </a:rPr>
              <a:t>, DN </a:t>
            </a:r>
            <a:r>
              <a:rPr lang="en-US" sz="1200" b="1" dirty="0" smtClean="0">
                <a:solidFill>
                  <a:schemeClr val="accent2"/>
                </a:solidFill>
                <a:latin typeface="Comic Sans MS" panose="030F0702030302020204" pitchFamily="66" charset="0"/>
              </a:rPr>
              <a:t>3</a:t>
            </a:r>
            <a:endParaRPr lang="en-US" sz="1200" b="1" dirty="0" smtClean="0">
              <a:solidFill>
                <a:schemeClr val="accent2"/>
              </a:solidFill>
              <a:latin typeface="Comic Sans MS" panose="030F0702030302020204" pitchFamily="66" charset="0"/>
            </a:endParaRPr>
          </a:p>
          <a:p>
            <a:r>
              <a:rPr lang="en-US" sz="1200" b="1" dirty="0" smtClean="0">
                <a:solidFill>
                  <a:schemeClr val="accent2"/>
                </a:solidFill>
                <a:latin typeface="Comic Sans MS" panose="030F0702030302020204" pitchFamily="66" charset="0"/>
              </a:rPr>
              <a:t>. . .</a:t>
            </a:r>
            <a:endParaRPr lang="en-US" sz="1200" b="1" dirty="0" smtClean="0">
              <a:latin typeface="Comic Sans MS" panose="030F0702030302020204" pitchFamily="66" charset="0"/>
            </a:endParaRPr>
          </a:p>
          <a:p>
            <a:endParaRPr lang="en-US" sz="1000" b="1" dirty="0">
              <a:latin typeface="Comic Sans MS" panose="030F0702030302020204" pitchFamily="66" charset="0"/>
            </a:endParaRPr>
          </a:p>
        </p:txBody>
      </p:sp>
      <p:pic>
        <p:nvPicPr>
          <p:cNvPr id="21" name="Picture 2"/>
          <p:cNvPicPr>
            <a:picLocks noChangeAspect="1" noChangeArrowheads="1"/>
          </p:cNvPicPr>
          <p:nvPr/>
        </p:nvPicPr>
        <p:blipFill>
          <a:blip r:embed="rId1" cstate="print"/>
          <a:srcRect/>
          <a:stretch>
            <a:fillRect/>
          </a:stretch>
        </p:blipFill>
        <p:spPr bwMode="auto">
          <a:xfrm>
            <a:off x="5335296" y="1869519"/>
            <a:ext cx="608304" cy="891236"/>
          </a:xfrm>
          <a:prstGeom prst="rect">
            <a:avLst/>
          </a:prstGeom>
          <a:noFill/>
          <a:ln w="9525">
            <a:noFill/>
            <a:miter lim="800000"/>
            <a:headEnd/>
            <a:tailEnd/>
          </a:ln>
        </p:spPr>
      </p:pic>
      <p:pic>
        <p:nvPicPr>
          <p:cNvPr id="43" name="Picture 7" descr="C:\Documents and Settings\lserhal\My Documents\My Pictures\Graphics Library\note pad 1.gif"/>
          <p:cNvPicPr>
            <a:picLocks noChangeAspect="1" noChangeArrowheads="1"/>
          </p:cNvPicPr>
          <p:nvPr/>
        </p:nvPicPr>
        <p:blipFill>
          <a:blip r:embed="rId2" cstate="print"/>
          <a:srcRect/>
          <a:stretch>
            <a:fillRect/>
          </a:stretch>
        </p:blipFill>
        <p:spPr bwMode="auto">
          <a:xfrm>
            <a:off x="1219200" y="3962400"/>
            <a:ext cx="914122" cy="1406524"/>
          </a:xfrm>
          <a:prstGeom prst="rect">
            <a:avLst/>
          </a:prstGeom>
          <a:noFill/>
          <a:ln w="9525">
            <a:noFill/>
            <a:miter lim="800000"/>
            <a:headEnd/>
            <a:tailEnd/>
          </a:ln>
        </p:spPr>
      </p:pic>
      <p:grpSp>
        <p:nvGrpSpPr>
          <p:cNvPr id="5" name="Group 61"/>
          <p:cNvGrpSpPr/>
          <p:nvPr/>
        </p:nvGrpSpPr>
        <p:grpSpPr>
          <a:xfrm>
            <a:off x="381000" y="1738324"/>
            <a:ext cx="2917370" cy="1655195"/>
            <a:chOff x="685800" y="228600"/>
            <a:chExt cx="2917370" cy="1655195"/>
          </a:xfrm>
        </p:grpSpPr>
        <p:grpSp>
          <p:nvGrpSpPr>
            <p:cNvPr id="6" name="Group 52"/>
            <p:cNvGrpSpPr/>
            <p:nvPr/>
          </p:nvGrpSpPr>
          <p:grpSpPr>
            <a:xfrm>
              <a:off x="927706" y="526380"/>
              <a:ext cx="914400" cy="1049638"/>
              <a:chOff x="381000" y="1684981"/>
              <a:chExt cx="914400" cy="1219200"/>
            </a:xfrm>
          </p:grpSpPr>
          <p:sp>
            <p:nvSpPr>
              <p:cNvPr id="46" name="Rectangle 45"/>
              <p:cNvSpPr/>
              <p:nvPr/>
            </p:nvSpPr>
            <p:spPr bwMode="auto">
              <a:xfrm>
                <a:off x="381000" y="1684981"/>
                <a:ext cx="914400" cy="1219200"/>
              </a:xfrm>
              <a:prstGeom prst="rect">
                <a:avLst/>
              </a:prstGeom>
              <a:noFill/>
              <a:ln w="28575" cap="flat" cmpd="sng" algn="ctr">
                <a:solidFill>
                  <a:schemeClr val="tx1"/>
                </a:solid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47" name="Straight Connector 46"/>
              <p:cNvCxnSpPr/>
              <p:nvPr/>
            </p:nvCxnSpPr>
            <p:spPr bwMode="auto">
              <a:xfrm>
                <a:off x="489858" y="1913581"/>
                <a:ext cx="685800" cy="0"/>
              </a:xfrm>
              <a:prstGeom prst="line">
                <a:avLst/>
              </a:prstGeom>
              <a:noFill/>
              <a:ln w="28575" cap="flat" cmpd="sng" algn="ctr">
                <a:solidFill>
                  <a:schemeClr val="tx1"/>
                </a:solidFill>
                <a:prstDash val="solid"/>
                <a:round/>
                <a:headEnd type="none" w="sm" len="sm"/>
                <a:tailEnd type="none" w="sm" len="sm"/>
              </a:ln>
              <a:effectLst>
                <a:reflection blurRad="6350" stA="50000" endA="300" endPos="55000" dir="5400000" sy="-100000" algn="bl" rotWithShape="0"/>
              </a:effectLst>
            </p:spPr>
          </p:cxnSp>
          <p:cxnSp>
            <p:nvCxnSpPr>
              <p:cNvPr id="48" name="Straight Connector 47"/>
              <p:cNvCxnSpPr/>
              <p:nvPr/>
            </p:nvCxnSpPr>
            <p:spPr bwMode="auto">
              <a:xfrm>
                <a:off x="489858" y="2065981"/>
                <a:ext cx="685800" cy="0"/>
              </a:xfrm>
              <a:prstGeom prst="line">
                <a:avLst/>
              </a:prstGeom>
              <a:noFill/>
              <a:ln w="28575" cap="flat" cmpd="sng" algn="ctr">
                <a:solidFill>
                  <a:schemeClr val="tx1"/>
                </a:solidFill>
                <a:prstDash val="solid"/>
                <a:round/>
                <a:headEnd type="none" w="sm" len="sm"/>
                <a:tailEnd type="none" w="sm" len="sm"/>
              </a:ln>
              <a:effectLst>
                <a:reflection blurRad="6350" stA="50000" endA="300" endPos="55000" dir="5400000" sy="-100000" algn="bl" rotWithShape="0"/>
              </a:effectLst>
            </p:spPr>
          </p:cxnSp>
          <p:cxnSp>
            <p:nvCxnSpPr>
              <p:cNvPr id="49" name="Straight Connector 48"/>
              <p:cNvCxnSpPr/>
              <p:nvPr/>
            </p:nvCxnSpPr>
            <p:spPr bwMode="auto">
              <a:xfrm>
                <a:off x="489858" y="2218381"/>
                <a:ext cx="685800" cy="0"/>
              </a:xfrm>
              <a:prstGeom prst="line">
                <a:avLst/>
              </a:prstGeom>
              <a:noFill/>
              <a:ln w="28575" cap="flat" cmpd="sng" algn="ctr">
                <a:solidFill>
                  <a:schemeClr val="tx1"/>
                </a:solidFill>
                <a:prstDash val="solid"/>
                <a:round/>
                <a:headEnd type="none" w="sm" len="sm"/>
                <a:tailEnd type="none" w="sm" len="sm"/>
              </a:ln>
              <a:effectLst>
                <a:reflection blurRad="6350" stA="50000" endA="300" endPos="55000" dir="5400000" sy="-100000" algn="bl" rotWithShape="0"/>
              </a:effectLst>
            </p:spPr>
          </p:cxnSp>
          <p:cxnSp>
            <p:nvCxnSpPr>
              <p:cNvPr id="50" name="Straight Connector 49"/>
              <p:cNvCxnSpPr/>
              <p:nvPr/>
            </p:nvCxnSpPr>
            <p:spPr bwMode="auto">
              <a:xfrm>
                <a:off x="489858" y="2370781"/>
                <a:ext cx="685800" cy="0"/>
              </a:xfrm>
              <a:prstGeom prst="line">
                <a:avLst/>
              </a:prstGeom>
              <a:noFill/>
              <a:ln w="28575" cap="flat" cmpd="sng" algn="ctr">
                <a:solidFill>
                  <a:schemeClr val="tx1"/>
                </a:solidFill>
                <a:prstDash val="solid"/>
                <a:round/>
                <a:headEnd type="none" w="sm" len="sm"/>
                <a:tailEnd type="none" w="sm" len="sm"/>
              </a:ln>
              <a:effectLst>
                <a:reflection blurRad="6350" stA="50000" endA="300" endPos="55000" dir="5400000" sy="-100000" algn="bl" rotWithShape="0"/>
              </a:effectLst>
            </p:spPr>
          </p:cxnSp>
          <p:cxnSp>
            <p:nvCxnSpPr>
              <p:cNvPr id="51" name="Straight Connector 50"/>
              <p:cNvCxnSpPr/>
              <p:nvPr/>
            </p:nvCxnSpPr>
            <p:spPr bwMode="auto">
              <a:xfrm>
                <a:off x="489858" y="2523181"/>
                <a:ext cx="685800" cy="0"/>
              </a:xfrm>
              <a:prstGeom prst="line">
                <a:avLst/>
              </a:prstGeom>
              <a:noFill/>
              <a:ln w="28575" cap="flat" cmpd="sng" algn="ctr">
                <a:solidFill>
                  <a:schemeClr val="tx1"/>
                </a:solidFill>
                <a:prstDash val="solid"/>
                <a:round/>
                <a:headEnd type="none" w="sm" len="sm"/>
                <a:tailEnd type="none" w="sm" len="sm"/>
              </a:ln>
              <a:effectLst>
                <a:reflection blurRad="6350" stA="50000" endA="300" endPos="55000" dir="5400000" sy="-100000" algn="bl" rotWithShape="0"/>
              </a:effectLst>
            </p:spPr>
          </p:cxnSp>
          <p:cxnSp>
            <p:nvCxnSpPr>
              <p:cNvPr id="52" name="Straight Connector 51"/>
              <p:cNvCxnSpPr/>
              <p:nvPr/>
            </p:nvCxnSpPr>
            <p:spPr bwMode="auto">
              <a:xfrm>
                <a:off x="489858" y="2675581"/>
                <a:ext cx="685800" cy="0"/>
              </a:xfrm>
              <a:prstGeom prst="line">
                <a:avLst/>
              </a:prstGeom>
              <a:noFill/>
              <a:ln w="28575" cap="flat" cmpd="sng" algn="ctr">
                <a:solidFill>
                  <a:schemeClr val="tx1"/>
                </a:solidFill>
                <a:prstDash val="solid"/>
                <a:round/>
                <a:headEnd type="none" w="sm" len="sm"/>
                <a:tailEnd type="none" w="sm" len="sm"/>
              </a:ln>
              <a:effectLst>
                <a:reflection blurRad="6350" stA="50000" endA="300" endPos="55000" dir="5400000" sy="-100000" algn="bl" rotWithShape="0"/>
              </a:effectLst>
            </p:spPr>
          </p:cxnSp>
        </p:grpSp>
        <p:sp>
          <p:nvSpPr>
            <p:cNvPr id="53" name="TextBox 52"/>
            <p:cNvSpPr txBox="1"/>
            <p:nvPr/>
          </p:nvSpPr>
          <p:spPr>
            <a:xfrm>
              <a:off x="685800" y="1576018"/>
              <a:ext cx="1621970" cy="307777"/>
            </a:xfrm>
            <a:prstGeom prst="rect">
              <a:avLst/>
            </a:prstGeom>
            <a:noFill/>
          </p:spPr>
          <p:txBody>
            <a:bodyPr wrap="square" rtlCol="0">
              <a:spAutoFit/>
            </a:bodyPr>
            <a:lstStyle/>
            <a:p>
              <a:r>
                <a:rPr lang="en-US" sz="1400" b="1" dirty="0" smtClean="0">
                  <a:solidFill>
                    <a:schemeClr val="accent2"/>
                  </a:solidFill>
                  <a:latin typeface="Comic Sans MS" panose="030F0702030302020204" pitchFamily="66" charset="0"/>
                </a:rPr>
                <a:t>movieplex1.log</a:t>
              </a:r>
              <a:endParaRPr lang="en-US" sz="1400" b="1" dirty="0" smtClean="0">
                <a:solidFill>
                  <a:schemeClr val="accent2"/>
                </a:solidFill>
                <a:latin typeface="Comic Sans MS" panose="030F0702030302020204" pitchFamily="66" charset="0"/>
              </a:endParaRPr>
            </a:p>
          </p:txBody>
        </p:sp>
        <p:cxnSp>
          <p:nvCxnSpPr>
            <p:cNvPr id="54" name="Straight Arrow Connector 53"/>
            <p:cNvCxnSpPr/>
            <p:nvPr/>
          </p:nvCxnSpPr>
          <p:spPr bwMode="auto">
            <a:xfrm>
              <a:off x="1689706" y="734306"/>
              <a:ext cx="457200" cy="0"/>
            </a:xfrm>
            <a:prstGeom prst="straightConnector1">
              <a:avLst/>
            </a:prstGeom>
            <a:noFill/>
            <a:ln w="28575" cap="flat" cmpd="sng" algn="ctr">
              <a:solidFill>
                <a:schemeClr val="accent2"/>
              </a:solidFill>
              <a:prstDash val="solid"/>
              <a:round/>
              <a:headEnd type="oval" w="med" len="med"/>
              <a:tailEnd type="triangle" w="lg" len="lg"/>
            </a:ln>
            <a:effectLst>
              <a:outerShdw blurRad="50800" dist="38100" dir="5400000" algn="t" rotWithShape="0">
                <a:prstClr val="black">
                  <a:alpha val="40000"/>
                </a:prstClr>
              </a:outerShdw>
            </a:effectLst>
          </p:spPr>
        </p:cxnSp>
        <p:cxnSp>
          <p:nvCxnSpPr>
            <p:cNvPr id="55" name="Straight Arrow Connector 54"/>
            <p:cNvCxnSpPr/>
            <p:nvPr/>
          </p:nvCxnSpPr>
          <p:spPr bwMode="auto">
            <a:xfrm>
              <a:off x="1689706" y="1064504"/>
              <a:ext cx="457200" cy="0"/>
            </a:xfrm>
            <a:prstGeom prst="straightConnector1">
              <a:avLst/>
            </a:prstGeom>
            <a:noFill/>
            <a:ln w="28575" cap="flat" cmpd="sng" algn="ctr">
              <a:solidFill>
                <a:schemeClr val="accent2"/>
              </a:solidFill>
              <a:prstDash val="solid"/>
              <a:round/>
              <a:headEnd type="oval" w="med" len="med"/>
              <a:tailEnd type="triangle" w="lg" len="lg"/>
            </a:ln>
            <a:effectLst>
              <a:outerShdw blurRad="50800" dist="38100" dir="5400000" algn="t" rotWithShape="0">
                <a:prstClr val="black">
                  <a:alpha val="40000"/>
                </a:prstClr>
              </a:outerShdw>
            </a:effectLst>
          </p:spPr>
        </p:cxnSp>
        <p:cxnSp>
          <p:nvCxnSpPr>
            <p:cNvPr id="56" name="Straight Arrow Connector 55"/>
            <p:cNvCxnSpPr/>
            <p:nvPr/>
          </p:nvCxnSpPr>
          <p:spPr bwMode="auto">
            <a:xfrm>
              <a:off x="1689706" y="1398217"/>
              <a:ext cx="457200" cy="0"/>
            </a:xfrm>
            <a:prstGeom prst="straightConnector1">
              <a:avLst/>
            </a:prstGeom>
            <a:noFill/>
            <a:ln w="28575" cap="flat" cmpd="sng" algn="ctr">
              <a:solidFill>
                <a:schemeClr val="accent2"/>
              </a:solidFill>
              <a:prstDash val="solid"/>
              <a:round/>
              <a:headEnd type="oval" w="med" len="med"/>
              <a:tailEnd type="triangle" w="lg" len="lg"/>
            </a:ln>
            <a:effectLst>
              <a:outerShdw blurRad="50800" dist="38100" dir="5400000" algn="t" rotWithShape="0">
                <a:prstClr val="black">
                  <a:alpha val="40000"/>
                </a:prstClr>
              </a:outerShdw>
            </a:effectLst>
          </p:spPr>
        </p:cxnSp>
        <p:grpSp>
          <p:nvGrpSpPr>
            <p:cNvPr id="7" name="Group 53"/>
            <p:cNvGrpSpPr/>
            <p:nvPr/>
          </p:nvGrpSpPr>
          <p:grpSpPr>
            <a:xfrm>
              <a:off x="2223106" y="585418"/>
              <a:ext cx="914400" cy="915495"/>
              <a:chOff x="1794932" y="2056305"/>
              <a:chExt cx="914400" cy="915495"/>
            </a:xfrm>
          </p:grpSpPr>
          <p:sp>
            <p:nvSpPr>
              <p:cNvPr id="58" name="Rectangle 57"/>
              <p:cNvSpPr/>
              <p:nvPr/>
            </p:nvSpPr>
            <p:spPr bwMode="auto">
              <a:xfrm>
                <a:off x="1794932" y="2379134"/>
                <a:ext cx="914400" cy="263563"/>
              </a:xfrm>
              <a:prstGeom prst="rect">
                <a:avLst/>
              </a:prstGeom>
              <a:solidFill>
                <a:srgbClr val="92D050"/>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algn="ctr" defTabSz="228600">
                  <a:spcBef>
                    <a:spcPct val="20000"/>
                  </a:spcBef>
                  <a:buClr>
                    <a:srgbClr val="FF0000"/>
                  </a:buClr>
                </a:pPr>
                <a:r>
                  <a:rPr lang="en-US" sz="1400" b="1" dirty="0" smtClean="0">
                    <a:solidFill>
                      <a:srgbClr val="0000FF"/>
                    </a:solidFill>
                    <a:latin typeface="Arial" panose="020B0604020202020204" pitchFamily="34" charset="0"/>
                  </a:rPr>
                  <a:t>B</a:t>
                </a:r>
                <a:endParaRPr lang="en-US" sz="1400" dirty="0" smtClean="0">
                  <a:solidFill>
                    <a:srgbClr val="FFFF00"/>
                  </a:solidFill>
                  <a:latin typeface="Arial" panose="020B0604020202020204" pitchFamily="34" charset="0"/>
                </a:endParaRPr>
              </a:p>
            </p:txBody>
          </p:sp>
          <p:sp>
            <p:nvSpPr>
              <p:cNvPr id="59" name="Rectangle 58"/>
              <p:cNvSpPr/>
              <p:nvPr/>
            </p:nvSpPr>
            <p:spPr bwMode="auto">
              <a:xfrm>
                <a:off x="1794932" y="2708237"/>
                <a:ext cx="914400" cy="263563"/>
              </a:xfrm>
              <a:prstGeom prst="rect">
                <a:avLst/>
              </a:prstGeom>
              <a:solidFill>
                <a:srgbClr val="92D050"/>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algn="ctr" defTabSz="228600">
                  <a:spcBef>
                    <a:spcPct val="20000"/>
                  </a:spcBef>
                  <a:buClr>
                    <a:srgbClr val="FF0000"/>
                  </a:buClr>
                </a:pPr>
                <a:r>
                  <a:rPr lang="en-US" sz="1400" b="1" dirty="0" smtClean="0">
                    <a:solidFill>
                      <a:srgbClr val="CC00CC"/>
                    </a:solidFill>
                    <a:latin typeface="Arial" panose="020B0604020202020204" pitchFamily="34" charset="0"/>
                  </a:rPr>
                  <a:t>C</a:t>
                </a:r>
                <a:endParaRPr lang="en-US" sz="1400" b="1" dirty="0" smtClean="0">
                  <a:solidFill>
                    <a:srgbClr val="CC00CC"/>
                  </a:solidFill>
                  <a:latin typeface="Arial" panose="020B0604020202020204" pitchFamily="34" charset="0"/>
                </a:endParaRPr>
              </a:p>
            </p:txBody>
          </p:sp>
          <p:sp>
            <p:nvSpPr>
              <p:cNvPr id="60" name="Rectangle 59"/>
              <p:cNvSpPr/>
              <p:nvPr/>
            </p:nvSpPr>
            <p:spPr bwMode="auto">
              <a:xfrm>
                <a:off x="1794932" y="2056305"/>
                <a:ext cx="914400" cy="263563"/>
              </a:xfrm>
              <a:prstGeom prst="rect">
                <a:avLst/>
              </a:prstGeom>
              <a:solidFill>
                <a:srgbClr val="92D050"/>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algn="ctr" defTabSz="228600">
                  <a:spcBef>
                    <a:spcPct val="20000"/>
                  </a:spcBef>
                  <a:buClr>
                    <a:srgbClr val="FF0000"/>
                  </a:buClr>
                </a:pPr>
                <a:r>
                  <a:rPr lang="en-US" sz="1400" b="1" dirty="0" smtClean="0">
                    <a:solidFill>
                      <a:schemeClr val="accent2"/>
                    </a:solidFill>
                    <a:latin typeface="Arial" panose="020B0604020202020204" pitchFamily="34" charset="0"/>
                  </a:rPr>
                  <a:t>A</a:t>
                </a:r>
                <a:endParaRPr lang="en-US" sz="1400" b="1" dirty="0" smtClean="0">
                  <a:solidFill>
                    <a:schemeClr val="accent2"/>
                  </a:solidFill>
                  <a:latin typeface="Arial" panose="020B0604020202020204" pitchFamily="34" charset="0"/>
                </a:endParaRPr>
              </a:p>
            </p:txBody>
          </p:sp>
        </p:grpSp>
        <p:sp>
          <p:nvSpPr>
            <p:cNvPr id="61" name="TextBox 60"/>
            <p:cNvSpPr txBox="1"/>
            <p:nvPr/>
          </p:nvSpPr>
          <p:spPr>
            <a:xfrm>
              <a:off x="1981200" y="228600"/>
              <a:ext cx="1621970" cy="307777"/>
            </a:xfrm>
            <a:prstGeom prst="rect">
              <a:avLst/>
            </a:prstGeom>
            <a:noFill/>
          </p:spPr>
          <p:txBody>
            <a:bodyPr wrap="square" rtlCol="0">
              <a:spAutoFit/>
            </a:bodyPr>
            <a:lstStyle/>
            <a:p>
              <a:r>
                <a:rPr lang="en-US" sz="1400" b="1" dirty="0" smtClean="0">
                  <a:solidFill>
                    <a:schemeClr val="accent2"/>
                  </a:solidFill>
                  <a:latin typeface="Comic Sans MS" panose="030F0702030302020204" pitchFamily="66" charset="0"/>
                </a:rPr>
                <a:t>Blocks (chunks)</a:t>
              </a:r>
              <a:endParaRPr lang="en-US" sz="1400" b="1" dirty="0" smtClean="0">
                <a:solidFill>
                  <a:schemeClr val="accent2"/>
                </a:solidFill>
                <a:latin typeface="Comic Sans MS" panose="030F0702030302020204" pitchFamily="66" charset="0"/>
              </a:endParaRPr>
            </a:p>
          </p:txBody>
        </p:sp>
      </p:grpSp>
      <p:sp>
        <p:nvSpPr>
          <p:cNvPr id="29" name="TextBox 28"/>
          <p:cNvSpPr txBox="1"/>
          <p:nvPr/>
        </p:nvSpPr>
        <p:spPr>
          <a:xfrm>
            <a:off x="6019800" y="1640919"/>
            <a:ext cx="1905000" cy="2092881"/>
          </a:xfrm>
          <a:prstGeom prst="rect">
            <a:avLst/>
          </a:prstGeom>
          <a:solidFill>
            <a:srgbClr val="CCECFF"/>
          </a:solidFill>
          <a:effectLst>
            <a:outerShdw blurRad="50800" dist="38100" dir="5400000" algn="t" rotWithShape="0">
              <a:prstClr val="black">
                <a:alpha val="40000"/>
              </a:prstClr>
            </a:outerShdw>
          </a:effectLst>
        </p:spPr>
        <p:txBody>
          <a:bodyPr wrap="square" rtlCol="0">
            <a:spAutoFit/>
          </a:bodyPr>
          <a:lstStyle/>
          <a:p>
            <a:r>
              <a:rPr lang="en-US" sz="1200" b="1" dirty="0" smtClean="0">
                <a:latin typeface="Comic Sans MS" panose="030F0702030302020204" pitchFamily="66" charset="0"/>
              </a:rPr>
              <a:t>File: </a:t>
            </a:r>
            <a:r>
              <a:rPr lang="en-US" sz="1200" b="1" dirty="0" smtClean="0">
                <a:solidFill>
                  <a:schemeClr val="accent2"/>
                </a:solidFill>
                <a:latin typeface="Comic Sans MS" panose="030F0702030302020204" pitchFamily="66" charset="0"/>
              </a:rPr>
              <a:t>movieplex1.log</a:t>
            </a:r>
            <a:endParaRPr lang="en-US" sz="1200" b="1" dirty="0" smtClean="0">
              <a:solidFill>
                <a:schemeClr val="accent2"/>
              </a:solidFill>
              <a:latin typeface="Comic Sans MS" panose="030F0702030302020204" pitchFamily="66" charset="0"/>
            </a:endParaRPr>
          </a:p>
          <a:p>
            <a:r>
              <a:rPr lang="en-US" sz="1200" b="1" dirty="0" smtClean="0">
                <a:latin typeface="Comic Sans MS" panose="030F0702030302020204" pitchFamily="66" charset="0"/>
              </a:rPr>
              <a:t>Blocks:</a:t>
            </a:r>
            <a:endParaRPr lang="en-US" sz="1200" b="1" dirty="0" smtClean="0">
              <a:latin typeface="Comic Sans MS" panose="030F0702030302020204" pitchFamily="66" charset="0"/>
            </a:endParaRPr>
          </a:p>
          <a:p>
            <a:r>
              <a:rPr lang="en-US" sz="1200" b="1" dirty="0" smtClean="0">
                <a:solidFill>
                  <a:schemeClr val="accent2"/>
                </a:solidFill>
                <a:latin typeface="Arial" panose="020B0604020202020204" pitchFamily="34" charset="0"/>
              </a:rPr>
              <a:t>A</a:t>
            </a:r>
            <a:r>
              <a:rPr lang="en-US" sz="1200" dirty="0" smtClean="0"/>
              <a:t>, </a:t>
            </a:r>
            <a:r>
              <a:rPr lang="en-US" sz="1200" b="1" dirty="0" smtClean="0">
                <a:solidFill>
                  <a:srgbClr val="0000FF"/>
                </a:solidFill>
                <a:latin typeface="Arial" panose="020B0604020202020204" pitchFamily="34" charset="0"/>
              </a:rPr>
              <a:t>B</a:t>
            </a:r>
            <a:r>
              <a:rPr lang="en-US" sz="1200" dirty="0" smtClean="0"/>
              <a:t>, </a:t>
            </a:r>
            <a:r>
              <a:rPr lang="en-US" sz="1200" b="1" dirty="0" smtClean="0">
                <a:solidFill>
                  <a:srgbClr val="CC00CC"/>
                </a:solidFill>
                <a:latin typeface="Arial" panose="020B0604020202020204" pitchFamily="34" charset="0"/>
              </a:rPr>
              <a:t>C</a:t>
            </a:r>
            <a:endParaRPr lang="en-US" sz="1200" dirty="0" smtClean="0">
              <a:solidFill>
                <a:srgbClr val="CC00CC"/>
              </a:solidFill>
            </a:endParaRPr>
          </a:p>
          <a:p>
            <a:r>
              <a:rPr lang="en-US" sz="1200" b="1" dirty="0" smtClean="0">
                <a:latin typeface="Comic Sans MS" panose="030F0702030302020204" pitchFamily="66" charset="0"/>
              </a:rPr>
              <a:t>Data Nodes: </a:t>
            </a:r>
            <a:endParaRPr lang="en-US" sz="1200" b="1" dirty="0" smtClean="0">
              <a:latin typeface="Comic Sans MS" panose="030F0702030302020204" pitchFamily="66" charset="0"/>
            </a:endParaRPr>
          </a:p>
          <a:p>
            <a:r>
              <a:rPr lang="en-US" sz="1200" b="1" dirty="0" smtClean="0">
                <a:latin typeface="Comic Sans MS" panose="030F0702030302020204" pitchFamily="66" charset="0"/>
              </a:rPr>
              <a:t>1, 2, 3</a:t>
            </a:r>
            <a:endParaRPr lang="en-US" sz="1200" b="1" dirty="0" smtClean="0">
              <a:latin typeface="Comic Sans MS" panose="030F0702030302020204" pitchFamily="66" charset="0"/>
            </a:endParaRPr>
          </a:p>
          <a:p>
            <a:r>
              <a:rPr lang="en-US" sz="1200" b="1" dirty="0" smtClean="0">
                <a:latin typeface="Comic Sans MS" panose="030F0702030302020204" pitchFamily="66" charset="0"/>
              </a:rPr>
              <a:t>Replication Factor: 3</a:t>
            </a:r>
            <a:endParaRPr lang="en-US" sz="1200" b="1" dirty="0" smtClean="0">
              <a:latin typeface="Comic Sans MS" panose="030F0702030302020204" pitchFamily="66" charset="0"/>
            </a:endParaRPr>
          </a:p>
          <a:p>
            <a:r>
              <a:rPr lang="en-US" sz="1200" b="1" dirty="0" smtClean="0">
                <a:solidFill>
                  <a:schemeClr val="accent2"/>
                </a:solidFill>
                <a:latin typeface="Arial" panose="020B0604020202020204" pitchFamily="34" charset="0"/>
              </a:rPr>
              <a:t>A</a:t>
            </a:r>
            <a:r>
              <a:rPr lang="en-US" sz="1200" b="1" dirty="0" smtClean="0">
                <a:latin typeface="Comic Sans MS" panose="030F0702030302020204" pitchFamily="66" charset="0"/>
              </a:rPr>
              <a:t>: DN </a:t>
            </a:r>
            <a:r>
              <a:rPr lang="en-US" sz="1200" b="1" dirty="0" smtClean="0">
                <a:solidFill>
                  <a:schemeClr val="accent2"/>
                </a:solidFill>
                <a:latin typeface="Comic Sans MS" panose="030F0702030302020204" pitchFamily="66" charset="0"/>
              </a:rPr>
              <a:t>1</a:t>
            </a:r>
            <a:r>
              <a:rPr lang="en-US" sz="1200" b="1" dirty="0" smtClean="0">
                <a:latin typeface="Comic Sans MS" panose="030F0702030302020204" pitchFamily="66" charset="0"/>
              </a:rPr>
              <a:t>,DN </a:t>
            </a:r>
            <a:r>
              <a:rPr lang="en-US" sz="1200" b="1" dirty="0" smtClean="0">
                <a:solidFill>
                  <a:schemeClr val="accent2"/>
                </a:solidFill>
                <a:latin typeface="Comic Sans MS" panose="030F0702030302020204" pitchFamily="66" charset="0"/>
              </a:rPr>
              <a:t>2</a:t>
            </a:r>
            <a:r>
              <a:rPr lang="en-US" sz="1200" b="1" dirty="0" smtClean="0">
                <a:latin typeface="Comic Sans MS" panose="030F0702030302020204" pitchFamily="66" charset="0"/>
              </a:rPr>
              <a:t>, DN </a:t>
            </a:r>
            <a:r>
              <a:rPr lang="en-US" sz="1200" b="1" dirty="0" smtClean="0">
                <a:solidFill>
                  <a:schemeClr val="accent2"/>
                </a:solidFill>
                <a:latin typeface="Comic Sans MS" panose="030F0702030302020204" pitchFamily="66" charset="0"/>
              </a:rPr>
              <a:t>3</a:t>
            </a:r>
            <a:endParaRPr lang="en-US" sz="1200" b="1" dirty="0" smtClean="0">
              <a:solidFill>
                <a:schemeClr val="accent2"/>
              </a:solidFill>
              <a:latin typeface="Comic Sans MS" panose="030F0702030302020204" pitchFamily="66" charset="0"/>
            </a:endParaRPr>
          </a:p>
          <a:p>
            <a:r>
              <a:rPr lang="en-US" sz="1200" b="1" dirty="0" smtClean="0">
                <a:solidFill>
                  <a:srgbClr val="0000FF"/>
                </a:solidFill>
                <a:latin typeface="Arial" panose="020B0604020202020204" pitchFamily="34" charset="0"/>
              </a:rPr>
              <a:t>B</a:t>
            </a:r>
            <a:r>
              <a:rPr lang="en-US" sz="1200" b="1" dirty="0" smtClean="0">
                <a:latin typeface="Comic Sans MS" panose="030F0702030302020204" pitchFamily="66" charset="0"/>
              </a:rPr>
              <a:t>: DN </a:t>
            </a:r>
            <a:r>
              <a:rPr lang="en-US" sz="1200" b="1" dirty="0" smtClean="0">
                <a:solidFill>
                  <a:schemeClr val="accent2"/>
                </a:solidFill>
                <a:latin typeface="Comic Sans MS" panose="030F0702030302020204" pitchFamily="66" charset="0"/>
              </a:rPr>
              <a:t>1</a:t>
            </a:r>
            <a:r>
              <a:rPr lang="en-US" sz="1200" b="1" dirty="0" smtClean="0">
                <a:latin typeface="Comic Sans MS" panose="030F0702030302020204" pitchFamily="66" charset="0"/>
              </a:rPr>
              <a:t>,DN </a:t>
            </a:r>
            <a:r>
              <a:rPr lang="en-US" sz="1200" b="1" dirty="0" smtClean="0">
                <a:solidFill>
                  <a:schemeClr val="accent2"/>
                </a:solidFill>
                <a:latin typeface="Comic Sans MS" panose="030F0702030302020204" pitchFamily="66" charset="0"/>
              </a:rPr>
              <a:t>2</a:t>
            </a:r>
            <a:r>
              <a:rPr lang="en-US" sz="1200" b="1" dirty="0" smtClean="0">
                <a:latin typeface="Comic Sans MS" panose="030F0702030302020204" pitchFamily="66" charset="0"/>
              </a:rPr>
              <a:t>, DN </a:t>
            </a:r>
            <a:r>
              <a:rPr lang="en-US" sz="1200" b="1" dirty="0" smtClean="0">
                <a:solidFill>
                  <a:schemeClr val="accent2"/>
                </a:solidFill>
                <a:latin typeface="Comic Sans MS" panose="030F0702030302020204" pitchFamily="66" charset="0"/>
              </a:rPr>
              <a:t>3</a:t>
            </a:r>
            <a:endParaRPr lang="en-US" sz="1200" b="1" dirty="0" smtClean="0">
              <a:latin typeface="Comic Sans MS" panose="030F0702030302020204" pitchFamily="66" charset="0"/>
            </a:endParaRPr>
          </a:p>
          <a:p>
            <a:r>
              <a:rPr lang="en-US" sz="1200" b="1" dirty="0" smtClean="0">
                <a:solidFill>
                  <a:srgbClr val="CC00CC"/>
                </a:solidFill>
                <a:latin typeface="Arial" panose="020B0604020202020204" pitchFamily="34" charset="0"/>
              </a:rPr>
              <a:t>C</a:t>
            </a:r>
            <a:r>
              <a:rPr lang="en-US" sz="1200" b="1" dirty="0" smtClean="0">
                <a:latin typeface="Comic Sans MS" panose="030F0702030302020204" pitchFamily="66" charset="0"/>
              </a:rPr>
              <a:t>: DN </a:t>
            </a:r>
            <a:r>
              <a:rPr lang="en-US" sz="1200" b="1" dirty="0" smtClean="0">
                <a:solidFill>
                  <a:schemeClr val="accent2"/>
                </a:solidFill>
                <a:latin typeface="Comic Sans MS" panose="030F0702030302020204" pitchFamily="66" charset="0"/>
              </a:rPr>
              <a:t>1</a:t>
            </a:r>
            <a:r>
              <a:rPr lang="en-US" sz="1200" b="1" dirty="0" smtClean="0">
                <a:latin typeface="Comic Sans MS" panose="030F0702030302020204" pitchFamily="66" charset="0"/>
              </a:rPr>
              <a:t>,DN </a:t>
            </a:r>
            <a:r>
              <a:rPr lang="en-US" sz="1200" b="1" dirty="0" smtClean="0">
                <a:solidFill>
                  <a:schemeClr val="accent2"/>
                </a:solidFill>
                <a:latin typeface="Comic Sans MS" panose="030F0702030302020204" pitchFamily="66" charset="0"/>
              </a:rPr>
              <a:t>2</a:t>
            </a:r>
            <a:r>
              <a:rPr lang="en-US" sz="1200" b="1" dirty="0" smtClean="0">
                <a:latin typeface="Comic Sans MS" panose="030F0702030302020204" pitchFamily="66" charset="0"/>
              </a:rPr>
              <a:t>, DN </a:t>
            </a:r>
            <a:r>
              <a:rPr lang="en-US" sz="1200" b="1" dirty="0" smtClean="0">
                <a:solidFill>
                  <a:schemeClr val="accent2"/>
                </a:solidFill>
                <a:latin typeface="Comic Sans MS" panose="030F0702030302020204" pitchFamily="66" charset="0"/>
              </a:rPr>
              <a:t>3</a:t>
            </a:r>
            <a:endParaRPr lang="en-US" sz="1200" b="1" dirty="0" smtClean="0">
              <a:solidFill>
                <a:schemeClr val="accent2"/>
              </a:solidFill>
              <a:latin typeface="Comic Sans MS" panose="030F0702030302020204" pitchFamily="66" charset="0"/>
            </a:endParaRPr>
          </a:p>
          <a:p>
            <a:r>
              <a:rPr lang="en-US" sz="1200" b="1" dirty="0" smtClean="0">
                <a:solidFill>
                  <a:schemeClr val="accent2"/>
                </a:solidFill>
                <a:latin typeface="Comic Sans MS" panose="030F0702030302020204" pitchFamily="66" charset="0"/>
              </a:rPr>
              <a:t>. . .</a:t>
            </a:r>
            <a:endParaRPr lang="en-US" sz="1200" b="1" dirty="0" smtClean="0">
              <a:latin typeface="Comic Sans MS" panose="030F0702030302020204" pitchFamily="66" charset="0"/>
            </a:endParaRPr>
          </a:p>
          <a:p>
            <a:endParaRPr lang="en-US" sz="1000" b="1" dirty="0">
              <a:latin typeface="Comic Sans MS" panose="030F0702030302020204" pitchFamily="66" charset="0"/>
            </a:endParaRPr>
          </a:p>
        </p:txBody>
      </p:sp>
      <p:sp>
        <p:nvSpPr>
          <p:cNvPr id="30" name="TextBox 29"/>
          <p:cNvSpPr txBox="1"/>
          <p:nvPr/>
        </p:nvSpPr>
        <p:spPr>
          <a:xfrm>
            <a:off x="3581400" y="1333142"/>
            <a:ext cx="1117614" cy="307777"/>
          </a:xfrm>
          <a:prstGeom prst="rect">
            <a:avLst/>
          </a:prstGeom>
          <a:noFill/>
        </p:spPr>
        <p:txBody>
          <a:bodyPr wrap="none" rtlCol="0">
            <a:spAutoFit/>
          </a:bodyPr>
          <a:lstStyle/>
          <a:p>
            <a:pPr algn="ctr"/>
            <a:r>
              <a:rPr lang="en-US" sz="1400" b="1" dirty="0" smtClean="0">
                <a:solidFill>
                  <a:schemeClr val="accent2"/>
                </a:solidFill>
                <a:latin typeface="Comic Sans MS" panose="030F0702030302020204" pitchFamily="66" charset="0"/>
              </a:rPr>
              <a:t>NameNode</a:t>
            </a:r>
            <a:endParaRPr lang="en-US" sz="1400" b="1" dirty="0" smtClean="0">
              <a:solidFill>
                <a:schemeClr val="accent2"/>
              </a:solidFill>
              <a:latin typeface="Comic Sans MS" panose="030F0702030302020204" pitchFamily="66" charset="0"/>
            </a:endParaRPr>
          </a:p>
        </p:txBody>
      </p:sp>
      <p:sp>
        <p:nvSpPr>
          <p:cNvPr id="31" name="TextBox 30"/>
          <p:cNvSpPr txBox="1"/>
          <p:nvPr/>
        </p:nvSpPr>
        <p:spPr>
          <a:xfrm>
            <a:off x="5867400" y="1333142"/>
            <a:ext cx="2209800" cy="307777"/>
          </a:xfrm>
          <a:prstGeom prst="rect">
            <a:avLst/>
          </a:prstGeom>
          <a:noFill/>
        </p:spPr>
        <p:txBody>
          <a:bodyPr wrap="square" rtlCol="0">
            <a:spAutoFit/>
          </a:bodyPr>
          <a:lstStyle/>
          <a:p>
            <a:r>
              <a:rPr lang="en-US" sz="1400" b="1" dirty="0" smtClean="0">
                <a:solidFill>
                  <a:schemeClr val="accent2"/>
                </a:solidFill>
                <a:latin typeface="Comic Sans MS" panose="030F0702030302020204" pitchFamily="66" charset="0"/>
              </a:rPr>
              <a:t>Secondary NameNodes</a:t>
            </a:r>
            <a:endParaRPr lang="en-US" sz="1400" b="1" dirty="0" smtClean="0">
              <a:solidFill>
                <a:schemeClr val="accent2"/>
              </a:solidFill>
              <a:latin typeface="Comic Sans MS" panose="030F0702030302020204" pitchFamily="66" charset="0"/>
            </a:endParaRPr>
          </a:p>
        </p:txBody>
      </p:sp>
      <p:pic>
        <p:nvPicPr>
          <p:cNvPr id="32" name="Picture 2"/>
          <p:cNvPicPr>
            <a:picLocks noChangeAspect="1" noChangeArrowheads="1"/>
          </p:cNvPicPr>
          <p:nvPr/>
        </p:nvPicPr>
        <p:blipFill>
          <a:blip r:embed="rId1" cstate="print"/>
          <a:srcRect/>
          <a:stretch>
            <a:fillRect/>
          </a:stretch>
        </p:blipFill>
        <p:spPr bwMode="auto">
          <a:xfrm>
            <a:off x="8001000" y="1945719"/>
            <a:ext cx="608304" cy="891236"/>
          </a:xfrm>
          <a:prstGeom prst="rect">
            <a:avLst/>
          </a:prstGeom>
          <a:noFill/>
          <a:ln w="9525">
            <a:noFill/>
            <a:miter lim="800000"/>
            <a:headEnd/>
            <a:tailEnd/>
          </a:ln>
        </p:spPr>
      </p:pic>
      <p:pic>
        <p:nvPicPr>
          <p:cNvPr id="33" name="Picture 7" descr="C:\Users\LSERHAL.ORADEV\Desktop\cnt204316.gif"/>
          <p:cNvPicPr>
            <a:picLocks noChangeAspect="1" noChangeArrowheads="1"/>
          </p:cNvPicPr>
          <p:nvPr/>
        </p:nvPicPr>
        <p:blipFill>
          <a:blip r:embed="rId3" cstate="print"/>
          <a:srcRect/>
          <a:stretch>
            <a:fillRect/>
          </a:stretch>
        </p:blipFill>
        <p:spPr bwMode="auto">
          <a:xfrm>
            <a:off x="381000" y="838200"/>
            <a:ext cx="1143000" cy="1238250"/>
          </a:xfrm>
          <a:prstGeom prst="rect">
            <a:avLst/>
          </a:prstGeom>
          <a:noFill/>
        </p:spPr>
      </p:pic>
      <p:sp>
        <p:nvSpPr>
          <p:cNvPr id="34" name="TextBox 33"/>
          <p:cNvSpPr txBox="1"/>
          <p:nvPr/>
        </p:nvSpPr>
        <p:spPr>
          <a:xfrm>
            <a:off x="1219200" y="1244025"/>
            <a:ext cx="739305" cy="584775"/>
          </a:xfrm>
          <a:prstGeom prst="rect">
            <a:avLst/>
          </a:prstGeom>
          <a:noFill/>
        </p:spPr>
        <p:txBody>
          <a:bodyPr wrap="none" rtlCol="0">
            <a:spAutoFit/>
          </a:bodyPr>
          <a:lstStyle/>
          <a:p>
            <a:r>
              <a:rPr lang="en-US" sz="1600" b="1" dirty="0" smtClean="0">
                <a:solidFill>
                  <a:schemeClr val="accent2"/>
                </a:solidFill>
                <a:latin typeface="LavosHandy™" pitchFamily="66" charset="0"/>
              </a:rPr>
              <a:t>Client </a:t>
            </a:r>
            <a:endParaRPr lang="en-US" sz="1600" b="1" dirty="0" smtClean="0">
              <a:solidFill>
                <a:schemeClr val="accent2"/>
              </a:solidFill>
              <a:latin typeface="LavosHandy™" pitchFamily="66" charset="0"/>
            </a:endParaRPr>
          </a:p>
          <a:p>
            <a:endParaRPr lang="en-US" sz="1600" b="1" dirty="0">
              <a:solidFill>
                <a:schemeClr val="accent2"/>
              </a:solidFill>
              <a:latin typeface="LavosHandy™" pitchFamily="66"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dirty="0" err="1" smtClean="0"/>
              <a:t>NameNode</a:t>
            </a:r>
            <a:r>
              <a:rPr lang="zh-CN" altLang="en-US" dirty="0" smtClean="0"/>
              <a:t>恢复</a:t>
            </a:r>
            <a:endParaRPr lang="en-US" dirty="0" smtClean="0"/>
          </a:p>
        </p:txBody>
      </p:sp>
      <p:sp>
        <p:nvSpPr>
          <p:cNvPr id="10243" name="Content Placeholder 2"/>
          <p:cNvSpPr>
            <a:spLocks noGrp="1"/>
          </p:cNvSpPr>
          <p:nvPr>
            <p:ph idx="1"/>
          </p:nvPr>
        </p:nvSpPr>
        <p:spPr>
          <a:xfrm>
            <a:off x="609600" y="1447800"/>
            <a:ext cx="7918450" cy="2217017"/>
          </a:xfrm>
        </p:spPr>
        <p:txBody>
          <a:bodyPr/>
          <a:lstStyle/>
          <a:p>
            <a:pPr lvl="1" eaLnBrk="1" hangingPunct="1"/>
            <a:r>
              <a:rPr lang="en-US" dirty="0" err="1" smtClean="0"/>
              <a:t>N</a:t>
            </a:r>
            <a:r>
              <a:rPr lang="en-US" altLang="zh-CN" dirty="0" err="1" smtClean="0"/>
              <a:t>ameNode</a:t>
            </a:r>
            <a:r>
              <a:rPr lang="zh-CN" altLang="en-US" dirty="0" smtClean="0"/>
              <a:t>失效后，一般满足以下情形才能相应服务：</a:t>
            </a:r>
            <a:endParaRPr lang="en-US" altLang="zh-CN" dirty="0" smtClean="0"/>
          </a:p>
          <a:p>
            <a:pPr lvl="2" eaLnBrk="1" hangingPunct="1"/>
            <a:r>
              <a:rPr lang="zh-CN" altLang="en-US" dirty="0" smtClean="0"/>
              <a:t>将命名空间的</a:t>
            </a:r>
            <a:r>
              <a:rPr lang="en-US" altLang="zh-CN" dirty="0" err="1" smtClean="0">
                <a:latin typeface="Courier New" panose="02070309020205020404" pitchFamily="49" charset="0"/>
                <a:cs typeface="Courier New" panose="02070309020205020404" pitchFamily="49" charset="0"/>
              </a:rPr>
              <a:t>fsimage</a:t>
            </a:r>
            <a:r>
              <a:rPr lang="zh-CN" altLang="en-US" dirty="0" smtClean="0">
                <a:latin typeface="Courier New" panose="02070309020205020404" pitchFamily="49" charset="0"/>
                <a:cs typeface="Courier New" panose="02070309020205020404" pitchFamily="49" charset="0"/>
              </a:rPr>
              <a:t>导入内存中</a:t>
            </a:r>
            <a:endParaRPr lang="en-US" altLang="zh-CN" dirty="0" smtClean="0">
              <a:latin typeface="Courier New" panose="02070309020205020404" pitchFamily="49" charset="0"/>
              <a:cs typeface="Courier New" panose="02070309020205020404" pitchFamily="49" charset="0"/>
            </a:endParaRPr>
          </a:p>
          <a:p>
            <a:pPr lvl="2" eaLnBrk="1" hangingPunct="1"/>
            <a:r>
              <a:rPr lang="zh-CN" altLang="en-US" dirty="0" smtClean="0"/>
              <a:t>重做编辑日志</a:t>
            </a:r>
            <a:r>
              <a:rPr lang="en-US" altLang="zh-CN" dirty="0" smtClean="0"/>
              <a:t>----edits</a:t>
            </a:r>
            <a:r>
              <a:rPr lang="zh-CN" altLang="en-US" dirty="0" smtClean="0"/>
              <a:t>文件</a:t>
            </a:r>
            <a:endParaRPr lang="en-US" altLang="zh-CN" dirty="0" smtClean="0"/>
          </a:p>
          <a:p>
            <a:pPr lvl="2" eaLnBrk="1" hangingPunct="1"/>
            <a:r>
              <a:rPr lang="zh-CN" altLang="en-US" dirty="0" smtClean="0"/>
              <a:t>接收到足够多的来自</a:t>
            </a:r>
            <a:r>
              <a:rPr lang="en-US" altLang="zh-CN" dirty="0" err="1" smtClean="0"/>
              <a:t>datanode</a:t>
            </a:r>
            <a:r>
              <a:rPr lang="zh-CN" altLang="en-US" dirty="0" smtClean="0"/>
              <a:t>的数据块报告并退出安全模式</a:t>
            </a:r>
            <a:endParaRPr lang="en-US" altLang="zh-CN" dirty="0"/>
          </a:p>
          <a:p>
            <a:pPr lvl="1" eaLnBrk="1" hangingPunct="1"/>
            <a:r>
              <a:rPr lang="zh-CN" altLang="en-US" dirty="0"/>
              <a:t>对于一个大型并拥有大量文件和数据块的集群，</a:t>
            </a:r>
            <a:r>
              <a:rPr lang="en-US" altLang="zh-CN" dirty="0" err="1"/>
              <a:t>namenode</a:t>
            </a:r>
            <a:r>
              <a:rPr lang="zh-CN" altLang="en-US" dirty="0"/>
              <a:t>的冷启动时间需要</a:t>
            </a:r>
            <a:r>
              <a:rPr lang="en-US" altLang="zh-CN" dirty="0"/>
              <a:t>30</a:t>
            </a:r>
            <a:r>
              <a:rPr lang="zh-CN" altLang="en-US" dirty="0"/>
              <a:t>分钟，甚至更多</a:t>
            </a:r>
            <a:endParaRPr lang="en-US" altLang="zh-C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U6_Jan14">
  <a:themeElements>
    <a:clrScheme name="">
      <a:dk1>
        <a:srgbClr val="000000"/>
      </a:dk1>
      <a:lt1>
        <a:srgbClr val="FFFFFF"/>
      </a:lt1>
      <a:dk2>
        <a:srgbClr val="000000"/>
      </a:dk2>
      <a:lt2>
        <a:srgbClr val="000000"/>
      </a:lt2>
      <a:accent1>
        <a:srgbClr val="CCCCCC"/>
      </a:accent1>
      <a:accent2>
        <a:srgbClr val="FF0000"/>
      </a:accent2>
      <a:accent3>
        <a:srgbClr val="FFFFFF"/>
      </a:accent3>
      <a:accent4>
        <a:srgbClr val="000000"/>
      </a:accent4>
      <a:accent5>
        <a:srgbClr val="E2E2E2"/>
      </a:accent5>
      <a:accent6>
        <a:srgbClr val="E70000"/>
      </a:accent6>
      <a:hlink>
        <a:srgbClr val="FF0000"/>
      </a:hlink>
      <a:folHlink>
        <a:srgbClr val="999999"/>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spPr>
      <a:bodyPr vert="horz" wrap="square" lIns="91440" tIns="45720" rIns="91440" bIns="45720" numCol="1" anchor="t" anchorCtr="0" compatLnSpc="1"/>
      <a:lstStyle>
        <a:def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spPr>
      <a:bodyPr vert="horz" wrap="square" lIns="91440" tIns="45720" rIns="91440" bIns="45720" numCol="1" anchor="t" anchorCtr="0" compatLnSpc="1"/>
      <a:lstStyle>
        <a:def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OU6_Jan14</Template>
  <TotalTime>0</TotalTime>
  <Words>14462</Words>
  <Application>WPS 演示</Application>
  <PresentationFormat>全屏显示(4:3)</PresentationFormat>
  <Paragraphs>968</Paragraphs>
  <Slides>53</Slides>
  <Notes>52</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0</vt:i4>
      </vt:variant>
      <vt:variant>
        <vt:lpstr>幻灯片标题</vt:lpstr>
      </vt:variant>
      <vt:variant>
        <vt:i4>53</vt:i4>
      </vt:variant>
    </vt:vector>
  </HeadingPairs>
  <TitlesOfParts>
    <vt:vector size="68" baseType="lpstr">
      <vt:lpstr>Arial</vt:lpstr>
      <vt:lpstr>宋体</vt:lpstr>
      <vt:lpstr>Wingdings</vt:lpstr>
      <vt:lpstr>Times New Roman</vt:lpstr>
      <vt:lpstr>Courier New</vt:lpstr>
      <vt:lpstr>黑体</vt:lpstr>
      <vt:lpstr>Microsoft Sans Serif</vt:lpstr>
      <vt:lpstr>LavosHandy™</vt:lpstr>
      <vt:lpstr>Comic Sans MS</vt:lpstr>
      <vt:lpstr>微软雅黑</vt:lpstr>
      <vt:lpstr>Arial Unicode MS</vt:lpstr>
      <vt:lpstr>Arial Black</vt:lpstr>
      <vt:lpstr>Calibri</vt:lpstr>
      <vt:lpstr>Segoe Print</vt:lpstr>
      <vt:lpstr>OU6_Jan14</vt:lpstr>
      <vt:lpstr>Hadoop   第二章:HDFS </vt:lpstr>
      <vt:lpstr>目标</vt:lpstr>
      <vt:lpstr>HDFS: 特点</vt:lpstr>
      <vt:lpstr>HDFS 部署: 高可用(HA) 和非高可用</vt:lpstr>
      <vt:lpstr>HDFS 关键字定义 </vt:lpstr>
      <vt:lpstr>NameNode (NN)</vt:lpstr>
      <vt:lpstr>NameNode作用</vt:lpstr>
      <vt:lpstr>Secondary NameNode (Non-HA)</vt:lpstr>
      <vt:lpstr>NameNode恢复</vt:lpstr>
      <vt:lpstr>DataNodes (DN)</vt:lpstr>
      <vt:lpstr>DataNodes作用 </vt:lpstr>
      <vt:lpstr>NameNode and Secondary NameNodes</vt:lpstr>
      <vt:lpstr>Storing and Accessing Data Files in HDFS</vt:lpstr>
      <vt:lpstr>Secondary NameNode,  Checkpoint Node, and Backup Node</vt:lpstr>
      <vt:lpstr>HDFS Architecture: HA </vt:lpstr>
      <vt:lpstr>HDFS High Availability (HA) Using  the Quorum Journal Manager (QJM) </vt:lpstr>
      <vt:lpstr>HDFS High Availability (HA) Using the  Quorum Journal Manager (QJM) Feature </vt:lpstr>
      <vt:lpstr>HDFS High Availability (HA) Using the  Quorum Journal Manager (QJM) Feature </vt:lpstr>
      <vt:lpstr>配置HA集群硬件资源</vt:lpstr>
      <vt:lpstr>Enabling HDFS HA</vt:lpstr>
      <vt:lpstr>HDFS上基于Rack的数据备份</vt:lpstr>
      <vt:lpstr>数据备份处理</vt:lpstr>
      <vt:lpstr>Accessing HDFS</vt:lpstr>
      <vt:lpstr>Agenda</vt:lpstr>
      <vt:lpstr>HDFS Commands </vt:lpstr>
      <vt:lpstr>The File System Namespace:  The HDFS FS (File System) Shell Interface</vt:lpstr>
      <vt:lpstr>The File System Namespace:  The HDFS FS (File System) Shell Interface</vt:lpstr>
      <vt:lpstr>Accessing HDFS</vt:lpstr>
      <vt:lpstr>FS Shell Commands</vt:lpstr>
      <vt:lpstr>Basic File System Operations: Examples</vt:lpstr>
      <vt:lpstr>Sample FS Shell Commands</vt:lpstr>
      <vt:lpstr>Basic File System Operations: Examples</vt:lpstr>
      <vt:lpstr>Basic File System Operations: Examples</vt:lpstr>
      <vt:lpstr>HDFS Administration Commands</vt:lpstr>
      <vt:lpstr>Using the hdfs fsck Command: Example</vt:lpstr>
      <vt:lpstr>HDFS 特点和优势</vt:lpstr>
      <vt:lpstr>HDFS的JavaAPI_读文件</vt:lpstr>
      <vt:lpstr>HDFS的java访问接口——FileSystem</vt:lpstr>
      <vt:lpstr>HDFS的FileSystem读取文件</vt:lpstr>
      <vt:lpstr>HDFS的FileSystem读取文件</vt:lpstr>
      <vt:lpstr>HDFS的FileSystem目录</vt:lpstr>
      <vt:lpstr>HDFS的FileSystem遍历目录</vt:lpstr>
      <vt:lpstr>FileSystem</vt:lpstr>
      <vt:lpstr>HDFS的存储机制</vt:lpstr>
      <vt:lpstr>Remote Procedure Call</vt:lpstr>
      <vt:lpstr>RPC示例</vt:lpstr>
      <vt:lpstr>RPC示例</vt:lpstr>
      <vt:lpstr>RPC示例</vt:lpstr>
      <vt:lpstr>RPC调用流程</vt:lpstr>
      <vt:lpstr>ClientProtocol</vt:lpstr>
      <vt:lpstr>DatanodeProtocol</vt:lpstr>
      <vt:lpstr>NamenodeProtocol</vt:lpstr>
      <vt:lpstr>DFSClient</vt:lpstr>
    </vt:vector>
  </TitlesOfParts>
  <Company>Oracle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the Hadoop Distributed File System</dc:title>
  <dc:creator>vlnarasi</dc:creator>
  <cp:keywords>OU6_Jan14</cp:keywords>
  <dc:description>Oracle University Production Services</dc:description>
  <dc:subject>OU6_Jan12</dc:subject>
  <cp:category>Oracle University PowerPoint Template</cp:category>
  <cp:lastModifiedBy>Administrator</cp:lastModifiedBy>
  <cp:revision>537</cp:revision>
  <cp:lastPrinted>2002-03-28T23:57:00Z</cp:lastPrinted>
  <dcterms:created xsi:type="dcterms:W3CDTF">2014-03-25T17:58:00Z</dcterms:created>
  <dcterms:modified xsi:type="dcterms:W3CDTF">2017-06-27T06:35:18Z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KSOProductBuildVer">
    <vt:lpwstr>2052-10.1.0.6554</vt:lpwstr>
  </property>
</Properties>
</file>