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8" r:id="rId5"/>
    <p:sldId id="329" r:id="rId6"/>
    <p:sldId id="330" r:id="rId7"/>
    <p:sldId id="337" r:id="rId8"/>
    <p:sldId id="331" r:id="rId9"/>
    <p:sldId id="310" r:id="rId10"/>
    <p:sldId id="312" r:id="rId11"/>
    <p:sldId id="340" r:id="rId12"/>
    <p:sldId id="314" r:id="rId13"/>
    <p:sldId id="338" r:id="rId14"/>
    <p:sldId id="298" r:id="rId15"/>
    <p:sldId id="335" r:id="rId16"/>
    <p:sldId id="336" r:id="rId17"/>
    <p:sldId id="315" r:id="rId18"/>
    <p:sldId id="284" r:id="rId19"/>
    <p:sldId id="317" r:id="rId20"/>
    <p:sldId id="322" r:id="rId21"/>
    <p:sldId id="318" r:id="rId22"/>
    <p:sldId id="319" r:id="rId23"/>
    <p:sldId id="275" r:id="rId24"/>
    <p:sldId id="328" r:id="rId25"/>
    <p:sldId id="292" r:id="rId26"/>
    <p:sldId id="342" r:id="rId27"/>
    <p:sldId id="343" r:id="rId28"/>
    <p:sldId id="344" r:id="rId29"/>
    <p:sldId id="345" r:id="rId30"/>
    <p:sldId id="341" r:id="rId31"/>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EF030"/>
    <a:srgbClr val="66CCFF"/>
    <a:srgbClr val="008000"/>
    <a:srgbClr val="CCFFFF"/>
    <a:srgbClr val="006699"/>
    <a:srgbClr val="808080"/>
    <a:srgbClr val="CC6600"/>
    <a:srgbClr val="FFCC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6310" autoAdjust="0"/>
  </p:normalViewPr>
  <p:slideViewPr>
    <p:cSldViewPr>
      <p:cViewPr varScale="1">
        <p:scale>
          <a:sx n="85" d="100"/>
          <a:sy n="85" d="100"/>
        </p:scale>
        <p:origin x="-102" y="-96"/>
      </p:cViewPr>
      <p:guideLst>
        <p:guide orient="horz" pos="2160"/>
        <p:guide orient="horz" pos="960"/>
        <p:guide orient="horz" pos="480"/>
        <p:guide pos="2878"/>
        <p:guide pos="379"/>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460" y="-78"/>
      </p:cViewPr>
      <p:guideLst>
        <p:guide orient="horz" pos="2932"/>
        <p:guide orient="horz" pos="3364"/>
        <p:guide orient="horz" pos="292"/>
        <p:guide pos="2210"/>
        <p:guide pos="42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1" y="0"/>
            <a:ext cx="3042705" cy="464898"/>
          </a:xfrm>
          <a:prstGeom prst="rect">
            <a:avLst/>
          </a:prstGeom>
          <a:noFill/>
          <a:ln w="9525">
            <a:noFill/>
            <a:miter lim="800000"/>
          </a:ln>
          <a:effectLst/>
        </p:spPr>
        <p:txBody>
          <a:bodyPr vert="horz" wrap="square" lIns="92985" tIns="46493" rIns="92985" bIns="46493" numCol="1" anchor="t" anchorCtr="0" compatLnSpc="1"/>
          <a:lstStyle>
            <a:lvl1pPr algn="l"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80395" y="0"/>
            <a:ext cx="3042705" cy="464898"/>
          </a:xfrm>
          <a:prstGeom prst="rect">
            <a:avLst/>
          </a:prstGeom>
          <a:noFill/>
          <a:ln w="9525">
            <a:noFill/>
            <a:miter lim="800000"/>
          </a:ln>
          <a:effectLst/>
        </p:spPr>
        <p:txBody>
          <a:bodyPr vert="horz" wrap="square" lIns="92985" tIns="46493" rIns="92985" bIns="46493" numCol="1" anchor="t" anchorCtr="0" compatLnSpc="1"/>
          <a:lstStyle>
            <a:lvl1pPr algn="r"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1" y="8844202"/>
            <a:ext cx="3042705" cy="464898"/>
          </a:xfrm>
          <a:prstGeom prst="rect">
            <a:avLst/>
          </a:prstGeom>
          <a:noFill/>
          <a:ln w="9525">
            <a:noFill/>
            <a:miter lim="800000"/>
          </a:ln>
          <a:effectLst/>
        </p:spPr>
        <p:txBody>
          <a:bodyPr vert="horz" wrap="square" lIns="92985" tIns="46493" rIns="92985" bIns="46493" numCol="1" anchor="b" anchorCtr="0" compatLnSpc="1"/>
          <a:lstStyle>
            <a:lvl1pPr algn="l"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80395" y="8844202"/>
            <a:ext cx="3042705" cy="464898"/>
          </a:xfrm>
          <a:prstGeom prst="rect">
            <a:avLst/>
          </a:prstGeom>
          <a:noFill/>
          <a:ln w="9525">
            <a:noFill/>
            <a:miter lim="800000"/>
          </a:ln>
          <a:effectLst/>
        </p:spPr>
        <p:txBody>
          <a:bodyPr vert="horz" wrap="square" lIns="92985" tIns="46493" rIns="92985" bIns="46493" numCol="1" anchor="b" anchorCtr="0" compatLnSpc="1"/>
          <a:lstStyle>
            <a:lvl1pPr algn="r" defTabSz="930275">
              <a:spcBef>
                <a:spcPct val="0"/>
              </a:spcBef>
              <a:buClr>
                <a:srgbClr val="000000"/>
              </a:buClr>
              <a:buFont typeface="Arial" panose="020B0604020202020204" pitchFamily="34" charset="0"/>
              <a:buNone/>
              <a:defRPr sz="1200" b="1">
                <a:latin typeface="Arial" panose="020B0604020202020204" pitchFamily="34" charset="0"/>
                <a:cs typeface="+mn-cs"/>
              </a:defRPr>
            </a:lvl1pPr>
          </a:lstStyle>
          <a:p>
            <a:pPr>
              <a:defRPr/>
            </a:pPr>
            <a:fld id="{58D475F8-DFF8-4C8A-BE58-0EB27FA737AB}" type="slidenum">
              <a:rPr lang="en-US"/>
            </a:fld>
            <a:endParaRPr lang="en-US" dirty="0"/>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85775" y="465138"/>
            <a:ext cx="6051550" cy="4538662"/>
          </a:xfrm>
          <a:prstGeom prst="rect">
            <a:avLst/>
          </a:prstGeom>
          <a:noFill/>
          <a:ln w="9525">
            <a:solidFill>
              <a:srgbClr val="000000"/>
            </a:solidFill>
            <a:miter lim="800000"/>
          </a:ln>
        </p:spPr>
      </p:sp>
      <p:sp>
        <p:nvSpPr>
          <p:cNvPr id="4101" name="Notes_TextBox_Placeholder"/>
          <p:cNvSpPr>
            <a:spLocks noGrp="1" noChangeArrowheads="1"/>
          </p:cNvSpPr>
          <p:nvPr>
            <p:ph type="body" sz="quarter" idx="3"/>
          </p:nvPr>
        </p:nvSpPr>
        <p:spPr bwMode="auto">
          <a:xfrm>
            <a:off x="550175" y="5293784"/>
            <a:ext cx="5968997" cy="3208113"/>
          </a:xfrm>
          <a:prstGeom prst="rect">
            <a:avLst/>
          </a:prstGeom>
          <a:noFill/>
          <a:ln w="9525">
            <a:noFill/>
            <a:miter lim="800000"/>
          </a:ln>
          <a:effectLst/>
        </p:spPr>
        <p:txBody>
          <a:bodyPr vert="horz" wrap="square" lIns="12915" tIns="12915" rIns="12915" bIns="12915" numCol="1" anchor="t" anchorCtr="0" compatLnSpc="1"/>
          <a:lstStyle/>
          <a:p>
            <a:pPr lvl="0"/>
            <a:r>
              <a:rPr lang="en-US" noProof="0" dirty="0" smtClean="0"/>
              <a:t>Click to 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smtClean="0"/>
          </a:p>
        </p:txBody>
      </p:sp>
      <p:sp>
        <p:nvSpPr>
          <p:cNvPr id="4108" name="NotesMaster_TextBoxGuide" hidden="1"/>
          <p:cNvSpPr>
            <a:spLocks noChangeShapeType="1"/>
          </p:cNvSpPr>
          <p:nvPr/>
        </p:nvSpPr>
        <p:spPr bwMode="auto">
          <a:xfrm>
            <a:off x="459277" y="8511450"/>
            <a:ext cx="6104548" cy="0"/>
          </a:xfrm>
          <a:prstGeom prst="line">
            <a:avLst/>
          </a:prstGeom>
          <a:noFill/>
          <a:ln w="9525">
            <a:solidFill>
              <a:srgbClr val="008200"/>
            </a:solidFill>
            <a:prstDash val="sysDot"/>
            <a:round/>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9" name="Rectangle 11"/>
          <p:cNvSpPr>
            <a:spLocks noGrp="1" noChangeArrowheads="1"/>
          </p:cNvSpPr>
          <p:nvPr>
            <p:ph type="ftr" sz="quarter" idx="4"/>
          </p:nvPr>
        </p:nvSpPr>
        <p:spPr bwMode="auto">
          <a:xfrm>
            <a:off x="459277" y="8817136"/>
            <a:ext cx="6104548" cy="229265"/>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sz="1100" b="1">
                <a:latin typeface="Arial" panose="020B0604020202020204" pitchFamily="34" charset="0"/>
                <a:cs typeface="+mn-cs"/>
              </a:defRPr>
            </a:lvl1pPr>
          </a:lstStyle>
          <a:p>
            <a:pPr>
              <a:defRPr/>
            </a:pPr>
            <a:r>
              <a:rPr lang="en-US" dirty="0" smtClean="0"/>
              <a:t>Oracle Big Data Fundamentals   9 - </a:t>
            </a:r>
            <a:fld id="{92F933E4-AD51-42EB-AD29-F90557B8D848}" type="slidenum">
              <a:rPr lang="en-US" dirty="0" smtClean="0"/>
            </a:fld>
            <a:endParaRPr lang="en-US" dirty="0"/>
          </a:p>
        </p:txBody>
      </p:sp>
    </p:spTree>
  </p:cSld>
  <p:clrMap bg1="lt1" tx1="dk1" bg2="lt2" tx2="dk2" accent1="accent1" accent2="accent2" accent3="accent3" accent4="accent4" accent5="accent5" accent6="accent6" hlink="hlink" folHlink="folHlink"/>
  <p:hf sldNum="0"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anose="020B0604020202020204"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anose="020B0604020202020204"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anose="020B0604020202020204"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anose="020B0604020202020204" pitchFamily="34" charset="0"/>
        <a:ea typeface="+mn-ea"/>
        <a:cs typeface="+mn-cs"/>
      </a:defRPr>
    </a:lvl4pPr>
    <a:lvl5pPr marL="114300" algn="l" defTabSz="457200" rtl="0" eaLnBrk="0" fontAlgn="base" hangingPunct="0">
      <a:spcBef>
        <a:spcPts val="300"/>
      </a:spcBef>
      <a:spcAft>
        <a:spcPct val="0"/>
      </a:spcAft>
      <a:buSzPct val="100000"/>
      <a:buFont typeface="Times New Roman" panose="02020603050405020304" pitchFamily="18" charset="0"/>
      <a:defRPr sz="1100" kern="1200">
        <a:solidFill>
          <a:srgbClr val="000000"/>
        </a:solidFill>
        <a:latin typeface="Courier New" panose="02070309020205020404"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6"/>
          <p:cNvSpPr>
            <a:spLocks noGrp="1" noRot="1" noChangeAspect="1" noTextEdit="1"/>
          </p:cNvSpPr>
          <p:nvPr>
            <p:ph type="sldImg"/>
          </p:nvPr>
        </p:nvSpPr>
        <p:spPr/>
      </p:sp>
      <p:sp>
        <p:nvSpPr>
          <p:cNvPr id="30723" name="Notes Placeholder 7"/>
          <p:cNvSpPr>
            <a:spLocks noGrp="1"/>
          </p:cNvSpPr>
          <p:nvPr>
            <p:ph type="body" idx="1"/>
          </p:nvPr>
        </p:nvSpPr>
        <p:spPr>
          <a:noFill/>
        </p:spPr>
        <p:txBody>
          <a:bodyPr/>
          <a:lstStyle/>
          <a:p>
            <a:endParaRPr lang="en-US"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a:noFill/>
        </p:spPr>
        <p:txBody>
          <a:bodyPr/>
          <a:lstStyle/>
          <a:p>
            <a:pPr lvl="1"/>
            <a:r>
              <a:rPr lang="en-US" dirty="0" smtClean="0">
                <a:latin typeface="Arial" panose="020B0604020202020204" pitchFamily="34" charset="0"/>
              </a:rPr>
              <a:t>Hadoop tries to run the TaskTrackers and DataNodes on the same servers. </a:t>
            </a:r>
            <a:r>
              <a:rPr lang="en-US" dirty="0" smtClean="0"/>
              <a:t>Hadoop does its best to run the map task on a node where the input data resides in HDFS. This is called the </a:t>
            </a:r>
            <a:r>
              <a:rPr lang="en-US" i="1" dirty="0" smtClean="0"/>
              <a:t>data locality optimization</a:t>
            </a:r>
            <a:r>
              <a:rPr lang="en-US" dirty="0" smtClean="0"/>
              <a:t> because it does not use valuable cluster bandwidth. Sometimes, however, all three nodes hosting the HDFS block replicas (as discussed in the earlier HDFS lesson) for a map task’s input split are running other map tasks; therefore, the job scheduler will locate a free map slot on a node in the same rack as one of the HDFS blocks. Sometimes, this is not possible; therefore, an off-rack node is used, which results in an inter-rack network transfer.</a:t>
            </a:r>
            <a:endParaRPr lang="en-US" dirty="0" smtClean="0">
              <a:latin typeface="Arial" panose="020B0604020202020204" pitchFamily="34" charset="0"/>
            </a:endParaRPr>
          </a:p>
          <a:p>
            <a:endParaRPr lang="en-US" dirty="0" smtClean="0">
              <a:latin typeface="Arial" panose="020B0604020202020204" pitchFamily="34" charset="0"/>
            </a:endParaRPr>
          </a:p>
        </p:txBody>
      </p:sp>
      <p:sp>
        <p:nvSpPr>
          <p:cNvPr id="47108" name="Slide Image Placeholder 6"/>
          <p:cNvSpPr>
            <a:spLocks noGrp="1" noRot="1" noChangeAspect="1" noTextEdit="1"/>
          </p:cNvSpPr>
          <p:nvPr>
            <p:ph type="sldImg"/>
          </p:nvPr>
        </p:nvSpPr>
        <p:spPr/>
      </p:sp>
      <p:sp>
        <p:nvSpPr>
          <p:cNvPr id="6" name="Footer Placeholder 5"/>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a:p>
            <a:pPr lvl="1">
              <a:buFont typeface="Arial" panose="020B0604020202020204" pitchFamily="34" charset="0"/>
              <a:buChar char="•"/>
            </a:pPr>
            <a:endParaRPr lang="en-US" dirty="0" smtClean="0"/>
          </a:p>
          <a:p>
            <a:pPr lvl="1"/>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A Hadoop cluster is made up of Master and Slave nodes (physical servers) used for both distributed storage of massive data and distributed processing of data stored in the cluster. The nodes are servers, which are part of the rack in the cluster. </a:t>
            </a:r>
            <a:endParaRPr lang="en-US" dirty="0" smtClean="0"/>
          </a:p>
          <a:p>
            <a:pPr lvl="2">
              <a:buFont typeface="Arial" panose="020B0604020202020204" pitchFamily="34" charset="0"/>
              <a:buChar char="•"/>
            </a:pPr>
            <a:r>
              <a:rPr lang="en-US" dirty="0" smtClean="0"/>
              <a:t>On the HDFS side, the master nodes (servers) are usually higher-end machines with master daemons or services running on the master nodes; namely, the Active NameNode and the Standby NameNode. The NameNode holds the metadata about the cluster and manages the data storages in the cluster. </a:t>
            </a:r>
            <a:endParaRPr lang="en-US" dirty="0" smtClean="0"/>
          </a:p>
          <a:p>
            <a:pPr lvl="2"/>
            <a:r>
              <a:rPr lang="en-US" dirty="0" smtClean="0"/>
              <a:t>On the MapReduce side, MapReduce is the Master Node that contains one Master daemon named the JobTracker. The JobTracker daemon manages the MapReduce jobs and distributes tasks (TaskTrackers) to the slave nodes in the cluster where the data is located. </a:t>
            </a:r>
            <a:endParaRPr lang="en-US" dirty="0" smtClean="0"/>
          </a:p>
          <a:p>
            <a:pPr lvl="1"/>
            <a:r>
              <a:rPr lang="en-US" dirty="0" smtClean="0"/>
              <a:t>The important thing to remember for now is that the storage and processing occurs on the slave nodes in the Hadoop cluster whereas managing both the storage and processing occurs on the master nodes in the Hadoop cluster. </a:t>
            </a:r>
            <a:endParaRPr lang="en-US" dirty="0" smtClean="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 MapReduce applications have the following phases:</a:t>
            </a:r>
            <a:endParaRPr lang="en-US" dirty="0" smtClean="0"/>
          </a:p>
          <a:p>
            <a:pPr lvl="2">
              <a:buFont typeface="+mj-lt"/>
              <a:buAutoNum type="arabicPeriod"/>
            </a:pPr>
            <a:r>
              <a:rPr lang="en-US" dirty="0" smtClean="0"/>
              <a:t>The client application submits a job to the JobTracker master node. </a:t>
            </a:r>
            <a:endParaRPr lang="en-US" dirty="0" smtClean="0"/>
          </a:p>
          <a:p>
            <a:pPr lvl="2">
              <a:buFont typeface="+mj-lt"/>
              <a:buAutoNum type="arabicPeriod"/>
            </a:pPr>
            <a:r>
              <a:rPr lang="en-US" dirty="0" smtClean="0"/>
              <a:t>The JobTracker determines the processing resources that are required to complete the entire job. The JobTracker determines the exact data sets (file names, blocks location, nodes, and so on) required to process from the HDFS data blocks. This involves calculating where the records to be processed are located within the data blocks. This information is all obtained from the NameNode master node, which maintains the information. The JobTracker calculates the number of map and reduce tasks that will be needed to process all this data.</a:t>
            </a:r>
            <a:endParaRPr lang="en-US" dirty="0" smtClean="0"/>
          </a:p>
          <a:p>
            <a:pPr lvl="2">
              <a:buFont typeface="+mj-lt"/>
              <a:buAutoNum type="arabicPeriod"/>
            </a:pPr>
            <a:r>
              <a:rPr lang="en-US" dirty="0" smtClean="0"/>
              <a:t>The JobTracker checks the status of the slave nodes and queues all the map and reduce tasks for execution. </a:t>
            </a:r>
            <a:endParaRPr lang="en-US" dirty="0" smtClean="0"/>
          </a:p>
          <a:p>
            <a:pPr lvl="2">
              <a:buFont typeface="+mj-lt"/>
              <a:buAutoNum type="arabicPeriod"/>
            </a:pPr>
            <a:r>
              <a:rPr lang="en-US" dirty="0" smtClean="0"/>
              <a:t>Map tasks are started on slave nodes when the map slots become available. Map tasks assigned to specific blocks of data are assigned to nodes where the same data is stored. The mapper task is run on each record in the data set until all the records are processed. The output of all of the mappers are stored locally on the local file system (not HDFS). The JobTracker monitors task progress, and in the event of a task failure or a node failure, the task is restarted on the next available slot. If the same task fails after four attempts (default), the entire job fails.</a:t>
            </a:r>
            <a:endParaRPr lang="en-US" dirty="0" smtClean="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The</a:t>
            </a:r>
            <a:r>
              <a:rPr lang="en-US" baseline="0" dirty="0" smtClean="0"/>
              <a:t> diagram shown in the slide</a:t>
            </a:r>
            <a:r>
              <a:rPr lang="en-US" dirty="0" smtClean="0"/>
              <a:t> was presented in the earlier HDFS lesson, which i</a:t>
            </a:r>
            <a:r>
              <a:rPr lang="en-US" baseline="0" dirty="0" smtClean="0"/>
              <a:t>llustrated the data replication</a:t>
            </a:r>
            <a:r>
              <a:rPr lang="en-US" dirty="0" smtClean="0"/>
              <a:t> </a:t>
            </a:r>
            <a:r>
              <a:rPr lang="en-US" baseline="0" dirty="0" smtClean="0"/>
              <a:t>rack-awareness in HDFS. </a:t>
            </a:r>
            <a:r>
              <a:rPr lang="en-US" dirty="0" smtClean="0"/>
              <a:t>Hadoop will try to collocate the data and tasks on the same nodes. </a:t>
            </a:r>
            <a:endParaRPr lang="en-US" baseline="0" dirty="0" smtClean="0"/>
          </a:p>
          <a:p>
            <a:pPr lvl="1"/>
            <a:r>
              <a:rPr lang="en-US" dirty="0" smtClean="0">
                <a:latin typeface="Arial" panose="020B0604020202020204" pitchFamily="34" charset="0"/>
              </a:rPr>
              <a:t>Hadoop tries to run the TaskTrackers and DataNodes on the same servers in the Hadoop cluster. </a:t>
            </a:r>
            <a:r>
              <a:rPr lang="en-US" dirty="0" smtClean="0"/>
              <a:t>Hadoop does its best to run the map task on a node that contains the HDFS block that is required by the Map task as shown in the first slide example. This is called the </a:t>
            </a:r>
            <a:r>
              <a:rPr lang="en-US" i="1" dirty="0" smtClean="0"/>
              <a:t>data locality optimization</a:t>
            </a:r>
            <a:r>
              <a:rPr lang="en-US" dirty="0" smtClean="0"/>
              <a:t> because it does not use valuable cluster bandwidth because the Map task runs on the same slave node where the data it needs is located. Sometimes, all three nodes hosting the HDFS block replicas (as discussed in the earlier HDFS lesson) for a map task’s input split are running other map tasks; therefore, the job scheduler will locate a free map slot on a node in the same rack as one of the HDFS blocks as shown in the second slide example. If both situations are not possible, Hadoop will use an off-rack node in the cluster, which results in an inter-rack network transfer as shown in the third slide example. </a:t>
            </a:r>
            <a:endParaRPr lang="en-US" dirty="0" smtClean="0">
              <a:latin typeface="Arial" panose="020B0604020202020204" pitchFamily="34" charset="0"/>
            </a:endParaRPr>
          </a:p>
          <a:p>
            <a:pPr lvl="1"/>
            <a:endParaRPr lang="en-US" baseline="0" dirty="0" smtClean="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Suppose that three face cards are removed. How would you use </a:t>
            </a:r>
            <a:r>
              <a:rPr lang="en-US" dirty="0" err="1" smtClean="0"/>
              <a:t>MapReduce</a:t>
            </a:r>
            <a:r>
              <a:rPr lang="en-US" dirty="0" smtClean="0"/>
              <a:t> to determine which suits have missing cards? Assume that the deck of cards shown in the slide is the input data, which is already stored on slave nodes in HDFS. </a:t>
            </a:r>
            <a:endParaRPr lang="en-US" dirty="0" smtClean="0"/>
          </a:p>
        </p:txBody>
      </p:sp>
      <p:sp>
        <p:nvSpPr>
          <p:cNvPr id="8" name="Slide Image Placeholder 7"/>
          <p:cNvSpPr>
            <a:spLocks noGrp="1" noRot="1" noChangeAspect="1"/>
          </p:cNvSpPr>
          <p:nvPr>
            <p:ph type="sldImg"/>
          </p:nvPr>
        </p:nvSpPr>
        <p:spPr/>
      </p:sp>
      <p:sp>
        <p:nvSpPr>
          <p:cNvPr id="6" name="Footer Placeholder 5"/>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Assume that you have a big data file that contains the cards in a deck of playing cards. Assume that you have a set of DataNodes in the Hadoop cluster. The file will be broken up into blocks. Blocks are stored in multiple locations (DataNodes) in the cluster, which allows for parallelism and fault-tolerance. Nodes operate on their local data.</a:t>
            </a:r>
            <a:endParaRPr lang="en-US" dirty="0" smtClean="0"/>
          </a:p>
          <a:p>
            <a:pPr lvl="1"/>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Let us go back to the example of the (3) missing face cards from the deck of playing cards. Hadoop passes each TaskTracker that has some data local to it. Map tasks operate on this local data.</a:t>
            </a:r>
            <a:endParaRPr lang="en-US" dirty="0" smtClean="0"/>
          </a:p>
          <a:p>
            <a:pPr lvl="1"/>
            <a:r>
              <a:rPr lang="en-US" dirty="0" smtClean="0">
                <a:latin typeface="Courier New" panose="02070309020205020404" pitchFamily="49" charset="0"/>
                <a:cs typeface="Courier New" panose="02070309020205020404" pitchFamily="49" charset="0"/>
              </a:rPr>
              <a:t>if face_card: emit(suit, card)</a:t>
            </a:r>
            <a:endParaRPr lang="en-US" dirty="0" smtClean="0">
              <a:latin typeface="Courier New" panose="02070309020205020404" pitchFamily="49" charset="0"/>
              <a:cs typeface="Courier New" panose="02070309020205020404" pitchFamily="49" charset="0"/>
            </a:endParaRPr>
          </a:p>
          <a:p>
            <a:pPr lvl="1"/>
            <a:r>
              <a:rPr lang="en-US" dirty="0" smtClean="0"/>
              <a:t>If the card that was just processed is a facecard, then emit the suite of the card, and the card itself. </a:t>
            </a:r>
            <a:endParaRPr lang="en-US" dirty="0" smtClean="0"/>
          </a:p>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smtClean="0"/>
              <a:t>Intermediate data is shuffled and sorted for delivery to the Reduce tasks.</a:t>
            </a:r>
            <a:endParaRPr lang="en-US" smtClean="0"/>
          </a:p>
          <a:p>
            <a:endParaRPr lang="en-US"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8"/>
          <p:cNvSpPr>
            <a:spLocks noGrp="1" noRot="1" noChangeAspect="1" noChangeArrowheads="1" noTextEdit="1"/>
          </p:cNvSpPr>
          <p:nvPr>
            <p:ph type="sldImg"/>
          </p:nvPr>
        </p:nvSpPr>
        <p:spPr/>
      </p:sp>
      <p:sp>
        <p:nvSpPr>
          <p:cNvPr id="32771" name="Rectangle 19"/>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
        <p:nvSpPr>
          <p:cNvPr id="6" name="Footer Placeholder 5"/>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Reducers operate on local data to produce the final result.</a:t>
            </a:r>
            <a:endParaRPr lang="en-US" dirty="0" smtClean="0"/>
          </a:p>
          <a:p>
            <a:pPr lvl="1"/>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p:spPr>
        <p:txBody>
          <a:bodyPr/>
          <a:lstStyle/>
          <a:p>
            <a:pPr lvl="1"/>
            <a:r>
              <a:rPr lang="en-US" dirty="0" smtClean="0">
                <a:latin typeface="Arial" panose="020B0604020202020204" pitchFamily="34" charset="0"/>
              </a:rPr>
              <a:t>The example in the slide shows the raw data in the form of a text file. The data is captured by using Flume or other systems. The data is stored, distributed, and replicated on different nodes in HDFS system as you learned earlier in this course. </a:t>
            </a:r>
            <a:endParaRPr lang="en-US" dirty="0" smtClean="0">
              <a:latin typeface="Arial" panose="020B0604020202020204" pitchFamily="34" charset="0"/>
            </a:endParaRPr>
          </a:p>
          <a:p>
            <a:pPr lvl="1"/>
            <a:r>
              <a:rPr lang="en-US" dirty="0" smtClean="0">
                <a:latin typeface="Arial" panose="020B0604020202020204" pitchFamily="34" charset="0"/>
              </a:rPr>
              <a:t>The MapReduce process is started. Initially, a mapper task is started on the node that contains the data that is needed in the processing. </a:t>
            </a:r>
            <a:endParaRPr lang="en-US" dirty="0" smtClean="0">
              <a:latin typeface="Arial" panose="020B0604020202020204" pitchFamily="34" charset="0"/>
            </a:endParaRPr>
          </a:p>
          <a:p>
            <a:pPr lvl="1"/>
            <a:r>
              <a:rPr lang="en-US" dirty="0" smtClean="0">
                <a:latin typeface="Arial" panose="020B0604020202020204" pitchFamily="34" charset="0"/>
              </a:rPr>
              <a:t>The MapReduce process is started. Initially, a mapper chooses a chunk (a record from the input split) to be processed. </a:t>
            </a:r>
            <a:r>
              <a:rPr lang="en-US" dirty="0" smtClean="0"/>
              <a:t>Each mapper emits a word with the number of times it was found. </a:t>
            </a:r>
            <a:r>
              <a:rPr lang="en-US" dirty="0" smtClean="0">
                <a:latin typeface="Arial" panose="020B0604020202020204" pitchFamily="34" charset="0"/>
              </a:rPr>
              <a:t>Each mapper finishes the initial processing and sends the output to the Shuffle and Sort phase.</a:t>
            </a:r>
            <a:endParaRPr lang="en-US" dirty="0" smtClean="0">
              <a:latin typeface="Arial" panose="020B0604020202020204" pitchFamily="34" charset="0"/>
            </a:endParaRPr>
          </a:p>
          <a:p>
            <a:pPr lvl="1"/>
            <a:r>
              <a:rPr lang="en-US" dirty="0" smtClean="0">
                <a:latin typeface="Arial" panose="020B0604020202020204" pitchFamily="34" charset="0"/>
              </a:rPr>
              <a:t>The shuffler shuffles the data based on the similarity found, sorts the data, and then copies the sorted data as input to the reducers.</a:t>
            </a:r>
            <a:endParaRPr lang="en-US" dirty="0" smtClean="0">
              <a:latin typeface="Arial" panose="020B0604020202020204" pitchFamily="34" charset="0"/>
            </a:endParaRPr>
          </a:p>
          <a:p>
            <a:pPr lvl="1"/>
            <a:r>
              <a:rPr lang="en-US" dirty="0" smtClean="0"/>
              <a:t>The reducer combines the mapper’s output into a total.</a:t>
            </a:r>
            <a:endParaRPr lang="en-US" dirty="0" smtClean="0"/>
          </a:p>
          <a:p>
            <a:pPr lvl="1"/>
            <a:endParaRPr lang="en-US" dirty="0" smtClean="0">
              <a:latin typeface="Arial" panose="020B0604020202020204" pitchFamily="34" charset="0"/>
            </a:endParaRPr>
          </a:p>
        </p:txBody>
      </p:sp>
      <p:sp>
        <p:nvSpPr>
          <p:cNvPr id="6" name="Footer Placeholder 5"/>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In Hadoop, files are made up of records that are processed later by the Mapper tasks in MapReduce. In HDFS, the default block size is 64 MB, which means that the data stored in a file are broken down into chunks of exactly 64 MB. A problem arises when the records in the file span block boundaries; that is, one record is contained in two or more HDFS blocks. HDFS has no idea of what is inside the file blocks and it cannot determine when a record might spill over into another block. To solve this problem, Hadoop uses a logical representation of the data stored in file blocks, known as input splits. When a MapReduce job client calculates the input splits, it determines where the first whole record in a block begins and where the last record in the block ends. </a:t>
            </a:r>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p:spPr>
        <p:txBody>
          <a:bodyPr/>
          <a:lstStyle/>
          <a:p>
            <a:pPr lvl="1"/>
            <a:r>
              <a:rPr lang="en-US" dirty="0" smtClean="0">
                <a:latin typeface="Arial" panose="020B0604020202020204" pitchFamily="34" charset="0"/>
              </a:rPr>
              <a:t>A map function generates a series of key-value pairs from the input data. This data is then reduced by a function to combine all values that are associated with equivalent keys. Programs are automatically parallelized and executed on a runtime system that manages partitioning the input data, scheduling execution, and managing communication, including recovery from machine failures. </a:t>
            </a:r>
            <a:endParaRPr lang="en-US" dirty="0" smtClean="0">
              <a:latin typeface="Arial" panose="020B0604020202020204" pitchFamily="34" charset="0"/>
            </a:endParaRPr>
          </a:p>
          <a:p>
            <a:pPr lvl="2"/>
            <a:r>
              <a:rPr lang="en-US" dirty="0" smtClean="0">
                <a:latin typeface="Arial" panose="020B0604020202020204" pitchFamily="34" charset="0"/>
              </a:rPr>
              <a:t>The records are divided into smaller chunks for efficiency, and each chunk is executed serially on a particular compute engine.</a:t>
            </a:r>
            <a:endParaRPr lang="en-US" dirty="0" smtClean="0">
              <a:latin typeface="Arial" panose="020B0604020202020204" pitchFamily="34" charset="0"/>
            </a:endParaRPr>
          </a:p>
          <a:p>
            <a:pPr lvl="2"/>
            <a:r>
              <a:rPr lang="en-US" dirty="0" smtClean="0">
                <a:latin typeface="Arial" panose="020B0604020202020204" pitchFamily="34" charset="0"/>
              </a:rPr>
              <a:t>The output of the Map phase is a set of records that are grouped by the mapper output key. Each group of records is processed by a reducer (again, these are logically in parallel). </a:t>
            </a:r>
            <a:endParaRPr lang="en-US" dirty="0" smtClean="0">
              <a:latin typeface="Arial" panose="020B0604020202020204" pitchFamily="34" charset="0"/>
            </a:endParaRPr>
          </a:p>
          <a:p>
            <a:pPr lvl="2"/>
            <a:r>
              <a:rPr lang="en-US" dirty="0" smtClean="0">
                <a:latin typeface="Arial" panose="020B0604020202020204" pitchFamily="34" charset="0"/>
              </a:rPr>
              <a:t>The output of the Reduce phase is the union of all records that are produced by the reducers.</a:t>
            </a:r>
            <a:endParaRPr lang="en-US" dirty="0" smtClean="0">
              <a:latin typeface="Arial" panose="020B0604020202020204" pitchFamily="34" charset="0"/>
            </a:endParaRPr>
          </a:p>
        </p:txBody>
      </p:sp>
      <p:sp>
        <p:nvSpPr>
          <p:cNvPr id="6" name="Footer Placeholder 5"/>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Hadoop divides the input to a MapReduce job into fixed-size pieces or "chunks" named </a:t>
            </a:r>
            <a:r>
              <a:rPr lang="en-US" i="1" dirty="0" smtClean="0"/>
              <a:t>input splits. </a:t>
            </a:r>
            <a:r>
              <a:rPr lang="en-US" dirty="0" smtClean="0"/>
              <a:t>Hadoop creates one map task (</a:t>
            </a:r>
            <a:r>
              <a:rPr lang="en-US" dirty="0" err="1" smtClean="0"/>
              <a:t>Mapper</a:t>
            </a:r>
            <a:r>
              <a:rPr lang="en-US" dirty="0" smtClean="0"/>
              <a:t>) for each split. </a:t>
            </a:r>
            <a:endParaRPr lang="en-US" dirty="0" smtClean="0"/>
          </a:p>
          <a:p>
            <a:pPr lvl="1"/>
            <a:r>
              <a:rPr lang="en-US" dirty="0" smtClean="0"/>
              <a:t>The Input split (usually an HDFS block) runs the user-defined map function for each </a:t>
            </a:r>
            <a:r>
              <a:rPr lang="en-US" i="1" dirty="0" smtClean="0"/>
              <a:t>record</a:t>
            </a:r>
            <a:r>
              <a:rPr lang="en-US" dirty="0" smtClean="0"/>
              <a:t> in the split.</a:t>
            </a:r>
            <a:endParaRPr lang="en-US" dirty="0" smtClean="0"/>
          </a:p>
          <a:p>
            <a:pPr lvl="1"/>
            <a:r>
              <a:rPr lang="en-US" dirty="0" smtClean="0"/>
              <a:t>Hadoop attempts to run the tasks where the data is located.</a:t>
            </a:r>
            <a:endParaRPr lang="en-US" dirty="0" smtClean="0"/>
          </a:p>
          <a:p>
            <a:pPr lvl="1"/>
            <a:r>
              <a:rPr lang="en-US" dirty="0" smtClean="0"/>
              <a:t>A </a:t>
            </a:r>
            <a:r>
              <a:rPr lang="en-US" dirty="0" err="1" smtClean="0"/>
              <a:t>mapper</a:t>
            </a:r>
            <a:r>
              <a:rPr lang="en-US" dirty="0" smtClean="0"/>
              <a:t> task works on one individual record (with a key-value) at a time and stores the intermediate data locally. </a:t>
            </a:r>
            <a:endParaRPr lang="en-US" dirty="0" smtClean="0"/>
          </a:p>
          <a:p>
            <a:pPr lvl="1"/>
            <a:r>
              <a:rPr lang="en-US" dirty="0" smtClean="0"/>
              <a:t>The framework shuffles and sorts the outputs of the maps before they become the input to the reducer tasks. </a:t>
            </a:r>
            <a:endParaRPr lang="en-US" dirty="0" smtClean="0"/>
          </a:p>
          <a:p>
            <a:pPr lvl="1"/>
            <a:r>
              <a:rPr lang="en-US" dirty="0" smtClean="0"/>
              <a:t>Typically both the input and the output of the job are stored in HDFS. </a:t>
            </a:r>
            <a:endParaRPr lang="en-US" dirty="0" smtClean="0"/>
          </a:p>
          <a:p>
            <a:pPr lvl="1"/>
            <a:endParaRPr lang="en-US" dirty="0"/>
          </a:p>
        </p:txBody>
      </p:sp>
      <p:sp>
        <p:nvSpPr>
          <p:cNvPr id="5" name="Footer Placeholder 4"/>
          <p:cNvSpPr>
            <a:spLocks noGrp="1"/>
          </p:cNvSpPr>
          <p:nvPr>
            <p:ph type="ftr" sz="quarter" idx="10"/>
          </p:nvPr>
        </p:nvSpPr>
        <p:spPr/>
        <p:txBody>
          <a:bodyPr/>
          <a:lstStyle/>
          <a:p>
            <a:pPr>
              <a:defRPr/>
            </a:pPr>
            <a:r>
              <a:rPr lang="en-US" smtClean="0"/>
              <a:t>Oracle Big Data Fundamentals   9 - </a:t>
            </a:r>
            <a:fld id="{92F933E4-AD51-42EB-AD29-F90557B8D84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pSp>
        <p:nvGrpSpPr>
          <p:cNvPr id="6" name="Group 1063" hidden="1"/>
          <p:cNvGrpSpPr/>
          <p:nvPr/>
        </p:nvGrpSpPr>
        <p:grpSpPr bwMode="auto">
          <a:xfrm>
            <a:off x="619125" y="390525"/>
            <a:ext cx="7881938" cy="5857875"/>
            <a:chOff x="390" y="246"/>
            <a:chExt cx="4965" cy="3690"/>
          </a:xfrm>
        </p:grpSpPr>
        <p:sp>
          <p:nvSpPr>
            <p:cNvPr id="7" name="User95_Instruction_Box" hidden="1"/>
            <p:cNvSpPr>
              <a:spLocks noChangeArrowheads="1"/>
            </p:cNvSpPr>
            <p:nvPr/>
          </p:nvSpPr>
          <p:spPr bwMode="gray">
            <a:xfrm>
              <a:off x="3120" y="1104"/>
              <a:ext cx="1968" cy="480"/>
            </a:xfrm>
            <a:prstGeom prst="rect">
              <a:avLst/>
            </a:prstGeom>
            <a:noFill/>
            <a:ln w="9525">
              <a:noFill/>
              <a:miter lim="800000"/>
            </a:ln>
            <a:effectLst/>
          </p:spPr>
          <p:txBody>
            <a:bodyPr lIns="12700" tIns="12700" rIns="12700" bIns="12700" anchor="ctr"/>
            <a:lstStyle/>
            <a:p>
              <a:pPr defTabSz="228600">
                <a:buClr>
                  <a:srgbClr val="000000"/>
                </a:buClr>
                <a:buFont typeface="Arial" panose="020B0604020202020204" pitchFamily="34" charset="0"/>
                <a:buNone/>
                <a:defRPr/>
              </a:pPr>
              <a:r>
                <a:rPr lang="en-US" b="1" dirty="0">
                  <a:solidFill>
                    <a:srgbClr val="FF0000"/>
                  </a:solidFill>
                  <a:latin typeface="Arial" panose="020B0604020202020204" pitchFamily="34" charset="0"/>
                  <a:cs typeface="+mn-cs"/>
                </a:rPr>
                <a:t>Insert the correct lesson number in the Title Master.</a:t>
              </a:r>
              <a:endParaRPr lang="en-US" b="1" dirty="0">
                <a:solidFill>
                  <a:srgbClr val="FF0000"/>
                </a:solidFill>
                <a:latin typeface="Arial" panose="020B0604020202020204" pitchFamily="34" charset="0"/>
                <a:cs typeface="+mn-cs"/>
              </a:endParaRPr>
            </a:p>
          </p:txBody>
        </p:sp>
        <p:sp>
          <p:nvSpPr>
            <p:cNvPr id="8" name="Release95_Information" hidden="1"/>
            <p:cNvSpPr>
              <a:spLocks noChangeArrowheads="1"/>
            </p:cNvSpPr>
            <p:nvPr/>
          </p:nvSpPr>
          <p:spPr bwMode="gray">
            <a:xfrm>
              <a:off x="624" y="3127"/>
              <a:ext cx="4464" cy="768"/>
            </a:xfrm>
            <a:prstGeom prst="rect">
              <a:avLst/>
            </a:prstGeom>
            <a:noFill/>
            <a:ln w="9525">
              <a:noFill/>
              <a:miter lim="800000"/>
            </a:ln>
            <a:effectLst/>
          </p:spPr>
          <p:txBody>
            <a:bodyPr wrap="none" lIns="12700" tIns="12700" rIns="12700" bIns="12700"/>
            <a:lstStyle/>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Version: OU6_Jan14.pot</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January 2014</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This template is compatible with PowerPoint 2000 and 2003 (and not backward compatible).</a:t>
              </a:r>
              <a:br>
                <a:rPr lang="en-US" sz="1200" b="1" dirty="0">
                  <a:solidFill>
                    <a:srgbClr val="FF0000"/>
                  </a:solidFill>
                  <a:latin typeface="Arial" panose="020B0604020202020204" pitchFamily="34" charset="0"/>
                  <a:cs typeface="+mn-cs"/>
                </a:rPr>
              </a:br>
              <a:r>
                <a:rPr lang="en-US" sz="1000" dirty="0">
                  <a:solidFill>
                    <a:srgbClr val="FF0000"/>
                  </a:solidFill>
                  <a:latin typeface="Arial" panose="020B0604020202020204" pitchFamily="34" charset="0"/>
                  <a:cs typeface="+mn-cs"/>
                </a:rPr>
                <a:t>PowerPoint files created in MS Office 2007, when opened using earlier versions of MS Office, have some formatting issues. </a:t>
              </a:r>
              <a:br>
                <a:rPr lang="en-US" sz="1000" dirty="0">
                  <a:solidFill>
                    <a:srgbClr val="FF0000"/>
                  </a:solidFill>
                  <a:latin typeface="Arial" panose="020B0604020202020204" pitchFamily="34" charset="0"/>
                  <a:cs typeface="+mn-cs"/>
                </a:rPr>
              </a:br>
              <a:r>
                <a:rPr lang="en-US" sz="1000" dirty="0">
                  <a:solidFill>
                    <a:srgbClr val="FF0000"/>
                  </a:solidFill>
                  <a:latin typeface="Arial" panose="020B0604020202020204" pitchFamily="34" charset="0"/>
                  <a:cs typeface="+mn-cs"/>
                </a:rPr>
                <a:t>To avoid these formatting issues, save the PPTs as 'PowerPoint 97-2003: Presentation (*.ppt)' in PowerPoint 2007.</a:t>
              </a:r>
              <a:endParaRPr lang="en-US" sz="1000"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endParaRPr lang="en-US" sz="1000"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r>
                <a:rPr lang="en-US" sz="1200" b="1" dirty="0">
                  <a:solidFill>
                    <a:srgbClr val="FF0000"/>
                  </a:solidFill>
                  <a:latin typeface="Arial" panose="020B0604020202020204" pitchFamily="34" charset="0"/>
                  <a:cs typeface="+mn-cs"/>
                </a:rPr>
                <a:t>For details on OU6 template, visit https://kix.oraclecorp.com/KIX/index.php?labelId=7729 </a:t>
              </a:r>
              <a:endParaRPr lang="en-US" sz="1200" b="1" dirty="0">
                <a:solidFill>
                  <a:srgbClr val="FF0000"/>
                </a:solidFill>
                <a:latin typeface="Arial" panose="020B0604020202020204" pitchFamily="34" charset="0"/>
                <a:cs typeface="+mn-cs"/>
              </a:endParaRPr>
            </a:p>
            <a:p>
              <a:pPr defTabSz="228600">
                <a:buClr>
                  <a:srgbClr val="000000"/>
                </a:buClr>
                <a:buFont typeface="Arial" panose="020B0604020202020204" pitchFamily="34" charset="0"/>
                <a:buNone/>
                <a:defRPr/>
              </a:pPr>
              <a:endParaRPr lang="en-US" sz="1000" dirty="0">
                <a:solidFill>
                  <a:srgbClr val="FF0000"/>
                </a:solidFill>
                <a:latin typeface="Arial" panose="020B0604020202020204" pitchFamily="34" charset="0"/>
                <a:cs typeface="+mn-cs"/>
              </a:endParaRPr>
            </a:p>
          </p:txBody>
        </p:sp>
        <p:grpSp>
          <p:nvGrpSpPr>
            <p:cNvPr id="9" name="Group 1056" hidden="1"/>
            <p:cNvGrpSpPr/>
            <p:nvPr/>
          </p:nvGrpSpPr>
          <p:grpSpPr bwMode="auto">
            <a:xfrm>
              <a:off x="390" y="246"/>
              <a:ext cx="4965" cy="3690"/>
              <a:chOff x="374" y="246"/>
              <a:chExt cx="4965" cy="3690"/>
            </a:xfrm>
          </p:grpSpPr>
          <p:sp>
            <p:nvSpPr>
              <p:cNvPr id="10"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11"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ln>
              <a:effectLst/>
            </p:spPr>
            <p:txBody>
              <a:bodyPr wrap="none" anchor="ctr"/>
              <a:lstStyle/>
              <a:p>
                <a:pPr algn="ctr">
                  <a:defRPr/>
                </a:pPr>
                <a:r>
                  <a:rPr lang="en-US" sz="1000" dirty="0">
                    <a:solidFill>
                      <a:schemeClr val="folHlink"/>
                    </a:solidFill>
                    <a:latin typeface="Arial" panose="020B0604020202020204" pitchFamily="34" charset="0"/>
                    <a:cs typeface="+mn-cs"/>
                  </a:rPr>
                  <a:t>[ Delete from Slide Master ]</a:t>
                </a:r>
                <a:endParaRPr lang="en-US" sz="1000" dirty="0">
                  <a:solidFill>
                    <a:schemeClr val="folHlink"/>
                  </a:solidFill>
                  <a:latin typeface="Arial" panose="020B0604020202020204" pitchFamily="34" charset="0"/>
                  <a:cs typeface="+mn-cs"/>
                </a:endParaRPr>
              </a:p>
            </p:txBody>
          </p:sp>
        </p:grpSp>
      </p:grpSp>
      <p:pic>
        <p:nvPicPr>
          <p:cNvPr id="13" name="Picture 5" descr="Oracle_Wrkfo_Dev_wh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3873011" cy="113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8833" y="5774005"/>
            <a:ext cx="1098971" cy="108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6"/>
          <p:cNvSpPr>
            <a:spLocks noGrp="1" noChangeArrowheads="1"/>
          </p:cNvSpPr>
          <p:nvPr>
            <p:ph type="ctrTitle" hasCustomPrompt="1"/>
          </p:nvPr>
        </p:nvSpPr>
        <p:spPr>
          <a:xfrm>
            <a:off x="676290" y="2102201"/>
            <a:ext cx="7664616" cy="3483826"/>
          </a:xfrm>
        </p:spPr>
        <p:txBody>
          <a:bodyPr/>
          <a:lstStyle>
            <a:lvl1pPr algn="ctr">
              <a:defRPr sz="5700" smtClean="0">
                <a:latin typeface="Arial" panose="020B0604020202020204" pitchFamily="34" charset="0"/>
                <a:ea typeface="黑体" panose="02010609060101010101" pitchFamily="49" charset="-122"/>
              </a:defRPr>
            </a:lvl1pPr>
          </a:lstStyle>
          <a:p>
            <a:r>
              <a:rPr lang="zh-CN" altLang="en-US" dirty="0" smtClean="0"/>
              <a:t>单击此处编辑母版标题样式</a:t>
            </a:r>
            <a:br>
              <a:rPr lang="zh-CN" altLang="en-US" dirty="0" smtClean="0"/>
            </a:br>
            <a:endParaRPr lang="zh-CN" altLang="en-US" dirty="0" smtClean="0"/>
          </a:p>
        </p:txBody>
      </p:sp>
      <p:sp>
        <p:nvSpPr>
          <p:cNvPr id="16" name="Rectangle 17"/>
          <p:cNvSpPr>
            <a:spLocks noGrp="1" noChangeArrowheads="1"/>
          </p:cNvSpPr>
          <p:nvPr>
            <p:ph type="subTitle" idx="1"/>
          </p:nvPr>
        </p:nvSpPr>
        <p:spPr>
          <a:xfrm>
            <a:off x="1352579" y="3834717"/>
            <a:ext cx="6312037" cy="1729381"/>
          </a:xfrm>
        </p:spPr>
        <p:txBody>
          <a:bodyPr/>
          <a:lstStyle>
            <a:lvl1pPr marL="168910" indent="0" algn="ctr">
              <a:buFont typeface="Wingdings" panose="05000000000000000000" pitchFamily="2" charset="2"/>
              <a:buNone/>
              <a:defRPr smtClean="0">
                <a:latin typeface="Arial" panose="020B0604020202020204" pitchFamily="34" charset="0"/>
                <a:ea typeface="宋体" panose="02010600030101010101" pitchFamily="2" charset="-122"/>
              </a:defRPr>
            </a:lvl1pPr>
          </a:lstStyle>
          <a:p>
            <a:r>
              <a:rPr lang="zh-CN" altLang="en-US" smtClean="0"/>
              <a:t>单击此处编辑母版副标题样式</a:t>
            </a:r>
            <a:endParaRPr lang="zh-CN" altLang="en-US"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endParaRPr lang="en-US" smtClean="0"/>
          </a:p>
          <a:p>
            <a:pPr lvl="1"/>
            <a:r>
              <a:rPr lang="en-US" smtClean="0"/>
              <a:t>Second level</a:t>
            </a:r>
            <a:endParaRPr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ln>
        </p:spPr>
        <p:txBody>
          <a:bodyPr vert="horz" wrap="square" lIns="12700" tIns="12700" rIns="12700" bIns="12700" numCol="1" anchor="t" anchorCtr="0" compatLnSpc="1">
            <a:sp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grpSp>
        <p:nvGrpSpPr>
          <p:cNvPr id="1029" name="Group 29" hidden="1"/>
          <p:cNvGrpSpPr/>
          <p:nvPr/>
        </p:nvGrpSpPr>
        <p:grpSpPr bwMode="auto">
          <a:xfrm>
            <a:off x="495300" y="390525"/>
            <a:ext cx="8153400" cy="5857875"/>
            <a:chOff x="296" y="246"/>
            <a:chExt cx="5136" cy="3690"/>
          </a:xfrm>
        </p:grpSpPr>
        <p:grpSp>
          <p:nvGrpSpPr>
            <p:cNvPr id="1032" name="Group 24" hidden="1"/>
            <p:cNvGrpSpPr/>
            <p:nvPr/>
          </p:nvGrpSpPr>
          <p:grpSpPr bwMode="auto">
            <a:xfrm>
              <a:off x="374" y="246"/>
              <a:ext cx="4965" cy="3690"/>
              <a:chOff x="374" y="246"/>
              <a:chExt cx="4965" cy="3690"/>
            </a:xfrm>
          </p:grpSpPr>
          <p:sp>
            <p:nvSpPr>
              <p:cNvPr id="275470"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sp>
            <p:nvSpPr>
              <p:cNvPr id="27546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ln>
              <a:effectLst/>
            </p:spPr>
            <p:txBody>
              <a:bodyPr wrap="none" anchor="ctr"/>
              <a:lstStyle/>
              <a:p>
                <a:pPr algn="ctr">
                  <a:defRPr/>
                </a:pPr>
                <a:r>
                  <a:rPr lang="en-US" sz="1000" dirty="0">
                    <a:solidFill>
                      <a:schemeClr val="folHlink"/>
                    </a:solidFill>
                    <a:latin typeface="Arial" panose="020B0604020202020204" pitchFamily="34" charset="0"/>
                    <a:cs typeface="+mn-cs"/>
                  </a:rPr>
                  <a:t>[ Delete from Slide Master ]</a:t>
                </a:r>
                <a:endParaRPr lang="en-US" sz="1000" dirty="0">
                  <a:solidFill>
                    <a:schemeClr val="folHlink"/>
                  </a:solidFill>
                  <a:latin typeface="Arial" panose="020B0604020202020204" pitchFamily="34" charset="0"/>
                  <a:cs typeface="+mn-cs"/>
                </a:endParaRPr>
              </a:p>
            </p:txBody>
          </p:sp>
        </p:grpSp>
        <p:sp>
          <p:nvSpPr>
            <p:cNvPr id="275484"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anose="020B0604020202020204" pitchFamily="34" charset="0"/>
                <a:buNone/>
                <a:defRPr/>
              </a:pPr>
              <a:endParaRPr lang="en-US" dirty="0">
                <a:latin typeface="Arial" panose="020B0604020202020204" pitchFamily="34" charset="0"/>
                <a:cs typeface="+mn-cs"/>
              </a:endParaRPr>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w="9525">
            <a:noFill/>
            <a:miter lim="800000"/>
          </a:ln>
        </p:spPr>
        <p:txBody>
          <a:bodyPr vert="horz" wrap="square" lIns="12700" tIns="12700" rIns="12700" bIns="12700" numCol="1" anchor="t" anchorCtr="0" compatLnSpc="1"/>
          <a:lstStyle/>
          <a:p>
            <a:pPr lvl="0"/>
            <a:r>
              <a:rPr lang="en-US" dirty="0" smtClean="0"/>
              <a:t>Click to edit Master title style</a:t>
            </a:r>
            <a:endParaRPr lang="en-US" dirty="0" smtClean="0"/>
          </a:p>
        </p:txBody>
      </p:sp>
      <p:pic>
        <p:nvPicPr>
          <p:cNvPr id="12" name="Picture 9"/>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908833" y="5774005"/>
            <a:ext cx="1098971" cy="108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Oracle_Wrkfo_Dev_wht"/>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 y="0"/>
            <a:ext cx="3873011" cy="113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9"/>
          <p:cNvSpPr>
            <a:spLocks noChangeArrowheads="1"/>
          </p:cNvSpPr>
          <p:nvPr userDrawn="1"/>
        </p:nvSpPr>
        <p:spPr bwMode="auto">
          <a:xfrm>
            <a:off x="3444068" y="1013506"/>
            <a:ext cx="5699932" cy="142548"/>
          </a:xfrm>
          <a:prstGeom prst="rect">
            <a:avLst/>
          </a:prstGeom>
          <a:gradFill rotWithShape="1">
            <a:gsLst>
              <a:gs pos="0">
                <a:srgbClr val="FFFFFF"/>
              </a:gs>
              <a:gs pos="100000">
                <a:srgbClr val="FF0000"/>
              </a:gs>
            </a:gsLst>
            <a:lin ang="0" scaled="1"/>
          </a:gradFill>
          <a:ln w="9525">
            <a:noFill/>
            <a:miter lim="800000"/>
          </a:ln>
        </p:spPr>
        <p:txBody>
          <a:bodyPr wrap="none" lIns="90171" tIns="45086" rIns="90171" bIns="45086" anchor="ctr"/>
          <a:lstStyle/>
          <a:p>
            <a:pPr eaLnBrk="0" fontAlgn="base" hangingPunct="0">
              <a:spcBef>
                <a:spcPct val="0"/>
              </a:spcBef>
              <a:spcAft>
                <a:spcPct val="0"/>
              </a:spcAft>
              <a:defRPr/>
            </a:pPr>
            <a:endParaRPr lang="zh-CN" altLang="en-US" sz="1600">
              <a:solidFill>
                <a:srgbClr val="0066FF"/>
              </a:solidFill>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5pPr>
      <a:lvl6pPr marL="4572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6pPr>
      <a:lvl7pPr marL="9144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7pPr>
      <a:lvl8pPr marL="13716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8pPr>
      <a:lvl9pPr marL="1828800" algn="ctr" defTabSz="228600" rtl="0" eaLnBrk="1" fontAlgn="base" hangingPunct="1">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9pPr>
    </p:titleStyle>
    <p:bodyStyle>
      <a:lvl1pPr marL="8255" indent="8255"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anose="020B0604020202020204"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1080" indent="-332105"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7155"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505"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6pPr>
      <a:lvl7pPr marL="26257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7pPr>
      <a:lvl8pPr marL="30829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8pPr>
      <a:lvl9pPr marL="3540125" indent="-230505" algn="l" defTabSz="228600" rtl="0" eaLnBrk="1" fontAlgn="base" hangingPunct="1">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10.GIF"/><Relationship Id="rId8" Type="http://schemas.openxmlformats.org/officeDocument/2006/relationships/image" Target="../media/image9.GIF"/><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2" Type="http://schemas.openxmlformats.org/officeDocument/2006/relationships/notesSlide" Target="../notesSlides/notesSlide13.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0.GIF"/><Relationship Id="rId2" Type="http://schemas.openxmlformats.org/officeDocument/2006/relationships/image" Target="../media/image6.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8" Type="http://schemas.openxmlformats.org/officeDocument/2006/relationships/notesSlide" Target="../notesSlides/notesSlide18.xml"/><Relationship Id="rId17" Type="http://schemas.openxmlformats.org/officeDocument/2006/relationships/slideLayout" Target="../slideLayouts/slideLayout2.xml"/><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5.png"/><Relationship Id="rId2" Type="http://schemas.openxmlformats.org/officeDocument/2006/relationships/image" Target="../media/image16.png"/><Relationship Id="rId11" Type="http://schemas.openxmlformats.org/officeDocument/2006/relationships/notesSlide" Target="../notesSlides/notesSlide19.xml"/><Relationship Id="rId10" Type="http://schemas.openxmlformats.org/officeDocument/2006/relationships/slideLayout" Target="../slideLayouts/slideLayout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7.png"/><Relationship Id="rId3" Type="http://schemas.openxmlformats.org/officeDocument/2006/relationships/image" Target="../media/image23.png"/><Relationship Id="rId2" Type="http://schemas.openxmlformats.org/officeDocument/2006/relationships/image" Target="../media/image16.png"/><Relationship Id="rId11" Type="http://schemas.openxmlformats.org/officeDocument/2006/relationships/notesSlide" Target="../notesSlides/notesSlide20.xml"/><Relationship Id="rId10"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Line 6" hidden="1"/>
          <p:cNvSpPr>
            <a:spLocks noChangeShapeType="1"/>
          </p:cNvSpPr>
          <p:nvPr/>
        </p:nvSpPr>
        <p:spPr bwMode="auto">
          <a:xfrm>
            <a:off x="1828800" y="4495800"/>
            <a:ext cx="990600" cy="0"/>
          </a:xfrm>
          <a:prstGeom prst="line">
            <a:avLst/>
          </a:prstGeom>
          <a:noFill/>
          <a:ln w="9525">
            <a:noFill/>
            <a:round/>
            <a:tailEnd type="triangle" w="med" len="med"/>
          </a:ln>
        </p:spPr>
        <p:txBody>
          <a:bodyPr lIns="12700" tIns="12700" rIns="12700" bIns="12700">
            <a:spAutoFit/>
          </a:bodyPr>
          <a:lstStyle/>
          <a:p>
            <a:endParaRPr lang="en-US" dirty="0"/>
          </a:p>
        </p:txBody>
      </p:sp>
      <p:sp>
        <p:nvSpPr>
          <p:cNvPr id="7" name="Rectangle 5"/>
          <p:cNvSpPr>
            <a:spLocks noGrp="1" noChangeArrowheads="1"/>
          </p:cNvSpPr>
          <p:nvPr>
            <p:ph type="ctrTitle"/>
          </p:nvPr>
        </p:nvSpPr>
        <p:spPr>
          <a:xfrm>
            <a:off x="685800" y="2130425"/>
            <a:ext cx="7772400" cy="3530600"/>
          </a:xfrm>
        </p:spPr>
        <p:txBody>
          <a:bodyPr/>
          <a:lstStyle/>
          <a:p>
            <a:r>
              <a:rPr lang="en-US" altLang="zh-CN" dirty="0" smtClean="0">
                <a:latin typeface="Arial" panose="020B0604020202020204" pitchFamily="34" charset="0"/>
              </a:rPr>
              <a:t>Hadoop</a:t>
            </a:r>
            <a:br>
              <a:rPr lang="zh-CN" altLang="en-US" dirty="0" smtClean="0">
                <a:latin typeface="Arial" panose="020B0604020202020204" pitchFamily="34" charset="0"/>
              </a:rPr>
            </a:br>
            <a:br>
              <a:rPr lang="zh-CN" altLang="en-US" dirty="0" smtClean="0">
                <a:latin typeface="Arial" panose="020B0604020202020204" pitchFamily="34" charset="0"/>
              </a:rPr>
            </a:br>
            <a:r>
              <a:rPr lang="zh-CN" altLang="en-US" sz="3600" dirty="0" smtClean="0">
                <a:latin typeface="Arial" panose="020B0604020202020204" pitchFamily="34" charset="0"/>
              </a:rPr>
              <a:t>第</a:t>
            </a:r>
            <a:r>
              <a:rPr lang="zh-CN" altLang="en-US" sz="3600" dirty="0">
                <a:latin typeface="Arial" panose="020B0604020202020204" pitchFamily="34" charset="0"/>
              </a:rPr>
              <a:t>三</a:t>
            </a:r>
            <a:r>
              <a:rPr lang="zh-CN" altLang="en-US" sz="3600" dirty="0" smtClean="0">
                <a:latin typeface="Arial" panose="020B0604020202020204" pitchFamily="34" charset="0"/>
              </a:rPr>
              <a:t>章</a:t>
            </a:r>
            <a:r>
              <a:rPr lang="en-US" altLang="zh-CN" sz="3600" dirty="0" smtClean="0">
                <a:latin typeface="Arial" panose="020B0604020202020204" pitchFamily="34" charset="0"/>
              </a:rPr>
              <a:t>:</a:t>
            </a:r>
            <a:r>
              <a:rPr lang="en-US" altLang="zh-CN" sz="3600" dirty="0" err="1" smtClean="0">
                <a:latin typeface="Arial" panose="020B0604020202020204" pitchFamily="34" charset="0"/>
              </a:rPr>
              <a:t>MapReduce</a:t>
            </a:r>
            <a:br>
              <a:rPr lang="zh-CN" altLang="en-US" dirty="0">
                <a:latin typeface="Arial" panose="020B0604020202020204" pitchFamily="34" charset="0"/>
              </a:rPr>
            </a:b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err="1" smtClean="0"/>
              <a:t>MapReduce</a:t>
            </a:r>
            <a:r>
              <a:rPr lang="zh-CN" altLang="en-US" dirty="0" smtClean="0"/>
              <a:t>交互</a:t>
            </a:r>
            <a:endParaRPr lang="en-US" dirty="0" smtClean="0"/>
          </a:p>
        </p:txBody>
      </p:sp>
      <p:sp>
        <p:nvSpPr>
          <p:cNvPr id="19459" name="Content Placeholder 2"/>
          <p:cNvSpPr>
            <a:spLocks noGrp="1"/>
          </p:cNvSpPr>
          <p:nvPr>
            <p:ph idx="1"/>
          </p:nvPr>
        </p:nvSpPr>
        <p:spPr>
          <a:xfrm>
            <a:off x="609600" y="1447800"/>
            <a:ext cx="7918450" cy="2284728"/>
          </a:xfrm>
        </p:spPr>
        <p:txBody>
          <a:bodyPr/>
          <a:lstStyle/>
          <a:p>
            <a:pPr lvl="1" eaLnBrk="1" hangingPunct="1"/>
            <a:r>
              <a:rPr lang="en-US" altLang="zh-CN" dirty="0" err="1" smtClean="0"/>
              <a:t>MapReduce</a:t>
            </a:r>
            <a:r>
              <a:rPr lang="zh-CN" altLang="en-US" dirty="0" smtClean="0"/>
              <a:t>程序可以由</a:t>
            </a:r>
            <a:r>
              <a:rPr lang="en-US" altLang="zh-CN" dirty="0" err="1" smtClean="0"/>
              <a:t>java,C</a:t>
            </a:r>
            <a:r>
              <a:rPr lang="zh-CN" altLang="en-US" dirty="0" smtClean="0"/>
              <a:t>或者脚本语言编写</a:t>
            </a:r>
            <a:r>
              <a:rPr lang="en-US" dirty="0" smtClean="0"/>
              <a:t>.</a:t>
            </a:r>
            <a:endParaRPr lang="en-US" dirty="0" smtClean="0"/>
          </a:p>
          <a:p>
            <a:pPr lvl="1" eaLnBrk="1" hangingPunct="1"/>
            <a:r>
              <a:rPr lang="zh-CN" altLang="en-US" dirty="0" smtClean="0"/>
              <a:t>高抽象级别</a:t>
            </a:r>
            <a:r>
              <a:rPr lang="en-US" altLang="zh-CN" dirty="0"/>
              <a:t>(Hive, Pig)</a:t>
            </a:r>
            <a:r>
              <a:rPr lang="zh-CN" altLang="en-US" dirty="0" smtClean="0"/>
              <a:t>可以使交互更容易</a:t>
            </a:r>
            <a:r>
              <a:rPr lang="en-US" dirty="0" smtClean="0"/>
              <a:t>.</a:t>
            </a:r>
            <a:endParaRPr lang="en-US" dirty="0" smtClean="0"/>
          </a:p>
          <a:p>
            <a:pPr lvl="2" eaLnBrk="1" hangingPunct="1"/>
            <a:r>
              <a:rPr lang="zh-CN" altLang="en-US" dirty="0" smtClean="0"/>
              <a:t>优化结构的</a:t>
            </a:r>
            <a:r>
              <a:rPr lang="en-US" altLang="zh-CN" dirty="0" err="1" smtClean="0"/>
              <a:t>MapReduce</a:t>
            </a:r>
            <a:r>
              <a:rPr lang="en-US" altLang="zh-CN" dirty="0" smtClean="0"/>
              <a:t> job</a:t>
            </a:r>
            <a:r>
              <a:rPr lang="en-US" dirty="0" smtClean="0"/>
              <a:t>.</a:t>
            </a:r>
            <a:endParaRPr lang="en-US" dirty="0" smtClean="0"/>
          </a:p>
          <a:p>
            <a:pPr lvl="1" eaLnBrk="1" hangingPunct="1"/>
            <a:r>
              <a:rPr lang="zh-CN" altLang="en-US" dirty="0" smtClean="0"/>
              <a:t>代码</a:t>
            </a:r>
            <a:r>
              <a:rPr lang="en-US" dirty="0" smtClean="0"/>
              <a:t>:</a:t>
            </a:r>
            <a:endParaRPr lang="en-US" dirty="0" smtClean="0"/>
          </a:p>
          <a:p>
            <a:pPr lvl="2" eaLnBrk="1" hangingPunct="1"/>
            <a:r>
              <a:rPr lang="zh-CN" altLang="en-US" dirty="0" smtClean="0"/>
              <a:t>提交到</a:t>
            </a:r>
            <a:r>
              <a:rPr lang="en-US" altLang="zh-CN" dirty="0" smtClean="0"/>
              <a:t>Master</a:t>
            </a:r>
            <a:r>
              <a:rPr lang="zh-CN" altLang="en-US" dirty="0" smtClean="0"/>
              <a:t>节点的</a:t>
            </a:r>
            <a:r>
              <a:rPr lang="en-US" altLang="zh-CN" dirty="0" err="1"/>
              <a:t>JobTracker</a:t>
            </a:r>
            <a:r>
              <a:rPr lang="en-US" altLang="zh-CN" dirty="0"/>
              <a:t> </a:t>
            </a:r>
            <a:r>
              <a:rPr lang="zh-CN" altLang="en-US" dirty="0" smtClean="0"/>
              <a:t>后台进程</a:t>
            </a:r>
            <a:endParaRPr lang="en-US" dirty="0" smtClean="0"/>
          </a:p>
          <a:p>
            <a:pPr lvl="2" eaLnBrk="1" hangingPunct="1"/>
            <a:r>
              <a:rPr lang="zh-CN" altLang="en-US" dirty="0" smtClean="0"/>
              <a:t>在</a:t>
            </a:r>
            <a:r>
              <a:rPr lang="en-US" altLang="zh-CN" dirty="0" smtClean="0"/>
              <a:t>slave</a:t>
            </a:r>
            <a:r>
              <a:rPr lang="zh-CN" altLang="en-US" dirty="0" smtClean="0"/>
              <a:t>节点的</a:t>
            </a:r>
            <a:r>
              <a:rPr lang="en-US" altLang="zh-CN" dirty="0" err="1"/>
              <a:t>TaskTrackers</a:t>
            </a:r>
            <a:r>
              <a:rPr lang="en-US" altLang="zh-CN" dirty="0"/>
              <a:t> </a:t>
            </a:r>
            <a:r>
              <a:rPr lang="zh-CN" altLang="en-US" dirty="0" smtClean="0"/>
              <a:t>后台进程执行</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t>
            </a:r>
            <a:r>
              <a:rPr lang="zh-CN" altLang="en-US" smtClean="0"/>
              <a:t>处理</a:t>
            </a:r>
            <a:endParaRPr lang="en-US" dirty="0"/>
          </a:p>
        </p:txBody>
      </p:sp>
      <p:sp>
        <p:nvSpPr>
          <p:cNvPr id="3" name="Content Placeholder 2"/>
          <p:cNvSpPr>
            <a:spLocks noGrp="1"/>
          </p:cNvSpPr>
          <p:nvPr>
            <p:ph idx="1"/>
          </p:nvPr>
        </p:nvSpPr>
        <p:spPr>
          <a:xfrm>
            <a:off x="609600" y="1447800"/>
            <a:ext cx="7918450" cy="1509131"/>
          </a:xfrm>
        </p:spPr>
        <p:txBody>
          <a:bodyPr/>
          <a:lstStyle/>
          <a:p>
            <a:pPr lvl="1"/>
            <a:r>
              <a:rPr lang="zh-CN" altLang="en-US" dirty="0" smtClean="0"/>
              <a:t>使用</a:t>
            </a:r>
            <a:r>
              <a:rPr lang="en-US" dirty="0" smtClean="0"/>
              <a:t>MRv1 or YARN</a:t>
            </a:r>
            <a:r>
              <a:rPr lang="zh-CN" altLang="en-US" dirty="0" smtClean="0"/>
              <a:t>处理大数据</a:t>
            </a:r>
            <a:r>
              <a:rPr lang="en-US" dirty="0" smtClean="0"/>
              <a:t>. </a:t>
            </a:r>
            <a:endParaRPr lang="en-US" dirty="0" smtClean="0"/>
          </a:p>
          <a:p>
            <a:pPr lvl="2"/>
            <a:r>
              <a:rPr lang="en-US" dirty="0" smtClean="0"/>
              <a:t>MRv1 </a:t>
            </a:r>
            <a:r>
              <a:rPr lang="zh-CN" altLang="en-US" dirty="0" smtClean="0"/>
              <a:t>是在</a:t>
            </a:r>
            <a:r>
              <a:rPr lang="en-US" altLang="zh-CN" dirty="0" smtClean="0"/>
              <a:t>YARN</a:t>
            </a:r>
            <a:r>
              <a:rPr lang="zh-CN" altLang="en-US" dirty="0" smtClean="0"/>
              <a:t>之前的处理框架</a:t>
            </a:r>
            <a:r>
              <a:rPr lang="en-US" dirty="0" smtClean="0"/>
              <a:t>.</a:t>
            </a:r>
            <a:endParaRPr lang="en-US" dirty="0" smtClean="0"/>
          </a:p>
          <a:p>
            <a:pPr lvl="2"/>
            <a:r>
              <a:rPr lang="en-US" dirty="0" smtClean="0"/>
              <a:t>YARN</a:t>
            </a:r>
            <a:r>
              <a:rPr lang="zh-CN" altLang="en-US" dirty="0" smtClean="0"/>
              <a:t>是一种弹性的，可扩展的处理框架</a:t>
            </a:r>
            <a:r>
              <a:rPr lang="en-US" dirty="0" smtClean="0"/>
              <a:t>.</a:t>
            </a:r>
            <a:endParaRPr lang="en-US" dirty="0" smtClean="0"/>
          </a:p>
          <a:p>
            <a:pPr lvl="1"/>
            <a:r>
              <a:rPr lang="zh-CN" altLang="en-US" dirty="0" smtClean="0"/>
              <a:t>这一</a:t>
            </a:r>
            <a:r>
              <a:rPr lang="en-US" altLang="zh-CN" dirty="0" err="1" smtClean="0"/>
              <a:t>lession</a:t>
            </a:r>
            <a:r>
              <a:rPr lang="zh-CN" altLang="en-US" dirty="0" smtClean="0"/>
              <a:t>使用</a:t>
            </a:r>
            <a:r>
              <a:rPr lang="en-US" dirty="0" smtClean="0"/>
              <a:t>MRv</a:t>
            </a:r>
            <a:r>
              <a:rPr lang="en-US" altLang="zh-CN" dirty="0"/>
              <a:t>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(MRv1) Daemons</a:t>
            </a:r>
            <a:endParaRPr lang="en-US" dirty="0"/>
          </a:p>
        </p:txBody>
      </p:sp>
      <p:graphicFrame>
        <p:nvGraphicFramePr>
          <p:cNvPr id="4" name="Content Placeholder 3"/>
          <p:cNvGraphicFramePr>
            <a:graphicFrameLocks noGrp="1"/>
          </p:cNvGraphicFramePr>
          <p:nvPr>
            <p:ph idx="1"/>
          </p:nvPr>
        </p:nvGraphicFramePr>
        <p:xfrm>
          <a:off x="609600" y="1219200"/>
          <a:ext cx="7918450" cy="3327400"/>
        </p:xfrm>
        <a:graphic>
          <a:graphicData uri="http://schemas.openxmlformats.org/drawingml/2006/table">
            <a:tbl>
              <a:tblPr firstRow="1" bandRow="1">
                <a:tableStyleId>{93296810-A885-4BE3-A3E7-6D5BEEA58F35}</a:tableStyleId>
              </a:tblPr>
              <a:tblGrid>
                <a:gridCol w="2209800"/>
                <a:gridCol w="5708650"/>
              </a:tblGrid>
              <a:tr h="370840">
                <a:tc>
                  <a:txBody>
                    <a:bodyPr/>
                    <a:lstStyle/>
                    <a:p>
                      <a:r>
                        <a:rPr lang="en-US" dirty="0" smtClean="0"/>
                        <a:t>Component</a:t>
                      </a:r>
                      <a:endParaRPr lang="en-US" dirty="0"/>
                    </a:p>
                  </a:txBody>
                  <a:tcPr/>
                </a:tc>
                <a:tc>
                  <a:txBody>
                    <a:bodyPr/>
                    <a:lstStyle/>
                    <a:p>
                      <a:r>
                        <a:rPr lang="en-US" dirty="0" smtClean="0"/>
                        <a:t>Description</a:t>
                      </a:r>
                      <a:endParaRPr lang="en-US" dirty="0"/>
                    </a:p>
                  </a:txBody>
                  <a:tcPr/>
                </a:tc>
              </a:tr>
              <a:tr h="370840">
                <a:tc>
                  <a:txBody>
                    <a:bodyPr/>
                    <a:lstStyle/>
                    <a:p>
                      <a:r>
                        <a:rPr lang="en-US" sz="1600" b="1" dirty="0" smtClean="0"/>
                        <a:t>JobTracker </a:t>
                      </a:r>
                      <a:endParaRPr lang="en-US" sz="1600" b="1" dirty="0" smtClean="0"/>
                    </a:p>
                    <a:p>
                      <a:r>
                        <a:rPr lang="en-US" sz="1600" b="0" dirty="0" smtClean="0"/>
                        <a:t>(Master daemon)</a:t>
                      </a:r>
                      <a:endParaRPr lang="en-US" sz="1600" b="0" dirty="0"/>
                    </a:p>
                  </a:txBody>
                  <a:tcPr/>
                </a:tc>
                <a:tc>
                  <a:txBody>
                    <a:bodyPr/>
                    <a:lstStyle/>
                    <a:p>
                      <a:pPr marL="282575" lvl="0" indent="-282575">
                        <a:buClr>
                          <a:srgbClr val="FF0000"/>
                        </a:buClr>
                        <a:buFont typeface="Arial" panose="020B0604020202020204" pitchFamily="34" charset="0"/>
                        <a:buChar char="•"/>
                      </a:pPr>
                      <a:r>
                        <a:rPr lang="zh-CN" altLang="en-US" sz="1600" baseline="0" dirty="0" smtClean="0"/>
                        <a:t>接收客户端提交的任务</a:t>
                      </a:r>
                      <a:endParaRPr lang="en-US" sz="1600" baseline="0" dirty="0" smtClean="0"/>
                    </a:p>
                    <a:p>
                      <a:pPr marL="282575" lvl="0" indent="-282575">
                        <a:buClr>
                          <a:srgbClr val="FF0000"/>
                        </a:buClr>
                        <a:buFont typeface="Arial" panose="020B0604020202020204" pitchFamily="34" charset="0"/>
                        <a:buChar char="•"/>
                      </a:pPr>
                      <a:r>
                        <a:rPr lang="zh-CN" altLang="en-US" sz="1600" baseline="0" dirty="0" smtClean="0"/>
                        <a:t>调度在</a:t>
                      </a:r>
                      <a:r>
                        <a:rPr lang="en-US" altLang="zh-CN" sz="1600" baseline="0" dirty="0" smtClean="0"/>
                        <a:t>slave</a:t>
                      </a:r>
                      <a:r>
                        <a:rPr lang="zh-CN" altLang="en-US" sz="1600" baseline="0" dirty="0" smtClean="0"/>
                        <a:t>节点运行的</a:t>
                      </a:r>
                      <a:r>
                        <a:rPr lang="en-US" altLang="zh-CN" sz="1600" baseline="0" dirty="0" smtClean="0"/>
                        <a:t>task</a:t>
                      </a:r>
                      <a:endParaRPr lang="en-US" sz="1600" baseline="0" dirty="0" smtClean="0"/>
                    </a:p>
                    <a:p>
                      <a:pPr marL="282575" lvl="0" indent="-282575">
                        <a:buClr>
                          <a:srgbClr val="FF0000"/>
                        </a:buClr>
                        <a:buFont typeface="Arial" panose="020B0604020202020204" pitchFamily="34" charset="0"/>
                        <a:buChar char="•"/>
                      </a:pPr>
                      <a:r>
                        <a:rPr lang="zh-CN" altLang="en-US" sz="1600" baseline="0" dirty="0" smtClean="0"/>
                        <a:t>检查从节点的健康状况和</a:t>
                      </a:r>
                      <a:r>
                        <a:rPr lang="en-US" altLang="zh-CN" sz="1600" baseline="0" dirty="0" smtClean="0"/>
                        <a:t>task</a:t>
                      </a:r>
                      <a:r>
                        <a:rPr lang="zh-CN" altLang="en-US" sz="1600" baseline="0" dirty="0" smtClean="0"/>
                        <a:t>运行</a:t>
                      </a:r>
                      <a:endParaRPr lang="en-US" sz="1600" dirty="0" smtClean="0"/>
                    </a:p>
                    <a:p>
                      <a:pPr marL="282575" lvl="0" indent="-282575">
                        <a:buClr>
                          <a:srgbClr val="FF0000"/>
                        </a:buClr>
                        <a:buFont typeface="Arial" panose="020B0604020202020204" pitchFamily="34" charset="0"/>
                        <a:buChar char="•"/>
                      </a:pPr>
                      <a:r>
                        <a:rPr lang="zh-CN" altLang="en-US" sz="1600" dirty="0" smtClean="0"/>
                        <a:t>每个</a:t>
                      </a:r>
                      <a:r>
                        <a:rPr lang="en-US" sz="1600" b="1" dirty="0" err="1" smtClean="0"/>
                        <a:t>MapReduce</a:t>
                      </a:r>
                      <a:r>
                        <a:rPr lang="en-US" sz="1600" b="1" dirty="0" smtClean="0"/>
                        <a:t> cluster</a:t>
                      </a:r>
                      <a:r>
                        <a:rPr lang="zh-CN" altLang="en-US" sz="1600" kern="1200" dirty="0" smtClean="0">
                          <a:solidFill>
                            <a:schemeClr val="dk1"/>
                          </a:solidFill>
                          <a:latin typeface="+mn-lt"/>
                          <a:ea typeface="+mn-ea"/>
                          <a:cs typeface="+mn-cs"/>
                        </a:rPr>
                        <a:t>有一个</a:t>
                      </a:r>
                      <a:r>
                        <a:rPr lang="en-US" altLang="zh-CN" sz="1600" b="1" dirty="0" err="1" smtClean="0"/>
                        <a:t>JobTracker</a:t>
                      </a:r>
                      <a:r>
                        <a:rPr lang="en-US" altLang="zh-CN" sz="1600" dirty="0" smtClean="0"/>
                        <a:t> </a:t>
                      </a:r>
                      <a:r>
                        <a:rPr lang="en-US" sz="1600" b="0" dirty="0" smtClean="0"/>
                        <a:t>.</a:t>
                      </a:r>
                      <a:endParaRPr lang="en-US" sz="1600" b="0" dirty="0"/>
                    </a:p>
                  </a:txBody>
                  <a:tcPr/>
                </a:tc>
              </a:tr>
              <a:tr h="370840">
                <a:tc>
                  <a:txBody>
                    <a:bodyPr/>
                    <a:lstStyle/>
                    <a:p>
                      <a:r>
                        <a:rPr lang="en-US" sz="1600" b="1" dirty="0" smtClean="0"/>
                        <a:t>TaskTracker</a:t>
                      </a:r>
                      <a:endParaRPr lang="en-US" sz="1600" b="1" dirty="0" smtClean="0"/>
                    </a:p>
                    <a:p>
                      <a:r>
                        <a:rPr lang="en-US" sz="1600" b="0" dirty="0" smtClean="0"/>
                        <a:t>(Slave</a:t>
                      </a:r>
                      <a:r>
                        <a:rPr lang="en-US" sz="1600" b="0" baseline="0" dirty="0" smtClean="0"/>
                        <a:t> daemons)</a:t>
                      </a:r>
                      <a:endParaRPr lang="en-US" sz="1600" b="0" dirty="0"/>
                    </a:p>
                  </a:txBody>
                  <a:tcPr/>
                </a:tc>
                <a:tc>
                  <a:txBody>
                    <a:bodyPr/>
                    <a:lstStyle/>
                    <a:p>
                      <a:pPr marL="282575" indent="-282575">
                        <a:buClr>
                          <a:srgbClr val="FF0000"/>
                        </a:buClr>
                        <a:buFont typeface="Arial" panose="020B0604020202020204" pitchFamily="34" charset="0"/>
                        <a:buChar char="•"/>
                      </a:pPr>
                      <a:r>
                        <a:rPr lang="zh-CN" altLang="en-US" sz="1600" dirty="0" smtClean="0"/>
                        <a:t>从</a:t>
                      </a:r>
                      <a:r>
                        <a:rPr lang="en-US" sz="1600" dirty="0" err="1" smtClean="0"/>
                        <a:t>JobTracker</a:t>
                      </a:r>
                      <a:r>
                        <a:rPr lang="zh-CN" altLang="en-US" sz="1600" dirty="0" smtClean="0"/>
                        <a:t>接收</a:t>
                      </a:r>
                      <a:r>
                        <a:rPr lang="en-US" altLang="zh-CN" sz="1600" dirty="0" smtClean="0"/>
                        <a:t>task</a:t>
                      </a:r>
                      <a:r>
                        <a:rPr lang="zh-CN" altLang="en-US" sz="1600" dirty="0" smtClean="0"/>
                        <a:t>任务</a:t>
                      </a:r>
                      <a:endParaRPr lang="en-US" sz="1600" dirty="0" smtClean="0"/>
                    </a:p>
                    <a:p>
                      <a:pPr marL="282575" indent="-282575">
                        <a:buClr>
                          <a:srgbClr val="FF0000"/>
                        </a:buClr>
                        <a:buFont typeface="Arial" panose="020B0604020202020204" pitchFamily="34" charset="0"/>
                        <a:buChar char="•"/>
                      </a:pPr>
                      <a:r>
                        <a:rPr lang="zh-CN" altLang="en-US" sz="1600" dirty="0" smtClean="0"/>
                        <a:t>实例化用户代码</a:t>
                      </a:r>
                      <a:endParaRPr lang="en-US" sz="1600" dirty="0" smtClean="0"/>
                    </a:p>
                    <a:p>
                      <a:pPr marL="282575" indent="-282575">
                        <a:buClr>
                          <a:srgbClr val="FF0000"/>
                        </a:buClr>
                        <a:buFont typeface="Arial" panose="020B0604020202020204" pitchFamily="34" charset="0"/>
                        <a:buChar char="•"/>
                      </a:pPr>
                      <a:r>
                        <a:rPr lang="zh-CN" altLang="en-US" sz="1600" dirty="0" smtClean="0"/>
                        <a:t>本地执行</a:t>
                      </a:r>
                      <a:r>
                        <a:rPr lang="en-US" altLang="zh-CN" sz="1600" dirty="0" smtClean="0"/>
                        <a:t>task</a:t>
                      </a:r>
                      <a:r>
                        <a:rPr lang="zh-CN" altLang="en-US" sz="1600" dirty="0" smtClean="0"/>
                        <a:t>，并定期向</a:t>
                      </a:r>
                      <a:r>
                        <a:rPr lang="en-US" altLang="zh-CN" sz="1600" dirty="0" err="1" smtClean="0"/>
                        <a:t>JobTracker</a:t>
                      </a:r>
                      <a:r>
                        <a:rPr lang="zh-CN" altLang="en-US" sz="1600" dirty="0" smtClean="0"/>
                        <a:t>报告处理结果</a:t>
                      </a:r>
                      <a:endParaRPr lang="en-US" sz="1600" dirty="0" smtClean="0"/>
                    </a:p>
                    <a:p>
                      <a:pPr marL="282575" indent="-282575">
                        <a:buClr>
                          <a:srgbClr val="FF0000"/>
                        </a:buClr>
                        <a:buFont typeface="Arial" panose="020B0604020202020204" pitchFamily="34" charset="0"/>
                        <a:buChar char="•"/>
                      </a:pPr>
                      <a:r>
                        <a:rPr lang="zh-CN" altLang="en-US" sz="1600" dirty="0" smtClean="0"/>
                        <a:t>在每个</a:t>
                      </a:r>
                      <a:r>
                        <a:rPr lang="en-US" sz="1600" b="1" dirty="0" smtClean="0"/>
                        <a:t>slave </a:t>
                      </a:r>
                      <a:r>
                        <a:rPr lang="zh-CN" altLang="en-US" sz="1600" b="0" dirty="0" smtClean="0"/>
                        <a:t>节点有一个</a:t>
                      </a:r>
                      <a:r>
                        <a:rPr lang="en-US" altLang="zh-CN" sz="1600" b="1" dirty="0" err="1" smtClean="0"/>
                        <a:t>TaskTracker</a:t>
                      </a:r>
                      <a:r>
                        <a:rPr lang="en-US" sz="1600" dirty="0" smtClean="0"/>
                        <a:t>. </a:t>
                      </a:r>
                      <a:endParaRPr lang="en-US" sz="1600" dirty="0" smtClean="0"/>
                    </a:p>
                    <a:p>
                      <a:pPr marL="282575" indent="-282575">
                        <a:buClr>
                          <a:srgbClr val="FF0000"/>
                        </a:buClr>
                        <a:buFont typeface="Arial" panose="020B0604020202020204" pitchFamily="34" charset="0"/>
                        <a:buChar char="•"/>
                      </a:pPr>
                      <a:r>
                        <a:rPr lang="en-US" altLang="zh-CN" sz="1600" dirty="0" err="1" smtClean="0"/>
                        <a:t>TaskTrackers</a:t>
                      </a:r>
                      <a:r>
                        <a:rPr lang="zh-CN" altLang="en-US" sz="1600" dirty="0" smtClean="0"/>
                        <a:t>和</a:t>
                      </a:r>
                      <a:r>
                        <a:rPr lang="en-US" altLang="zh-CN" sz="1600" dirty="0" err="1" smtClean="0"/>
                        <a:t>DataNodes</a:t>
                      </a:r>
                      <a:r>
                        <a:rPr lang="zh-CN" altLang="en-US" sz="1600" dirty="0" smtClean="0"/>
                        <a:t>运行在相同的机器</a:t>
                      </a:r>
                      <a:r>
                        <a:rPr lang="en-US" sz="1600" dirty="0" smtClean="0"/>
                        <a:t>.</a:t>
                      </a:r>
                      <a:endParaRPr lang="en-US" sz="1600" dirty="0"/>
                    </a:p>
                  </a:txBody>
                  <a:tcPr/>
                </a:tc>
              </a:tr>
              <a:tr h="370840">
                <a:tc>
                  <a:txBody>
                    <a:bodyPr/>
                    <a:lstStyle/>
                    <a:p>
                      <a:r>
                        <a:rPr lang="en-US" sz="1600" b="1" dirty="0" smtClean="0"/>
                        <a:t>Map and Reduce Tasks</a:t>
                      </a:r>
                      <a:endParaRPr lang="en-US" sz="1600" b="1" dirty="0"/>
                    </a:p>
                  </a:txBody>
                  <a:tcPr/>
                </a:tc>
                <a:tc>
                  <a:txBody>
                    <a:bodyPr/>
                    <a:lstStyle/>
                    <a:p>
                      <a:pPr marL="282575" indent="-282575">
                        <a:buClr>
                          <a:srgbClr val="FF0000"/>
                        </a:buClr>
                        <a:buFont typeface="Arial" panose="020B0604020202020204" pitchFamily="34" charset="0"/>
                        <a:buChar char="•"/>
                      </a:pPr>
                      <a:r>
                        <a:rPr lang="zh-CN" altLang="en-US" sz="1600" baseline="0" dirty="0" smtClean="0"/>
                        <a:t>在从节点运行</a:t>
                      </a:r>
                      <a:r>
                        <a:rPr lang="en-US" altLang="zh-CN" sz="1600" baseline="0" dirty="0" err="1" smtClean="0"/>
                        <a:t>MapReduce</a:t>
                      </a:r>
                      <a:r>
                        <a:rPr lang="zh-CN" altLang="en-US" sz="1600" baseline="0" dirty="0" smtClean="0"/>
                        <a:t>代码</a:t>
                      </a:r>
                      <a:r>
                        <a:rPr lang="en-US" sz="1600" baseline="0" dirty="0" smtClean="0"/>
                        <a:t>.  </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8"/>
          <p:cNvGrpSpPr/>
          <p:nvPr/>
        </p:nvGrpSpPr>
        <p:grpSpPr>
          <a:xfrm>
            <a:off x="1699260" y="2023412"/>
            <a:ext cx="4966335" cy="3021590"/>
            <a:chOff x="1699260" y="1801089"/>
            <a:chExt cx="4966335" cy="3021590"/>
          </a:xfrm>
        </p:grpSpPr>
        <p:sp>
          <p:nvSpPr>
            <p:cNvPr id="100" name="Freeform 99"/>
            <p:cNvSpPr/>
            <p:nvPr/>
          </p:nvSpPr>
          <p:spPr bwMode="auto">
            <a:xfrm flipV="1">
              <a:off x="4173855" y="4237268"/>
              <a:ext cx="2491740" cy="441960"/>
            </a:xfrm>
            <a:custGeom>
              <a:avLst/>
              <a:gdLst>
                <a:gd name="connsiteX0" fmla="*/ 0 w 2491740"/>
                <a:gd name="connsiteY0" fmla="*/ 0 h 441960"/>
                <a:gd name="connsiteX1" fmla="*/ 2491740 w 2491740"/>
                <a:gd name="connsiteY1" fmla="*/ 0 h 441960"/>
                <a:gd name="connsiteX2" fmla="*/ 2491740 w 2491740"/>
                <a:gd name="connsiteY2" fmla="*/ 441960 h 441960"/>
              </a:gdLst>
              <a:ahLst/>
              <a:cxnLst>
                <a:cxn ang="0">
                  <a:pos x="connsiteX0" y="connsiteY0"/>
                </a:cxn>
                <a:cxn ang="0">
                  <a:pos x="connsiteX1" y="connsiteY1"/>
                </a:cxn>
                <a:cxn ang="0">
                  <a:pos x="connsiteX2" y="connsiteY2"/>
                </a:cxn>
              </a:cxnLst>
              <a:rect l="l" t="t" r="r" b="b"/>
              <a:pathLst>
                <a:path w="2491740" h="441960">
                  <a:moveTo>
                    <a:pt x="0" y="0"/>
                  </a:moveTo>
                  <a:lnTo>
                    <a:pt x="2491740" y="0"/>
                  </a:lnTo>
                  <a:lnTo>
                    <a:pt x="2491740" y="44196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b="1" dirty="0" smtClean="0">
                <a:latin typeface="Arial" panose="020B0604020202020204" pitchFamily="34" charset="0"/>
              </a:endParaRPr>
            </a:p>
          </p:txBody>
        </p:sp>
        <p:sp>
          <p:nvSpPr>
            <p:cNvPr id="101" name="Freeform 100"/>
            <p:cNvSpPr/>
            <p:nvPr/>
          </p:nvSpPr>
          <p:spPr bwMode="auto">
            <a:xfrm flipH="1" flipV="1">
              <a:off x="1699260" y="4237918"/>
              <a:ext cx="2491740" cy="441960"/>
            </a:xfrm>
            <a:custGeom>
              <a:avLst/>
              <a:gdLst>
                <a:gd name="connsiteX0" fmla="*/ 0 w 2491740"/>
                <a:gd name="connsiteY0" fmla="*/ 0 h 441960"/>
                <a:gd name="connsiteX1" fmla="*/ 2491740 w 2491740"/>
                <a:gd name="connsiteY1" fmla="*/ 0 h 441960"/>
                <a:gd name="connsiteX2" fmla="*/ 2491740 w 2491740"/>
                <a:gd name="connsiteY2" fmla="*/ 441960 h 441960"/>
              </a:gdLst>
              <a:ahLst/>
              <a:cxnLst>
                <a:cxn ang="0">
                  <a:pos x="connsiteX0" y="connsiteY0"/>
                </a:cxn>
                <a:cxn ang="0">
                  <a:pos x="connsiteX1" y="connsiteY1"/>
                </a:cxn>
                <a:cxn ang="0">
                  <a:pos x="connsiteX2" y="connsiteY2"/>
                </a:cxn>
              </a:cxnLst>
              <a:rect l="l" t="t" r="r" b="b"/>
              <a:pathLst>
                <a:path w="2491740" h="441960">
                  <a:moveTo>
                    <a:pt x="0" y="0"/>
                  </a:moveTo>
                  <a:lnTo>
                    <a:pt x="2491740" y="0"/>
                  </a:lnTo>
                  <a:lnTo>
                    <a:pt x="2491740" y="44196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b="1" dirty="0" smtClean="0">
                <a:latin typeface="Arial" panose="020B0604020202020204" pitchFamily="34" charset="0"/>
              </a:endParaRPr>
            </a:p>
          </p:txBody>
        </p:sp>
        <p:cxnSp>
          <p:nvCxnSpPr>
            <p:cNvPr id="98" name="Straight Arrow Connector 97"/>
            <p:cNvCxnSpPr/>
            <p:nvPr/>
          </p:nvCxnSpPr>
          <p:spPr bwMode="auto">
            <a:xfrm flipV="1">
              <a:off x="4189095" y="4349677"/>
              <a:ext cx="0" cy="473002"/>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105" name="Straight Connector 104"/>
            <p:cNvCxnSpPr/>
            <p:nvPr/>
          </p:nvCxnSpPr>
          <p:spPr bwMode="auto">
            <a:xfrm>
              <a:off x="4165599" y="1801089"/>
              <a:ext cx="0" cy="381000"/>
            </a:xfrm>
            <a:prstGeom prst="line">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cxnSp>
      </p:grpSp>
      <p:sp>
        <p:nvSpPr>
          <p:cNvPr id="2" name="Title 1"/>
          <p:cNvSpPr>
            <a:spLocks noGrp="1"/>
          </p:cNvSpPr>
          <p:nvPr>
            <p:ph type="title"/>
          </p:nvPr>
        </p:nvSpPr>
        <p:spPr/>
        <p:txBody>
          <a:bodyPr/>
          <a:lstStyle/>
          <a:p>
            <a:r>
              <a:rPr lang="en-US" dirty="0" smtClean="0"/>
              <a:t>Hadoop Basic Cluster (MRv1): Example</a:t>
            </a:r>
            <a:br>
              <a:rPr lang="en-US" dirty="0" smtClean="0"/>
            </a:br>
            <a:endParaRPr lang="en-US" dirty="0"/>
          </a:p>
        </p:txBody>
      </p:sp>
      <p:sp>
        <p:nvSpPr>
          <p:cNvPr id="53" name="TextBox 52"/>
          <p:cNvSpPr txBox="1"/>
          <p:nvPr/>
        </p:nvSpPr>
        <p:spPr>
          <a:xfrm>
            <a:off x="1248111" y="1447800"/>
            <a:ext cx="1997663"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HDFS Master Nodes</a:t>
            </a:r>
            <a:endParaRPr lang="en-US" sz="1400" b="1" dirty="0" smtClean="0">
              <a:solidFill>
                <a:schemeClr val="accent2"/>
              </a:solidFill>
              <a:latin typeface="Comic Sans MS" panose="030F0702030302020204" pitchFamily="66" charset="0"/>
            </a:endParaRPr>
          </a:p>
        </p:txBody>
      </p:sp>
      <p:sp>
        <p:nvSpPr>
          <p:cNvPr id="56" name="Rectangle 55"/>
          <p:cNvSpPr/>
          <p:nvPr/>
        </p:nvSpPr>
        <p:spPr bwMode="auto">
          <a:xfrm>
            <a:off x="3352800" y="1153597"/>
            <a:ext cx="1600200" cy="914400"/>
          </a:xfrm>
          <a:prstGeom prst="rect">
            <a:avLst/>
          </a:prstGeom>
          <a:solidFill>
            <a:srgbClr val="CCECFF"/>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b="1" i="1" u="none" strike="noStrike" cap="none" normalizeH="0" baseline="0" dirty="0" smtClean="0">
                <a:ln>
                  <a:noFill/>
                </a:ln>
                <a:solidFill>
                  <a:srgbClr val="0000FF"/>
                </a:solidFill>
                <a:effectLst/>
                <a:latin typeface="Arial" panose="020B0604020202020204" pitchFamily="34" charset="0"/>
              </a:rPr>
              <a:t>NameNode</a:t>
            </a:r>
            <a:endParaRPr kumimoji="0" lang="en-US" sz="1000" b="1" i="1" u="none" strike="noStrike" cap="none" normalizeH="0" baseline="0" dirty="0" smtClean="0">
              <a:ln>
                <a:noFill/>
              </a:ln>
              <a:solidFill>
                <a:srgbClr val="0000FF"/>
              </a:solidFill>
              <a:effectLst/>
              <a:latin typeface="Arial" panose="020B0604020202020204"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lang="en-US" sz="1000" b="1" i="1" dirty="0" smtClean="0">
                <a:solidFill>
                  <a:srgbClr val="0000FF"/>
                </a:solidFill>
                <a:latin typeface="Arial" panose="020B0604020202020204" pitchFamily="34" charset="0"/>
              </a:rPr>
              <a:t>(Active &amp; Standby)</a:t>
            </a:r>
            <a:endParaRPr lang="en-US" sz="1000" b="1" i="1" dirty="0" smtClean="0">
              <a:solidFill>
                <a:srgbClr val="0000FF"/>
              </a:solidFill>
              <a:latin typeface="Arial" panose="020B0604020202020204"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000" i="1" u="none" strike="noStrike" cap="none" normalizeH="0" baseline="0" dirty="0" smtClean="0">
              <a:ln>
                <a:noFill/>
              </a:ln>
              <a:solidFill>
                <a:srgbClr val="0000FF"/>
              </a:solidFill>
              <a:effectLst/>
              <a:latin typeface="Arial" panose="020B0604020202020204"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i="1" u="none" strike="noStrike" cap="none" normalizeH="0" baseline="0" dirty="0" smtClean="0">
                <a:ln>
                  <a:noFill/>
                </a:ln>
                <a:solidFill>
                  <a:srgbClr val="0000FF"/>
                </a:solidFill>
                <a:effectLst/>
                <a:latin typeface="Arial" panose="020B0604020202020204" pitchFamily="34" charset="0"/>
              </a:rPr>
              <a:t>File system</a:t>
            </a:r>
            <a:r>
              <a:rPr kumimoji="0" lang="en-US" sz="1000" i="1" u="none" strike="noStrike" cap="none" normalizeH="0" dirty="0" smtClean="0">
                <a:ln>
                  <a:noFill/>
                </a:ln>
                <a:solidFill>
                  <a:srgbClr val="0000FF"/>
                </a:solidFill>
                <a:effectLst/>
                <a:latin typeface="Arial" panose="020B0604020202020204" pitchFamily="34" charset="0"/>
              </a:rPr>
              <a:t> state and Metadata</a:t>
            </a:r>
            <a:endParaRPr kumimoji="0" lang="en-US" sz="1000" i="1" u="none" strike="noStrike" cap="none" normalizeH="0" baseline="0" dirty="0" smtClean="0">
              <a:ln>
                <a:noFill/>
              </a:ln>
              <a:solidFill>
                <a:srgbClr val="0000FF"/>
              </a:solidFill>
              <a:effectLst/>
              <a:latin typeface="Arial" panose="020B0604020202020204" pitchFamily="34" charset="0"/>
            </a:endParaRPr>
          </a:p>
        </p:txBody>
      </p:sp>
      <p:grpSp>
        <p:nvGrpSpPr>
          <p:cNvPr id="4" name="Group 81"/>
          <p:cNvGrpSpPr/>
          <p:nvPr/>
        </p:nvGrpSpPr>
        <p:grpSpPr>
          <a:xfrm>
            <a:off x="6019800" y="1145977"/>
            <a:ext cx="782638" cy="1074738"/>
            <a:chOff x="7132638" y="1447800"/>
            <a:chExt cx="1106487" cy="1668463"/>
          </a:xfrm>
        </p:grpSpPr>
        <p:graphicFrame>
          <p:nvGraphicFramePr>
            <p:cNvPr id="1028" name="Object 17"/>
            <p:cNvGraphicFramePr>
              <a:graphicFrameLocks noChangeAspect="1"/>
            </p:cNvGraphicFramePr>
            <p:nvPr/>
          </p:nvGraphicFramePr>
          <p:xfrm>
            <a:off x="7132638" y="1447800"/>
            <a:ext cx="552450" cy="1377950"/>
          </p:xfrm>
          <a:graphic>
            <a:graphicData uri="http://schemas.openxmlformats.org/presentationml/2006/ole">
              <mc:AlternateContent xmlns:mc="http://schemas.openxmlformats.org/markup-compatibility/2006">
                <mc:Choice xmlns:v="urn:schemas-microsoft-com:vml" Requires="v">
                  <p:oleObj spid="_x0000_s33730" name="Photo Editor Photo" r:id="rId1" imgW="781050" imgH="1943100" progId="">
                    <p:embed/>
                  </p:oleObj>
                </mc:Choice>
                <mc:Fallback>
                  <p:oleObj name="Photo Editor Photo" r:id="rId1" imgW="781050" imgH="1943100" progId="">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132638" y="1447800"/>
                          <a:ext cx="552450" cy="137795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8"/>
            <p:cNvGraphicFramePr>
              <a:graphicFrameLocks noChangeAspect="1"/>
            </p:cNvGraphicFramePr>
            <p:nvPr/>
          </p:nvGraphicFramePr>
          <p:xfrm>
            <a:off x="7493000" y="2125663"/>
            <a:ext cx="746125" cy="990600"/>
          </p:xfrm>
          <a:graphic>
            <a:graphicData uri="http://schemas.openxmlformats.org/presentationml/2006/ole">
              <mc:AlternateContent xmlns:mc="http://schemas.openxmlformats.org/markup-compatibility/2006">
                <mc:Choice xmlns:v="urn:schemas-microsoft-com:vml" Requires="v">
                  <p:oleObj spid="_x0000_s33731" name="Photo Editor Photo" r:id="rId3" imgW="1104900" imgH="1466850" progId="">
                    <p:embed/>
                  </p:oleObj>
                </mc:Choice>
                <mc:Fallback>
                  <p:oleObj name="Photo Editor Photo" r:id="rId3" imgW="1104900" imgH="1466850"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493000" y="2125663"/>
                          <a:ext cx="746125" cy="990600"/>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3" name="Picture 2"/>
          <p:cNvPicPr>
            <a:picLocks noChangeAspect="1" noChangeArrowheads="1"/>
          </p:cNvPicPr>
          <p:nvPr/>
        </p:nvPicPr>
        <p:blipFill>
          <a:blip r:embed="rId5" cstate="print"/>
          <a:srcRect/>
          <a:stretch>
            <a:fillRect/>
          </a:stretch>
        </p:blipFill>
        <p:spPr bwMode="auto">
          <a:xfrm>
            <a:off x="5018474" y="1358702"/>
            <a:ext cx="467926" cy="685566"/>
          </a:xfrm>
          <a:prstGeom prst="rect">
            <a:avLst/>
          </a:prstGeom>
          <a:noFill/>
          <a:ln w="9525">
            <a:noFill/>
            <a:miter lim="800000"/>
            <a:headEnd/>
            <a:tailEnd/>
          </a:ln>
        </p:spPr>
      </p:pic>
      <p:sp>
        <p:nvSpPr>
          <p:cNvPr id="75" name="TextBox 74"/>
          <p:cNvSpPr txBox="1"/>
          <p:nvPr/>
        </p:nvSpPr>
        <p:spPr>
          <a:xfrm>
            <a:off x="3115238" y="6019800"/>
            <a:ext cx="2371162"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MapReduce Master Node</a:t>
            </a:r>
            <a:endParaRPr lang="en-US" sz="1400" b="1" dirty="0" smtClean="0">
              <a:solidFill>
                <a:schemeClr val="accent2"/>
              </a:solidFill>
              <a:latin typeface="Comic Sans MS" panose="030F0702030302020204" pitchFamily="66" charset="0"/>
            </a:endParaRPr>
          </a:p>
        </p:txBody>
      </p:sp>
      <p:sp>
        <p:nvSpPr>
          <p:cNvPr id="76" name="Rectangle 75"/>
          <p:cNvSpPr/>
          <p:nvPr/>
        </p:nvSpPr>
        <p:spPr bwMode="auto">
          <a:xfrm>
            <a:off x="3352800" y="5105400"/>
            <a:ext cx="1752600" cy="914400"/>
          </a:xfrm>
          <a:prstGeom prst="rect">
            <a:avLst/>
          </a:prstGeom>
          <a:solidFill>
            <a:srgbClr val="92D050"/>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b="1" i="1" u="none" strike="noStrike" cap="none" normalizeH="0" baseline="0" dirty="0" smtClean="0">
                <a:ln>
                  <a:noFill/>
                </a:ln>
                <a:solidFill>
                  <a:schemeClr val="tx1"/>
                </a:solidFill>
                <a:effectLst/>
                <a:latin typeface="Arial" panose="020B0604020202020204" pitchFamily="34" charset="0"/>
              </a:rPr>
              <a:t>JobTracker</a:t>
            </a:r>
            <a:endParaRPr kumimoji="0" lang="en-US" sz="1000" b="1" i="1" u="none" strike="noStrike" cap="none" normalizeH="0" baseline="0" dirty="0" smtClean="0">
              <a:ln>
                <a:noFill/>
              </a:ln>
              <a:solidFill>
                <a:schemeClr val="tx1"/>
              </a:solidFill>
              <a:effectLst/>
              <a:latin typeface="Arial" panose="020B0604020202020204"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lang="en-US" sz="1000" i="1" dirty="0" smtClean="0">
              <a:latin typeface="Arial" panose="020B0604020202020204"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lang="en-US" sz="1000" i="1" dirty="0" smtClean="0">
                <a:latin typeface="Arial" panose="020B0604020202020204" pitchFamily="34" charset="0"/>
              </a:rPr>
              <a:t>Scheduling and Tracking jobs, Failure handling, and Resource management</a:t>
            </a:r>
            <a:r>
              <a:rPr kumimoji="0" lang="en-US" sz="1000" i="1" u="none" strike="noStrike" cap="none" normalizeH="0" baseline="0" dirty="0" smtClean="0">
                <a:ln>
                  <a:noFill/>
                </a:ln>
                <a:solidFill>
                  <a:schemeClr val="tx1"/>
                </a:solidFill>
                <a:effectLst/>
                <a:latin typeface="Arial" panose="020B0604020202020204" pitchFamily="34" charset="0"/>
              </a:rPr>
              <a:t> </a:t>
            </a:r>
            <a:endParaRPr kumimoji="0" lang="en-US" sz="1000" i="1" u="none" strike="noStrike" cap="none" normalizeH="0" baseline="0" dirty="0" smtClean="0">
              <a:ln>
                <a:noFill/>
              </a:ln>
              <a:solidFill>
                <a:schemeClr val="tx1"/>
              </a:solidFill>
              <a:effectLst/>
              <a:latin typeface="Arial" panose="020B0604020202020204" pitchFamily="34" charset="0"/>
            </a:endParaRPr>
          </a:p>
        </p:txBody>
      </p:sp>
      <p:pic>
        <p:nvPicPr>
          <p:cNvPr id="86" name="Picture 33" descr="C:\Documents and Settings\lserhal\My Documents\My Pictures\peop019.gif"/>
          <p:cNvPicPr>
            <a:picLocks noChangeAspect="1" noChangeArrowheads="1"/>
          </p:cNvPicPr>
          <p:nvPr/>
        </p:nvPicPr>
        <p:blipFill>
          <a:blip r:embed="rId6" cstate="print"/>
          <a:srcRect/>
          <a:stretch>
            <a:fillRect/>
          </a:stretch>
        </p:blipFill>
        <p:spPr bwMode="auto">
          <a:xfrm>
            <a:off x="6843712" y="5173774"/>
            <a:ext cx="852488" cy="898786"/>
          </a:xfrm>
          <a:prstGeom prst="rect">
            <a:avLst/>
          </a:prstGeom>
          <a:noFill/>
          <a:ln w="9525">
            <a:noFill/>
            <a:miter lim="800000"/>
            <a:headEnd/>
            <a:tailEnd/>
          </a:ln>
        </p:spPr>
      </p:pic>
      <p:sp>
        <p:nvSpPr>
          <p:cNvPr id="58" name="TextBox 57"/>
          <p:cNvSpPr txBox="1"/>
          <p:nvPr/>
        </p:nvSpPr>
        <p:spPr>
          <a:xfrm>
            <a:off x="773336" y="4234888"/>
            <a:ext cx="2156360"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(Server) 1</a:t>
            </a:r>
            <a:endParaRPr lang="en-US" sz="1400" b="1" dirty="0" smtClean="0">
              <a:solidFill>
                <a:schemeClr val="accent2"/>
              </a:solidFill>
              <a:latin typeface="Comic Sans MS" panose="030F0702030302020204" pitchFamily="66" charset="0"/>
            </a:endParaRPr>
          </a:p>
        </p:txBody>
      </p:sp>
      <p:sp>
        <p:nvSpPr>
          <p:cNvPr id="77" name="TextBox 76"/>
          <p:cNvSpPr txBox="1"/>
          <p:nvPr/>
        </p:nvSpPr>
        <p:spPr>
          <a:xfrm>
            <a:off x="3120950" y="4234888"/>
            <a:ext cx="2156360"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(Server) 2</a:t>
            </a:r>
            <a:endParaRPr lang="en-US" sz="1400" b="1" dirty="0" smtClean="0">
              <a:solidFill>
                <a:schemeClr val="accent2"/>
              </a:solidFill>
              <a:latin typeface="Comic Sans MS" panose="030F0702030302020204" pitchFamily="66" charset="0"/>
            </a:endParaRPr>
          </a:p>
        </p:txBody>
      </p:sp>
      <p:sp>
        <p:nvSpPr>
          <p:cNvPr id="78" name="TextBox 77"/>
          <p:cNvSpPr txBox="1"/>
          <p:nvPr/>
        </p:nvSpPr>
        <p:spPr>
          <a:xfrm>
            <a:off x="5753115" y="4234888"/>
            <a:ext cx="2156361"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(Server) 3</a:t>
            </a:r>
            <a:endParaRPr lang="en-US" sz="1400" b="1" dirty="0" smtClean="0">
              <a:solidFill>
                <a:schemeClr val="accent2"/>
              </a:solidFill>
              <a:latin typeface="Comic Sans MS" panose="030F0702030302020204" pitchFamily="66" charset="0"/>
            </a:endParaRPr>
          </a:p>
        </p:txBody>
      </p:sp>
      <p:pic>
        <p:nvPicPr>
          <p:cNvPr id="43" name="Picture 2"/>
          <p:cNvPicPr>
            <a:picLocks noChangeAspect="1" noChangeArrowheads="1"/>
          </p:cNvPicPr>
          <p:nvPr/>
        </p:nvPicPr>
        <p:blipFill>
          <a:blip r:embed="rId5" cstate="print"/>
          <a:srcRect/>
          <a:stretch>
            <a:fillRect/>
          </a:stretch>
        </p:blipFill>
        <p:spPr bwMode="auto">
          <a:xfrm>
            <a:off x="5472112" y="5286384"/>
            <a:ext cx="467926" cy="685566"/>
          </a:xfrm>
          <a:prstGeom prst="rect">
            <a:avLst/>
          </a:prstGeom>
          <a:noFill/>
          <a:ln w="9525">
            <a:noFill/>
            <a:miter lim="800000"/>
            <a:headEnd/>
            <a:tailEnd/>
          </a:ln>
        </p:spPr>
      </p:pic>
      <p:pic>
        <p:nvPicPr>
          <p:cNvPr id="46" name="Picture 2"/>
          <p:cNvPicPr>
            <a:picLocks noChangeAspect="1" noChangeArrowheads="1"/>
          </p:cNvPicPr>
          <p:nvPr/>
        </p:nvPicPr>
        <p:blipFill>
          <a:blip r:embed="rId5" cstate="print"/>
          <a:srcRect/>
          <a:stretch>
            <a:fillRect/>
          </a:stretch>
        </p:blipFill>
        <p:spPr bwMode="auto">
          <a:xfrm>
            <a:off x="5475674" y="1374577"/>
            <a:ext cx="467926" cy="685566"/>
          </a:xfrm>
          <a:prstGeom prst="rect">
            <a:avLst/>
          </a:prstGeom>
          <a:noFill/>
          <a:ln w="9525">
            <a:noFill/>
            <a:miter lim="800000"/>
            <a:headEnd/>
            <a:tailEnd/>
          </a:ln>
        </p:spPr>
      </p:pic>
      <p:pic>
        <p:nvPicPr>
          <p:cNvPr id="47" name="Picture 2"/>
          <p:cNvPicPr>
            <a:picLocks noChangeAspect="1" noChangeArrowheads="1"/>
          </p:cNvPicPr>
          <p:nvPr/>
        </p:nvPicPr>
        <p:blipFill>
          <a:blip r:embed="rId5" cstate="print"/>
          <a:srcRect/>
          <a:stretch>
            <a:fillRect/>
          </a:stretch>
        </p:blipFill>
        <p:spPr bwMode="auto">
          <a:xfrm>
            <a:off x="5929312" y="5297036"/>
            <a:ext cx="467926" cy="685566"/>
          </a:xfrm>
          <a:prstGeom prst="rect">
            <a:avLst/>
          </a:prstGeom>
          <a:noFill/>
          <a:ln w="9525">
            <a:noFill/>
            <a:miter lim="800000"/>
            <a:headEnd/>
            <a:tailEnd/>
          </a:ln>
        </p:spPr>
      </p:pic>
      <p:pic>
        <p:nvPicPr>
          <p:cNvPr id="84" name="Picture 1039" descr="C:\Documents and Settings\lserhal\My Documents\My Pictures\Graphics Library\process run.gif"/>
          <p:cNvPicPr>
            <a:picLocks noChangeAspect="1" noChangeArrowheads="1"/>
          </p:cNvPicPr>
          <p:nvPr/>
        </p:nvPicPr>
        <p:blipFill>
          <a:blip r:embed="rId7" cstate="print"/>
          <a:srcRect/>
          <a:stretch>
            <a:fillRect/>
          </a:stretch>
        </p:blipFill>
        <p:spPr bwMode="auto">
          <a:xfrm>
            <a:off x="6310312" y="5173774"/>
            <a:ext cx="530226" cy="950576"/>
          </a:xfrm>
          <a:prstGeom prst="rect">
            <a:avLst/>
          </a:prstGeom>
          <a:noFill/>
          <a:ln w="9525">
            <a:noFill/>
            <a:miter lim="800000"/>
            <a:headEnd/>
            <a:tailEnd/>
          </a:ln>
        </p:spPr>
      </p:pic>
      <p:pic>
        <p:nvPicPr>
          <p:cNvPr id="42" name="Picture 7" descr="C:\Users\LSERHAL.ORADEV\Desktop\cnt204316.gif"/>
          <p:cNvPicPr>
            <a:picLocks noChangeAspect="1" noChangeArrowheads="1"/>
          </p:cNvPicPr>
          <p:nvPr/>
        </p:nvPicPr>
        <p:blipFill>
          <a:blip r:embed="rId8" cstate="print"/>
          <a:srcRect/>
          <a:stretch>
            <a:fillRect/>
          </a:stretch>
        </p:blipFill>
        <p:spPr bwMode="auto">
          <a:xfrm>
            <a:off x="457200" y="5023796"/>
            <a:ext cx="861646" cy="933450"/>
          </a:xfrm>
          <a:prstGeom prst="rect">
            <a:avLst/>
          </a:prstGeom>
          <a:noFill/>
        </p:spPr>
      </p:pic>
      <p:sp>
        <p:nvSpPr>
          <p:cNvPr id="44" name="TextBox 43"/>
          <p:cNvSpPr txBox="1"/>
          <p:nvPr/>
        </p:nvSpPr>
        <p:spPr>
          <a:xfrm>
            <a:off x="503341" y="5938196"/>
            <a:ext cx="736099" cy="338554"/>
          </a:xfrm>
          <a:prstGeom prst="rect">
            <a:avLst/>
          </a:prstGeom>
          <a:noFill/>
        </p:spPr>
        <p:txBody>
          <a:bodyPr wrap="none" rtlCol="0">
            <a:spAutoFit/>
          </a:bodyPr>
          <a:lstStyle/>
          <a:p>
            <a:r>
              <a:rPr lang="en-US" sz="1600" b="1" dirty="0" smtClean="0">
                <a:solidFill>
                  <a:schemeClr val="accent2"/>
                </a:solidFill>
                <a:latin typeface="LavosHandy™" pitchFamily="66" charset="0"/>
              </a:rPr>
              <a:t>Client </a:t>
            </a:r>
            <a:endParaRPr lang="en-US" sz="1600" b="1" dirty="0">
              <a:solidFill>
                <a:schemeClr val="accent2"/>
              </a:solidFill>
              <a:latin typeface="LavosHandy™" pitchFamily="66" charset="0"/>
            </a:endParaRPr>
          </a:p>
        </p:txBody>
      </p:sp>
      <p:cxnSp>
        <p:nvCxnSpPr>
          <p:cNvPr id="48" name="Straight Arrow Connector 47"/>
          <p:cNvCxnSpPr/>
          <p:nvPr/>
        </p:nvCxnSpPr>
        <p:spPr bwMode="auto">
          <a:xfrm>
            <a:off x="1524000" y="5743350"/>
            <a:ext cx="1752600" cy="0"/>
          </a:xfrm>
          <a:prstGeom prst="straightConnector1">
            <a:avLst/>
          </a:prstGeom>
          <a:noFill/>
          <a:ln w="28575" cap="flat" cmpd="sng" algn="ctr">
            <a:solidFill>
              <a:schemeClr val="tx1"/>
            </a:solidFill>
            <a:prstDash val="solid"/>
            <a:round/>
            <a:headEnd type="none" w="sm" len="sm"/>
            <a:tailEnd type="triangle" w="lg" len="lg"/>
          </a:ln>
          <a:effectLst>
            <a:outerShdw blurRad="50800" dist="38100" dir="5400000" algn="t" rotWithShape="0">
              <a:prstClr val="black">
                <a:alpha val="40000"/>
              </a:prstClr>
            </a:outerShdw>
          </a:effectLst>
        </p:spPr>
      </p:cxnSp>
      <p:grpSp>
        <p:nvGrpSpPr>
          <p:cNvPr id="5" name="Group 95"/>
          <p:cNvGrpSpPr/>
          <p:nvPr/>
        </p:nvGrpSpPr>
        <p:grpSpPr>
          <a:xfrm>
            <a:off x="609600" y="2700868"/>
            <a:ext cx="2397110" cy="1472491"/>
            <a:chOff x="609600" y="2463801"/>
            <a:chExt cx="2397110" cy="1472491"/>
          </a:xfrm>
        </p:grpSpPr>
        <p:grpSp>
          <p:nvGrpSpPr>
            <p:cNvPr id="6" name="Group 66"/>
            <p:cNvGrpSpPr/>
            <p:nvPr/>
          </p:nvGrpSpPr>
          <p:grpSpPr>
            <a:xfrm>
              <a:off x="2202341" y="3130748"/>
              <a:ext cx="804369" cy="805544"/>
              <a:chOff x="4904174" y="4267200"/>
              <a:chExt cx="804369" cy="805544"/>
            </a:xfrm>
          </p:grpSpPr>
          <p:pic>
            <p:nvPicPr>
              <p:cNvPr id="68" name="Picture 2"/>
              <p:cNvPicPr>
                <a:picLocks noChangeAspect="1" noChangeArrowheads="1"/>
              </p:cNvPicPr>
              <p:nvPr/>
            </p:nvPicPr>
            <p:blipFill>
              <a:blip r:embed="rId5" cstate="print"/>
              <a:srcRect/>
              <a:stretch>
                <a:fillRect/>
              </a:stretch>
            </p:blipFill>
            <p:spPr bwMode="auto">
              <a:xfrm>
                <a:off x="4904174" y="4314825"/>
                <a:ext cx="467926" cy="685566"/>
              </a:xfrm>
              <a:prstGeom prst="rect">
                <a:avLst/>
              </a:prstGeom>
              <a:noFill/>
              <a:ln w="9525">
                <a:noFill/>
                <a:miter lim="800000"/>
                <a:headEnd/>
                <a:tailEnd/>
              </a:ln>
            </p:spPr>
          </p:pic>
          <p:pic>
            <p:nvPicPr>
              <p:cNvPr id="69" name="Picture 8" descr="C:\Users\LSERHAL.ORADEV\Desktop\worker.gif"/>
              <p:cNvPicPr>
                <a:picLocks noChangeAspect="1" noChangeArrowheads="1"/>
              </p:cNvPicPr>
              <p:nvPr/>
            </p:nvPicPr>
            <p:blipFill>
              <a:blip r:embed="rId9" cstate="print"/>
              <a:srcRect/>
              <a:stretch>
                <a:fillRect/>
              </a:stretch>
            </p:blipFill>
            <p:spPr bwMode="auto">
              <a:xfrm>
                <a:off x="5374241" y="4267200"/>
                <a:ext cx="334302" cy="805544"/>
              </a:xfrm>
              <a:prstGeom prst="rect">
                <a:avLst/>
              </a:prstGeom>
              <a:noFill/>
            </p:spPr>
          </p:pic>
        </p:grpSp>
        <p:grpSp>
          <p:nvGrpSpPr>
            <p:cNvPr id="7" name="Group 80"/>
            <p:cNvGrpSpPr/>
            <p:nvPr/>
          </p:nvGrpSpPr>
          <p:grpSpPr>
            <a:xfrm>
              <a:off x="609600" y="2463801"/>
              <a:ext cx="1676400" cy="1454348"/>
              <a:chOff x="609600" y="2438400"/>
              <a:chExt cx="1676400" cy="1454348"/>
            </a:xfrm>
          </p:grpSpPr>
          <p:sp>
            <p:nvSpPr>
              <p:cNvPr id="70" name="Rectangle 69"/>
              <p:cNvSpPr/>
              <p:nvPr/>
            </p:nvSpPr>
            <p:spPr bwMode="auto">
              <a:xfrm>
                <a:off x="609600" y="2438400"/>
                <a:ext cx="1676400" cy="1454348"/>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b="1" i="1" u="none" strike="noStrike" cap="none" normalizeH="0" baseline="0" dirty="0" smtClean="0">
                    <a:ln>
                      <a:noFill/>
                    </a:ln>
                    <a:solidFill>
                      <a:srgbClr val="C00000"/>
                    </a:solidFill>
                    <a:effectLst/>
                    <a:latin typeface="Arial" panose="020B0604020202020204" pitchFamily="34" charset="0"/>
                  </a:rPr>
                  <a:t>DataNode</a:t>
                </a:r>
                <a:r>
                  <a:rPr kumimoji="0" lang="en-US" sz="1000" b="0" i="1" u="none" strike="noStrike" cap="none" normalizeH="0" baseline="0" dirty="0" smtClean="0">
                    <a:ln>
                      <a:noFill/>
                    </a:ln>
                    <a:solidFill>
                      <a:srgbClr val="C00000"/>
                    </a:solidFill>
                    <a:effectLst/>
                    <a:latin typeface="Arial" panose="020B0604020202020204" pitchFamily="34" charset="0"/>
                  </a:rPr>
                  <a:t> </a:t>
                </a:r>
                <a:r>
                  <a:rPr lang="en-US" sz="1000" i="1" dirty="0" smtClean="0">
                    <a:solidFill>
                      <a:srgbClr val="C00000"/>
                    </a:solidFill>
                    <a:latin typeface="Arial" panose="020B0604020202020204" pitchFamily="34" charset="0"/>
                  </a:rPr>
                  <a:t>&amp; </a:t>
                </a:r>
                <a:r>
                  <a:rPr kumimoji="0" lang="en-US" sz="1000" b="1" i="1" u="none" strike="noStrike" cap="none" normalizeH="0" baseline="0" dirty="0" smtClean="0">
                    <a:ln>
                      <a:noFill/>
                    </a:ln>
                    <a:solidFill>
                      <a:srgbClr val="00B050"/>
                    </a:solidFill>
                    <a:effectLst/>
                    <a:latin typeface="Arial" panose="020B0604020202020204" pitchFamily="34" charset="0"/>
                  </a:rPr>
                  <a:t>TaskTracker</a:t>
                </a:r>
                <a:endParaRPr kumimoji="0" lang="en-US" sz="1000" b="1" i="1" u="none" strike="noStrike" cap="none" normalizeH="0" baseline="0" dirty="0" smtClean="0">
                  <a:ln>
                    <a:noFill/>
                  </a:ln>
                  <a:solidFill>
                    <a:srgbClr val="00B050"/>
                  </a:solidFill>
                  <a:effectLst/>
                  <a:latin typeface="Arial" panose="020B0604020202020204" pitchFamily="34" charset="0"/>
                </a:endParaRPr>
              </a:p>
            </p:txBody>
          </p:sp>
          <p:sp>
            <p:nvSpPr>
              <p:cNvPr id="51" name="Rectangle 50"/>
              <p:cNvSpPr/>
              <p:nvPr/>
            </p:nvSpPr>
            <p:spPr bwMode="auto">
              <a:xfrm>
                <a:off x="1439336" y="3619501"/>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55" name="Rectangle 54"/>
              <p:cNvSpPr/>
              <p:nvPr/>
            </p:nvSpPr>
            <p:spPr bwMode="auto">
              <a:xfrm>
                <a:off x="1439333" y="33528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66" name="Rectangle 65"/>
              <p:cNvSpPr/>
              <p:nvPr/>
            </p:nvSpPr>
            <p:spPr bwMode="auto">
              <a:xfrm>
                <a:off x="618067" y="3488266"/>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67" name="Rectangle 66"/>
              <p:cNvSpPr/>
              <p:nvPr/>
            </p:nvSpPr>
            <p:spPr bwMode="auto">
              <a:xfrm>
                <a:off x="1464734" y="2713568"/>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71" name="Rectangle 70"/>
              <p:cNvSpPr/>
              <p:nvPr/>
            </p:nvSpPr>
            <p:spPr bwMode="auto">
              <a:xfrm>
                <a:off x="1464734" y="2967569"/>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79" name="Rectangle 78"/>
              <p:cNvSpPr/>
              <p:nvPr/>
            </p:nvSpPr>
            <p:spPr bwMode="auto">
              <a:xfrm>
                <a:off x="643465" y="2722032"/>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80" name="Rectangle 79"/>
              <p:cNvSpPr/>
              <p:nvPr/>
            </p:nvSpPr>
            <p:spPr bwMode="auto">
              <a:xfrm>
                <a:off x="651932" y="2967566"/>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grpSp>
      </p:grpSp>
      <p:grpSp>
        <p:nvGrpSpPr>
          <p:cNvPr id="8" name="Group 96"/>
          <p:cNvGrpSpPr/>
          <p:nvPr/>
        </p:nvGrpSpPr>
        <p:grpSpPr>
          <a:xfrm>
            <a:off x="3241690" y="2726976"/>
            <a:ext cx="2397110" cy="1472491"/>
            <a:chOff x="609600" y="2463801"/>
            <a:chExt cx="2397110" cy="1472491"/>
          </a:xfrm>
        </p:grpSpPr>
        <p:grpSp>
          <p:nvGrpSpPr>
            <p:cNvPr id="9" name="Group 66"/>
            <p:cNvGrpSpPr/>
            <p:nvPr/>
          </p:nvGrpSpPr>
          <p:grpSpPr>
            <a:xfrm>
              <a:off x="2202341" y="3130748"/>
              <a:ext cx="804369" cy="805544"/>
              <a:chOff x="4904174" y="4267200"/>
              <a:chExt cx="804369" cy="805544"/>
            </a:xfrm>
          </p:grpSpPr>
          <p:pic>
            <p:nvPicPr>
              <p:cNvPr id="118" name="Picture 2"/>
              <p:cNvPicPr>
                <a:picLocks noChangeAspect="1" noChangeArrowheads="1"/>
              </p:cNvPicPr>
              <p:nvPr/>
            </p:nvPicPr>
            <p:blipFill>
              <a:blip r:embed="rId5" cstate="print"/>
              <a:srcRect/>
              <a:stretch>
                <a:fillRect/>
              </a:stretch>
            </p:blipFill>
            <p:spPr bwMode="auto">
              <a:xfrm>
                <a:off x="4904174" y="4314825"/>
                <a:ext cx="467926" cy="685566"/>
              </a:xfrm>
              <a:prstGeom prst="rect">
                <a:avLst/>
              </a:prstGeom>
              <a:noFill/>
              <a:ln w="9525">
                <a:noFill/>
                <a:miter lim="800000"/>
                <a:headEnd/>
                <a:tailEnd/>
              </a:ln>
            </p:spPr>
          </p:pic>
          <p:pic>
            <p:nvPicPr>
              <p:cNvPr id="119" name="Picture 8" descr="C:\Users\LSERHAL.ORADEV\Desktop\worker.gif"/>
              <p:cNvPicPr>
                <a:picLocks noChangeAspect="1" noChangeArrowheads="1"/>
              </p:cNvPicPr>
              <p:nvPr/>
            </p:nvPicPr>
            <p:blipFill>
              <a:blip r:embed="rId9" cstate="print"/>
              <a:srcRect/>
              <a:stretch>
                <a:fillRect/>
              </a:stretch>
            </p:blipFill>
            <p:spPr bwMode="auto">
              <a:xfrm>
                <a:off x="5374241" y="4267200"/>
                <a:ext cx="334302" cy="805544"/>
              </a:xfrm>
              <a:prstGeom prst="rect">
                <a:avLst/>
              </a:prstGeom>
              <a:noFill/>
            </p:spPr>
          </p:pic>
        </p:grpSp>
        <p:grpSp>
          <p:nvGrpSpPr>
            <p:cNvPr id="10" name="Group 80"/>
            <p:cNvGrpSpPr/>
            <p:nvPr/>
          </p:nvGrpSpPr>
          <p:grpSpPr>
            <a:xfrm>
              <a:off x="609600" y="2463801"/>
              <a:ext cx="1676400" cy="1454348"/>
              <a:chOff x="609600" y="2438400"/>
              <a:chExt cx="1676400" cy="1454348"/>
            </a:xfrm>
          </p:grpSpPr>
          <p:sp>
            <p:nvSpPr>
              <p:cNvPr id="103" name="Rectangle 102"/>
              <p:cNvSpPr/>
              <p:nvPr/>
            </p:nvSpPr>
            <p:spPr bwMode="auto">
              <a:xfrm>
                <a:off x="609600" y="2438400"/>
                <a:ext cx="1676400" cy="1454348"/>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b="1" i="1" u="none" strike="noStrike" cap="none" normalizeH="0" baseline="0" dirty="0" smtClean="0">
                    <a:ln>
                      <a:noFill/>
                    </a:ln>
                    <a:solidFill>
                      <a:srgbClr val="C00000"/>
                    </a:solidFill>
                    <a:effectLst/>
                    <a:latin typeface="Arial" panose="020B0604020202020204" pitchFamily="34" charset="0"/>
                  </a:rPr>
                  <a:t>DataNode</a:t>
                </a:r>
                <a:r>
                  <a:rPr kumimoji="0" lang="en-US" sz="1000" b="0" i="1" u="none" strike="noStrike" cap="none" normalizeH="0" baseline="0" dirty="0" smtClean="0">
                    <a:ln>
                      <a:noFill/>
                    </a:ln>
                    <a:solidFill>
                      <a:srgbClr val="C00000"/>
                    </a:solidFill>
                    <a:effectLst/>
                    <a:latin typeface="Arial" panose="020B0604020202020204" pitchFamily="34" charset="0"/>
                  </a:rPr>
                  <a:t> </a:t>
                </a:r>
                <a:r>
                  <a:rPr lang="en-US" sz="1000" i="1" dirty="0" smtClean="0">
                    <a:solidFill>
                      <a:srgbClr val="C00000"/>
                    </a:solidFill>
                    <a:latin typeface="Arial" panose="020B0604020202020204" pitchFamily="34" charset="0"/>
                  </a:rPr>
                  <a:t>&amp; </a:t>
                </a:r>
                <a:r>
                  <a:rPr kumimoji="0" lang="en-US" sz="1000" b="1" i="1" u="none" strike="noStrike" cap="none" normalizeH="0" baseline="0" dirty="0" smtClean="0">
                    <a:ln>
                      <a:noFill/>
                    </a:ln>
                    <a:solidFill>
                      <a:srgbClr val="00B050"/>
                    </a:solidFill>
                    <a:effectLst/>
                    <a:latin typeface="Arial" panose="020B0604020202020204" pitchFamily="34" charset="0"/>
                  </a:rPr>
                  <a:t>TaskTracker</a:t>
                </a:r>
                <a:endParaRPr kumimoji="0" lang="en-US" sz="1000" b="1" i="1" u="none" strike="noStrike" cap="none" normalizeH="0" baseline="0" dirty="0" smtClean="0">
                  <a:ln>
                    <a:noFill/>
                  </a:ln>
                  <a:solidFill>
                    <a:srgbClr val="00B050"/>
                  </a:solidFill>
                  <a:effectLst/>
                  <a:latin typeface="Arial" panose="020B0604020202020204" pitchFamily="34" charset="0"/>
                </a:endParaRPr>
              </a:p>
            </p:txBody>
          </p:sp>
          <p:sp>
            <p:nvSpPr>
              <p:cNvPr id="104" name="Rectangle 103"/>
              <p:cNvSpPr/>
              <p:nvPr/>
            </p:nvSpPr>
            <p:spPr bwMode="auto">
              <a:xfrm>
                <a:off x="1439336" y="3619501"/>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07" name="Rectangle 106"/>
              <p:cNvSpPr/>
              <p:nvPr/>
            </p:nvSpPr>
            <p:spPr bwMode="auto">
              <a:xfrm>
                <a:off x="1439333" y="33528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08" name="Rectangle 107"/>
              <p:cNvSpPr/>
              <p:nvPr/>
            </p:nvSpPr>
            <p:spPr bwMode="auto">
              <a:xfrm>
                <a:off x="618067" y="3488266"/>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10" name="Rectangle 109"/>
              <p:cNvSpPr/>
              <p:nvPr/>
            </p:nvSpPr>
            <p:spPr bwMode="auto">
              <a:xfrm>
                <a:off x="1464734" y="2713568"/>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15" name="Rectangle 114"/>
              <p:cNvSpPr/>
              <p:nvPr/>
            </p:nvSpPr>
            <p:spPr bwMode="auto">
              <a:xfrm>
                <a:off x="1464734" y="2967569"/>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16" name="Rectangle 115"/>
              <p:cNvSpPr/>
              <p:nvPr/>
            </p:nvSpPr>
            <p:spPr bwMode="auto">
              <a:xfrm>
                <a:off x="643465" y="2722032"/>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17" name="Rectangle 116"/>
              <p:cNvSpPr/>
              <p:nvPr/>
            </p:nvSpPr>
            <p:spPr bwMode="auto">
              <a:xfrm>
                <a:off x="651932" y="2967566"/>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grpSp>
      </p:grpSp>
      <p:grpSp>
        <p:nvGrpSpPr>
          <p:cNvPr id="11" name="Group 119"/>
          <p:cNvGrpSpPr/>
          <p:nvPr/>
        </p:nvGrpSpPr>
        <p:grpSpPr>
          <a:xfrm>
            <a:off x="5908690" y="2751667"/>
            <a:ext cx="2397110" cy="1472491"/>
            <a:chOff x="609600" y="2463801"/>
            <a:chExt cx="2397110" cy="1472491"/>
          </a:xfrm>
        </p:grpSpPr>
        <p:grpSp>
          <p:nvGrpSpPr>
            <p:cNvPr id="12" name="Group 66"/>
            <p:cNvGrpSpPr/>
            <p:nvPr/>
          </p:nvGrpSpPr>
          <p:grpSpPr>
            <a:xfrm>
              <a:off x="2202341" y="3130748"/>
              <a:ext cx="804369" cy="805544"/>
              <a:chOff x="4904174" y="4267200"/>
              <a:chExt cx="804369" cy="805544"/>
            </a:xfrm>
          </p:grpSpPr>
          <p:pic>
            <p:nvPicPr>
              <p:cNvPr id="131" name="Picture 2"/>
              <p:cNvPicPr>
                <a:picLocks noChangeAspect="1" noChangeArrowheads="1"/>
              </p:cNvPicPr>
              <p:nvPr/>
            </p:nvPicPr>
            <p:blipFill>
              <a:blip r:embed="rId5" cstate="print"/>
              <a:srcRect/>
              <a:stretch>
                <a:fillRect/>
              </a:stretch>
            </p:blipFill>
            <p:spPr bwMode="auto">
              <a:xfrm>
                <a:off x="4904174" y="4314825"/>
                <a:ext cx="467926" cy="685566"/>
              </a:xfrm>
              <a:prstGeom prst="rect">
                <a:avLst/>
              </a:prstGeom>
              <a:noFill/>
              <a:ln w="9525">
                <a:noFill/>
                <a:miter lim="800000"/>
                <a:headEnd/>
                <a:tailEnd/>
              </a:ln>
            </p:spPr>
          </p:pic>
          <p:pic>
            <p:nvPicPr>
              <p:cNvPr id="132" name="Picture 8" descr="C:\Users\LSERHAL.ORADEV\Desktop\worker.gif"/>
              <p:cNvPicPr>
                <a:picLocks noChangeAspect="1" noChangeArrowheads="1"/>
              </p:cNvPicPr>
              <p:nvPr/>
            </p:nvPicPr>
            <p:blipFill>
              <a:blip r:embed="rId9" cstate="print"/>
              <a:srcRect/>
              <a:stretch>
                <a:fillRect/>
              </a:stretch>
            </p:blipFill>
            <p:spPr bwMode="auto">
              <a:xfrm>
                <a:off x="5374241" y="4267200"/>
                <a:ext cx="334302" cy="805544"/>
              </a:xfrm>
              <a:prstGeom prst="rect">
                <a:avLst/>
              </a:prstGeom>
              <a:noFill/>
            </p:spPr>
          </p:pic>
        </p:grpSp>
        <p:grpSp>
          <p:nvGrpSpPr>
            <p:cNvPr id="13" name="Group 80"/>
            <p:cNvGrpSpPr/>
            <p:nvPr/>
          </p:nvGrpSpPr>
          <p:grpSpPr>
            <a:xfrm>
              <a:off x="609600" y="2463801"/>
              <a:ext cx="1676400" cy="1454348"/>
              <a:chOff x="609600" y="2438400"/>
              <a:chExt cx="1676400" cy="1454348"/>
            </a:xfrm>
          </p:grpSpPr>
          <p:sp>
            <p:nvSpPr>
              <p:cNvPr id="123" name="Rectangle 122"/>
              <p:cNvSpPr/>
              <p:nvPr/>
            </p:nvSpPr>
            <p:spPr bwMode="auto">
              <a:xfrm>
                <a:off x="609600" y="2438400"/>
                <a:ext cx="1676400" cy="1454348"/>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000" b="1" i="1" u="none" strike="noStrike" cap="none" normalizeH="0" baseline="0" dirty="0" smtClean="0">
                    <a:ln>
                      <a:noFill/>
                    </a:ln>
                    <a:solidFill>
                      <a:srgbClr val="C00000"/>
                    </a:solidFill>
                    <a:effectLst/>
                    <a:latin typeface="Arial" panose="020B0604020202020204" pitchFamily="34" charset="0"/>
                  </a:rPr>
                  <a:t>DataNode</a:t>
                </a:r>
                <a:r>
                  <a:rPr kumimoji="0" lang="en-US" sz="1000" b="0" i="1" u="none" strike="noStrike" cap="none" normalizeH="0" baseline="0" dirty="0" smtClean="0">
                    <a:ln>
                      <a:noFill/>
                    </a:ln>
                    <a:solidFill>
                      <a:srgbClr val="C00000"/>
                    </a:solidFill>
                    <a:effectLst/>
                    <a:latin typeface="Arial" panose="020B0604020202020204" pitchFamily="34" charset="0"/>
                  </a:rPr>
                  <a:t> </a:t>
                </a:r>
                <a:r>
                  <a:rPr lang="en-US" sz="1000" i="1" dirty="0" smtClean="0">
                    <a:solidFill>
                      <a:srgbClr val="C00000"/>
                    </a:solidFill>
                    <a:latin typeface="Arial" panose="020B0604020202020204" pitchFamily="34" charset="0"/>
                  </a:rPr>
                  <a:t>&amp; </a:t>
                </a:r>
                <a:r>
                  <a:rPr kumimoji="0" lang="en-US" sz="1000" b="1" i="1" u="none" strike="noStrike" cap="none" normalizeH="0" baseline="0" dirty="0" smtClean="0">
                    <a:ln>
                      <a:noFill/>
                    </a:ln>
                    <a:solidFill>
                      <a:srgbClr val="00B050"/>
                    </a:solidFill>
                    <a:effectLst/>
                    <a:latin typeface="Arial" panose="020B0604020202020204" pitchFamily="34" charset="0"/>
                  </a:rPr>
                  <a:t>TaskTracker</a:t>
                </a:r>
                <a:endParaRPr kumimoji="0" lang="en-US" sz="1000" b="1" i="1" u="none" strike="noStrike" cap="none" normalizeH="0" baseline="0" dirty="0" smtClean="0">
                  <a:ln>
                    <a:noFill/>
                  </a:ln>
                  <a:solidFill>
                    <a:srgbClr val="00B050"/>
                  </a:solidFill>
                  <a:effectLst/>
                  <a:latin typeface="Arial" panose="020B0604020202020204" pitchFamily="34" charset="0"/>
                </a:endParaRPr>
              </a:p>
            </p:txBody>
          </p:sp>
          <p:sp>
            <p:nvSpPr>
              <p:cNvPr id="124" name="Rectangle 123"/>
              <p:cNvSpPr/>
              <p:nvPr/>
            </p:nvSpPr>
            <p:spPr bwMode="auto">
              <a:xfrm>
                <a:off x="1439336" y="3619501"/>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25" name="Rectangle 124"/>
              <p:cNvSpPr/>
              <p:nvPr/>
            </p:nvSpPr>
            <p:spPr bwMode="auto">
              <a:xfrm>
                <a:off x="1439333" y="33528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26" name="Rectangle 125"/>
              <p:cNvSpPr/>
              <p:nvPr/>
            </p:nvSpPr>
            <p:spPr bwMode="auto">
              <a:xfrm>
                <a:off x="618067" y="3488266"/>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sp>
            <p:nvSpPr>
              <p:cNvPr id="127" name="Rectangle 126"/>
              <p:cNvSpPr/>
              <p:nvPr/>
            </p:nvSpPr>
            <p:spPr bwMode="auto">
              <a:xfrm>
                <a:off x="1464734" y="2713568"/>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28" name="Rectangle 127"/>
              <p:cNvSpPr/>
              <p:nvPr/>
            </p:nvSpPr>
            <p:spPr bwMode="auto">
              <a:xfrm>
                <a:off x="1464734" y="2967569"/>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29" name="Rectangle 128"/>
              <p:cNvSpPr/>
              <p:nvPr/>
            </p:nvSpPr>
            <p:spPr bwMode="auto">
              <a:xfrm>
                <a:off x="643465" y="2722032"/>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sp>
            <p:nvSpPr>
              <p:cNvPr id="130" name="Rectangle 129"/>
              <p:cNvSpPr/>
              <p:nvPr/>
            </p:nvSpPr>
            <p:spPr bwMode="auto">
              <a:xfrm>
                <a:off x="651932" y="2967566"/>
                <a:ext cx="762000" cy="215900"/>
              </a:xfrm>
              <a:prstGeom prst="rect">
                <a:avLst/>
              </a:prstGeom>
              <a:solidFill>
                <a:srgbClr val="CCFF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000" dirty="0" smtClean="0">
                    <a:solidFill>
                      <a:schemeClr val="dk1"/>
                    </a:solidFill>
                    <a:latin typeface="Courier New" panose="02070309020205020404" pitchFamily="49" charset="0"/>
                    <a:cs typeface="Courier New" panose="02070309020205020404" pitchFamily="49" charset="0"/>
                  </a:rPr>
                  <a:t>mapper</a:t>
                </a:r>
                <a:endParaRPr lang="en-US" sz="1000" dirty="0">
                  <a:solidFill>
                    <a:schemeClr val="dk1"/>
                  </a:solidFill>
                  <a:latin typeface="Courier New" panose="02070309020205020404" pitchFamily="49" charset="0"/>
                  <a:cs typeface="Courier New" panose="02070309020205020404" pitchFamily="49" charset="0"/>
                </a:endParaRPr>
              </a:p>
            </p:txBody>
          </p:sp>
        </p:grpSp>
      </p:grpSp>
      <p:sp>
        <p:nvSpPr>
          <p:cNvPr id="134" name="Freeform 133"/>
          <p:cNvSpPr/>
          <p:nvPr/>
        </p:nvSpPr>
        <p:spPr bwMode="auto">
          <a:xfrm>
            <a:off x="4150995" y="2228017"/>
            <a:ext cx="2491740" cy="441960"/>
          </a:xfrm>
          <a:custGeom>
            <a:avLst/>
            <a:gdLst>
              <a:gd name="connsiteX0" fmla="*/ 0 w 2491740"/>
              <a:gd name="connsiteY0" fmla="*/ 0 h 441960"/>
              <a:gd name="connsiteX1" fmla="*/ 2491740 w 2491740"/>
              <a:gd name="connsiteY1" fmla="*/ 0 h 441960"/>
              <a:gd name="connsiteX2" fmla="*/ 2491740 w 2491740"/>
              <a:gd name="connsiteY2" fmla="*/ 441960 h 441960"/>
            </a:gdLst>
            <a:ahLst/>
            <a:cxnLst>
              <a:cxn ang="0">
                <a:pos x="connsiteX0" y="connsiteY0"/>
              </a:cxn>
              <a:cxn ang="0">
                <a:pos x="connsiteX1" y="connsiteY1"/>
              </a:cxn>
              <a:cxn ang="0">
                <a:pos x="connsiteX2" y="connsiteY2"/>
              </a:cxn>
            </a:cxnLst>
            <a:rect l="l" t="t" r="r" b="b"/>
            <a:pathLst>
              <a:path w="2491740" h="441960">
                <a:moveTo>
                  <a:pt x="0" y="0"/>
                </a:moveTo>
                <a:lnTo>
                  <a:pt x="2491740" y="0"/>
                </a:lnTo>
                <a:lnTo>
                  <a:pt x="2491740" y="44196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b="1" dirty="0" smtClean="0">
              <a:latin typeface="Arial" panose="020B0604020202020204" pitchFamily="34" charset="0"/>
            </a:endParaRPr>
          </a:p>
        </p:txBody>
      </p:sp>
      <p:sp>
        <p:nvSpPr>
          <p:cNvPr id="135" name="Freeform 134"/>
          <p:cNvSpPr/>
          <p:nvPr/>
        </p:nvSpPr>
        <p:spPr bwMode="auto">
          <a:xfrm flipH="1">
            <a:off x="1676400" y="2228017"/>
            <a:ext cx="2491740" cy="441960"/>
          </a:xfrm>
          <a:custGeom>
            <a:avLst/>
            <a:gdLst>
              <a:gd name="connsiteX0" fmla="*/ 0 w 2491740"/>
              <a:gd name="connsiteY0" fmla="*/ 0 h 441960"/>
              <a:gd name="connsiteX1" fmla="*/ 2491740 w 2491740"/>
              <a:gd name="connsiteY1" fmla="*/ 0 h 441960"/>
              <a:gd name="connsiteX2" fmla="*/ 2491740 w 2491740"/>
              <a:gd name="connsiteY2" fmla="*/ 441960 h 441960"/>
            </a:gdLst>
            <a:ahLst/>
            <a:cxnLst>
              <a:cxn ang="0">
                <a:pos x="connsiteX0" y="connsiteY0"/>
              </a:cxn>
              <a:cxn ang="0">
                <a:pos x="connsiteX1" y="connsiteY1"/>
              </a:cxn>
              <a:cxn ang="0">
                <a:pos x="connsiteX2" y="connsiteY2"/>
              </a:cxn>
            </a:cxnLst>
            <a:rect l="l" t="t" r="r" b="b"/>
            <a:pathLst>
              <a:path w="2491740" h="441960">
                <a:moveTo>
                  <a:pt x="0" y="0"/>
                </a:moveTo>
                <a:lnTo>
                  <a:pt x="2491740" y="0"/>
                </a:lnTo>
                <a:lnTo>
                  <a:pt x="2491740" y="441960"/>
                </a:ln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b="1" dirty="0" smtClean="0">
              <a:latin typeface="Arial" panose="020B0604020202020204" pitchFamily="34" charset="0"/>
            </a:endParaRPr>
          </a:p>
        </p:txBody>
      </p:sp>
      <p:cxnSp>
        <p:nvCxnSpPr>
          <p:cNvPr id="136" name="Straight Arrow Connector 135"/>
          <p:cNvCxnSpPr/>
          <p:nvPr/>
        </p:nvCxnSpPr>
        <p:spPr bwMode="auto">
          <a:xfrm>
            <a:off x="4166235" y="2136577"/>
            <a:ext cx="0" cy="473002"/>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MapReduce Application Workflow</a:t>
            </a:r>
            <a:br>
              <a:rPr lang="en-US" dirty="0" smtClean="0">
                <a:cs typeface="Arial" panose="020B0604020202020204" pitchFamily="34" charset="0"/>
              </a:rPr>
            </a:br>
            <a:endParaRPr lang="en-US" dirty="0"/>
          </a:p>
        </p:txBody>
      </p:sp>
      <p:sp>
        <p:nvSpPr>
          <p:cNvPr id="3" name="Content Placeholder 2"/>
          <p:cNvSpPr>
            <a:spLocks noGrp="1"/>
          </p:cNvSpPr>
          <p:nvPr>
            <p:ph idx="1"/>
          </p:nvPr>
        </p:nvSpPr>
        <p:spPr>
          <a:xfrm>
            <a:off x="609600" y="1229128"/>
            <a:ext cx="7918450" cy="3478901"/>
          </a:xfrm>
        </p:spPr>
        <p:txBody>
          <a:bodyPr/>
          <a:lstStyle/>
          <a:p>
            <a:pPr lvl="1">
              <a:buFont typeface="+mj-lt"/>
              <a:buAutoNum type="arabicPeriod"/>
            </a:pPr>
            <a:r>
              <a:rPr lang="zh-CN" altLang="en-US" dirty="0" smtClean="0"/>
              <a:t>客户端向</a:t>
            </a:r>
            <a:r>
              <a:rPr lang="en-US" dirty="0" err="1" smtClean="0"/>
              <a:t>JobTracker</a:t>
            </a:r>
            <a:r>
              <a:rPr lang="en-US" dirty="0" smtClean="0"/>
              <a:t> (JT)</a:t>
            </a:r>
            <a:r>
              <a:rPr lang="zh-CN" altLang="en-US" dirty="0" smtClean="0"/>
              <a:t>提交一个</a:t>
            </a:r>
            <a:r>
              <a:rPr lang="en-US" altLang="zh-CN" dirty="0" smtClean="0"/>
              <a:t>job</a:t>
            </a:r>
            <a:r>
              <a:rPr lang="en-US" dirty="0" smtClean="0"/>
              <a:t>.</a:t>
            </a:r>
            <a:endParaRPr lang="en-US" dirty="0" smtClean="0"/>
          </a:p>
          <a:p>
            <a:pPr lvl="1">
              <a:buFont typeface="+mj-lt"/>
              <a:buAutoNum type="arabicPeriod"/>
            </a:pPr>
            <a:r>
              <a:rPr lang="en-US" dirty="0" smtClean="0"/>
              <a:t>JT</a:t>
            </a:r>
            <a:r>
              <a:rPr lang="zh-CN" altLang="en-US" dirty="0" smtClean="0"/>
              <a:t>确定完成此</a:t>
            </a:r>
            <a:r>
              <a:rPr lang="en-US" altLang="zh-CN" dirty="0" smtClean="0"/>
              <a:t>job</a:t>
            </a:r>
            <a:r>
              <a:rPr lang="zh-CN" altLang="en-US" dirty="0" smtClean="0"/>
              <a:t>需要的资源</a:t>
            </a:r>
            <a:r>
              <a:rPr lang="en-US" dirty="0" smtClean="0"/>
              <a:t>. </a:t>
            </a:r>
            <a:endParaRPr lang="en-US" dirty="0" smtClean="0"/>
          </a:p>
          <a:p>
            <a:pPr lvl="1">
              <a:buFont typeface="+mj-lt"/>
              <a:buAutoNum type="arabicPeriod"/>
            </a:pPr>
            <a:r>
              <a:rPr lang="en-US" dirty="0" smtClean="0"/>
              <a:t>JT</a:t>
            </a:r>
            <a:r>
              <a:rPr lang="zh-CN" altLang="en-US" dirty="0" smtClean="0"/>
              <a:t>检查从节点的状态和</a:t>
            </a:r>
            <a:r>
              <a:rPr lang="zh-CN" altLang="en-US" dirty="0"/>
              <a:t>待</a:t>
            </a:r>
            <a:r>
              <a:rPr lang="zh-CN" altLang="en-US" dirty="0" smtClean="0"/>
              <a:t>执行的</a:t>
            </a:r>
            <a:r>
              <a:rPr lang="en-US" altLang="zh-CN" dirty="0" smtClean="0"/>
              <a:t>map</a:t>
            </a:r>
            <a:r>
              <a:rPr lang="zh-CN" altLang="en-US" dirty="0" smtClean="0"/>
              <a:t>和</a:t>
            </a:r>
            <a:r>
              <a:rPr lang="en-US" altLang="zh-CN" dirty="0" smtClean="0"/>
              <a:t>reduce</a:t>
            </a:r>
            <a:r>
              <a:rPr lang="zh-CN" altLang="en-US" dirty="0" smtClean="0"/>
              <a:t>的队列</a:t>
            </a:r>
            <a:endParaRPr lang="en-US" dirty="0" smtClean="0"/>
          </a:p>
          <a:p>
            <a:pPr lvl="1">
              <a:buFont typeface="+mj-lt"/>
              <a:buAutoNum type="arabicPeriod"/>
            </a:pPr>
            <a:r>
              <a:rPr lang="zh-CN" altLang="en-US" dirty="0" smtClean="0"/>
              <a:t>当</a:t>
            </a:r>
            <a:r>
              <a:rPr lang="en-US" altLang="zh-CN" dirty="0" smtClean="0"/>
              <a:t>map</a:t>
            </a:r>
            <a:r>
              <a:rPr lang="zh-CN" altLang="en-US" dirty="0" smtClean="0"/>
              <a:t>可用时，</a:t>
            </a:r>
            <a:r>
              <a:rPr lang="en-US" altLang="zh-CN" dirty="0" smtClean="0"/>
              <a:t>map task</a:t>
            </a:r>
            <a:r>
              <a:rPr lang="zh-CN" altLang="en-US" dirty="0" smtClean="0"/>
              <a:t>在从节点执行，</a:t>
            </a:r>
            <a:r>
              <a:rPr lang="en-US" altLang="zh-CN" dirty="0" smtClean="0"/>
              <a:t>JT</a:t>
            </a:r>
            <a:r>
              <a:rPr lang="zh-CN" altLang="en-US" dirty="0" smtClean="0"/>
              <a:t>监视</a:t>
            </a:r>
            <a:r>
              <a:rPr lang="en-US" altLang="zh-CN" dirty="0" smtClean="0"/>
              <a:t>task</a:t>
            </a:r>
            <a:r>
              <a:rPr lang="zh-CN" altLang="en-US" dirty="0" smtClean="0"/>
              <a:t>的执行</a:t>
            </a:r>
            <a:endParaRPr lang="en-US" dirty="0" smtClean="0"/>
          </a:p>
          <a:p>
            <a:pPr lvl="1">
              <a:buFont typeface="+mj-lt"/>
              <a:buAutoNum type="arabicPeriod"/>
            </a:pPr>
            <a:r>
              <a:rPr lang="zh-CN" altLang="en-US" dirty="0" smtClean="0"/>
              <a:t>当</a:t>
            </a:r>
            <a:r>
              <a:rPr lang="en-US" altLang="zh-CN" dirty="0" smtClean="0"/>
              <a:t>map task</a:t>
            </a:r>
            <a:r>
              <a:rPr lang="zh-CN" altLang="en-US" dirty="0" smtClean="0"/>
              <a:t>执行结束</a:t>
            </a:r>
            <a:r>
              <a:rPr lang="en-US" altLang="zh-CN" dirty="0" smtClean="0"/>
              <a:t>, </a:t>
            </a:r>
            <a:r>
              <a:rPr lang="en-US" altLang="zh-CN" dirty="0"/>
              <a:t>Shuffle and </a:t>
            </a:r>
            <a:r>
              <a:rPr lang="en-US" altLang="zh-CN" dirty="0" smtClean="0"/>
              <a:t>Sort</a:t>
            </a:r>
            <a:r>
              <a:rPr lang="zh-CN" altLang="en-US" dirty="0" smtClean="0"/>
              <a:t>在本地为每个</a:t>
            </a:r>
            <a:r>
              <a:rPr lang="en-US" altLang="zh-CN" dirty="0" smtClean="0"/>
              <a:t>mapper</a:t>
            </a:r>
            <a:r>
              <a:rPr lang="zh-CN" altLang="en-US" dirty="0" smtClean="0"/>
              <a:t>生成一个中间结果，以降低每个</a:t>
            </a:r>
            <a:r>
              <a:rPr lang="en-US" altLang="zh-CN" dirty="0" smtClean="0"/>
              <a:t>map</a:t>
            </a:r>
            <a:r>
              <a:rPr lang="zh-CN" altLang="en-US" dirty="0" smtClean="0"/>
              <a:t>的输出数据量</a:t>
            </a:r>
            <a:r>
              <a:rPr lang="en-US" dirty="0" smtClean="0"/>
              <a:t>. </a:t>
            </a:r>
            <a:endParaRPr lang="en-US" dirty="0" smtClean="0"/>
          </a:p>
          <a:p>
            <a:pPr lvl="1">
              <a:buFont typeface="+mj-lt"/>
              <a:buAutoNum type="arabicPeriod"/>
            </a:pPr>
            <a:r>
              <a:rPr lang="en-US" altLang="zh-CN" dirty="0" smtClean="0"/>
              <a:t>reduce</a:t>
            </a:r>
            <a:r>
              <a:rPr lang="zh-CN" altLang="en-US" dirty="0" smtClean="0"/>
              <a:t>整合</a:t>
            </a:r>
            <a:r>
              <a:rPr lang="en-US" altLang="zh-CN" dirty="0"/>
              <a:t>Shuffle and </a:t>
            </a:r>
            <a:r>
              <a:rPr lang="en-US" altLang="zh-CN" dirty="0" smtClean="0"/>
              <a:t>Sort</a:t>
            </a:r>
            <a:r>
              <a:rPr lang="zh-CN" altLang="en-US" dirty="0" smtClean="0"/>
              <a:t>阶段产生的中间结果，用于生成最终的结果</a:t>
            </a:r>
            <a:r>
              <a:rPr lang="en-US" dirty="0" smtClean="0"/>
              <a:t>. </a:t>
            </a:r>
            <a:endParaRPr lang="en-US" dirty="0" smtClean="0"/>
          </a:p>
          <a:p>
            <a:pPr lvl="1">
              <a:buFont typeface="+mj-lt"/>
              <a:buAutoNum type="arabicPeriod"/>
            </a:pPr>
            <a:r>
              <a:rPr lang="zh-CN" altLang="en-US" dirty="0" smtClean="0"/>
              <a:t>结果集返回给客户端，并释放资源</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236525" y="1785258"/>
            <a:ext cx="2667000" cy="3809998"/>
            <a:chOff x="6236525" y="1785258"/>
            <a:chExt cx="2667000" cy="3809998"/>
          </a:xfrm>
        </p:grpSpPr>
        <p:sp>
          <p:nvSpPr>
            <p:cNvPr id="36" name="Rectangle 35"/>
            <p:cNvSpPr/>
            <p:nvPr/>
          </p:nvSpPr>
          <p:spPr>
            <a:xfrm>
              <a:off x="6236525" y="1785258"/>
              <a:ext cx="2667000" cy="3809998"/>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37" name="TextBox 36"/>
            <p:cNvSpPr txBox="1"/>
            <p:nvPr/>
          </p:nvSpPr>
          <p:spPr>
            <a:xfrm>
              <a:off x="6858000" y="1856993"/>
              <a:ext cx="1219200" cy="461665"/>
            </a:xfrm>
            <a:prstGeom prst="rect">
              <a:avLst/>
            </a:prstGeom>
            <a:noFill/>
          </p:spPr>
          <p:txBody>
            <a:bodyPr wrap="square" rtlCol="0">
              <a:spAutoFit/>
            </a:bodyPr>
            <a:lstStyle/>
            <a:p>
              <a:r>
                <a:rPr lang="en-US" sz="2400" b="1" dirty="0" smtClean="0">
                  <a:solidFill>
                    <a:schemeClr val="bg1"/>
                  </a:solidFill>
                </a:rPr>
                <a:t>Rack 3</a:t>
              </a:r>
              <a:endParaRPr lang="en-US" sz="2400" b="1" dirty="0" smtClean="0">
                <a:solidFill>
                  <a:schemeClr val="bg1"/>
                </a:solidFill>
              </a:endParaRPr>
            </a:p>
          </p:txBody>
        </p:sp>
        <p:sp>
          <p:nvSpPr>
            <p:cNvPr id="51" name="Rectangle 50"/>
            <p:cNvSpPr/>
            <p:nvPr/>
          </p:nvSpPr>
          <p:spPr>
            <a:xfrm>
              <a:off x="6400800" y="2318658"/>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7</a:t>
              </a:r>
              <a:endParaRPr lang="en-US" b="1" dirty="0">
                <a:solidFill>
                  <a:srgbClr val="FF0000"/>
                </a:solidFill>
                <a:latin typeface="LavosHandy™" pitchFamily="66" charset="0"/>
              </a:endParaRPr>
            </a:p>
          </p:txBody>
        </p:sp>
        <p:sp>
          <p:nvSpPr>
            <p:cNvPr id="56" name="Rectangle 55"/>
            <p:cNvSpPr/>
            <p:nvPr/>
          </p:nvSpPr>
          <p:spPr>
            <a:xfrm>
              <a:off x="6411686" y="3418114"/>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8</a:t>
              </a:r>
              <a:endParaRPr lang="en-US" b="1" dirty="0">
                <a:solidFill>
                  <a:srgbClr val="FF0000"/>
                </a:solidFill>
                <a:latin typeface="LavosHandy™" pitchFamily="66" charset="0"/>
              </a:endParaRPr>
            </a:p>
          </p:txBody>
        </p:sp>
        <p:sp>
          <p:nvSpPr>
            <p:cNvPr id="57" name="Rectangle 56"/>
            <p:cNvSpPr/>
            <p:nvPr/>
          </p:nvSpPr>
          <p:spPr>
            <a:xfrm>
              <a:off x="6411686" y="4528458"/>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9</a:t>
              </a:r>
              <a:endParaRPr lang="en-US" b="1" dirty="0">
                <a:solidFill>
                  <a:srgbClr val="FF0000"/>
                </a:solidFill>
                <a:latin typeface="LavosHandy™" pitchFamily="66" charset="0"/>
              </a:endParaRPr>
            </a:p>
          </p:txBody>
        </p:sp>
      </p:grpSp>
      <p:grpSp>
        <p:nvGrpSpPr>
          <p:cNvPr id="86" name="Group 85"/>
          <p:cNvGrpSpPr/>
          <p:nvPr/>
        </p:nvGrpSpPr>
        <p:grpSpPr>
          <a:xfrm>
            <a:off x="292925" y="1785258"/>
            <a:ext cx="2667000" cy="3733800"/>
            <a:chOff x="292925" y="1785258"/>
            <a:chExt cx="2667000" cy="3733800"/>
          </a:xfrm>
        </p:grpSpPr>
        <p:sp>
          <p:nvSpPr>
            <p:cNvPr id="24" name="Rectangle 23"/>
            <p:cNvSpPr/>
            <p:nvPr/>
          </p:nvSpPr>
          <p:spPr>
            <a:xfrm>
              <a:off x="292925" y="1785258"/>
              <a:ext cx="2667000" cy="3733800"/>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25" name="TextBox 24"/>
            <p:cNvSpPr txBox="1"/>
            <p:nvPr/>
          </p:nvSpPr>
          <p:spPr>
            <a:xfrm>
              <a:off x="990602" y="1856993"/>
              <a:ext cx="1371600" cy="461665"/>
            </a:xfrm>
            <a:prstGeom prst="rect">
              <a:avLst/>
            </a:prstGeom>
            <a:noFill/>
          </p:spPr>
          <p:txBody>
            <a:bodyPr wrap="square" rtlCol="0">
              <a:spAutoFit/>
            </a:bodyPr>
            <a:lstStyle/>
            <a:p>
              <a:r>
                <a:rPr lang="en-US" sz="2400" b="1" dirty="0" smtClean="0">
                  <a:solidFill>
                    <a:schemeClr val="bg1"/>
                  </a:solidFill>
                </a:rPr>
                <a:t>Rack 1</a:t>
              </a:r>
              <a:endParaRPr lang="en-US" sz="2400" b="1" dirty="0" smtClean="0">
                <a:solidFill>
                  <a:schemeClr val="bg1"/>
                </a:solidFill>
              </a:endParaRPr>
            </a:p>
          </p:txBody>
        </p:sp>
        <p:sp>
          <p:nvSpPr>
            <p:cNvPr id="26" name="Rectangle 25"/>
            <p:cNvSpPr/>
            <p:nvPr/>
          </p:nvSpPr>
          <p:spPr>
            <a:xfrm>
              <a:off x="457200" y="2318658"/>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1</a:t>
              </a:r>
              <a:endParaRPr lang="en-US" b="1" dirty="0">
                <a:solidFill>
                  <a:srgbClr val="FF0000"/>
                </a:solidFill>
                <a:latin typeface="LavosHandy™" pitchFamily="66" charset="0"/>
              </a:endParaRPr>
            </a:p>
          </p:txBody>
        </p:sp>
        <p:sp>
          <p:nvSpPr>
            <p:cNvPr id="43" name="Rounded Rectangle 42"/>
            <p:cNvSpPr/>
            <p:nvPr/>
          </p:nvSpPr>
          <p:spPr bwMode="auto">
            <a:xfrm>
              <a:off x="533400" y="2634342"/>
              <a:ext cx="936172" cy="359228"/>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sp>
          <p:nvSpPr>
            <p:cNvPr id="46" name="Rectangle 45"/>
            <p:cNvSpPr/>
            <p:nvPr/>
          </p:nvSpPr>
          <p:spPr>
            <a:xfrm>
              <a:off x="424544" y="3374574"/>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2</a:t>
              </a:r>
              <a:endParaRPr lang="en-US" b="1" dirty="0">
                <a:solidFill>
                  <a:srgbClr val="FF0000"/>
                </a:solidFill>
                <a:latin typeface="LavosHandy™" pitchFamily="66" charset="0"/>
              </a:endParaRPr>
            </a:p>
          </p:txBody>
        </p:sp>
        <p:sp>
          <p:nvSpPr>
            <p:cNvPr id="47" name="Rectangle 46"/>
            <p:cNvSpPr/>
            <p:nvPr/>
          </p:nvSpPr>
          <p:spPr>
            <a:xfrm>
              <a:off x="413658" y="4452258"/>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3</a:t>
              </a:r>
              <a:endParaRPr lang="en-US" b="1" dirty="0">
                <a:solidFill>
                  <a:srgbClr val="FF0000"/>
                </a:solidFill>
                <a:latin typeface="LavosHandy™" pitchFamily="66" charset="0"/>
              </a:endParaRPr>
            </a:p>
          </p:txBody>
        </p:sp>
      </p:grpSp>
      <p:sp>
        <p:nvSpPr>
          <p:cNvPr id="2" name="Title 1"/>
          <p:cNvSpPr>
            <a:spLocks noGrp="1"/>
          </p:cNvSpPr>
          <p:nvPr>
            <p:ph type="title"/>
          </p:nvPr>
        </p:nvSpPr>
        <p:spPr/>
        <p:txBody>
          <a:bodyPr/>
          <a:lstStyle/>
          <a:p>
            <a:r>
              <a:rPr lang="en-US" dirty="0" smtClean="0"/>
              <a:t>Data Locality Optimization in Hadoop</a:t>
            </a:r>
            <a:endParaRPr lang="en-US" dirty="0"/>
          </a:p>
        </p:txBody>
      </p:sp>
      <p:sp>
        <p:nvSpPr>
          <p:cNvPr id="23" name="Rectangle 22"/>
          <p:cNvSpPr/>
          <p:nvPr/>
        </p:nvSpPr>
        <p:spPr>
          <a:xfrm>
            <a:off x="462150" y="1143000"/>
            <a:ext cx="1519050" cy="415498"/>
          </a:xfrm>
          <a:prstGeom prst="rect">
            <a:avLst/>
          </a:prstGeom>
        </p:spPr>
        <p:txBody>
          <a:bodyPr wrap="square">
            <a:spAutoFit/>
          </a:bodyPr>
          <a:lstStyle/>
          <a:p>
            <a:pPr>
              <a:lnSpc>
                <a:spcPct val="150000"/>
              </a:lnSpc>
            </a:pPr>
            <a:r>
              <a:rPr lang="en-US" sz="1400" b="1" dirty="0" smtClean="0"/>
              <a:t>HDFS blocks:</a:t>
            </a:r>
            <a:endParaRPr lang="en-US" sz="1400" b="1" dirty="0" smtClean="0"/>
          </a:p>
        </p:txBody>
      </p:sp>
      <p:sp>
        <p:nvSpPr>
          <p:cNvPr id="55" name="Rectangle 54"/>
          <p:cNvSpPr/>
          <p:nvPr/>
        </p:nvSpPr>
        <p:spPr bwMode="auto">
          <a:xfrm>
            <a:off x="1763486" y="1121228"/>
            <a:ext cx="914400" cy="402772"/>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70" name="Rectangle 69"/>
          <p:cNvSpPr/>
          <p:nvPr/>
        </p:nvSpPr>
        <p:spPr>
          <a:xfrm>
            <a:off x="3200400" y="1143000"/>
            <a:ext cx="1143000" cy="415498"/>
          </a:xfrm>
          <a:prstGeom prst="rect">
            <a:avLst/>
          </a:prstGeom>
        </p:spPr>
        <p:txBody>
          <a:bodyPr wrap="square">
            <a:spAutoFit/>
          </a:bodyPr>
          <a:lstStyle/>
          <a:p>
            <a:pPr>
              <a:lnSpc>
                <a:spcPct val="150000"/>
              </a:lnSpc>
            </a:pPr>
            <a:r>
              <a:rPr lang="en-US" sz="1400" b="1" dirty="0" smtClean="0"/>
              <a:t>Map tasks:</a:t>
            </a:r>
            <a:endParaRPr lang="en-US" sz="1400" b="1" dirty="0"/>
          </a:p>
        </p:txBody>
      </p:sp>
      <p:sp>
        <p:nvSpPr>
          <p:cNvPr id="42" name="Rounded Rectangle 41"/>
          <p:cNvSpPr/>
          <p:nvPr/>
        </p:nvSpPr>
        <p:spPr bwMode="auto">
          <a:xfrm>
            <a:off x="4332512" y="1121228"/>
            <a:ext cx="914400" cy="435428"/>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grpSp>
        <p:nvGrpSpPr>
          <p:cNvPr id="88" name="Group 87"/>
          <p:cNvGrpSpPr/>
          <p:nvPr/>
        </p:nvGrpSpPr>
        <p:grpSpPr>
          <a:xfrm>
            <a:off x="3264725" y="1752600"/>
            <a:ext cx="2667000" cy="3810000"/>
            <a:chOff x="3264725" y="1752600"/>
            <a:chExt cx="2667000" cy="3810000"/>
          </a:xfrm>
        </p:grpSpPr>
        <p:sp>
          <p:nvSpPr>
            <p:cNvPr id="30" name="Rectangle 29"/>
            <p:cNvSpPr/>
            <p:nvPr/>
          </p:nvSpPr>
          <p:spPr>
            <a:xfrm>
              <a:off x="3264725" y="1752600"/>
              <a:ext cx="2667000" cy="3810000"/>
            </a:xfrm>
            <a:prstGeom prst="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31" name="TextBox 30"/>
            <p:cNvSpPr txBox="1"/>
            <p:nvPr/>
          </p:nvSpPr>
          <p:spPr>
            <a:xfrm>
              <a:off x="3875316" y="1856993"/>
              <a:ext cx="1295400" cy="461665"/>
            </a:xfrm>
            <a:prstGeom prst="rect">
              <a:avLst/>
            </a:prstGeom>
            <a:noFill/>
          </p:spPr>
          <p:txBody>
            <a:bodyPr wrap="square" rtlCol="0">
              <a:spAutoFit/>
            </a:bodyPr>
            <a:lstStyle/>
            <a:p>
              <a:r>
                <a:rPr lang="en-US" sz="2400" b="1" dirty="0" smtClean="0">
                  <a:solidFill>
                    <a:schemeClr val="bg1"/>
                  </a:solidFill>
                </a:rPr>
                <a:t>Rack 2</a:t>
              </a:r>
              <a:endParaRPr lang="en-US" sz="2400" b="1" dirty="0" smtClean="0">
                <a:solidFill>
                  <a:schemeClr val="bg1"/>
                </a:solidFill>
              </a:endParaRPr>
            </a:p>
          </p:txBody>
        </p:sp>
        <p:sp>
          <p:nvSpPr>
            <p:cNvPr id="48" name="Rectangle 47"/>
            <p:cNvSpPr/>
            <p:nvPr/>
          </p:nvSpPr>
          <p:spPr>
            <a:xfrm>
              <a:off x="3396343" y="2318658"/>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4</a:t>
              </a:r>
              <a:endParaRPr lang="en-US" b="1" dirty="0">
                <a:solidFill>
                  <a:srgbClr val="FF0000"/>
                </a:solidFill>
                <a:latin typeface="LavosHandy™" pitchFamily="66" charset="0"/>
              </a:endParaRPr>
            </a:p>
          </p:txBody>
        </p:sp>
        <p:sp>
          <p:nvSpPr>
            <p:cNvPr id="49" name="Rectangle 48"/>
            <p:cNvSpPr/>
            <p:nvPr/>
          </p:nvSpPr>
          <p:spPr>
            <a:xfrm>
              <a:off x="3407229" y="3407230"/>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5</a:t>
              </a:r>
              <a:endParaRPr lang="en-US" b="1" dirty="0">
                <a:solidFill>
                  <a:srgbClr val="FF0000"/>
                </a:solidFill>
                <a:latin typeface="LavosHandy™" pitchFamily="66" charset="0"/>
              </a:endParaRPr>
            </a:p>
          </p:txBody>
        </p:sp>
        <p:sp>
          <p:nvSpPr>
            <p:cNvPr id="50" name="Rectangle 49"/>
            <p:cNvSpPr/>
            <p:nvPr/>
          </p:nvSpPr>
          <p:spPr>
            <a:xfrm>
              <a:off x="3407229" y="4517572"/>
              <a:ext cx="2362199" cy="914400"/>
            </a:xfrm>
            <a:prstGeom prst="rect">
              <a:avLst/>
            </a:prstGeom>
            <a:solidFill>
              <a:srgbClr val="FFCC66"/>
            </a:solidFill>
            <a:ln w="952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pPr>
              <a:r>
                <a:rPr lang="en-US" b="1" dirty="0" smtClean="0">
                  <a:solidFill>
                    <a:srgbClr val="FF0000"/>
                  </a:solidFill>
                  <a:latin typeface="LavosHandy™" pitchFamily="66" charset="0"/>
                </a:rPr>
                <a:t>6</a:t>
              </a:r>
              <a:endParaRPr lang="en-US" b="1" dirty="0">
                <a:solidFill>
                  <a:srgbClr val="FF0000"/>
                </a:solidFill>
                <a:latin typeface="LavosHandy™" pitchFamily="66" charset="0"/>
              </a:endParaRPr>
            </a:p>
          </p:txBody>
        </p:sp>
      </p:grpSp>
      <p:grpSp>
        <p:nvGrpSpPr>
          <p:cNvPr id="87" name="Group 86"/>
          <p:cNvGrpSpPr/>
          <p:nvPr/>
        </p:nvGrpSpPr>
        <p:grpSpPr>
          <a:xfrm>
            <a:off x="228599" y="2609462"/>
            <a:ext cx="2590799" cy="3807471"/>
            <a:chOff x="228599" y="2609462"/>
            <a:chExt cx="2590799" cy="3807471"/>
          </a:xfrm>
        </p:grpSpPr>
        <p:sp>
          <p:nvSpPr>
            <p:cNvPr id="52" name="Rectangle 51"/>
            <p:cNvSpPr/>
            <p:nvPr/>
          </p:nvSpPr>
          <p:spPr bwMode="auto">
            <a:xfrm>
              <a:off x="1828800" y="2609462"/>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800" b="1" i="0" u="none" strike="noStrike" cap="none" normalizeH="0" baseline="0" dirty="0" smtClean="0">
                  <a:ln>
                    <a:noFill/>
                  </a:ln>
                  <a:solidFill>
                    <a:schemeClr val="accent2"/>
                  </a:solidFill>
                  <a:effectLst/>
                  <a:latin typeface="Arial" panose="020B0604020202020204" pitchFamily="34" charset="0"/>
                </a:rPr>
                <a:t>A</a:t>
              </a:r>
              <a:endParaRPr kumimoji="0" lang="en-US" sz="1800" b="1" i="0" u="none" strike="noStrike" cap="none" normalizeH="0" baseline="0" dirty="0" smtClean="0">
                <a:ln>
                  <a:noFill/>
                </a:ln>
                <a:solidFill>
                  <a:schemeClr val="accent2"/>
                </a:solidFill>
                <a:effectLst/>
                <a:latin typeface="Arial" panose="020B0604020202020204" pitchFamily="34" charset="0"/>
              </a:endParaRPr>
            </a:p>
          </p:txBody>
        </p:sp>
        <p:cxnSp>
          <p:nvCxnSpPr>
            <p:cNvPr id="45" name="Straight Arrow Connector 44"/>
            <p:cNvCxnSpPr/>
            <p:nvPr/>
          </p:nvCxnSpPr>
          <p:spPr bwMode="auto">
            <a:xfrm flipH="1" flipV="1">
              <a:off x="1469570" y="2797628"/>
              <a:ext cx="337458" cy="2334"/>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75" name="Freeform 74"/>
            <p:cNvSpPr/>
            <p:nvPr/>
          </p:nvSpPr>
          <p:spPr bwMode="auto">
            <a:xfrm>
              <a:off x="576942" y="3102429"/>
              <a:ext cx="990601" cy="2852057"/>
            </a:xfrm>
            <a:custGeom>
              <a:avLst/>
              <a:gdLst>
                <a:gd name="connsiteX0" fmla="*/ 664029 w 990601"/>
                <a:gd name="connsiteY0" fmla="*/ 2852057 h 2852057"/>
                <a:gd name="connsiteX1" fmla="*/ 54429 w 990601"/>
                <a:gd name="connsiteY1" fmla="*/ 947057 h 2852057"/>
                <a:gd name="connsiteX2" fmla="*/ 990601 w 990601"/>
                <a:gd name="connsiteY2" fmla="*/ 0 h 2852057"/>
              </a:gdLst>
              <a:ahLst/>
              <a:cxnLst>
                <a:cxn ang="0">
                  <a:pos x="connsiteX0" y="connsiteY0"/>
                </a:cxn>
                <a:cxn ang="0">
                  <a:pos x="connsiteX1" y="connsiteY1"/>
                </a:cxn>
                <a:cxn ang="0">
                  <a:pos x="connsiteX2" y="connsiteY2"/>
                </a:cxn>
              </a:cxnLst>
              <a:rect l="l" t="t" r="r" b="b"/>
              <a:pathLst>
                <a:path w="990601" h="2852057">
                  <a:moveTo>
                    <a:pt x="664029" y="2852057"/>
                  </a:moveTo>
                  <a:cubicBezTo>
                    <a:pt x="332014" y="2137228"/>
                    <a:pt x="0" y="1422400"/>
                    <a:pt x="54429" y="947057"/>
                  </a:cubicBezTo>
                  <a:cubicBezTo>
                    <a:pt x="108858" y="471714"/>
                    <a:pt x="549729" y="235857"/>
                    <a:pt x="990601" y="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6" name="Rectangle 75"/>
            <p:cNvSpPr/>
            <p:nvPr/>
          </p:nvSpPr>
          <p:spPr>
            <a:xfrm>
              <a:off x="228599" y="5909102"/>
              <a:ext cx="2590799" cy="507831"/>
            </a:xfrm>
            <a:prstGeom prst="rect">
              <a:avLst/>
            </a:prstGeom>
          </p:spPr>
          <p:txBody>
            <a:bodyPr wrap="square">
              <a:spAutoFit/>
            </a:bodyPr>
            <a:lstStyle/>
            <a:p>
              <a:pPr>
                <a:lnSpc>
                  <a:spcPct val="150000"/>
                </a:lnSpc>
              </a:pPr>
              <a:r>
                <a:rPr lang="en-US" b="1" dirty="0" smtClean="0">
                  <a:solidFill>
                    <a:schemeClr val="accent2"/>
                  </a:solidFill>
                  <a:latin typeface="LavosHandy™" pitchFamily="66" charset="0"/>
                </a:rPr>
                <a:t>Node-local map tasks</a:t>
              </a:r>
              <a:endParaRPr lang="en-US" b="1" dirty="0" smtClean="0">
                <a:solidFill>
                  <a:schemeClr val="accent2"/>
                </a:solidFill>
                <a:latin typeface="LavosHandy™" pitchFamily="66" charset="0"/>
              </a:endParaRPr>
            </a:p>
          </p:txBody>
        </p:sp>
      </p:grpSp>
      <p:grpSp>
        <p:nvGrpSpPr>
          <p:cNvPr id="89" name="Group 88"/>
          <p:cNvGrpSpPr/>
          <p:nvPr/>
        </p:nvGrpSpPr>
        <p:grpSpPr>
          <a:xfrm>
            <a:off x="2895599" y="2454728"/>
            <a:ext cx="2655126" cy="3962205"/>
            <a:chOff x="2895599" y="2454728"/>
            <a:chExt cx="2655126" cy="3962205"/>
          </a:xfrm>
        </p:grpSpPr>
        <p:sp>
          <p:nvSpPr>
            <p:cNvPr id="62" name="Rectangle 61"/>
            <p:cNvSpPr/>
            <p:nvPr/>
          </p:nvSpPr>
          <p:spPr bwMode="auto">
            <a:xfrm>
              <a:off x="4636325" y="269965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0000FF"/>
                  </a:solidFill>
                  <a:latin typeface="Arial" panose="020B0604020202020204" pitchFamily="34" charset="0"/>
                </a:rPr>
                <a:t>B</a:t>
              </a:r>
              <a:endParaRPr kumimoji="0" lang="en-US" sz="1800" i="0" u="none" strike="noStrike" cap="none" normalizeH="0" baseline="0" dirty="0" smtClean="0">
                <a:ln>
                  <a:noFill/>
                </a:ln>
                <a:solidFill>
                  <a:srgbClr val="FFFF00"/>
                </a:solidFill>
                <a:effectLst/>
                <a:latin typeface="Arial" panose="020B0604020202020204" pitchFamily="34" charset="0"/>
              </a:endParaRPr>
            </a:p>
          </p:txBody>
        </p:sp>
        <p:sp>
          <p:nvSpPr>
            <p:cNvPr id="58" name="Rounded Rectangle 57"/>
            <p:cNvSpPr/>
            <p:nvPr/>
          </p:nvSpPr>
          <p:spPr bwMode="auto">
            <a:xfrm>
              <a:off x="4016828" y="3635830"/>
              <a:ext cx="936172" cy="359228"/>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65" name="Straight Arrow Connector 64"/>
            <p:cNvCxnSpPr>
              <a:stCxn id="62" idx="2"/>
            </p:cNvCxnSpPr>
            <p:nvPr/>
          </p:nvCxnSpPr>
          <p:spPr bwMode="auto">
            <a:xfrm flipH="1">
              <a:off x="4419600" y="3080658"/>
              <a:ext cx="673925" cy="53340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77" name="Freeform 76"/>
            <p:cNvSpPr/>
            <p:nvPr/>
          </p:nvSpPr>
          <p:spPr bwMode="auto">
            <a:xfrm>
              <a:off x="3171371" y="2454728"/>
              <a:ext cx="1215572" cy="3488872"/>
            </a:xfrm>
            <a:custGeom>
              <a:avLst/>
              <a:gdLst>
                <a:gd name="connsiteX0" fmla="*/ 584200 w 1215572"/>
                <a:gd name="connsiteY0" fmla="*/ 3488872 h 3488872"/>
                <a:gd name="connsiteX1" fmla="*/ 105229 w 1215572"/>
                <a:gd name="connsiteY1" fmla="*/ 462643 h 3488872"/>
                <a:gd name="connsiteX2" fmla="*/ 1215572 w 1215572"/>
                <a:gd name="connsiteY2" fmla="*/ 713015 h 3488872"/>
              </a:gdLst>
              <a:ahLst/>
              <a:cxnLst>
                <a:cxn ang="0">
                  <a:pos x="connsiteX0" y="connsiteY0"/>
                </a:cxn>
                <a:cxn ang="0">
                  <a:pos x="connsiteX1" y="connsiteY1"/>
                </a:cxn>
                <a:cxn ang="0">
                  <a:pos x="connsiteX2" y="connsiteY2"/>
                </a:cxn>
              </a:cxnLst>
              <a:rect l="l" t="t" r="r" b="b"/>
              <a:pathLst>
                <a:path w="1215572" h="3488872">
                  <a:moveTo>
                    <a:pt x="584200" y="3488872"/>
                  </a:moveTo>
                  <a:cubicBezTo>
                    <a:pt x="292100" y="2207079"/>
                    <a:pt x="0" y="925286"/>
                    <a:pt x="105229" y="462643"/>
                  </a:cubicBezTo>
                  <a:cubicBezTo>
                    <a:pt x="210458" y="0"/>
                    <a:pt x="713015" y="356507"/>
                    <a:pt x="1215572" y="713015"/>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
          <p:nvSpPr>
            <p:cNvPr id="80" name="Rectangle 79"/>
            <p:cNvSpPr/>
            <p:nvPr/>
          </p:nvSpPr>
          <p:spPr>
            <a:xfrm>
              <a:off x="2895599" y="5909102"/>
              <a:ext cx="2655125" cy="507831"/>
            </a:xfrm>
            <a:prstGeom prst="rect">
              <a:avLst/>
            </a:prstGeom>
          </p:spPr>
          <p:txBody>
            <a:bodyPr wrap="square">
              <a:spAutoFit/>
            </a:bodyPr>
            <a:lstStyle/>
            <a:p>
              <a:pPr>
                <a:lnSpc>
                  <a:spcPct val="150000"/>
                </a:lnSpc>
              </a:pPr>
              <a:r>
                <a:rPr lang="en-US" b="1" dirty="0" smtClean="0">
                  <a:solidFill>
                    <a:schemeClr val="accent2"/>
                  </a:solidFill>
                  <a:latin typeface="LavosHandy™" pitchFamily="66" charset="0"/>
                </a:rPr>
                <a:t>Rack- local map tasks</a:t>
              </a:r>
              <a:endParaRPr lang="en-US" b="1" dirty="0" smtClean="0">
                <a:solidFill>
                  <a:schemeClr val="accent2"/>
                </a:solidFill>
                <a:latin typeface="LavosHandy™" pitchFamily="66" charset="0"/>
              </a:endParaRPr>
            </a:p>
          </p:txBody>
        </p:sp>
      </p:grpSp>
      <p:grpSp>
        <p:nvGrpSpPr>
          <p:cNvPr id="91" name="Group 90"/>
          <p:cNvGrpSpPr/>
          <p:nvPr/>
        </p:nvGrpSpPr>
        <p:grpSpPr>
          <a:xfrm>
            <a:off x="4038600" y="4757058"/>
            <a:ext cx="4724400" cy="1625250"/>
            <a:chOff x="4038600" y="4757058"/>
            <a:chExt cx="4724400" cy="1625250"/>
          </a:xfrm>
        </p:grpSpPr>
        <p:sp>
          <p:nvSpPr>
            <p:cNvPr id="71" name="Rectangle 70"/>
            <p:cNvSpPr/>
            <p:nvPr/>
          </p:nvSpPr>
          <p:spPr bwMode="auto">
            <a:xfrm>
              <a:off x="4038600" y="4757058"/>
              <a:ext cx="914400" cy="3810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r>
                <a:rPr lang="en-US" b="1" dirty="0" smtClean="0">
                  <a:solidFill>
                    <a:srgbClr val="CC00CC"/>
                  </a:solidFill>
                  <a:latin typeface="Arial" panose="020B0604020202020204" pitchFamily="34" charset="0"/>
                </a:rPr>
                <a:t>C</a:t>
              </a:r>
              <a:endParaRPr kumimoji="0" lang="en-US" sz="1800" b="1" i="0" u="none" strike="noStrike" cap="none" normalizeH="0" baseline="0" dirty="0" smtClean="0">
                <a:ln>
                  <a:noFill/>
                </a:ln>
                <a:solidFill>
                  <a:srgbClr val="0000FF"/>
                </a:solidFill>
                <a:effectLst/>
                <a:latin typeface="Arial" panose="020B0604020202020204" pitchFamily="34" charset="0"/>
              </a:endParaRPr>
            </a:p>
          </p:txBody>
        </p:sp>
        <p:sp>
          <p:nvSpPr>
            <p:cNvPr id="72" name="Rounded Rectangle 71"/>
            <p:cNvSpPr/>
            <p:nvPr/>
          </p:nvSpPr>
          <p:spPr bwMode="auto">
            <a:xfrm>
              <a:off x="7086600" y="4778830"/>
              <a:ext cx="936172" cy="359228"/>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74" name="Straight Arrow Connector 73"/>
            <p:cNvCxnSpPr>
              <a:stCxn id="71" idx="3"/>
              <a:endCxn id="72" idx="1"/>
            </p:cNvCxnSpPr>
            <p:nvPr/>
          </p:nvCxnSpPr>
          <p:spPr bwMode="auto">
            <a:xfrm>
              <a:off x="4953000" y="4947558"/>
              <a:ext cx="2133600" cy="10886"/>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81" name="Rectangle 80"/>
            <p:cNvSpPr/>
            <p:nvPr/>
          </p:nvSpPr>
          <p:spPr>
            <a:xfrm>
              <a:off x="6248400" y="5909102"/>
              <a:ext cx="2514600" cy="473206"/>
            </a:xfrm>
            <a:prstGeom prst="rect">
              <a:avLst/>
            </a:prstGeom>
          </p:spPr>
          <p:txBody>
            <a:bodyPr wrap="square">
              <a:spAutoFit/>
            </a:bodyPr>
            <a:lstStyle/>
            <a:p>
              <a:pPr>
                <a:lnSpc>
                  <a:spcPct val="150000"/>
                </a:lnSpc>
              </a:pPr>
              <a:r>
                <a:rPr lang="en-US" b="1" dirty="0" smtClean="0">
                  <a:solidFill>
                    <a:schemeClr val="accent2"/>
                  </a:solidFill>
                  <a:latin typeface="LavosHandy™" pitchFamily="66" charset="0"/>
                </a:rPr>
                <a:t>Off-rack map tasks</a:t>
              </a:r>
              <a:endParaRPr lang="en-US" b="1" dirty="0" smtClean="0">
                <a:solidFill>
                  <a:schemeClr val="accent2"/>
                </a:solidFill>
                <a:latin typeface="LavosHandy™" pitchFamily="66" charset="0"/>
              </a:endParaRPr>
            </a:p>
          </p:txBody>
        </p:sp>
        <p:sp>
          <p:nvSpPr>
            <p:cNvPr id="82" name="Freeform 81"/>
            <p:cNvSpPr/>
            <p:nvPr/>
          </p:nvSpPr>
          <p:spPr bwMode="auto">
            <a:xfrm>
              <a:off x="5520872" y="4996543"/>
              <a:ext cx="738414" cy="1219200"/>
            </a:xfrm>
            <a:custGeom>
              <a:avLst/>
              <a:gdLst>
                <a:gd name="connsiteX0" fmla="*/ 738414 w 738414"/>
                <a:gd name="connsiteY0" fmla="*/ 1219200 h 1219200"/>
                <a:gd name="connsiteX1" fmla="*/ 52614 w 738414"/>
                <a:gd name="connsiteY1" fmla="*/ 870857 h 1219200"/>
                <a:gd name="connsiteX2" fmla="*/ 422728 w 738414"/>
                <a:gd name="connsiteY2" fmla="*/ 0 h 1219200"/>
              </a:gdLst>
              <a:ahLst/>
              <a:cxnLst>
                <a:cxn ang="0">
                  <a:pos x="connsiteX0" y="connsiteY0"/>
                </a:cxn>
                <a:cxn ang="0">
                  <a:pos x="connsiteX1" y="connsiteY1"/>
                </a:cxn>
                <a:cxn ang="0">
                  <a:pos x="connsiteX2" y="connsiteY2"/>
                </a:cxn>
              </a:cxnLst>
              <a:rect l="l" t="t" r="r" b="b"/>
              <a:pathLst>
                <a:path w="738414" h="1219200">
                  <a:moveTo>
                    <a:pt x="738414" y="1219200"/>
                  </a:moveTo>
                  <a:cubicBezTo>
                    <a:pt x="421821" y="1146628"/>
                    <a:pt x="105228" y="1074057"/>
                    <a:pt x="52614" y="870857"/>
                  </a:cubicBezTo>
                  <a:cubicBezTo>
                    <a:pt x="0" y="667657"/>
                    <a:pt x="211364" y="333828"/>
                    <a:pt x="422728" y="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Mechanics: Deck of Cards Example</a:t>
            </a:r>
            <a:endParaRPr lang="en-US" dirty="0"/>
          </a:p>
        </p:txBody>
      </p:sp>
      <p:grpSp>
        <p:nvGrpSpPr>
          <p:cNvPr id="7" name="Group 6"/>
          <p:cNvGrpSpPr>
            <a:grpSpLocks noChangeAspect="1"/>
          </p:cNvGrpSpPr>
          <p:nvPr/>
        </p:nvGrpSpPr>
        <p:grpSpPr>
          <a:xfrm>
            <a:off x="1524000" y="1143000"/>
            <a:ext cx="6184944" cy="2556003"/>
            <a:chOff x="1907153" y="1981200"/>
            <a:chExt cx="5331848" cy="2203451"/>
          </a:xfrm>
        </p:grpSpPr>
        <p:pic>
          <p:nvPicPr>
            <p:cNvPr id="4" name="Picture 3" descr="classic-playing-cards.png"/>
            <p:cNvPicPr>
              <a:picLocks noChangeAspect="1"/>
            </p:cNvPicPr>
            <p:nvPr/>
          </p:nvPicPr>
          <p:blipFill>
            <a:blip r:embed="rId1" cstate="print"/>
            <a:srcRect/>
            <a:stretch>
              <a:fillRect/>
            </a:stretch>
          </p:blipFill>
          <p:spPr>
            <a:xfrm>
              <a:off x="1907153" y="1981200"/>
              <a:ext cx="5331848" cy="2200275"/>
            </a:xfrm>
            <a:prstGeom prst="rect">
              <a:avLst/>
            </a:prstGeom>
          </p:spPr>
        </p:pic>
        <p:sp>
          <p:nvSpPr>
            <p:cNvPr id="8" name="Rectangle 7"/>
            <p:cNvSpPr/>
            <p:nvPr/>
          </p:nvSpPr>
          <p:spPr>
            <a:xfrm>
              <a:off x="5994400" y="1990726"/>
              <a:ext cx="419100" cy="55245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anose="020B0604020202020204" pitchFamily="34" charset="0"/>
                <a:cs typeface="Arial" panose="020B0604020202020204" pitchFamily="34" charset="0"/>
              </a:endParaRPr>
            </a:p>
          </p:txBody>
        </p:sp>
        <p:sp>
          <p:nvSpPr>
            <p:cNvPr id="9" name="Rectangle 8"/>
            <p:cNvSpPr/>
            <p:nvPr/>
          </p:nvSpPr>
          <p:spPr>
            <a:xfrm>
              <a:off x="6413500" y="3079751"/>
              <a:ext cx="419100" cy="55245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anose="020B0604020202020204" pitchFamily="34" charset="0"/>
                <a:cs typeface="Arial" panose="020B0604020202020204" pitchFamily="34" charset="0"/>
              </a:endParaRPr>
            </a:p>
          </p:txBody>
        </p:sp>
        <p:sp>
          <p:nvSpPr>
            <p:cNvPr id="10" name="Rectangle 9"/>
            <p:cNvSpPr/>
            <p:nvPr/>
          </p:nvSpPr>
          <p:spPr>
            <a:xfrm>
              <a:off x="6819900" y="3632201"/>
              <a:ext cx="419100" cy="55245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endParaRPr lang="en-US" sz="1600" dirty="0" smtClean="0">
                <a:solidFill>
                  <a:srgbClr val="000000"/>
                </a:solidFill>
                <a:latin typeface="Arial" panose="020B0604020202020204" pitchFamily="34" charset="0"/>
                <a:cs typeface="Arial" panose="020B0604020202020204" pitchFamily="34" charset="0"/>
              </a:endParaRPr>
            </a:p>
          </p:txBody>
        </p:sp>
      </p:grpSp>
      <p:sp>
        <p:nvSpPr>
          <p:cNvPr id="11" name="TextBox 10"/>
          <p:cNvSpPr txBox="1"/>
          <p:nvPr/>
        </p:nvSpPr>
        <p:spPr>
          <a:xfrm>
            <a:off x="1295400" y="3886200"/>
            <a:ext cx="7315200" cy="923330"/>
          </a:xfrm>
          <a:prstGeom prst="rect">
            <a:avLst/>
          </a:prstGeom>
          <a:noFill/>
        </p:spPr>
        <p:txBody>
          <a:bodyPr wrap="square" rtlCol="0">
            <a:spAutoFit/>
          </a:bodyPr>
          <a:lstStyle/>
          <a:p>
            <a:r>
              <a:rPr lang="zh-CN" altLang="en-US" b="1" dirty="0" smtClean="0">
                <a:solidFill>
                  <a:schemeClr val="accent2"/>
                </a:solidFill>
                <a:latin typeface="LavosHandy™" pitchFamily="66" charset="0"/>
              </a:rPr>
              <a:t>假如</a:t>
            </a:r>
            <a:r>
              <a:rPr lang="en-US" altLang="zh-CN" b="1" dirty="0" smtClean="0">
                <a:solidFill>
                  <a:schemeClr val="accent2"/>
                </a:solidFill>
                <a:latin typeface="LavosHandy™" pitchFamily="66" charset="0"/>
              </a:rPr>
              <a:t>3</a:t>
            </a:r>
            <a:r>
              <a:rPr lang="zh-CN" altLang="en-US" b="1" dirty="0" smtClean="0">
                <a:solidFill>
                  <a:schemeClr val="accent2"/>
                </a:solidFill>
                <a:latin typeface="LavosHandy™" pitchFamily="66" charset="0"/>
              </a:rPr>
              <a:t>张人头牌</a:t>
            </a:r>
            <a:r>
              <a:rPr lang="en-US" altLang="zh-CN" b="1" dirty="0" smtClean="0">
                <a:solidFill>
                  <a:schemeClr val="accent2"/>
                </a:solidFill>
                <a:latin typeface="LavosHandy™" pitchFamily="66" charset="0"/>
              </a:rPr>
              <a:t>(</a:t>
            </a:r>
            <a:r>
              <a:rPr lang="zh-CN" altLang="en-US" b="1" dirty="0" smtClean="0">
                <a:solidFill>
                  <a:schemeClr val="accent2"/>
                </a:solidFill>
                <a:latin typeface="LavosHandy™" pitchFamily="66" charset="0"/>
              </a:rPr>
              <a:t>扑克中</a:t>
            </a:r>
            <a:r>
              <a:rPr lang="en-US" altLang="zh-CN" b="1" dirty="0" smtClean="0">
                <a:solidFill>
                  <a:schemeClr val="accent2"/>
                </a:solidFill>
                <a:latin typeface="LavosHandy™" pitchFamily="66" charset="0"/>
              </a:rPr>
              <a:t>J,Q,K)</a:t>
            </a:r>
            <a:r>
              <a:rPr lang="zh-CN" altLang="en-US" b="1" dirty="0" smtClean="0">
                <a:solidFill>
                  <a:schemeClr val="accent2"/>
                </a:solidFill>
                <a:latin typeface="LavosHandy™" pitchFamily="66" charset="0"/>
              </a:rPr>
              <a:t>从扑克中拿走</a:t>
            </a:r>
            <a:r>
              <a:rPr lang="en-US" b="1" dirty="0" smtClean="0">
                <a:solidFill>
                  <a:schemeClr val="accent2"/>
                </a:solidFill>
                <a:latin typeface="LavosHandy™" pitchFamily="66" charset="0"/>
              </a:rPr>
              <a:t>. </a:t>
            </a:r>
            <a:endParaRPr lang="en-US" b="1" dirty="0" smtClean="0">
              <a:solidFill>
                <a:schemeClr val="accent2"/>
              </a:solidFill>
              <a:latin typeface="LavosHandy™" pitchFamily="66" charset="0"/>
            </a:endParaRPr>
          </a:p>
          <a:p>
            <a:endParaRPr lang="en-US" b="1" dirty="0" smtClean="0">
              <a:solidFill>
                <a:schemeClr val="accent2"/>
              </a:solidFill>
              <a:latin typeface="LavosHandy™" pitchFamily="66" charset="0"/>
            </a:endParaRPr>
          </a:p>
          <a:p>
            <a:r>
              <a:rPr lang="zh-CN" altLang="en-US" b="1" dirty="0" smtClean="0">
                <a:solidFill>
                  <a:schemeClr val="accent2"/>
                </a:solidFill>
                <a:latin typeface="LavosHandy™" pitchFamily="66" charset="0"/>
              </a:rPr>
              <a:t>怎么通过</a:t>
            </a:r>
            <a:r>
              <a:rPr lang="en-US" b="1" dirty="0" err="1" smtClean="0">
                <a:solidFill>
                  <a:schemeClr val="accent2"/>
                </a:solidFill>
                <a:latin typeface="LavosHandy™" pitchFamily="66" charset="0"/>
              </a:rPr>
              <a:t>MapReduce</a:t>
            </a:r>
            <a:r>
              <a:rPr lang="zh-CN" altLang="en-US" b="1" dirty="0" smtClean="0">
                <a:solidFill>
                  <a:schemeClr val="accent2"/>
                </a:solidFill>
                <a:latin typeface="LavosHandy™" pitchFamily="66" charset="0"/>
              </a:rPr>
              <a:t>找到哪些牌缺少</a:t>
            </a:r>
            <a:r>
              <a:rPr lang="en-US" b="1" dirty="0" smtClean="0">
                <a:solidFill>
                  <a:schemeClr val="accent2"/>
                </a:solidFill>
                <a:latin typeface="LavosHandy™" pitchFamily="66" charset="0"/>
              </a:rPr>
              <a:t>?</a:t>
            </a:r>
            <a:endParaRPr lang="en-US" b="1" dirty="0" smtClean="0">
              <a:solidFill>
                <a:schemeClr val="accent2"/>
              </a:solidFill>
              <a:latin typeface="LavosHandy™" pitchFamily="66" charset="0"/>
            </a:endParaRPr>
          </a:p>
        </p:txBody>
      </p:sp>
      <p:pic>
        <p:nvPicPr>
          <p:cNvPr id="12" name="Picture 13" descr="C:\Documents and Settings\lserhal\My Documents\My Pictures\Graphics Library\questionmark.gif"/>
          <p:cNvPicPr>
            <a:picLocks noChangeAspect="1" noChangeArrowheads="1"/>
          </p:cNvPicPr>
          <p:nvPr/>
        </p:nvPicPr>
        <p:blipFill>
          <a:blip r:embed="rId2" cstate="print"/>
          <a:srcRect/>
          <a:stretch>
            <a:fillRect/>
          </a:stretch>
        </p:blipFill>
        <p:spPr bwMode="auto">
          <a:xfrm>
            <a:off x="533400" y="3573358"/>
            <a:ext cx="711200" cy="1303442"/>
          </a:xfrm>
          <a:prstGeom prst="rect">
            <a:avLst/>
          </a:prstGeom>
          <a:noFill/>
          <a:ln w="9525">
            <a:noFill/>
            <a:miter lim="800000"/>
            <a:headEnd/>
            <a:tailEnd/>
          </a:ln>
        </p:spPr>
      </p:pic>
      <p:grpSp>
        <p:nvGrpSpPr>
          <p:cNvPr id="13" name="Group 12"/>
          <p:cNvGrpSpPr/>
          <p:nvPr/>
        </p:nvGrpSpPr>
        <p:grpSpPr>
          <a:xfrm>
            <a:off x="3048000" y="5050972"/>
            <a:ext cx="2667000" cy="1273628"/>
            <a:chOff x="2895600" y="4572000"/>
            <a:chExt cx="2971800" cy="1600200"/>
          </a:xfrm>
        </p:grpSpPr>
        <p:grpSp>
          <p:nvGrpSpPr>
            <p:cNvPr id="14" name="Group 3"/>
            <p:cNvGrpSpPr/>
            <p:nvPr/>
          </p:nvGrpSpPr>
          <p:grpSpPr>
            <a:xfrm>
              <a:off x="3200400" y="4572000"/>
              <a:ext cx="2514600" cy="1447800"/>
              <a:chOff x="2438400" y="3429000"/>
              <a:chExt cx="3581400" cy="2209800"/>
            </a:xfrm>
          </p:grpSpPr>
          <p:sp>
            <p:nvSpPr>
              <p:cNvPr id="16" name="Rectangle 15"/>
              <p:cNvSpPr/>
              <p:nvPr/>
            </p:nvSpPr>
            <p:spPr bwMode="auto">
              <a:xfrm>
                <a:off x="2438400" y="3429000"/>
                <a:ext cx="3581400" cy="2209800"/>
              </a:xfrm>
              <a:prstGeom prst="rect">
                <a:avLst/>
              </a:prstGeom>
              <a:solidFill>
                <a:srgbClr val="CCE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pic>
            <p:nvPicPr>
              <p:cNvPr id="17" name="Picture 2" descr="https://martin.atlassian.net/wiki/download/attachments/23494729/mapReduce.jpg?version=2&amp;modificationDate=1398832127506&amp;api=v2"/>
              <p:cNvPicPr>
                <a:picLocks noChangeAspect="1" noChangeArrowheads="1"/>
              </p:cNvPicPr>
              <p:nvPr/>
            </p:nvPicPr>
            <p:blipFill>
              <a:blip r:embed="rId3" cstate="print"/>
              <a:srcRect/>
              <a:stretch>
                <a:fillRect/>
              </a:stretch>
            </p:blipFill>
            <p:spPr bwMode="auto">
              <a:xfrm>
                <a:off x="2514600" y="4593772"/>
                <a:ext cx="3048000" cy="933450"/>
              </a:xfrm>
              <a:prstGeom prst="rect">
                <a:avLst/>
              </a:prstGeom>
              <a:noFill/>
              <a:ln>
                <a:noFill/>
              </a:ln>
            </p:spPr>
          </p:pic>
          <p:pic>
            <p:nvPicPr>
              <p:cNvPr id="18" name="Picture 9" descr="http://mt.orz.at/upfile/hdfs-logo.jpg"/>
              <p:cNvPicPr>
                <a:picLocks noChangeAspect="1" noChangeArrowheads="1"/>
              </p:cNvPicPr>
              <p:nvPr/>
            </p:nvPicPr>
            <p:blipFill>
              <a:blip r:embed="rId4" cstate="print"/>
              <a:srcRect t="7748" b="10896"/>
              <a:stretch>
                <a:fillRect/>
              </a:stretch>
            </p:blipFill>
            <p:spPr bwMode="auto">
              <a:xfrm>
                <a:off x="2514600" y="3581400"/>
                <a:ext cx="2009775" cy="914400"/>
              </a:xfrm>
              <a:prstGeom prst="rect">
                <a:avLst/>
              </a:prstGeom>
              <a:noFill/>
              <a:ln>
                <a:noFill/>
              </a:ln>
            </p:spPr>
          </p:pic>
        </p:grpSp>
        <p:sp>
          <p:nvSpPr>
            <p:cNvPr id="15" name="Rectangle 14"/>
            <p:cNvSpPr/>
            <p:nvPr/>
          </p:nvSpPr>
          <p:spPr bwMode="auto">
            <a:xfrm>
              <a:off x="2895600" y="5257800"/>
              <a:ext cx="2971800" cy="914400"/>
            </a:xfrm>
            <a:prstGeom prst="rect">
              <a:avLst/>
            </a:pr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9" name="Rectangle 18"/>
          <p:cNvSpPr/>
          <p:nvPr/>
        </p:nvSpPr>
        <p:spPr bwMode="auto">
          <a:xfrm>
            <a:off x="6259286" y="1110344"/>
            <a:ext cx="457200" cy="707572"/>
          </a:xfrm>
          <a:prstGeom prst="rect">
            <a:avLst/>
          </a:prstGeom>
          <a:noFill/>
          <a:ln w="44450"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bwMode="auto">
          <a:xfrm>
            <a:off x="6781800" y="2307770"/>
            <a:ext cx="457200" cy="707572"/>
          </a:xfrm>
          <a:prstGeom prst="rect">
            <a:avLst/>
          </a:prstGeom>
          <a:noFill/>
          <a:ln w="44450"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bwMode="auto">
          <a:xfrm>
            <a:off x="7228114" y="3037114"/>
            <a:ext cx="457200" cy="707572"/>
          </a:xfrm>
          <a:prstGeom prst="rect">
            <a:avLst/>
          </a:prstGeom>
          <a:noFill/>
          <a:ln w="44450"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owchart: Document 30"/>
          <p:cNvSpPr/>
          <p:nvPr/>
        </p:nvSpPr>
        <p:spPr bwMode="auto">
          <a:xfrm>
            <a:off x="5486400" y="1447800"/>
            <a:ext cx="2895600" cy="2286000"/>
          </a:xfrm>
          <a:prstGeom prst="flowChartDocumen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endParaRPr lang="en-US" sz="1050" b="1" dirty="0" smtClean="0">
              <a:latin typeface="Arial" panose="020B0604020202020204" pitchFamily="34" charset="0"/>
              <a:cs typeface="+mn-cs"/>
            </a:endParaRPr>
          </a:p>
        </p:txBody>
      </p:sp>
      <p:sp>
        <p:nvSpPr>
          <p:cNvPr id="2" name="Title 1"/>
          <p:cNvSpPr>
            <a:spLocks noGrp="1"/>
          </p:cNvSpPr>
          <p:nvPr>
            <p:ph type="title"/>
          </p:nvPr>
        </p:nvSpPr>
        <p:spPr/>
        <p:txBody>
          <a:bodyPr/>
          <a:lstStyle/>
          <a:p>
            <a:r>
              <a:rPr lang="en-US" dirty="0" smtClean="0"/>
              <a:t>MapReduce Mechanics Example: Assumptions</a:t>
            </a:r>
            <a:endParaRPr lang="en-US" dirty="0"/>
          </a:p>
        </p:txBody>
      </p:sp>
      <p:sp>
        <p:nvSpPr>
          <p:cNvPr id="5" name="Rectangle 4"/>
          <p:cNvSpPr/>
          <p:nvPr/>
        </p:nvSpPr>
        <p:spPr bwMode="auto">
          <a:xfrm>
            <a:off x="3526970" y="4583974"/>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t>
            </a:r>
            <a:r>
              <a:rPr lang="en-US" sz="1400" i="1" dirty="0" smtClean="0">
                <a:solidFill>
                  <a:srgbClr val="C00000"/>
                </a:solidFill>
                <a:latin typeface="Arial" panose="020B0604020202020204" pitchFamily="34" charset="0"/>
              </a:rPr>
              <a:t>&amp;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6" name="Rectangle 5"/>
          <p:cNvSpPr/>
          <p:nvPr/>
        </p:nvSpPr>
        <p:spPr bwMode="auto">
          <a:xfrm>
            <a:off x="2057400" y="4572000"/>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t>
            </a:r>
            <a:r>
              <a:rPr lang="en-US" sz="1400" i="1" dirty="0" smtClean="0">
                <a:solidFill>
                  <a:srgbClr val="C00000"/>
                </a:solidFill>
                <a:latin typeface="Arial" panose="020B0604020202020204" pitchFamily="34" charset="0"/>
              </a:rPr>
              <a:t>&amp;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7" name="Rectangle 6"/>
          <p:cNvSpPr/>
          <p:nvPr/>
        </p:nvSpPr>
        <p:spPr bwMode="auto">
          <a:xfrm>
            <a:off x="609600" y="4572000"/>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t>
            </a:r>
            <a:r>
              <a:rPr lang="en-US" sz="1400" i="1" dirty="0" smtClean="0">
                <a:solidFill>
                  <a:srgbClr val="C00000"/>
                </a:solidFill>
                <a:latin typeface="Arial" panose="020B0604020202020204" pitchFamily="34" charset="0"/>
              </a:rPr>
              <a:t>&amp;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8" name="Rectangle 7"/>
          <p:cNvSpPr/>
          <p:nvPr/>
        </p:nvSpPr>
        <p:spPr bwMode="auto">
          <a:xfrm>
            <a:off x="609600" y="2514600"/>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t>
            </a:r>
            <a:r>
              <a:rPr lang="en-US" sz="1400" i="1" dirty="0" smtClean="0">
                <a:solidFill>
                  <a:srgbClr val="C00000"/>
                </a:solidFill>
                <a:latin typeface="Arial" panose="020B0604020202020204" pitchFamily="34" charset="0"/>
              </a:rPr>
              <a:t> &amp;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9" name="Rectangle 8"/>
          <p:cNvSpPr/>
          <p:nvPr/>
        </p:nvSpPr>
        <p:spPr bwMode="auto">
          <a:xfrm>
            <a:off x="2057400" y="2514600"/>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&amp;</a:t>
            </a:r>
            <a:r>
              <a:rPr lang="en-US" sz="1400" i="1" dirty="0" smtClean="0">
                <a:solidFill>
                  <a:srgbClr val="C00000"/>
                </a:solidFill>
                <a:latin typeface="Arial" panose="020B0604020202020204" pitchFamily="34" charset="0"/>
              </a:rPr>
              <a:t>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10" name="Rectangle 9"/>
          <p:cNvSpPr/>
          <p:nvPr/>
        </p:nvSpPr>
        <p:spPr bwMode="auto">
          <a:xfrm>
            <a:off x="3505200" y="2514600"/>
            <a:ext cx="1295400" cy="134874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400" b="1" i="1" u="none" strike="noStrike" cap="none" normalizeH="0" baseline="0" dirty="0" smtClean="0">
                <a:ln>
                  <a:noFill/>
                </a:ln>
                <a:solidFill>
                  <a:srgbClr val="C00000"/>
                </a:solidFill>
                <a:effectLst/>
                <a:latin typeface="Arial" panose="020B0604020202020204" pitchFamily="34" charset="0"/>
              </a:rPr>
              <a:t>DataNode</a:t>
            </a:r>
            <a:r>
              <a:rPr kumimoji="0" lang="en-US" sz="1400" b="0" i="1" u="none" strike="noStrike" cap="none" normalizeH="0" baseline="0" dirty="0" smtClean="0">
                <a:ln>
                  <a:noFill/>
                </a:ln>
                <a:solidFill>
                  <a:srgbClr val="C00000"/>
                </a:solidFill>
                <a:effectLst/>
                <a:latin typeface="Arial" panose="020B0604020202020204" pitchFamily="34" charset="0"/>
              </a:rPr>
              <a:t> </a:t>
            </a:r>
            <a:r>
              <a:rPr lang="en-US" sz="1400" i="1" dirty="0" smtClean="0">
                <a:solidFill>
                  <a:srgbClr val="C00000"/>
                </a:solidFill>
                <a:latin typeface="Arial" panose="020B0604020202020204" pitchFamily="34" charset="0"/>
              </a:rPr>
              <a:t>&amp; </a:t>
            </a:r>
            <a:r>
              <a:rPr kumimoji="0" lang="en-US" sz="1400" b="1" i="1" u="none" strike="noStrike" cap="none" normalizeH="0" baseline="0" dirty="0" smtClean="0">
                <a:ln>
                  <a:noFill/>
                </a:ln>
                <a:solidFill>
                  <a:srgbClr val="00B050"/>
                </a:solidFill>
                <a:effectLst/>
                <a:latin typeface="Arial" panose="020B0604020202020204" pitchFamily="34" charset="0"/>
              </a:rPr>
              <a:t>TaskTracker</a:t>
            </a:r>
            <a:endParaRPr kumimoji="0" lang="en-US" sz="1400" b="1" i="1" u="none" strike="noStrike" cap="none" normalizeH="0" baseline="0" dirty="0" smtClean="0">
              <a:ln>
                <a:noFill/>
              </a:ln>
              <a:solidFill>
                <a:srgbClr val="00B050"/>
              </a:solidFill>
              <a:effectLst/>
              <a:latin typeface="Arial" panose="020B0604020202020204" pitchFamily="34" charset="0"/>
            </a:endParaRPr>
          </a:p>
        </p:txBody>
      </p:sp>
      <p:sp>
        <p:nvSpPr>
          <p:cNvPr id="11" name="TextBox 10"/>
          <p:cNvSpPr txBox="1"/>
          <p:nvPr/>
        </p:nvSpPr>
        <p:spPr>
          <a:xfrm>
            <a:off x="533400" y="3929742"/>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1</a:t>
            </a:r>
            <a:endParaRPr lang="en-US" sz="1400" b="1" dirty="0" smtClean="0">
              <a:solidFill>
                <a:schemeClr val="accent2"/>
              </a:solidFill>
              <a:latin typeface="Comic Sans MS" panose="030F0702030302020204" pitchFamily="66" charset="0"/>
            </a:endParaRPr>
          </a:p>
        </p:txBody>
      </p:sp>
      <p:sp>
        <p:nvSpPr>
          <p:cNvPr id="12" name="TextBox 11"/>
          <p:cNvSpPr txBox="1"/>
          <p:nvPr/>
        </p:nvSpPr>
        <p:spPr>
          <a:xfrm>
            <a:off x="2057400" y="3907972"/>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2</a:t>
            </a:r>
            <a:endParaRPr lang="en-US" sz="1400" b="1" dirty="0" smtClean="0">
              <a:solidFill>
                <a:schemeClr val="accent2"/>
              </a:solidFill>
              <a:latin typeface="Comic Sans MS" panose="030F0702030302020204" pitchFamily="66" charset="0"/>
            </a:endParaRPr>
          </a:p>
        </p:txBody>
      </p:sp>
      <p:sp>
        <p:nvSpPr>
          <p:cNvPr id="13" name="TextBox 12"/>
          <p:cNvSpPr txBox="1"/>
          <p:nvPr/>
        </p:nvSpPr>
        <p:spPr>
          <a:xfrm>
            <a:off x="3517132" y="3886200"/>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3</a:t>
            </a:r>
            <a:endParaRPr lang="en-US" sz="1400" b="1" dirty="0" smtClean="0">
              <a:solidFill>
                <a:schemeClr val="accent2"/>
              </a:solidFill>
              <a:latin typeface="Comic Sans MS" panose="030F0702030302020204" pitchFamily="66" charset="0"/>
            </a:endParaRPr>
          </a:p>
        </p:txBody>
      </p:sp>
      <p:sp>
        <p:nvSpPr>
          <p:cNvPr id="14" name="TextBox 13"/>
          <p:cNvSpPr txBox="1"/>
          <p:nvPr/>
        </p:nvSpPr>
        <p:spPr>
          <a:xfrm>
            <a:off x="545332" y="5943600"/>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4</a:t>
            </a:r>
            <a:endParaRPr lang="en-US" sz="1400" b="1" dirty="0" smtClean="0">
              <a:solidFill>
                <a:schemeClr val="accent2"/>
              </a:solidFill>
              <a:latin typeface="Comic Sans MS" panose="030F0702030302020204" pitchFamily="66" charset="0"/>
            </a:endParaRPr>
          </a:p>
        </p:txBody>
      </p:sp>
      <p:sp>
        <p:nvSpPr>
          <p:cNvPr id="15" name="TextBox 14"/>
          <p:cNvSpPr txBox="1"/>
          <p:nvPr/>
        </p:nvSpPr>
        <p:spPr>
          <a:xfrm>
            <a:off x="3440932" y="5943600"/>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6</a:t>
            </a:r>
            <a:endParaRPr lang="en-US" sz="1400" b="1" dirty="0" smtClean="0">
              <a:solidFill>
                <a:schemeClr val="accent2"/>
              </a:solidFill>
              <a:latin typeface="Comic Sans MS" panose="030F0702030302020204" pitchFamily="66" charset="0"/>
            </a:endParaRPr>
          </a:p>
        </p:txBody>
      </p:sp>
      <p:sp>
        <p:nvSpPr>
          <p:cNvPr id="16" name="TextBox 15"/>
          <p:cNvSpPr txBox="1"/>
          <p:nvPr/>
        </p:nvSpPr>
        <p:spPr>
          <a:xfrm>
            <a:off x="1981200" y="5943600"/>
            <a:ext cx="1359668" cy="307777"/>
          </a:xfrm>
          <a:prstGeom prst="rect">
            <a:avLst/>
          </a:prstGeom>
          <a:noFill/>
        </p:spPr>
        <p:txBody>
          <a:bodyPr wrap="none" rtlCol="0">
            <a:spAutoFit/>
          </a:bodyPr>
          <a:lstStyle/>
          <a:p>
            <a:pPr algn="ctr"/>
            <a:r>
              <a:rPr lang="en-US" sz="1400" b="1" dirty="0" smtClean="0">
                <a:solidFill>
                  <a:schemeClr val="accent2"/>
                </a:solidFill>
                <a:latin typeface="Comic Sans MS" panose="030F0702030302020204" pitchFamily="66" charset="0"/>
              </a:rPr>
              <a:t>Slave Node 5</a:t>
            </a:r>
            <a:endParaRPr lang="en-US" sz="1400" b="1" dirty="0" smtClean="0">
              <a:solidFill>
                <a:schemeClr val="accent2"/>
              </a:solidFill>
              <a:latin typeface="Comic Sans MS" panose="030F0702030302020204" pitchFamily="66" charset="0"/>
            </a:endParaRPr>
          </a:p>
        </p:txBody>
      </p:sp>
      <p:pic>
        <p:nvPicPr>
          <p:cNvPr id="17" name="Picture 16" descr="classic-playing-cards.png"/>
          <p:cNvPicPr>
            <a:picLocks noChangeAspect="1"/>
          </p:cNvPicPr>
          <p:nvPr/>
        </p:nvPicPr>
        <p:blipFill>
          <a:blip r:embed="rId1" cstate="print"/>
          <a:srcRect l="22232" r="68716" b="75918"/>
          <a:stretch>
            <a:fillRect/>
          </a:stretch>
        </p:blipFill>
        <p:spPr>
          <a:xfrm>
            <a:off x="1422348" y="3312819"/>
            <a:ext cx="482652" cy="529837"/>
          </a:xfrm>
          <a:prstGeom prst="rect">
            <a:avLst/>
          </a:prstGeom>
        </p:spPr>
      </p:pic>
      <p:pic>
        <p:nvPicPr>
          <p:cNvPr id="18" name="Picture 17" descr="classic-playing-cards.png"/>
          <p:cNvPicPr>
            <a:picLocks noChangeAspect="1"/>
          </p:cNvPicPr>
          <p:nvPr/>
        </p:nvPicPr>
        <p:blipFill>
          <a:blip r:embed="rId1" cstate="print"/>
          <a:srcRect l="22232" t="48980" r="68716" b="24490"/>
          <a:stretch>
            <a:fillRect/>
          </a:stretch>
        </p:blipFill>
        <p:spPr>
          <a:xfrm>
            <a:off x="627692" y="3273866"/>
            <a:ext cx="482652" cy="583883"/>
          </a:xfrm>
          <a:prstGeom prst="rect">
            <a:avLst/>
          </a:prstGeom>
        </p:spPr>
      </p:pic>
      <p:pic>
        <p:nvPicPr>
          <p:cNvPr id="19" name="Picture 18" descr="classic-playing-cards.png"/>
          <p:cNvPicPr>
            <a:picLocks noChangeAspect="1"/>
          </p:cNvPicPr>
          <p:nvPr/>
        </p:nvPicPr>
        <p:blipFill>
          <a:blip r:embed="rId1" cstate="print"/>
          <a:srcRect l="22232" t="73469" r="68716"/>
          <a:stretch>
            <a:fillRect/>
          </a:stretch>
        </p:blipFill>
        <p:spPr>
          <a:xfrm>
            <a:off x="2035628" y="3259186"/>
            <a:ext cx="482652" cy="583889"/>
          </a:xfrm>
          <a:prstGeom prst="rect">
            <a:avLst/>
          </a:prstGeom>
        </p:spPr>
      </p:pic>
      <p:pic>
        <p:nvPicPr>
          <p:cNvPr id="20" name="Picture 19" descr="classic-playing-cards.png"/>
          <p:cNvPicPr>
            <a:picLocks noChangeAspect="1"/>
          </p:cNvPicPr>
          <p:nvPr/>
        </p:nvPicPr>
        <p:blipFill>
          <a:blip r:embed="rId1" cstate="print"/>
          <a:srcRect l="22232" t="48980" r="68716" b="24490"/>
          <a:stretch>
            <a:fillRect/>
          </a:stretch>
        </p:blipFill>
        <p:spPr>
          <a:xfrm>
            <a:off x="2862944" y="3243944"/>
            <a:ext cx="482652" cy="583883"/>
          </a:xfrm>
          <a:prstGeom prst="rect">
            <a:avLst/>
          </a:prstGeom>
        </p:spPr>
      </p:pic>
      <p:pic>
        <p:nvPicPr>
          <p:cNvPr id="22" name="Picture 21" descr="classic-playing-cards.png"/>
          <p:cNvPicPr>
            <a:picLocks noChangeAspect="1"/>
          </p:cNvPicPr>
          <p:nvPr/>
        </p:nvPicPr>
        <p:blipFill>
          <a:blip r:embed="rId1" cstate="print"/>
          <a:srcRect l="23336" t="51283" r="69378" b="26251"/>
          <a:stretch>
            <a:fillRect/>
          </a:stretch>
        </p:blipFill>
        <p:spPr>
          <a:xfrm>
            <a:off x="3556362" y="3238578"/>
            <a:ext cx="482238" cy="613754"/>
          </a:xfrm>
          <a:prstGeom prst="rect">
            <a:avLst/>
          </a:prstGeom>
          <a:ln>
            <a:solidFill>
              <a:schemeClr val="tx1"/>
            </a:solidFill>
          </a:ln>
        </p:spPr>
      </p:pic>
      <p:pic>
        <p:nvPicPr>
          <p:cNvPr id="23" name="Picture 22" descr="classic-playing-cards.png"/>
          <p:cNvPicPr>
            <a:picLocks noChangeAspect="1"/>
          </p:cNvPicPr>
          <p:nvPr/>
        </p:nvPicPr>
        <p:blipFill>
          <a:blip r:embed="rId1" cstate="print"/>
          <a:srcRect l="23220" t="25686" r="69375" b="50384"/>
          <a:stretch>
            <a:fillRect/>
          </a:stretch>
        </p:blipFill>
        <p:spPr>
          <a:xfrm>
            <a:off x="4325710" y="3257368"/>
            <a:ext cx="454480" cy="605972"/>
          </a:xfrm>
          <a:prstGeom prst="rect">
            <a:avLst/>
          </a:prstGeom>
          <a:ln>
            <a:solidFill>
              <a:schemeClr val="tx1"/>
            </a:solidFill>
          </a:ln>
        </p:spPr>
      </p:pic>
      <p:pic>
        <p:nvPicPr>
          <p:cNvPr id="24" name="Picture 23" descr="classic-playing-cards.png"/>
          <p:cNvPicPr>
            <a:picLocks noChangeAspect="1"/>
          </p:cNvPicPr>
          <p:nvPr/>
        </p:nvPicPr>
        <p:blipFill>
          <a:blip r:embed="rId1" cstate="print"/>
          <a:srcRect l="22232" r="68716" b="75918"/>
          <a:stretch>
            <a:fillRect/>
          </a:stretch>
        </p:blipFill>
        <p:spPr>
          <a:xfrm>
            <a:off x="591992" y="5367810"/>
            <a:ext cx="482652" cy="529837"/>
          </a:xfrm>
          <a:prstGeom prst="rect">
            <a:avLst/>
          </a:prstGeom>
        </p:spPr>
      </p:pic>
      <p:pic>
        <p:nvPicPr>
          <p:cNvPr id="25" name="Picture 24" descr="classic-playing-cards.png"/>
          <p:cNvPicPr>
            <a:picLocks noChangeAspect="1"/>
          </p:cNvPicPr>
          <p:nvPr/>
        </p:nvPicPr>
        <p:blipFill>
          <a:blip r:embed="rId1" cstate="print"/>
          <a:srcRect l="22232" t="24490" r="68716" b="48980"/>
          <a:stretch>
            <a:fillRect/>
          </a:stretch>
        </p:blipFill>
        <p:spPr>
          <a:xfrm>
            <a:off x="1402080" y="5344632"/>
            <a:ext cx="482652" cy="583728"/>
          </a:xfrm>
          <a:prstGeom prst="rect">
            <a:avLst/>
          </a:prstGeom>
        </p:spPr>
      </p:pic>
      <p:pic>
        <p:nvPicPr>
          <p:cNvPr id="26" name="Picture 25" descr="classic-playing-cards.png"/>
          <p:cNvPicPr>
            <a:picLocks noChangeAspect="1"/>
          </p:cNvPicPr>
          <p:nvPr/>
        </p:nvPicPr>
        <p:blipFill>
          <a:blip r:embed="rId1" cstate="print"/>
          <a:srcRect l="22232" t="24490" r="68716" b="48980"/>
          <a:stretch>
            <a:fillRect/>
          </a:stretch>
        </p:blipFill>
        <p:spPr>
          <a:xfrm>
            <a:off x="2895600" y="5334000"/>
            <a:ext cx="482652" cy="583728"/>
          </a:xfrm>
          <a:prstGeom prst="rect">
            <a:avLst/>
          </a:prstGeom>
        </p:spPr>
      </p:pic>
      <p:pic>
        <p:nvPicPr>
          <p:cNvPr id="27" name="Picture 26" descr="classic-playing-cards.png"/>
          <p:cNvPicPr>
            <a:picLocks noChangeAspect="1"/>
          </p:cNvPicPr>
          <p:nvPr/>
        </p:nvPicPr>
        <p:blipFill>
          <a:blip r:embed="rId1" cstate="print"/>
          <a:srcRect l="22232" t="73469" r="68716"/>
          <a:stretch>
            <a:fillRect/>
          </a:stretch>
        </p:blipFill>
        <p:spPr>
          <a:xfrm>
            <a:off x="2057400" y="5322335"/>
            <a:ext cx="482652" cy="583889"/>
          </a:xfrm>
          <a:prstGeom prst="rect">
            <a:avLst/>
          </a:prstGeom>
        </p:spPr>
      </p:pic>
      <p:pic>
        <p:nvPicPr>
          <p:cNvPr id="28" name="Picture 27" descr="classic-playing-cards.png"/>
          <p:cNvPicPr>
            <a:picLocks noChangeAspect="1"/>
          </p:cNvPicPr>
          <p:nvPr/>
        </p:nvPicPr>
        <p:blipFill>
          <a:blip r:embed="rId1" cstate="print"/>
          <a:srcRect l="22232" r="68716" b="75918"/>
          <a:stretch>
            <a:fillRect/>
          </a:stretch>
        </p:blipFill>
        <p:spPr>
          <a:xfrm>
            <a:off x="4343400" y="5410200"/>
            <a:ext cx="482652" cy="529837"/>
          </a:xfrm>
          <a:prstGeom prst="rect">
            <a:avLst/>
          </a:prstGeom>
        </p:spPr>
      </p:pic>
      <p:pic>
        <p:nvPicPr>
          <p:cNvPr id="29" name="Picture 28" descr="classic-playing-cards.png"/>
          <p:cNvPicPr>
            <a:picLocks noChangeAspect="1"/>
          </p:cNvPicPr>
          <p:nvPr/>
        </p:nvPicPr>
        <p:blipFill>
          <a:blip r:embed="rId1" cstate="print"/>
          <a:srcRect l="22232" t="73469" r="68716"/>
          <a:stretch>
            <a:fillRect/>
          </a:stretch>
        </p:blipFill>
        <p:spPr>
          <a:xfrm>
            <a:off x="3505200" y="5334000"/>
            <a:ext cx="482652" cy="583889"/>
          </a:xfrm>
          <a:prstGeom prst="rect">
            <a:avLst/>
          </a:prstGeom>
        </p:spPr>
      </p:pic>
      <p:sp>
        <p:nvSpPr>
          <p:cNvPr id="32" name="TextBox 91"/>
          <p:cNvSpPr txBox="1">
            <a:spLocks noChangeArrowheads="1"/>
          </p:cNvSpPr>
          <p:nvPr/>
        </p:nvSpPr>
        <p:spPr bwMode="auto">
          <a:xfrm>
            <a:off x="6611505" y="3730823"/>
            <a:ext cx="1160895" cy="307777"/>
          </a:xfrm>
          <a:prstGeom prst="rect">
            <a:avLst/>
          </a:prstGeom>
          <a:noFill/>
          <a:ln w="9525">
            <a:noFill/>
            <a:miter lim="800000"/>
          </a:ln>
        </p:spPr>
        <p:txBody>
          <a:bodyPr wrap="none">
            <a:spAutoFit/>
          </a:bodyPr>
          <a:lstStyle/>
          <a:p>
            <a:r>
              <a:rPr lang="en-US" sz="1400" b="1" dirty="0" smtClean="0">
                <a:latin typeface="+mj-lt"/>
              </a:rPr>
              <a:t>INPUT FILE</a:t>
            </a:r>
            <a:endParaRPr lang="en-US" sz="1400" b="1" dirty="0">
              <a:latin typeface="+mj-lt"/>
            </a:endParaRPr>
          </a:p>
        </p:txBody>
      </p:sp>
      <p:sp>
        <p:nvSpPr>
          <p:cNvPr id="33" name="Freeform 32"/>
          <p:cNvSpPr/>
          <p:nvPr/>
        </p:nvSpPr>
        <p:spPr bwMode="auto">
          <a:xfrm>
            <a:off x="3116580" y="1451610"/>
            <a:ext cx="2354580" cy="842010"/>
          </a:xfrm>
          <a:custGeom>
            <a:avLst/>
            <a:gdLst>
              <a:gd name="connsiteX0" fmla="*/ 2354580 w 2354580"/>
              <a:gd name="connsiteY0" fmla="*/ 499110 h 842010"/>
              <a:gd name="connsiteX1" fmla="*/ 1043940 w 2354580"/>
              <a:gd name="connsiteY1" fmla="*/ 57150 h 842010"/>
              <a:gd name="connsiteX2" fmla="*/ 0 w 2354580"/>
              <a:gd name="connsiteY2" fmla="*/ 842010 h 842010"/>
            </a:gdLst>
            <a:ahLst/>
            <a:cxnLst>
              <a:cxn ang="0">
                <a:pos x="connsiteX0" y="connsiteY0"/>
              </a:cxn>
              <a:cxn ang="0">
                <a:pos x="connsiteX1" y="connsiteY1"/>
              </a:cxn>
              <a:cxn ang="0">
                <a:pos x="connsiteX2" y="connsiteY2"/>
              </a:cxn>
            </a:cxnLst>
            <a:rect l="l" t="t" r="r" b="b"/>
            <a:pathLst>
              <a:path w="2354580" h="842010">
                <a:moveTo>
                  <a:pt x="2354580" y="499110"/>
                </a:moveTo>
                <a:cubicBezTo>
                  <a:pt x="1895475" y="249555"/>
                  <a:pt x="1436370" y="0"/>
                  <a:pt x="1043940" y="57150"/>
                </a:cubicBezTo>
                <a:cubicBezTo>
                  <a:pt x="651510" y="114300"/>
                  <a:pt x="325755" y="478155"/>
                  <a:pt x="0" y="842010"/>
                </a:cubicBezTo>
              </a:path>
            </a:pathLst>
          </a:cu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33"/>
          <p:cNvSpPr/>
          <p:nvPr/>
        </p:nvSpPr>
        <p:spPr bwMode="auto">
          <a:xfrm>
            <a:off x="381000" y="2339340"/>
            <a:ext cx="4572000" cy="3962400"/>
          </a:xfrm>
          <a:prstGeom prst="rect">
            <a:avLst/>
          </a:prstGeom>
          <a:noFill/>
          <a:ln w="28575" cap="flat" cmpd="sng" algn="ctr">
            <a:solidFill>
              <a:schemeClr val="tx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8" name="Group 37"/>
          <p:cNvGrpSpPr/>
          <p:nvPr/>
        </p:nvGrpSpPr>
        <p:grpSpPr>
          <a:xfrm>
            <a:off x="5648456" y="1710690"/>
            <a:ext cx="2428744" cy="1460500"/>
            <a:chOff x="5648456" y="1710690"/>
            <a:chExt cx="2428744" cy="1460500"/>
          </a:xfrm>
        </p:grpSpPr>
        <p:pic>
          <p:nvPicPr>
            <p:cNvPr id="30" name="Picture 29" descr="classic-playing-cards.png"/>
            <p:cNvPicPr>
              <a:picLocks noChangeAspect="1"/>
            </p:cNvPicPr>
            <p:nvPr/>
          </p:nvPicPr>
          <p:blipFill>
            <a:blip r:embed="rId1" cstate="print"/>
            <a:srcRect l="30316"/>
            <a:stretch>
              <a:fillRect/>
            </a:stretch>
          </p:blipFill>
          <p:spPr>
            <a:xfrm>
              <a:off x="5648456" y="1722120"/>
              <a:ext cx="2428744" cy="1438276"/>
            </a:xfrm>
            <a:prstGeom prst="rect">
              <a:avLst/>
            </a:prstGeom>
          </p:spPr>
        </p:pic>
        <p:sp>
          <p:nvSpPr>
            <p:cNvPr id="35" name="Rectangle 34"/>
            <p:cNvSpPr/>
            <p:nvPr/>
          </p:nvSpPr>
          <p:spPr>
            <a:xfrm>
              <a:off x="7277100" y="1710690"/>
              <a:ext cx="266700" cy="361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smtClean="0">
                <a:solidFill>
                  <a:schemeClr val="tx1"/>
                </a:solidFill>
                <a:latin typeface="Arial" panose="020B0604020202020204" pitchFamily="34" charset="0"/>
                <a:cs typeface="Arial" panose="020B0604020202020204" pitchFamily="34" charset="0"/>
              </a:endParaRPr>
            </a:p>
          </p:txBody>
        </p:sp>
        <p:sp>
          <p:nvSpPr>
            <p:cNvPr id="36" name="Rectangle 35"/>
            <p:cNvSpPr/>
            <p:nvPr/>
          </p:nvSpPr>
          <p:spPr>
            <a:xfrm>
              <a:off x="7541260" y="2437130"/>
              <a:ext cx="266700"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smtClean="0">
                <a:solidFill>
                  <a:schemeClr val="tx1"/>
                </a:solidFill>
                <a:latin typeface="Arial" panose="020B0604020202020204" pitchFamily="34" charset="0"/>
                <a:cs typeface="Arial" panose="020B0604020202020204" pitchFamily="34" charset="0"/>
              </a:endParaRPr>
            </a:p>
          </p:txBody>
        </p:sp>
        <p:sp>
          <p:nvSpPr>
            <p:cNvPr id="37" name="Rectangle 36"/>
            <p:cNvSpPr/>
            <p:nvPr/>
          </p:nvSpPr>
          <p:spPr>
            <a:xfrm>
              <a:off x="7810500" y="2809240"/>
              <a:ext cx="266700"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smtClean="0">
                <a:solidFill>
                  <a:schemeClr val="tx1"/>
                </a:solidFill>
                <a:latin typeface="Arial" panose="020B0604020202020204" pitchFamily="34" charset="0"/>
                <a:cs typeface="Arial" panose="020B0604020202020204" pitchFamily="34" charset="0"/>
              </a:endParaRPr>
            </a:p>
          </p:txBody>
        </p:sp>
      </p:grpSp>
      <p:sp>
        <p:nvSpPr>
          <p:cNvPr id="39" name="TextBox 38"/>
          <p:cNvSpPr txBox="1"/>
          <p:nvPr/>
        </p:nvSpPr>
        <p:spPr>
          <a:xfrm>
            <a:off x="5003800" y="4028440"/>
            <a:ext cx="4114800" cy="1754326"/>
          </a:xfrm>
          <a:prstGeom prst="rect">
            <a:avLst/>
          </a:prstGeom>
          <a:noFill/>
        </p:spPr>
        <p:txBody>
          <a:bodyPr wrap="square" rtlCol="0">
            <a:spAutoFit/>
          </a:bodyPr>
          <a:lstStyle/>
          <a:p>
            <a:pPr marL="342900" indent="-342900">
              <a:buAutoNum type="arabicPeriod"/>
            </a:pPr>
            <a:r>
              <a:rPr lang="zh-CN" altLang="en-US" b="1" dirty="0" smtClean="0">
                <a:solidFill>
                  <a:schemeClr val="accent2"/>
                </a:solidFill>
                <a:latin typeface="LavosHandy™" pitchFamily="66" charset="0"/>
              </a:rPr>
              <a:t>扑克是以</a:t>
            </a:r>
            <a:r>
              <a:rPr lang="en-US" altLang="zh-CN" b="1" dirty="0" smtClean="0">
                <a:solidFill>
                  <a:schemeClr val="accent2"/>
                </a:solidFill>
                <a:latin typeface="LavosHandy™" pitchFamily="66" charset="0"/>
              </a:rPr>
              <a:t>block</a:t>
            </a:r>
            <a:r>
              <a:rPr lang="zh-CN" altLang="en-US" b="1" dirty="0" smtClean="0">
                <a:solidFill>
                  <a:schemeClr val="accent2"/>
                </a:solidFill>
                <a:latin typeface="LavosHandy™" pitchFamily="66" charset="0"/>
              </a:rPr>
              <a:t>存储在</a:t>
            </a:r>
            <a:r>
              <a:rPr lang="en-US" altLang="zh-CN" b="1" dirty="0" smtClean="0">
                <a:solidFill>
                  <a:schemeClr val="accent2"/>
                </a:solidFill>
                <a:latin typeface="LavosHandy™" pitchFamily="66" charset="0"/>
              </a:rPr>
              <a:t>HDFS</a:t>
            </a:r>
            <a:r>
              <a:rPr lang="zh-CN" altLang="en-US" b="1" dirty="0" smtClean="0">
                <a:solidFill>
                  <a:schemeClr val="accent2"/>
                </a:solidFill>
                <a:latin typeface="LavosHandy™" pitchFamily="66" charset="0"/>
              </a:rPr>
              <a:t>多个</a:t>
            </a:r>
            <a:r>
              <a:rPr lang="en-US" altLang="zh-CN" b="1" dirty="0" smtClean="0">
                <a:solidFill>
                  <a:schemeClr val="accent2"/>
                </a:solidFill>
                <a:latin typeface="LavosHandy™" pitchFamily="66" charset="0"/>
              </a:rPr>
              <a:t>slave</a:t>
            </a:r>
            <a:r>
              <a:rPr lang="zh-CN" altLang="en-US" b="1" dirty="0" smtClean="0">
                <a:solidFill>
                  <a:schemeClr val="accent2"/>
                </a:solidFill>
                <a:latin typeface="LavosHandy™" pitchFamily="66" charset="0"/>
              </a:rPr>
              <a:t>节点上的输入文件</a:t>
            </a:r>
            <a:r>
              <a:rPr lang="en-US" b="1" dirty="0" smtClean="0">
                <a:solidFill>
                  <a:schemeClr val="accent2"/>
                </a:solidFill>
                <a:latin typeface="LavosHandy™" pitchFamily="66" charset="0"/>
              </a:rPr>
              <a:t>.</a:t>
            </a:r>
            <a:endParaRPr lang="en-US" b="1" dirty="0" smtClean="0">
              <a:solidFill>
                <a:schemeClr val="accent2"/>
              </a:solidFill>
              <a:latin typeface="LavosHandy™" pitchFamily="66" charset="0"/>
            </a:endParaRPr>
          </a:p>
          <a:p>
            <a:pPr marL="342900" indent="-342900">
              <a:buAutoNum type="arabicPeriod"/>
            </a:pPr>
            <a:r>
              <a:rPr lang="zh-CN" altLang="en-US" b="1" dirty="0" smtClean="0">
                <a:solidFill>
                  <a:schemeClr val="accent2"/>
                </a:solidFill>
                <a:latin typeface="LavosHandy™" pitchFamily="66" charset="0"/>
              </a:rPr>
              <a:t>简单来说，一个牌是一个</a:t>
            </a:r>
            <a:r>
              <a:rPr lang="en-US" altLang="zh-CN" b="1" dirty="0" smtClean="0">
                <a:solidFill>
                  <a:schemeClr val="accent2"/>
                </a:solidFill>
                <a:latin typeface="LavosHandy™" pitchFamily="66" charset="0"/>
              </a:rPr>
              <a:t>HDFS block</a:t>
            </a:r>
            <a:r>
              <a:rPr lang="en-US" b="1" dirty="0" smtClean="0">
                <a:solidFill>
                  <a:schemeClr val="accent2"/>
                </a:solidFill>
                <a:latin typeface="LavosHandy™" pitchFamily="66" charset="0"/>
              </a:rPr>
              <a:t>.</a:t>
            </a:r>
            <a:endParaRPr lang="en-US" b="1" dirty="0" smtClean="0">
              <a:solidFill>
                <a:schemeClr val="accent2"/>
              </a:solidFill>
              <a:latin typeface="LavosHandy™" pitchFamily="66" charset="0"/>
            </a:endParaRPr>
          </a:p>
          <a:p>
            <a:pPr marL="342900" indent="-342900">
              <a:buAutoNum type="arabicPeriod"/>
            </a:pPr>
            <a:r>
              <a:rPr lang="zh-CN" altLang="en-US" b="1" dirty="0" smtClean="0">
                <a:solidFill>
                  <a:schemeClr val="accent2"/>
                </a:solidFill>
                <a:latin typeface="LavosHandy™" pitchFamily="66" charset="0"/>
              </a:rPr>
              <a:t>节点操作本地数据</a:t>
            </a:r>
            <a:r>
              <a:rPr lang="en-US" b="1" dirty="0" smtClean="0">
                <a:solidFill>
                  <a:schemeClr val="accent2"/>
                </a:solidFill>
                <a:latin typeface="LavosHandy™" pitchFamily="66" charset="0"/>
              </a:rPr>
              <a:t>.</a:t>
            </a:r>
            <a:endParaRPr lang="en-US" b="1" dirty="0" smtClean="0">
              <a:solidFill>
                <a:schemeClr val="accent2"/>
              </a:solidFill>
              <a:latin typeface="LavosHandy™" pitchFamily="66" charset="0"/>
            </a:endParaRPr>
          </a:p>
          <a:p>
            <a:pPr marL="342900" indent="-342900">
              <a:buAutoNum type="arabicPeriod"/>
            </a:pPr>
            <a:endParaRPr lang="en-US" b="1" dirty="0" smtClean="0">
              <a:solidFill>
                <a:schemeClr val="accent2"/>
              </a:solidFill>
              <a:latin typeface="LavosHandy™" pitchFamily="66" charset="0"/>
            </a:endParaRPr>
          </a:p>
        </p:txBody>
      </p:sp>
      <p:grpSp>
        <p:nvGrpSpPr>
          <p:cNvPr id="40" name="Group 70"/>
          <p:cNvGrpSpPr/>
          <p:nvPr/>
        </p:nvGrpSpPr>
        <p:grpSpPr>
          <a:xfrm>
            <a:off x="609600" y="1524000"/>
            <a:ext cx="804369" cy="805544"/>
            <a:chOff x="4904174" y="4267200"/>
            <a:chExt cx="804369" cy="805544"/>
          </a:xfrm>
        </p:grpSpPr>
        <p:pic>
          <p:nvPicPr>
            <p:cNvPr id="41" name="Picture 2"/>
            <p:cNvPicPr>
              <a:picLocks noChangeAspect="1" noChangeArrowheads="1"/>
            </p:cNvPicPr>
            <p:nvPr/>
          </p:nvPicPr>
          <p:blipFill>
            <a:blip r:embed="rId2" cstate="print"/>
            <a:srcRect/>
            <a:stretch>
              <a:fillRect/>
            </a:stretch>
          </p:blipFill>
          <p:spPr bwMode="auto">
            <a:xfrm>
              <a:off x="4904174" y="4314825"/>
              <a:ext cx="467926" cy="685566"/>
            </a:xfrm>
            <a:prstGeom prst="rect">
              <a:avLst/>
            </a:prstGeom>
            <a:noFill/>
            <a:ln w="9525">
              <a:noFill/>
              <a:miter lim="800000"/>
              <a:headEnd/>
              <a:tailEnd/>
            </a:ln>
          </p:spPr>
        </p:pic>
        <p:pic>
          <p:nvPicPr>
            <p:cNvPr id="42" name="Picture 8" descr="C:\Users\LSERHAL.ORADEV\Desktop\worker.gif"/>
            <p:cNvPicPr>
              <a:picLocks noChangeAspect="1" noChangeArrowheads="1"/>
            </p:cNvPicPr>
            <p:nvPr/>
          </p:nvPicPr>
          <p:blipFill>
            <a:blip r:embed="rId3" cstate="print"/>
            <a:srcRect/>
            <a:stretch>
              <a:fillRect/>
            </a:stretch>
          </p:blipFill>
          <p:spPr bwMode="auto">
            <a:xfrm>
              <a:off x="5374241" y="4267200"/>
              <a:ext cx="334302" cy="805544"/>
            </a:xfrm>
            <a:prstGeom prst="rect">
              <a:avLst/>
            </a:prstGeom>
            <a:noFill/>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Mechanics: The Map Phase</a:t>
            </a:r>
            <a:endParaRPr lang="en-US" dirty="0"/>
          </a:p>
        </p:txBody>
      </p:sp>
      <p:sp>
        <p:nvSpPr>
          <p:cNvPr id="6" name="Rectangle 5"/>
          <p:cNvSpPr/>
          <p:nvPr/>
        </p:nvSpPr>
        <p:spPr bwMode="auto">
          <a:xfrm>
            <a:off x="628650" y="1143000"/>
            <a:ext cx="5486400" cy="114300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8" name="Rounded Rectangle 7"/>
          <p:cNvSpPr/>
          <p:nvPr/>
        </p:nvSpPr>
        <p:spPr bwMode="auto">
          <a:xfrm>
            <a:off x="3524250" y="1615015"/>
            <a:ext cx="762000" cy="423335"/>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bwMode="auto">
          <a:xfrm>
            <a:off x="3143250" y="184785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13" name="TextBox 12"/>
          <p:cNvSpPr txBox="1"/>
          <p:nvPr/>
        </p:nvSpPr>
        <p:spPr>
          <a:xfrm>
            <a:off x="3647261" y="1696581"/>
            <a:ext cx="543739" cy="276999"/>
          </a:xfrm>
          <a:prstGeom prst="rect">
            <a:avLst/>
          </a:prstGeom>
          <a:noFill/>
        </p:spPr>
        <p:txBody>
          <a:bodyPr wrap="none" rtlCol="0" anchor="ctr">
            <a:spAutoFit/>
          </a:bodyPr>
          <a:lstStyle/>
          <a:p>
            <a:pPr algn="ctr"/>
            <a:r>
              <a:rPr lang="en-US" sz="1200" b="1" dirty="0" smtClean="0"/>
              <a:t>map </a:t>
            </a:r>
            <a:endParaRPr lang="en-US" sz="1200" b="1" dirty="0"/>
          </a:p>
        </p:txBody>
      </p:sp>
      <p:pic>
        <p:nvPicPr>
          <p:cNvPr id="32" name="Picture 23"/>
          <p:cNvPicPr>
            <a:picLocks noChangeAspect="1" noChangeArrowheads="1"/>
          </p:cNvPicPr>
          <p:nvPr/>
        </p:nvPicPr>
        <p:blipFill>
          <a:blip r:embed="rId1" cstate="print"/>
          <a:srcRect l="4882" r="6437" b="1125"/>
          <a:stretch>
            <a:fillRect/>
          </a:stretch>
        </p:blipFill>
        <p:spPr bwMode="auto">
          <a:xfrm>
            <a:off x="4709160" y="1539240"/>
            <a:ext cx="439182" cy="593721"/>
          </a:xfrm>
          <a:prstGeom prst="rect">
            <a:avLst/>
          </a:prstGeom>
          <a:noFill/>
          <a:ln w="9525">
            <a:solidFill>
              <a:schemeClr val="tx1"/>
            </a:solidFill>
            <a:miter lim="800000"/>
            <a:headEnd/>
            <a:tailEnd/>
          </a:ln>
        </p:spPr>
      </p:pic>
      <p:pic>
        <p:nvPicPr>
          <p:cNvPr id="33" name="Picture 17"/>
          <p:cNvPicPr>
            <a:picLocks noChangeAspect="1" noChangeArrowheads="1"/>
          </p:cNvPicPr>
          <p:nvPr/>
        </p:nvPicPr>
        <p:blipFill>
          <a:blip r:embed="rId2" cstate="print"/>
          <a:srcRect r="6353"/>
          <a:stretch>
            <a:fillRect/>
          </a:stretch>
        </p:blipFill>
        <p:spPr bwMode="auto">
          <a:xfrm>
            <a:off x="5196840" y="1534554"/>
            <a:ext cx="428992" cy="606666"/>
          </a:xfrm>
          <a:prstGeom prst="rect">
            <a:avLst/>
          </a:prstGeom>
          <a:noFill/>
          <a:ln w="9525">
            <a:solidFill>
              <a:schemeClr val="tx1"/>
            </a:solidFill>
            <a:miter lim="800000"/>
            <a:headEnd/>
            <a:tailEnd/>
          </a:ln>
        </p:spPr>
      </p:pic>
      <p:pic>
        <p:nvPicPr>
          <p:cNvPr id="37" name="Picture 16"/>
          <p:cNvPicPr>
            <a:picLocks noChangeAspect="1" noChangeArrowheads="1"/>
          </p:cNvPicPr>
          <p:nvPr/>
        </p:nvPicPr>
        <p:blipFill>
          <a:blip r:embed="rId3" cstate="print"/>
          <a:srcRect l="8364" t="5915" r="12001"/>
          <a:stretch>
            <a:fillRect/>
          </a:stretch>
        </p:blipFill>
        <p:spPr bwMode="auto">
          <a:xfrm>
            <a:off x="5677347" y="1540058"/>
            <a:ext cx="418653" cy="593542"/>
          </a:xfrm>
          <a:prstGeom prst="rect">
            <a:avLst/>
          </a:prstGeom>
          <a:noFill/>
          <a:ln w="9525">
            <a:solidFill>
              <a:schemeClr val="tx1"/>
            </a:solidFill>
            <a:miter lim="800000"/>
            <a:headEnd/>
            <a:tailEnd/>
          </a:ln>
        </p:spPr>
      </p:pic>
      <p:sp>
        <p:nvSpPr>
          <p:cNvPr id="40" name="TextBox 39"/>
          <p:cNvSpPr txBox="1"/>
          <p:nvPr/>
        </p:nvSpPr>
        <p:spPr>
          <a:xfrm>
            <a:off x="628650" y="1333500"/>
            <a:ext cx="950901" cy="253916"/>
          </a:xfrm>
          <a:prstGeom prst="rect">
            <a:avLst/>
          </a:prstGeom>
          <a:noFill/>
        </p:spPr>
        <p:txBody>
          <a:bodyPr wrap="none" rtlCol="0">
            <a:spAutoFit/>
          </a:bodyPr>
          <a:lstStyle/>
          <a:p>
            <a:r>
              <a:rPr lang="en-US" sz="1050" b="1" dirty="0" smtClean="0"/>
              <a:t>Input Split 0</a:t>
            </a:r>
            <a:endParaRPr lang="en-US" sz="1050" b="1" dirty="0"/>
          </a:p>
        </p:txBody>
      </p:sp>
      <p:sp>
        <p:nvSpPr>
          <p:cNvPr id="41" name="Rectangle 40"/>
          <p:cNvSpPr/>
          <p:nvPr/>
        </p:nvSpPr>
        <p:spPr bwMode="auto">
          <a:xfrm>
            <a:off x="717550" y="1574800"/>
            <a:ext cx="2425700" cy="571500"/>
          </a:xfrm>
          <a:prstGeom prst="rect">
            <a:avLst/>
          </a:prstGeom>
          <a:noFill/>
          <a:ln w="19050"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3" name="Picture 5"/>
          <p:cNvPicPr>
            <a:picLocks noChangeAspect="1" noChangeArrowheads="1"/>
          </p:cNvPicPr>
          <p:nvPr/>
        </p:nvPicPr>
        <p:blipFill>
          <a:blip r:embed="rId4" cstate="print"/>
          <a:srcRect/>
          <a:stretch>
            <a:fillRect/>
          </a:stretch>
        </p:blipFill>
        <p:spPr bwMode="auto">
          <a:xfrm>
            <a:off x="749300" y="1679388"/>
            <a:ext cx="1560000" cy="407143"/>
          </a:xfrm>
          <a:prstGeom prst="rect">
            <a:avLst/>
          </a:prstGeom>
          <a:noFill/>
          <a:ln w="9525">
            <a:noFill/>
            <a:miter lim="800000"/>
            <a:headEnd/>
            <a:tailEnd/>
          </a:ln>
        </p:spPr>
      </p:pic>
      <p:pic>
        <p:nvPicPr>
          <p:cNvPr id="44" name="Picture 6"/>
          <p:cNvPicPr>
            <a:picLocks noChangeAspect="1" noChangeArrowheads="1"/>
          </p:cNvPicPr>
          <p:nvPr/>
        </p:nvPicPr>
        <p:blipFill>
          <a:blip r:embed="rId5" cstate="print"/>
          <a:srcRect/>
          <a:stretch>
            <a:fillRect/>
          </a:stretch>
        </p:blipFill>
        <p:spPr bwMode="auto">
          <a:xfrm>
            <a:off x="1657350" y="1684576"/>
            <a:ext cx="1252952" cy="385524"/>
          </a:xfrm>
          <a:prstGeom prst="rect">
            <a:avLst/>
          </a:prstGeom>
          <a:noFill/>
          <a:ln w="9525">
            <a:noFill/>
            <a:miter lim="800000"/>
            <a:headEnd/>
            <a:tailEnd/>
          </a:ln>
        </p:spPr>
      </p:pic>
      <p:pic>
        <p:nvPicPr>
          <p:cNvPr id="46" name="Picture 23"/>
          <p:cNvPicPr>
            <a:picLocks noChangeAspect="1" noChangeArrowheads="1"/>
          </p:cNvPicPr>
          <p:nvPr/>
        </p:nvPicPr>
        <p:blipFill>
          <a:blip r:embed="rId1" cstate="print"/>
          <a:srcRect l="4882" r="12001" b="1125"/>
          <a:stretch>
            <a:fillRect/>
          </a:stretch>
        </p:blipFill>
        <p:spPr bwMode="auto">
          <a:xfrm>
            <a:off x="2261394" y="1669760"/>
            <a:ext cx="291306" cy="420172"/>
          </a:xfrm>
          <a:prstGeom prst="rect">
            <a:avLst/>
          </a:prstGeom>
          <a:noFill/>
          <a:ln w="9525">
            <a:noFill/>
            <a:miter lim="800000"/>
            <a:headEnd/>
            <a:tailEnd/>
          </a:ln>
        </p:spPr>
      </p:pic>
      <p:pic>
        <p:nvPicPr>
          <p:cNvPr id="47" name="Picture 17"/>
          <p:cNvPicPr>
            <a:picLocks noChangeAspect="1" noChangeArrowheads="1"/>
          </p:cNvPicPr>
          <p:nvPr/>
        </p:nvPicPr>
        <p:blipFill>
          <a:blip r:embed="rId2" cstate="print"/>
          <a:srcRect l="5278" r="12975" b="1114"/>
          <a:stretch>
            <a:fillRect/>
          </a:stretch>
        </p:blipFill>
        <p:spPr bwMode="auto">
          <a:xfrm>
            <a:off x="2584450" y="1665191"/>
            <a:ext cx="276539" cy="443009"/>
          </a:xfrm>
          <a:prstGeom prst="rect">
            <a:avLst/>
          </a:prstGeom>
          <a:noFill/>
          <a:ln w="9525">
            <a:noFill/>
            <a:miter lim="800000"/>
            <a:headEnd/>
            <a:tailEnd/>
          </a:ln>
        </p:spPr>
      </p:pic>
      <p:pic>
        <p:nvPicPr>
          <p:cNvPr id="48" name="Picture 16"/>
          <p:cNvPicPr>
            <a:picLocks noChangeAspect="1" noChangeArrowheads="1"/>
          </p:cNvPicPr>
          <p:nvPr/>
        </p:nvPicPr>
        <p:blipFill>
          <a:blip r:embed="rId3" cstate="print"/>
          <a:srcRect l="4882" r="12002" b="1137"/>
          <a:stretch>
            <a:fillRect/>
          </a:stretch>
        </p:blipFill>
        <p:spPr bwMode="auto">
          <a:xfrm>
            <a:off x="2819400" y="1655282"/>
            <a:ext cx="303967" cy="433868"/>
          </a:xfrm>
          <a:prstGeom prst="rect">
            <a:avLst/>
          </a:prstGeom>
          <a:noFill/>
          <a:ln w="9525">
            <a:noFill/>
            <a:miter lim="800000"/>
            <a:headEnd/>
            <a:tailEnd/>
          </a:ln>
        </p:spPr>
      </p:pic>
      <p:sp>
        <p:nvSpPr>
          <p:cNvPr id="90" name="Rectangle 89"/>
          <p:cNvSpPr/>
          <p:nvPr/>
        </p:nvSpPr>
        <p:spPr bwMode="auto">
          <a:xfrm>
            <a:off x="609600" y="2505075"/>
            <a:ext cx="5486400" cy="114300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91" name="Rounded Rectangle 90"/>
          <p:cNvSpPr/>
          <p:nvPr/>
        </p:nvSpPr>
        <p:spPr bwMode="auto">
          <a:xfrm>
            <a:off x="3505200" y="2977090"/>
            <a:ext cx="762000" cy="423335"/>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92" name="Straight Arrow Connector 91"/>
          <p:cNvCxnSpPr/>
          <p:nvPr/>
        </p:nvCxnSpPr>
        <p:spPr bwMode="auto">
          <a:xfrm>
            <a:off x="3124200" y="3209925"/>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93" name="TextBox 92"/>
          <p:cNvSpPr txBox="1"/>
          <p:nvPr/>
        </p:nvSpPr>
        <p:spPr>
          <a:xfrm>
            <a:off x="3596013" y="3028176"/>
            <a:ext cx="543739" cy="276999"/>
          </a:xfrm>
          <a:prstGeom prst="rect">
            <a:avLst/>
          </a:prstGeom>
          <a:noFill/>
        </p:spPr>
        <p:txBody>
          <a:bodyPr wrap="none" rtlCol="0" anchor="ctr">
            <a:spAutoFit/>
          </a:bodyPr>
          <a:lstStyle/>
          <a:p>
            <a:pPr algn="ctr"/>
            <a:r>
              <a:rPr lang="en-US" sz="1200" b="1" dirty="0" smtClean="0"/>
              <a:t>map </a:t>
            </a:r>
            <a:endParaRPr lang="en-US" sz="1200" b="1" dirty="0"/>
          </a:p>
        </p:txBody>
      </p:sp>
      <p:sp>
        <p:nvSpPr>
          <p:cNvPr id="98" name="TextBox 97"/>
          <p:cNvSpPr txBox="1"/>
          <p:nvPr/>
        </p:nvSpPr>
        <p:spPr>
          <a:xfrm>
            <a:off x="609600" y="2695575"/>
            <a:ext cx="987771" cy="253916"/>
          </a:xfrm>
          <a:prstGeom prst="rect">
            <a:avLst/>
          </a:prstGeom>
          <a:noFill/>
        </p:spPr>
        <p:txBody>
          <a:bodyPr wrap="none" rtlCol="0">
            <a:spAutoFit/>
          </a:bodyPr>
          <a:lstStyle/>
          <a:p>
            <a:r>
              <a:rPr lang="en-US" sz="1050" b="1" dirty="0" smtClean="0"/>
              <a:t>Input Split 1 </a:t>
            </a:r>
            <a:endParaRPr lang="en-US" sz="1050" b="1" dirty="0"/>
          </a:p>
        </p:txBody>
      </p:sp>
      <p:sp>
        <p:nvSpPr>
          <p:cNvPr id="99" name="Rectangle 98"/>
          <p:cNvSpPr/>
          <p:nvPr/>
        </p:nvSpPr>
        <p:spPr bwMode="auto">
          <a:xfrm>
            <a:off x="698500" y="2936875"/>
            <a:ext cx="2425700" cy="571500"/>
          </a:xfrm>
          <a:prstGeom prst="rect">
            <a:avLst/>
          </a:prstGeom>
          <a:noFill/>
          <a:ln w="19050"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7" name="Rectangle 106"/>
          <p:cNvSpPr/>
          <p:nvPr/>
        </p:nvSpPr>
        <p:spPr bwMode="auto">
          <a:xfrm>
            <a:off x="609600" y="3848100"/>
            <a:ext cx="5486400" cy="114300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108" name="Rounded Rectangle 107"/>
          <p:cNvSpPr/>
          <p:nvPr/>
        </p:nvSpPr>
        <p:spPr bwMode="auto">
          <a:xfrm>
            <a:off x="3505200" y="4320115"/>
            <a:ext cx="762000" cy="423335"/>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109" name="Straight Arrow Connector 108"/>
          <p:cNvCxnSpPr/>
          <p:nvPr/>
        </p:nvCxnSpPr>
        <p:spPr bwMode="auto">
          <a:xfrm>
            <a:off x="3124200" y="455295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110" name="TextBox 109"/>
          <p:cNvSpPr txBox="1"/>
          <p:nvPr/>
        </p:nvSpPr>
        <p:spPr>
          <a:xfrm>
            <a:off x="3596013" y="4371201"/>
            <a:ext cx="543739" cy="276999"/>
          </a:xfrm>
          <a:prstGeom prst="rect">
            <a:avLst/>
          </a:prstGeom>
          <a:noFill/>
        </p:spPr>
        <p:txBody>
          <a:bodyPr wrap="none" rtlCol="0" anchor="ctr">
            <a:spAutoFit/>
          </a:bodyPr>
          <a:lstStyle/>
          <a:p>
            <a:pPr algn="ctr"/>
            <a:r>
              <a:rPr lang="en-US" sz="1200" b="1" dirty="0" smtClean="0"/>
              <a:t>map </a:t>
            </a:r>
            <a:endParaRPr lang="en-US" sz="1200" b="1" dirty="0"/>
          </a:p>
        </p:txBody>
      </p:sp>
      <p:sp>
        <p:nvSpPr>
          <p:cNvPr id="115" name="TextBox 114"/>
          <p:cNvSpPr txBox="1"/>
          <p:nvPr/>
        </p:nvSpPr>
        <p:spPr>
          <a:xfrm>
            <a:off x="609600" y="4038600"/>
            <a:ext cx="950901" cy="253916"/>
          </a:xfrm>
          <a:prstGeom prst="rect">
            <a:avLst/>
          </a:prstGeom>
          <a:noFill/>
        </p:spPr>
        <p:txBody>
          <a:bodyPr wrap="none" rtlCol="0">
            <a:spAutoFit/>
          </a:bodyPr>
          <a:lstStyle/>
          <a:p>
            <a:r>
              <a:rPr lang="en-US" sz="1050" b="1" dirty="0" smtClean="0"/>
              <a:t>Input Split 2</a:t>
            </a:r>
            <a:endParaRPr lang="en-US" sz="1050" b="1" dirty="0"/>
          </a:p>
        </p:txBody>
      </p:sp>
      <p:sp>
        <p:nvSpPr>
          <p:cNvPr id="116" name="Rectangle 115"/>
          <p:cNvSpPr/>
          <p:nvPr/>
        </p:nvSpPr>
        <p:spPr bwMode="auto">
          <a:xfrm>
            <a:off x="698500" y="4279900"/>
            <a:ext cx="2425700" cy="571500"/>
          </a:xfrm>
          <a:prstGeom prst="rect">
            <a:avLst/>
          </a:prstGeom>
          <a:noFill/>
          <a:ln w="19050"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4" name="Rectangle 123"/>
          <p:cNvSpPr/>
          <p:nvPr/>
        </p:nvSpPr>
        <p:spPr bwMode="auto">
          <a:xfrm>
            <a:off x="609600" y="5181600"/>
            <a:ext cx="5486400" cy="114300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125" name="Rounded Rectangle 124"/>
          <p:cNvSpPr/>
          <p:nvPr/>
        </p:nvSpPr>
        <p:spPr bwMode="auto">
          <a:xfrm>
            <a:off x="3505200" y="5653615"/>
            <a:ext cx="762000" cy="423335"/>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cxnSp>
        <p:nvCxnSpPr>
          <p:cNvPr id="126" name="Straight Arrow Connector 125"/>
          <p:cNvCxnSpPr/>
          <p:nvPr/>
        </p:nvCxnSpPr>
        <p:spPr bwMode="auto">
          <a:xfrm>
            <a:off x="3124200" y="588645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127" name="TextBox 126"/>
          <p:cNvSpPr txBox="1"/>
          <p:nvPr/>
        </p:nvSpPr>
        <p:spPr>
          <a:xfrm>
            <a:off x="3596013" y="5704701"/>
            <a:ext cx="543739" cy="276999"/>
          </a:xfrm>
          <a:prstGeom prst="rect">
            <a:avLst/>
          </a:prstGeom>
          <a:noFill/>
        </p:spPr>
        <p:txBody>
          <a:bodyPr wrap="none" rtlCol="0" anchor="ctr">
            <a:spAutoFit/>
          </a:bodyPr>
          <a:lstStyle/>
          <a:p>
            <a:pPr algn="ctr"/>
            <a:r>
              <a:rPr lang="en-US" sz="1200" b="1" dirty="0" smtClean="0"/>
              <a:t>map </a:t>
            </a:r>
            <a:endParaRPr lang="en-US" sz="1200" b="1" dirty="0"/>
          </a:p>
        </p:txBody>
      </p:sp>
      <p:sp>
        <p:nvSpPr>
          <p:cNvPr id="132" name="TextBox 131"/>
          <p:cNvSpPr txBox="1"/>
          <p:nvPr/>
        </p:nvSpPr>
        <p:spPr>
          <a:xfrm>
            <a:off x="609600" y="5372100"/>
            <a:ext cx="950901" cy="253916"/>
          </a:xfrm>
          <a:prstGeom prst="rect">
            <a:avLst/>
          </a:prstGeom>
          <a:noFill/>
        </p:spPr>
        <p:txBody>
          <a:bodyPr wrap="none" rtlCol="0">
            <a:spAutoFit/>
          </a:bodyPr>
          <a:lstStyle/>
          <a:p>
            <a:r>
              <a:rPr lang="en-US" sz="1050" b="1" dirty="0" smtClean="0"/>
              <a:t>Input Split 3</a:t>
            </a:r>
            <a:endParaRPr lang="en-US" sz="1050" b="1" dirty="0"/>
          </a:p>
        </p:txBody>
      </p:sp>
      <p:sp>
        <p:nvSpPr>
          <p:cNvPr id="133" name="Rectangle 132"/>
          <p:cNvSpPr/>
          <p:nvPr/>
        </p:nvSpPr>
        <p:spPr bwMode="auto">
          <a:xfrm>
            <a:off x="698500" y="5613400"/>
            <a:ext cx="2425700" cy="571500"/>
          </a:xfrm>
          <a:prstGeom prst="rect">
            <a:avLst/>
          </a:prstGeom>
          <a:noFill/>
          <a:ln w="19050" cap="flat" cmpd="sng" algn="ctr">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4" name="Picture 3"/>
          <p:cNvPicPr>
            <a:picLocks noChangeAspect="1" noChangeArrowheads="1"/>
          </p:cNvPicPr>
          <p:nvPr/>
        </p:nvPicPr>
        <p:blipFill>
          <a:blip r:embed="rId6" cstate="print"/>
          <a:srcRect/>
          <a:stretch>
            <a:fillRect/>
          </a:stretch>
        </p:blipFill>
        <p:spPr bwMode="auto">
          <a:xfrm>
            <a:off x="1371600" y="3014272"/>
            <a:ext cx="1353005" cy="406959"/>
          </a:xfrm>
          <a:prstGeom prst="rect">
            <a:avLst/>
          </a:prstGeom>
          <a:noFill/>
          <a:ln w="9525">
            <a:noFill/>
            <a:miter lim="800000"/>
            <a:headEnd/>
            <a:tailEnd/>
          </a:ln>
        </p:spPr>
      </p:pic>
      <p:pic>
        <p:nvPicPr>
          <p:cNvPr id="145" name="Picture 4"/>
          <p:cNvPicPr>
            <a:picLocks noChangeAspect="1" noChangeArrowheads="1"/>
          </p:cNvPicPr>
          <p:nvPr/>
        </p:nvPicPr>
        <p:blipFill>
          <a:blip r:embed="rId7" cstate="print"/>
          <a:srcRect/>
          <a:stretch>
            <a:fillRect/>
          </a:stretch>
        </p:blipFill>
        <p:spPr bwMode="auto">
          <a:xfrm>
            <a:off x="733425" y="3009896"/>
            <a:ext cx="1348387" cy="415711"/>
          </a:xfrm>
          <a:prstGeom prst="rect">
            <a:avLst/>
          </a:prstGeom>
          <a:noFill/>
          <a:ln w="9525">
            <a:noFill/>
            <a:miter lim="800000"/>
            <a:headEnd/>
            <a:tailEnd/>
          </a:ln>
        </p:spPr>
      </p:pic>
      <p:grpSp>
        <p:nvGrpSpPr>
          <p:cNvPr id="146" name="Group 145"/>
          <p:cNvGrpSpPr>
            <a:grpSpLocks noChangeAspect="1"/>
          </p:cNvGrpSpPr>
          <p:nvPr/>
        </p:nvGrpSpPr>
        <p:grpSpPr>
          <a:xfrm>
            <a:off x="2390775" y="3009900"/>
            <a:ext cx="578019" cy="420696"/>
            <a:chOff x="6922510" y="2667000"/>
            <a:chExt cx="1230890" cy="1044396"/>
          </a:xfrm>
        </p:grpSpPr>
        <p:pic>
          <p:nvPicPr>
            <p:cNvPr id="147" name="Picture 15"/>
            <p:cNvPicPr>
              <a:picLocks noChangeAspect="1" noChangeArrowheads="1"/>
            </p:cNvPicPr>
            <p:nvPr/>
          </p:nvPicPr>
          <p:blipFill>
            <a:blip r:embed="rId8" cstate="print"/>
            <a:srcRect/>
            <a:stretch>
              <a:fillRect/>
            </a:stretch>
          </p:blipFill>
          <p:spPr bwMode="auto">
            <a:xfrm>
              <a:off x="6922510" y="2667000"/>
              <a:ext cx="773318" cy="1032916"/>
            </a:xfrm>
            <a:prstGeom prst="rect">
              <a:avLst/>
            </a:prstGeom>
            <a:noFill/>
            <a:ln w="9525">
              <a:solidFill>
                <a:schemeClr val="tx1"/>
              </a:solidFill>
              <a:miter lim="800000"/>
              <a:headEnd/>
              <a:tailEnd/>
            </a:ln>
          </p:spPr>
        </p:pic>
        <p:pic>
          <p:nvPicPr>
            <p:cNvPr id="148" name="Picture 20"/>
            <p:cNvPicPr>
              <a:picLocks noChangeAspect="1" noChangeArrowheads="1"/>
            </p:cNvPicPr>
            <p:nvPr/>
          </p:nvPicPr>
          <p:blipFill>
            <a:blip r:embed="rId9" cstate="print"/>
            <a:srcRect l="1094" r="2322"/>
            <a:stretch>
              <a:fillRect/>
            </a:stretch>
          </p:blipFill>
          <p:spPr bwMode="auto">
            <a:xfrm>
              <a:off x="7379710" y="2694708"/>
              <a:ext cx="773690" cy="1016688"/>
            </a:xfrm>
            <a:prstGeom prst="rect">
              <a:avLst/>
            </a:prstGeom>
            <a:noFill/>
            <a:ln w="9525">
              <a:solidFill>
                <a:schemeClr val="tx1"/>
              </a:solidFill>
              <a:miter lim="800000"/>
              <a:headEnd/>
              <a:tailEnd/>
            </a:ln>
          </p:spPr>
        </p:pic>
      </p:grpSp>
      <p:pic>
        <p:nvPicPr>
          <p:cNvPr id="150" name="Picture 15"/>
          <p:cNvPicPr>
            <a:picLocks noChangeAspect="1" noChangeArrowheads="1"/>
          </p:cNvPicPr>
          <p:nvPr/>
        </p:nvPicPr>
        <p:blipFill>
          <a:blip r:embed="rId8" cstate="print"/>
          <a:srcRect/>
          <a:stretch>
            <a:fillRect/>
          </a:stretch>
        </p:blipFill>
        <p:spPr bwMode="auto">
          <a:xfrm>
            <a:off x="4663440" y="2895600"/>
            <a:ext cx="432000" cy="588000"/>
          </a:xfrm>
          <a:prstGeom prst="rect">
            <a:avLst/>
          </a:prstGeom>
          <a:noFill/>
          <a:ln w="9525">
            <a:solidFill>
              <a:schemeClr val="tx1"/>
            </a:solidFill>
            <a:miter lim="800000"/>
            <a:headEnd/>
            <a:tailEnd/>
          </a:ln>
        </p:spPr>
      </p:pic>
      <p:pic>
        <p:nvPicPr>
          <p:cNvPr id="151" name="Picture 20"/>
          <p:cNvPicPr preferRelativeResize="0">
            <a:picLocks noChangeAspect="1" noChangeArrowheads="1"/>
          </p:cNvPicPr>
          <p:nvPr/>
        </p:nvPicPr>
        <p:blipFill>
          <a:blip r:embed="rId9" cstate="print"/>
          <a:srcRect l="1094" r="2322"/>
          <a:stretch>
            <a:fillRect/>
          </a:stretch>
        </p:blipFill>
        <p:spPr bwMode="auto">
          <a:xfrm>
            <a:off x="5151120" y="2895600"/>
            <a:ext cx="438378" cy="586064"/>
          </a:xfrm>
          <a:prstGeom prst="rect">
            <a:avLst/>
          </a:prstGeom>
          <a:noFill/>
          <a:ln w="9525">
            <a:solidFill>
              <a:schemeClr val="tx1"/>
            </a:solidFill>
            <a:miter lim="800000"/>
            <a:headEnd/>
            <a:tailEnd/>
          </a:ln>
        </p:spPr>
      </p:pic>
      <p:pic>
        <p:nvPicPr>
          <p:cNvPr id="153" name="Picture 18"/>
          <p:cNvPicPr>
            <a:picLocks noChangeAspect="1" noChangeArrowheads="1"/>
          </p:cNvPicPr>
          <p:nvPr/>
        </p:nvPicPr>
        <p:blipFill>
          <a:blip r:embed="rId10" cstate="print"/>
          <a:srcRect/>
          <a:stretch>
            <a:fillRect/>
          </a:stretch>
        </p:blipFill>
        <p:spPr bwMode="auto">
          <a:xfrm>
            <a:off x="4655820" y="4240604"/>
            <a:ext cx="448762" cy="590476"/>
          </a:xfrm>
          <a:prstGeom prst="rect">
            <a:avLst/>
          </a:prstGeom>
          <a:noFill/>
          <a:ln w="9525">
            <a:solidFill>
              <a:schemeClr val="tx1"/>
            </a:solidFill>
            <a:miter lim="800000"/>
            <a:headEnd/>
            <a:tailEnd/>
          </a:ln>
        </p:spPr>
      </p:pic>
      <p:pic>
        <p:nvPicPr>
          <p:cNvPr id="154" name="Picture 21"/>
          <p:cNvPicPr>
            <a:picLocks noChangeAspect="1" noChangeArrowheads="1"/>
          </p:cNvPicPr>
          <p:nvPr/>
        </p:nvPicPr>
        <p:blipFill>
          <a:blip r:embed="rId11" cstate="print"/>
          <a:srcRect r="6965"/>
          <a:stretch>
            <a:fillRect/>
          </a:stretch>
        </p:blipFill>
        <p:spPr bwMode="auto">
          <a:xfrm>
            <a:off x="5158741" y="4244341"/>
            <a:ext cx="425303" cy="597333"/>
          </a:xfrm>
          <a:prstGeom prst="rect">
            <a:avLst/>
          </a:prstGeom>
          <a:noFill/>
          <a:ln w="9525">
            <a:solidFill>
              <a:schemeClr val="tx1"/>
            </a:solidFill>
            <a:miter lim="800000"/>
            <a:headEnd/>
            <a:tailEnd/>
          </a:ln>
        </p:spPr>
      </p:pic>
      <p:sp>
        <p:nvSpPr>
          <p:cNvPr id="69" name="Rectangle 68"/>
          <p:cNvSpPr/>
          <p:nvPr/>
        </p:nvSpPr>
        <p:spPr>
          <a:xfrm>
            <a:off x="6248400" y="1120914"/>
            <a:ext cx="2646878" cy="707886"/>
          </a:xfrm>
          <a:prstGeom prst="rect">
            <a:avLst/>
          </a:prstGeom>
        </p:spPr>
        <p:txBody>
          <a:bodyPr wrap="none">
            <a:spAutoFit/>
          </a:bodyPr>
          <a:lstStyle/>
          <a:p>
            <a:r>
              <a:rPr lang="en-US" sz="2000" b="1" dirty="0" smtClean="0">
                <a:latin typeface="Courier New" panose="02070309020205020404" pitchFamily="49" charset="0"/>
                <a:cs typeface="Courier New" panose="02070309020205020404" pitchFamily="49" charset="0"/>
              </a:rPr>
              <a:t>If face_card: </a:t>
            </a:r>
            <a:endParaRPr lang="en-US" sz="2000" b="1" dirty="0" smtClean="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emit(suit, card)</a:t>
            </a:r>
            <a:endParaRPr lang="en-US" sz="2000" b="1" dirty="0">
              <a:latin typeface="Courier New" panose="02070309020205020404" pitchFamily="49" charset="0"/>
              <a:cs typeface="Courier New" panose="02070309020205020404" pitchFamily="49" charset="0"/>
            </a:endParaRPr>
          </a:p>
        </p:txBody>
      </p:sp>
      <p:sp>
        <p:nvSpPr>
          <p:cNvPr id="70" name="TextBox 69"/>
          <p:cNvSpPr txBox="1"/>
          <p:nvPr/>
        </p:nvSpPr>
        <p:spPr>
          <a:xfrm>
            <a:off x="7105650" y="2362251"/>
            <a:ext cx="582211" cy="369332"/>
          </a:xfrm>
          <a:prstGeom prst="rect">
            <a:avLst/>
          </a:prstGeom>
          <a:noFill/>
        </p:spPr>
        <p:txBody>
          <a:bodyPr wrap="none" rtlCol="0">
            <a:spAutoFit/>
          </a:bodyPr>
          <a:lstStyle/>
          <a:p>
            <a:r>
              <a:rPr lang="en-US" b="1" dirty="0" smtClean="0">
                <a:solidFill>
                  <a:schemeClr val="accent2"/>
                </a:solidFill>
                <a:latin typeface="LavosHandy™" pitchFamily="66" charset="0"/>
              </a:rPr>
              <a:t>Key</a:t>
            </a:r>
            <a:endParaRPr lang="en-US" b="1" dirty="0">
              <a:solidFill>
                <a:schemeClr val="accent2"/>
              </a:solidFill>
              <a:latin typeface="LavosHandy™" pitchFamily="66" charset="0"/>
            </a:endParaRPr>
          </a:p>
        </p:txBody>
      </p:sp>
      <p:sp>
        <p:nvSpPr>
          <p:cNvPr id="71" name="TextBox 70"/>
          <p:cNvSpPr txBox="1"/>
          <p:nvPr/>
        </p:nvSpPr>
        <p:spPr>
          <a:xfrm>
            <a:off x="7867563" y="2362251"/>
            <a:ext cx="700833" cy="369332"/>
          </a:xfrm>
          <a:prstGeom prst="rect">
            <a:avLst/>
          </a:prstGeom>
          <a:noFill/>
        </p:spPr>
        <p:txBody>
          <a:bodyPr wrap="none" rtlCol="0">
            <a:spAutoFit/>
          </a:bodyPr>
          <a:lstStyle/>
          <a:p>
            <a:r>
              <a:rPr lang="en-US" b="1" dirty="0" smtClean="0">
                <a:solidFill>
                  <a:schemeClr val="accent2"/>
                </a:solidFill>
                <a:latin typeface="LavosHandy™" pitchFamily="66" charset="0"/>
              </a:rPr>
              <a:t>Value</a:t>
            </a:r>
            <a:endParaRPr lang="en-US" b="1" dirty="0">
              <a:solidFill>
                <a:schemeClr val="accent2"/>
              </a:solidFill>
              <a:latin typeface="LavosHandy™" pitchFamily="66" charset="0"/>
            </a:endParaRPr>
          </a:p>
        </p:txBody>
      </p:sp>
      <p:cxnSp>
        <p:nvCxnSpPr>
          <p:cNvPr id="72" name="Straight Arrow Connector 71"/>
          <p:cNvCxnSpPr/>
          <p:nvPr/>
        </p:nvCxnSpPr>
        <p:spPr bwMode="auto">
          <a:xfrm flipV="1">
            <a:off x="7391400" y="1828803"/>
            <a:ext cx="0" cy="45720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73" name="Straight Arrow Connector 72"/>
          <p:cNvCxnSpPr/>
          <p:nvPr/>
        </p:nvCxnSpPr>
        <p:spPr bwMode="auto">
          <a:xfrm flipV="1">
            <a:off x="8221133" y="1828800"/>
            <a:ext cx="0" cy="45720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grpSp>
        <p:nvGrpSpPr>
          <p:cNvPr id="82" name="Group 81"/>
          <p:cNvGrpSpPr>
            <a:grpSpLocks noChangeAspect="1"/>
          </p:cNvGrpSpPr>
          <p:nvPr/>
        </p:nvGrpSpPr>
        <p:grpSpPr>
          <a:xfrm>
            <a:off x="705254" y="4379682"/>
            <a:ext cx="2346379" cy="408293"/>
            <a:chOff x="4343400" y="4673607"/>
            <a:chExt cx="4330700" cy="753586"/>
          </a:xfrm>
        </p:grpSpPr>
        <p:pic>
          <p:nvPicPr>
            <p:cNvPr id="76" name="Picture 9"/>
            <p:cNvPicPr>
              <a:picLocks noChangeAspect="1" noChangeArrowheads="1"/>
            </p:cNvPicPr>
            <p:nvPr/>
          </p:nvPicPr>
          <p:blipFill>
            <a:blip r:embed="rId12" cstate="print"/>
            <a:srcRect/>
            <a:stretch>
              <a:fillRect/>
            </a:stretch>
          </p:blipFill>
          <p:spPr bwMode="auto">
            <a:xfrm>
              <a:off x="4724400" y="4673607"/>
              <a:ext cx="2922064" cy="753586"/>
            </a:xfrm>
            <a:prstGeom prst="rect">
              <a:avLst/>
            </a:prstGeom>
            <a:noFill/>
            <a:ln w="9525">
              <a:noFill/>
              <a:miter lim="800000"/>
              <a:headEnd/>
              <a:tailEnd/>
            </a:ln>
          </p:spPr>
        </p:pic>
        <p:pic>
          <p:nvPicPr>
            <p:cNvPr id="77" name="Picture 10"/>
            <p:cNvPicPr>
              <a:picLocks noChangeAspect="1" noChangeArrowheads="1"/>
            </p:cNvPicPr>
            <p:nvPr/>
          </p:nvPicPr>
          <p:blipFill>
            <a:blip r:embed="rId13" cstate="print"/>
            <a:srcRect/>
            <a:stretch>
              <a:fillRect/>
            </a:stretch>
          </p:blipFill>
          <p:spPr bwMode="auto">
            <a:xfrm>
              <a:off x="4343400" y="4687298"/>
              <a:ext cx="2772342" cy="722902"/>
            </a:xfrm>
            <a:prstGeom prst="rect">
              <a:avLst/>
            </a:prstGeom>
            <a:noFill/>
            <a:ln w="9525">
              <a:noFill/>
              <a:miter lim="800000"/>
              <a:headEnd/>
              <a:tailEnd/>
            </a:ln>
          </p:spPr>
        </p:pic>
        <p:pic>
          <p:nvPicPr>
            <p:cNvPr id="79" name="Picture 18"/>
            <p:cNvPicPr>
              <a:picLocks noChangeAspect="1" noChangeArrowheads="1"/>
            </p:cNvPicPr>
            <p:nvPr/>
          </p:nvPicPr>
          <p:blipFill>
            <a:blip r:embed="rId10" cstate="print"/>
            <a:srcRect/>
            <a:stretch>
              <a:fillRect/>
            </a:stretch>
          </p:blipFill>
          <p:spPr bwMode="auto">
            <a:xfrm>
              <a:off x="7620000" y="4699000"/>
              <a:ext cx="535040" cy="704000"/>
            </a:xfrm>
            <a:prstGeom prst="rect">
              <a:avLst/>
            </a:prstGeom>
            <a:noFill/>
            <a:ln w="9525">
              <a:solidFill>
                <a:schemeClr val="tx1"/>
              </a:solidFill>
              <a:miter lim="800000"/>
              <a:headEnd/>
              <a:tailEnd/>
            </a:ln>
          </p:spPr>
        </p:pic>
        <p:pic>
          <p:nvPicPr>
            <p:cNvPr id="80" name="Picture 21"/>
            <p:cNvPicPr>
              <a:picLocks noChangeAspect="1" noChangeArrowheads="1"/>
            </p:cNvPicPr>
            <p:nvPr/>
          </p:nvPicPr>
          <p:blipFill>
            <a:blip r:embed="rId11" cstate="print"/>
            <a:srcRect r="6965"/>
            <a:stretch>
              <a:fillRect/>
            </a:stretch>
          </p:blipFill>
          <p:spPr bwMode="auto">
            <a:xfrm>
              <a:off x="8165332" y="4699000"/>
              <a:ext cx="508768" cy="714560"/>
            </a:xfrm>
            <a:prstGeom prst="rect">
              <a:avLst/>
            </a:prstGeom>
            <a:noFill/>
            <a:ln w="9525">
              <a:solidFill>
                <a:schemeClr val="tx1"/>
              </a:solidFill>
              <a:miter lim="800000"/>
              <a:headEnd/>
              <a:tailEnd/>
            </a:ln>
          </p:spPr>
        </p:pic>
      </p:grpSp>
      <p:grpSp>
        <p:nvGrpSpPr>
          <p:cNvPr id="101" name="Group 100"/>
          <p:cNvGrpSpPr>
            <a:grpSpLocks noChangeAspect="1"/>
          </p:cNvGrpSpPr>
          <p:nvPr/>
        </p:nvGrpSpPr>
        <p:grpSpPr>
          <a:xfrm>
            <a:off x="762000" y="5715000"/>
            <a:ext cx="2301910" cy="474479"/>
            <a:chOff x="3276600" y="3657600"/>
            <a:chExt cx="4897681" cy="1009524"/>
          </a:xfrm>
        </p:grpSpPr>
        <p:pic>
          <p:nvPicPr>
            <p:cNvPr id="84" name="Picture 19"/>
            <p:cNvPicPr>
              <a:picLocks noChangeAspect="1" noChangeArrowheads="1"/>
            </p:cNvPicPr>
            <p:nvPr/>
          </p:nvPicPr>
          <p:blipFill>
            <a:blip r:embed="rId14" cstate="print"/>
            <a:srcRect l="13159"/>
            <a:stretch>
              <a:fillRect/>
            </a:stretch>
          </p:blipFill>
          <p:spPr bwMode="auto">
            <a:xfrm>
              <a:off x="6781802" y="3657601"/>
              <a:ext cx="700186" cy="922857"/>
            </a:xfrm>
            <a:prstGeom prst="rect">
              <a:avLst/>
            </a:prstGeom>
            <a:noFill/>
            <a:ln w="9525">
              <a:solidFill>
                <a:schemeClr val="tx1"/>
              </a:solidFill>
              <a:miter lim="800000"/>
              <a:headEnd/>
              <a:tailEnd/>
            </a:ln>
          </p:spPr>
        </p:pic>
        <p:pic>
          <p:nvPicPr>
            <p:cNvPr id="85" name="Picture 22"/>
            <p:cNvPicPr>
              <a:picLocks noChangeAspect="1" noChangeArrowheads="1"/>
            </p:cNvPicPr>
            <p:nvPr/>
          </p:nvPicPr>
          <p:blipFill>
            <a:blip r:embed="rId15" cstate="print"/>
            <a:srcRect r="1315"/>
            <a:stretch>
              <a:fillRect/>
            </a:stretch>
          </p:blipFill>
          <p:spPr bwMode="auto">
            <a:xfrm>
              <a:off x="7467602" y="3657601"/>
              <a:ext cx="706679" cy="922095"/>
            </a:xfrm>
            <a:prstGeom prst="rect">
              <a:avLst/>
            </a:prstGeom>
            <a:noFill/>
            <a:ln w="9525">
              <a:solidFill>
                <a:schemeClr val="tx1"/>
              </a:solidFill>
              <a:miter lim="800000"/>
              <a:headEnd/>
              <a:tailEnd/>
            </a:ln>
          </p:spPr>
        </p:pic>
        <p:pic>
          <p:nvPicPr>
            <p:cNvPr id="94" name="Picture 12"/>
            <p:cNvPicPr>
              <a:picLocks noChangeAspect="1" noChangeArrowheads="1"/>
            </p:cNvPicPr>
            <p:nvPr/>
          </p:nvPicPr>
          <p:blipFill>
            <a:blip r:embed="rId16" cstate="print"/>
            <a:srcRect r="37301"/>
            <a:stretch>
              <a:fillRect/>
            </a:stretch>
          </p:blipFill>
          <p:spPr bwMode="auto">
            <a:xfrm>
              <a:off x="3276600" y="3657600"/>
              <a:ext cx="3505200" cy="1009524"/>
            </a:xfrm>
            <a:prstGeom prst="rect">
              <a:avLst/>
            </a:prstGeom>
            <a:noFill/>
            <a:ln w="9525">
              <a:noFill/>
              <a:miter lim="800000"/>
              <a:headEnd/>
              <a:tailEnd/>
            </a:ln>
          </p:spPr>
        </p:pic>
      </p:grpSp>
      <p:pic>
        <p:nvPicPr>
          <p:cNvPr id="102" name="Picture 19"/>
          <p:cNvPicPr>
            <a:picLocks noChangeAspect="1" noChangeArrowheads="1"/>
          </p:cNvPicPr>
          <p:nvPr/>
        </p:nvPicPr>
        <p:blipFill>
          <a:blip r:embed="rId14" cstate="print"/>
          <a:srcRect l="13159"/>
          <a:stretch>
            <a:fillRect/>
          </a:stretch>
        </p:blipFill>
        <p:spPr bwMode="auto">
          <a:xfrm>
            <a:off x="4655820" y="5600700"/>
            <a:ext cx="439332" cy="579048"/>
          </a:xfrm>
          <a:prstGeom prst="rect">
            <a:avLst/>
          </a:prstGeom>
          <a:noFill/>
          <a:ln w="9525">
            <a:solidFill>
              <a:schemeClr val="tx1"/>
            </a:solidFill>
            <a:miter lim="800000"/>
            <a:headEnd/>
            <a:tailEnd/>
          </a:ln>
        </p:spPr>
      </p:pic>
      <p:pic>
        <p:nvPicPr>
          <p:cNvPr id="103" name="Picture 22"/>
          <p:cNvPicPr>
            <a:picLocks noChangeAspect="1" noChangeArrowheads="1"/>
          </p:cNvPicPr>
          <p:nvPr/>
        </p:nvPicPr>
        <p:blipFill>
          <a:blip r:embed="rId15" cstate="print"/>
          <a:srcRect r="1315"/>
          <a:stretch>
            <a:fillRect/>
          </a:stretch>
        </p:blipFill>
        <p:spPr bwMode="auto">
          <a:xfrm>
            <a:off x="5144080" y="5593079"/>
            <a:ext cx="432240" cy="564000"/>
          </a:xfrm>
          <a:prstGeom prst="rect">
            <a:avLst/>
          </a:prstGeom>
          <a:noFill/>
          <a:ln w="9525">
            <a:solidFill>
              <a:schemeClr val="tx1"/>
            </a:solidFill>
            <a:miter lim="800000"/>
            <a:headEnd/>
            <a:tailEnd/>
          </a:ln>
        </p:spPr>
      </p:pic>
      <p:cxnSp>
        <p:nvCxnSpPr>
          <p:cNvPr id="152" name="Straight Arrow Connector 151"/>
          <p:cNvCxnSpPr/>
          <p:nvPr/>
        </p:nvCxnSpPr>
        <p:spPr bwMode="auto">
          <a:xfrm>
            <a:off x="4297680" y="185166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155" name="Straight Arrow Connector 154"/>
          <p:cNvCxnSpPr/>
          <p:nvPr/>
        </p:nvCxnSpPr>
        <p:spPr bwMode="auto">
          <a:xfrm>
            <a:off x="4267200" y="320040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156" name="Straight Arrow Connector 155"/>
          <p:cNvCxnSpPr/>
          <p:nvPr/>
        </p:nvCxnSpPr>
        <p:spPr bwMode="auto">
          <a:xfrm>
            <a:off x="4274820" y="455676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157" name="Straight Arrow Connector 156"/>
          <p:cNvCxnSpPr/>
          <p:nvPr/>
        </p:nvCxnSpPr>
        <p:spPr bwMode="auto">
          <a:xfrm>
            <a:off x="4274820" y="5890260"/>
            <a:ext cx="381000" cy="0"/>
          </a:xfrm>
          <a:prstGeom prst="straightConnector1">
            <a:avLst/>
          </a:prstGeom>
          <a:noFill/>
          <a:ln w="19050"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6934200" y="518160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66" name="Rectangle 65"/>
          <p:cNvSpPr/>
          <p:nvPr/>
        </p:nvSpPr>
        <p:spPr bwMode="auto">
          <a:xfrm>
            <a:off x="8186058" y="57150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50" dirty="0" smtClean="0">
                <a:latin typeface="Courier New" panose="02070309020205020404" pitchFamily="49" charset="0"/>
                <a:cs typeface="Courier New" panose="02070309020205020404" pitchFamily="49" charset="0"/>
              </a:rPr>
              <a:t>Reducer</a:t>
            </a:r>
            <a:endParaRPr lang="en-US" sz="1050" dirty="0">
              <a:latin typeface="Courier New" panose="02070309020205020404" pitchFamily="49" charset="0"/>
              <a:cs typeface="Courier New" panose="02070309020205020404" pitchFamily="49" charset="0"/>
            </a:endParaRPr>
          </a:p>
        </p:txBody>
      </p:sp>
      <p:cxnSp>
        <p:nvCxnSpPr>
          <p:cNvPr id="67" name="Straight Arrow Connector 66"/>
          <p:cNvCxnSpPr/>
          <p:nvPr/>
        </p:nvCxnSpPr>
        <p:spPr bwMode="auto">
          <a:xfrm>
            <a:off x="7783286" y="585651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62" name="Rectangle 61"/>
          <p:cNvSpPr/>
          <p:nvPr/>
        </p:nvSpPr>
        <p:spPr bwMode="auto">
          <a:xfrm>
            <a:off x="6934200" y="396240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63" name="Rectangle 62"/>
          <p:cNvSpPr/>
          <p:nvPr/>
        </p:nvSpPr>
        <p:spPr bwMode="auto">
          <a:xfrm>
            <a:off x="8186058" y="44958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cxnSp>
        <p:nvCxnSpPr>
          <p:cNvPr id="64" name="Straight Arrow Connector 63"/>
          <p:cNvCxnSpPr/>
          <p:nvPr/>
        </p:nvCxnSpPr>
        <p:spPr bwMode="auto">
          <a:xfrm>
            <a:off x="7783286" y="463731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59" name="Rectangle 58"/>
          <p:cNvSpPr/>
          <p:nvPr/>
        </p:nvSpPr>
        <p:spPr bwMode="auto">
          <a:xfrm>
            <a:off x="6934200" y="279654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60" name="Rectangle 59"/>
          <p:cNvSpPr/>
          <p:nvPr/>
        </p:nvSpPr>
        <p:spPr bwMode="auto">
          <a:xfrm>
            <a:off x="8186058" y="332994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cxnSp>
        <p:nvCxnSpPr>
          <p:cNvPr id="61" name="Straight Arrow Connector 60"/>
          <p:cNvCxnSpPr/>
          <p:nvPr/>
        </p:nvCxnSpPr>
        <p:spPr bwMode="auto">
          <a:xfrm>
            <a:off x="7783286" y="347145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55" name="Rectangle 54"/>
          <p:cNvSpPr/>
          <p:nvPr/>
        </p:nvSpPr>
        <p:spPr bwMode="auto">
          <a:xfrm>
            <a:off x="6934200" y="157734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MapReduce Mechanics: The</a:t>
            </a:r>
            <a:br>
              <a:rPr lang="en-US" dirty="0" smtClean="0"/>
            </a:br>
            <a:r>
              <a:rPr lang="en-US" dirty="0" smtClean="0"/>
              <a:t>Shuffle and Sort Phase</a:t>
            </a:r>
            <a:endParaRPr lang="en-US" dirty="0"/>
          </a:p>
        </p:txBody>
      </p:sp>
      <p:grpSp>
        <p:nvGrpSpPr>
          <p:cNvPr id="7" name="Group 6"/>
          <p:cNvGrpSpPr/>
          <p:nvPr/>
        </p:nvGrpSpPr>
        <p:grpSpPr>
          <a:xfrm>
            <a:off x="2752934" y="1838066"/>
            <a:ext cx="1285666" cy="905134"/>
            <a:chOff x="6872920" y="1599944"/>
            <a:chExt cx="1694394" cy="924178"/>
          </a:xfrm>
        </p:grpSpPr>
        <p:pic>
          <p:nvPicPr>
            <p:cNvPr id="8" name="Picture 23"/>
            <p:cNvPicPr>
              <a:picLocks noChangeAspect="1" noChangeArrowheads="1"/>
            </p:cNvPicPr>
            <p:nvPr/>
          </p:nvPicPr>
          <p:blipFill>
            <a:blip r:embed="rId1" cstate="print"/>
            <a:srcRect l="4882" r="6437" b="1125"/>
            <a:stretch>
              <a:fillRect/>
            </a:stretch>
          </p:blipFill>
          <p:spPr bwMode="auto">
            <a:xfrm>
              <a:off x="6872920" y="1599944"/>
              <a:ext cx="674208" cy="911448"/>
            </a:xfrm>
            <a:prstGeom prst="rect">
              <a:avLst/>
            </a:prstGeom>
            <a:noFill/>
            <a:ln w="9525">
              <a:solidFill>
                <a:schemeClr val="tx1"/>
              </a:solidFill>
              <a:miter lim="800000"/>
              <a:headEnd/>
              <a:tailEnd/>
            </a:ln>
          </p:spPr>
        </p:pic>
        <p:pic>
          <p:nvPicPr>
            <p:cNvPr id="9" name="Picture 16"/>
            <p:cNvPicPr>
              <a:picLocks noChangeAspect="1" noChangeArrowheads="1"/>
            </p:cNvPicPr>
            <p:nvPr/>
          </p:nvPicPr>
          <p:blipFill>
            <a:blip r:embed="rId2" cstate="print"/>
            <a:srcRect l="8364" t="5915" r="12001"/>
            <a:stretch>
              <a:fillRect/>
            </a:stretch>
          </p:blipFill>
          <p:spPr bwMode="auto">
            <a:xfrm>
              <a:off x="7376165" y="1599964"/>
              <a:ext cx="702830" cy="912416"/>
            </a:xfrm>
            <a:prstGeom prst="rect">
              <a:avLst/>
            </a:prstGeom>
            <a:noFill/>
            <a:ln w="9525">
              <a:solidFill>
                <a:schemeClr val="tx1"/>
              </a:solidFill>
              <a:miter lim="800000"/>
              <a:headEnd/>
              <a:tailEnd/>
            </a:ln>
          </p:spPr>
        </p:pic>
        <p:pic>
          <p:nvPicPr>
            <p:cNvPr id="10" name="Picture 17"/>
            <p:cNvPicPr>
              <a:picLocks noChangeAspect="1" noChangeArrowheads="1"/>
            </p:cNvPicPr>
            <p:nvPr/>
          </p:nvPicPr>
          <p:blipFill>
            <a:blip r:embed="rId3" cstate="print"/>
            <a:srcRect r="6353"/>
            <a:stretch>
              <a:fillRect/>
            </a:stretch>
          </p:blipFill>
          <p:spPr bwMode="auto">
            <a:xfrm>
              <a:off x="7853810" y="1600200"/>
              <a:ext cx="713504" cy="923922"/>
            </a:xfrm>
            <a:prstGeom prst="rect">
              <a:avLst/>
            </a:prstGeom>
            <a:noFill/>
            <a:ln w="9525">
              <a:solidFill>
                <a:schemeClr val="tx1"/>
              </a:solidFill>
              <a:miter lim="800000"/>
              <a:headEnd/>
              <a:tailEnd/>
            </a:ln>
          </p:spPr>
        </p:pic>
      </p:grpSp>
      <p:grpSp>
        <p:nvGrpSpPr>
          <p:cNvPr id="11" name="Group 10"/>
          <p:cNvGrpSpPr/>
          <p:nvPr/>
        </p:nvGrpSpPr>
        <p:grpSpPr>
          <a:xfrm>
            <a:off x="2883910" y="2895600"/>
            <a:ext cx="1078490" cy="891996"/>
            <a:chOff x="6922510" y="2667000"/>
            <a:chExt cx="1230890" cy="1044396"/>
          </a:xfrm>
        </p:grpSpPr>
        <p:pic>
          <p:nvPicPr>
            <p:cNvPr id="12" name="Picture 15"/>
            <p:cNvPicPr>
              <a:picLocks noChangeAspect="1" noChangeArrowheads="1"/>
            </p:cNvPicPr>
            <p:nvPr/>
          </p:nvPicPr>
          <p:blipFill>
            <a:blip r:embed="rId4" cstate="print"/>
            <a:srcRect/>
            <a:stretch>
              <a:fillRect/>
            </a:stretch>
          </p:blipFill>
          <p:spPr bwMode="auto">
            <a:xfrm>
              <a:off x="6922510" y="2667000"/>
              <a:ext cx="773318" cy="1032916"/>
            </a:xfrm>
            <a:prstGeom prst="rect">
              <a:avLst/>
            </a:prstGeom>
            <a:noFill/>
            <a:ln w="9525">
              <a:solidFill>
                <a:schemeClr val="tx1"/>
              </a:solidFill>
              <a:miter lim="800000"/>
              <a:headEnd/>
              <a:tailEnd/>
            </a:ln>
          </p:spPr>
        </p:pic>
        <p:pic>
          <p:nvPicPr>
            <p:cNvPr id="13" name="Picture 20"/>
            <p:cNvPicPr>
              <a:picLocks noChangeAspect="1" noChangeArrowheads="1"/>
            </p:cNvPicPr>
            <p:nvPr/>
          </p:nvPicPr>
          <p:blipFill>
            <a:blip r:embed="rId5" cstate="print"/>
            <a:srcRect l="1094" r="2322"/>
            <a:stretch>
              <a:fillRect/>
            </a:stretch>
          </p:blipFill>
          <p:spPr bwMode="auto">
            <a:xfrm>
              <a:off x="7379710" y="2694708"/>
              <a:ext cx="773690" cy="1016688"/>
            </a:xfrm>
            <a:prstGeom prst="rect">
              <a:avLst/>
            </a:prstGeom>
            <a:noFill/>
            <a:ln w="9525">
              <a:solidFill>
                <a:schemeClr val="tx1"/>
              </a:solidFill>
              <a:miter lim="800000"/>
              <a:headEnd/>
              <a:tailEnd/>
            </a:ln>
          </p:spPr>
        </p:pic>
      </p:grpSp>
      <p:grpSp>
        <p:nvGrpSpPr>
          <p:cNvPr id="14" name="Group 13"/>
          <p:cNvGrpSpPr/>
          <p:nvPr/>
        </p:nvGrpSpPr>
        <p:grpSpPr>
          <a:xfrm>
            <a:off x="2895600" y="3967842"/>
            <a:ext cx="953048" cy="872084"/>
            <a:chOff x="6895552" y="3869284"/>
            <a:chExt cx="1257848" cy="1058316"/>
          </a:xfrm>
        </p:grpSpPr>
        <p:pic>
          <p:nvPicPr>
            <p:cNvPr id="15" name="Picture 18"/>
            <p:cNvPicPr>
              <a:picLocks noChangeAspect="1" noChangeArrowheads="1"/>
            </p:cNvPicPr>
            <p:nvPr/>
          </p:nvPicPr>
          <p:blipFill>
            <a:blip r:embed="rId6" cstate="print"/>
            <a:srcRect/>
            <a:stretch>
              <a:fillRect/>
            </a:stretch>
          </p:blipFill>
          <p:spPr bwMode="auto">
            <a:xfrm>
              <a:off x="6895552" y="3869284"/>
              <a:ext cx="819626" cy="1058316"/>
            </a:xfrm>
            <a:prstGeom prst="rect">
              <a:avLst/>
            </a:prstGeom>
            <a:noFill/>
            <a:ln w="9525">
              <a:solidFill>
                <a:schemeClr val="tx1"/>
              </a:solidFill>
              <a:miter lim="800000"/>
              <a:headEnd/>
              <a:tailEnd/>
            </a:ln>
          </p:spPr>
        </p:pic>
        <p:pic>
          <p:nvPicPr>
            <p:cNvPr id="16" name="Picture 21"/>
            <p:cNvPicPr>
              <a:picLocks noChangeAspect="1" noChangeArrowheads="1"/>
            </p:cNvPicPr>
            <p:nvPr/>
          </p:nvPicPr>
          <p:blipFill>
            <a:blip r:embed="rId7" cstate="print"/>
            <a:srcRect r="6965"/>
            <a:stretch>
              <a:fillRect/>
            </a:stretch>
          </p:blipFill>
          <p:spPr bwMode="auto">
            <a:xfrm>
              <a:off x="7410378" y="3886200"/>
              <a:ext cx="743022" cy="1024084"/>
            </a:xfrm>
            <a:prstGeom prst="rect">
              <a:avLst/>
            </a:prstGeom>
            <a:noFill/>
            <a:ln w="9525">
              <a:solidFill>
                <a:schemeClr val="tx1"/>
              </a:solidFill>
              <a:miter lim="800000"/>
              <a:headEnd/>
              <a:tailEnd/>
            </a:ln>
          </p:spPr>
        </p:pic>
      </p:grpSp>
      <p:grpSp>
        <p:nvGrpSpPr>
          <p:cNvPr id="17" name="Group 16"/>
          <p:cNvGrpSpPr/>
          <p:nvPr/>
        </p:nvGrpSpPr>
        <p:grpSpPr>
          <a:xfrm>
            <a:off x="2971800" y="5029200"/>
            <a:ext cx="952478" cy="906172"/>
            <a:chOff x="7010400" y="5181600"/>
            <a:chExt cx="1333522" cy="1058572"/>
          </a:xfrm>
        </p:grpSpPr>
        <p:pic>
          <p:nvPicPr>
            <p:cNvPr id="18" name="Picture 19"/>
            <p:cNvPicPr>
              <a:picLocks noChangeAspect="1" noChangeArrowheads="1"/>
            </p:cNvPicPr>
            <p:nvPr/>
          </p:nvPicPr>
          <p:blipFill>
            <a:blip r:embed="rId8" cstate="print"/>
            <a:srcRect l="13159"/>
            <a:stretch>
              <a:fillRect/>
            </a:stretch>
          </p:blipFill>
          <p:spPr bwMode="auto">
            <a:xfrm>
              <a:off x="7010400" y="5181600"/>
              <a:ext cx="803155" cy="1058572"/>
            </a:xfrm>
            <a:prstGeom prst="rect">
              <a:avLst/>
            </a:prstGeom>
            <a:noFill/>
            <a:ln w="9525">
              <a:solidFill>
                <a:schemeClr val="tx1"/>
              </a:solidFill>
              <a:miter lim="800000"/>
              <a:headEnd/>
              <a:tailEnd/>
            </a:ln>
          </p:spPr>
        </p:pic>
        <p:pic>
          <p:nvPicPr>
            <p:cNvPr id="19" name="Picture 22"/>
            <p:cNvPicPr>
              <a:picLocks noChangeAspect="1" noChangeArrowheads="1"/>
            </p:cNvPicPr>
            <p:nvPr/>
          </p:nvPicPr>
          <p:blipFill>
            <a:blip r:embed="rId9" cstate="print"/>
            <a:srcRect r="1315"/>
            <a:stretch>
              <a:fillRect/>
            </a:stretch>
          </p:blipFill>
          <p:spPr bwMode="auto">
            <a:xfrm>
              <a:off x="7543800" y="5198465"/>
              <a:ext cx="800122" cy="1024534"/>
            </a:xfrm>
            <a:prstGeom prst="rect">
              <a:avLst/>
            </a:prstGeom>
            <a:noFill/>
            <a:ln w="9525">
              <a:solidFill>
                <a:schemeClr val="tx1"/>
              </a:solidFill>
              <a:miter lim="800000"/>
              <a:headEnd/>
              <a:tailEnd/>
            </a:ln>
          </p:spPr>
        </p:pic>
      </p:grpSp>
      <p:sp>
        <p:nvSpPr>
          <p:cNvPr id="20" name="TextBox 19"/>
          <p:cNvSpPr txBox="1"/>
          <p:nvPr/>
        </p:nvSpPr>
        <p:spPr>
          <a:xfrm>
            <a:off x="2509415" y="1383268"/>
            <a:ext cx="2976985" cy="338554"/>
          </a:xfrm>
          <a:prstGeom prst="rect">
            <a:avLst/>
          </a:prstGeom>
          <a:noFill/>
        </p:spPr>
        <p:txBody>
          <a:bodyPr wrap="square" rtlCol="0">
            <a:spAutoFit/>
          </a:bodyPr>
          <a:lstStyle/>
          <a:p>
            <a:r>
              <a:rPr lang="en-US" sz="1600" b="1" dirty="0" smtClean="0">
                <a:solidFill>
                  <a:schemeClr val="accent2"/>
                </a:solidFill>
                <a:latin typeface="LavosHandy™" pitchFamily="66" charset="0"/>
              </a:rPr>
              <a:t>Mappers </a:t>
            </a:r>
            <a:r>
              <a:rPr lang="zh-CN" altLang="en-US" sz="1600" b="1" smtClean="0">
                <a:solidFill>
                  <a:schemeClr val="accent2"/>
                </a:solidFill>
                <a:latin typeface="LavosHandy™" pitchFamily="66" charset="0"/>
              </a:rPr>
              <a:t>输出中间</a:t>
            </a:r>
            <a:r>
              <a:rPr lang="zh-CN" altLang="en-US" sz="1600" b="1" dirty="0" smtClean="0">
                <a:solidFill>
                  <a:schemeClr val="accent2"/>
                </a:solidFill>
                <a:latin typeface="LavosHandy™" pitchFamily="66" charset="0"/>
              </a:rPr>
              <a:t>数据</a:t>
            </a:r>
            <a:endParaRPr lang="en-US" sz="1600" b="1" dirty="0">
              <a:solidFill>
                <a:schemeClr val="accent2"/>
              </a:solidFill>
              <a:latin typeface="LavosHandy™" pitchFamily="66" charset="0"/>
            </a:endParaRPr>
          </a:p>
        </p:txBody>
      </p:sp>
      <p:sp>
        <p:nvSpPr>
          <p:cNvPr id="24" name="Rectangle 23"/>
          <p:cNvSpPr/>
          <p:nvPr/>
        </p:nvSpPr>
        <p:spPr bwMode="auto">
          <a:xfrm>
            <a:off x="8186058" y="211074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r>
              <a:rPr lang="en-US" sz="1000" dirty="0" smtClean="0">
                <a:latin typeface="Courier New" panose="02070309020205020404" pitchFamily="49" charset="0"/>
                <a:cs typeface="Courier New" panose="02070309020205020404" pitchFamily="49" charset="0"/>
              </a:rPr>
              <a:t>Reducer</a:t>
            </a:r>
            <a:endParaRPr lang="en-US" sz="1000" dirty="0">
              <a:latin typeface="Courier New" panose="02070309020205020404" pitchFamily="49" charset="0"/>
              <a:cs typeface="Courier New" panose="02070309020205020404" pitchFamily="49" charset="0"/>
            </a:endParaRPr>
          </a:p>
        </p:txBody>
      </p:sp>
      <p:grpSp>
        <p:nvGrpSpPr>
          <p:cNvPr id="32" name="Group 31"/>
          <p:cNvGrpSpPr>
            <a:grpSpLocks noChangeAspect="1"/>
          </p:cNvGrpSpPr>
          <p:nvPr/>
        </p:nvGrpSpPr>
        <p:grpSpPr>
          <a:xfrm>
            <a:off x="7081075" y="3072574"/>
            <a:ext cx="767525" cy="737426"/>
            <a:chOff x="3242583" y="3400425"/>
            <a:chExt cx="971550" cy="933450"/>
          </a:xfrm>
        </p:grpSpPr>
        <p:pic>
          <p:nvPicPr>
            <p:cNvPr id="33" name="Picture 15"/>
            <p:cNvPicPr>
              <a:picLocks noChangeAspect="1" noChangeArrowheads="1"/>
            </p:cNvPicPr>
            <p:nvPr/>
          </p:nvPicPr>
          <p:blipFill>
            <a:blip r:embed="rId4" cstate="print"/>
            <a:srcRect/>
            <a:stretch>
              <a:fillRect/>
            </a:stretch>
          </p:blipFill>
          <p:spPr bwMode="auto">
            <a:xfrm>
              <a:off x="3242583" y="3400425"/>
              <a:ext cx="685800" cy="933450"/>
            </a:xfrm>
            <a:prstGeom prst="rect">
              <a:avLst/>
            </a:prstGeom>
            <a:noFill/>
            <a:ln w="9525">
              <a:noFill/>
              <a:miter lim="800000"/>
              <a:headEnd/>
              <a:tailEnd/>
            </a:ln>
          </p:spPr>
        </p:pic>
        <p:pic>
          <p:nvPicPr>
            <p:cNvPr id="34" name="Picture 16"/>
            <p:cNvPicPr>
              <a:picLocks noChangeAspect="1" noChangeArrowheads="1"/>
            </p:cNvPicPr>
            <p:nvPr/>
          </p:nvPicPr>
          <p:blipFill>
            <a:blip r:embed="rId2" cstate="print"/>
            <a:srcRect/>
            <a:stretch>
              <a:fillRect/>
            </a:stretch>
          </p:blipFill>
          <p:spPr bwMode="auto">
            <a:xfrm>
              <a:off x="3452133" y="3409950"/>
              <a:ext cx="762000" cy="914400"/>
            </a:xfrm>
            <a:prstGeom prst="rect">
              <a:avLst/>
            </a:prstGeom>
            <a:noFill/>
            <a:ln w="9525">
              <a:noFill/>
              <a:miter lim="800000"/>
              <a:headEnd/>
              <a:tailEnd/>
            </a:ln>
          </p:spPr>
        </p:pic>
      </p:grpSp>
      <p:grpSp>
        <p:nvGrpSpPr>
          <p:cNvPr id="35" name="Group 34"/>
          <p:cNvGrpSpPr>
            <a:grpSpLocks noChangeAspect="1"/>
          </p:cNvGrpSpPr>
          <p:nvPr/>
        </p:nvGrpSpPr>
        <p:grpSpPr>
          <a:xfrm>
            <a:off x="6986063" y="4276727"/>
            <a:ext cx="786337" cy="752473"/>
            <a:chOff x="5109483" y="3390900"/>
            <a:chExt cx="995363" cy="952500"/>
          </a:xfrm>
        </p:grpSpPr>
        <p:pic>
          <p:nvPicPr>
            <p:cNvPr id="36" name="Picture 18"/>
            <p:cNvPicPr>
              <a:picLocks noChangeAspect="1" noChangeArrowheads="1"/>
            </p:cNvPicPr>
            <p:nvPr/>
          </p:nvPicPr>
          <p:blipFill>
            <a:blip r:embed="rId6" cstate="print"/>
            <a:srcRect/>
            <a:stretch>
              <a:fillRect/>
            </a:stretch>
          </p:blipFill>
          <p:spPr bwMode="auto">
            <a:xfrm>
              <a:off x="5109483" y="3390900"/>
              <a:ext cx="723900" cy="952500"/>
            </a:xfrm>
            <a:prstGeom prst="rect">
              <a:avLst/>
            </a:prstGeom>
            <a:noFill/>
            <a:ln w="9525">
              <a:noFill/>
              <a:miter lim="800000"/>
              <a:headEnd/>
              <a:tailEnd/>
            </a:ln>
          </p:spPr>
        </p:pic>
        <p:pic>
          <p:nvPicPr>
            <p:cNvPr id="37" name="Picture 19"/>
            <p:cNvPicPr>
              <a:picLocks noChangeAspect="1" noChangeArrowheads="1"/>
            </p:cNvPicPr>
            <p:nvPr/>
          </p:nvPicPr>
          <p:blipFill>
            <a:blip r:embed="rId8" cstate="print"/>
            <a:srcRect/>
            <a:stretch>
              <a:fillRect/>
            </a:stretch>
          </p:blipFill>
          <p:spPr bwMode="auto">
            <a:xfrm>
              <a:off x="5347608" y="3414713"/>
              <a:ext cx="757238" cy="904875"/>
            </a:xfrm>
            <a:prstGeom prst="rect">
              <a:avLst/>
            </a:prstGeom>
            <a:noFill/>
            <a:ln w="9525">
              <a:solidFill>
                <a:schemeClr val="tx1"/>
              </a:solidFill>
              <a:miter lim="800000"/>
              <a:headEnd/>
              <a:tailEnd/>
            </a:ln>
          </p:spPr>
        </p:pic>
      </p:grpSp>
      <p:grpSp>
        <p:nvGrpSpPr>
          <p:cNvPr id="38" name="Group 37"/>
          <p:cNvGrpSpPr>
            <a:grpSpLocks noChangeAspect="1"/>
          </p:cNvGrpSpPr>
          <p:nvPr/>
        </p:nvGrpSpPr>
        <p:grpSpPr>
          <a:xfrm>
            <a:off x="6966858" y="5520308"/>
            <a:ext cx="869252" cy="728092"/>
            <a:chOff x="6923996" y="3417094"/>
            <a:chExt cx="1114425" cy="933450"/>
          </a:xfrm>
        </p:grpSpPr>
        <p:pic>
          <p:nvPicPr>
            <p:cNvPr id="39" name="Picture 20"/>
            <p:cNvPicPr>
              <a:picLocks noChangeAspect="1" noChangeArrowheads="1"/>
            </p:cNvPicPr>
            <p:nvPr/>
          </p:nvPicPr>
          <p:blipFill>
            <a:blip r:embed="rId5" cstate="print"/>
            <a:srcRect/>
            <a:stretch>
              <a:fillRect/>
            </a:stretch>
          </p:blipFill>
          <p:spPr bwMode="auto">
            <a:xfrm>
              <a:off x="6923996" y="3421857"/>
              <a:ext cx="714375" cy="923925"/>
            </a:xfrm>
            <a:prstGeom prst="rect">
              <a:avLst/>
            </a:prstGeom>
            <a:noFill/>
            <a:ln w="9525">
              <a:solidFill>
                <a:schemeClr val="tx1"/>
              </a:solidFill>
              <a:miter lim="800000"/>
              <a:headEnd/>
              <a:tailEnd/>
            </a:ln>
          </p:spPr>
        </p:pic>
        <p:pic>
          <p:nvPicPr>
            <p:cNvPr id="40" name="Picture 21"/>
            <p:cNvPicPr>
              <a:picLocks noChangeAspect="1" noChangeArrowheads="1"/>
            </p:cNvPicPr>
            <p:nvPr/>
          </p:nvPicPr>
          <p:blipFill>
            <a:blip r:embed="rId7" cstate="print"/>
            <a:srcRect/>
            <a:stretch>
              <a:fillRect/>
            </a:stretch>
          </p:blipFill>
          <p:spPr bwMode="auto">
            <a:xfrm>
              <a:off x="7324046" y="3417094"/>
              <a:ext cx="714375" cy="933450"/>
            </a:xfrm>
            <a:prstGeom prst="rect">
              <a:avLst/>
            </a:prstGeom>
            <a:noFill/>
            <a:ln w="9525">
              <a:solidFill>
                <a:schemeClr val="tx1"/>
              </a:solidFill>
              <a:miter lim="800000"/>
              <a:headEnd/>
              <a:tailEnd/>
            </a:ln>
          </p:spPr>
        </p:pic>
      </p:grpSp>
      <p:cxnSp>
        <p:nvCxnSpPr>
          <p:cNvPr id="53" name="Straight Arrow Connector 52"/>
          <p:cNvCxnSpPr/>
          <p:nvPr/>
        </p:nvCxnSpPr>
        <p:spPr bwMode="auto">
          <a:xfrm>
            <a:off x="6553200" y="4576235"/>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54" name="TextBox 53"/>
          <p:cNvSpPr txBox="1"/>
          <p:nvPr/>
        </p:nvSpPr>
        <p:spPr>
          <a:xfrm>
            <a:off x="7112000" y="1219200"/>
            <a:ext cx="1099981" cy="369332"/>
          </a:xfrm>
          <a:prstGeom prst="rect">
            <a:avLst/>
          </a:prstGeom>
          <a:noFill/>
        </p:spPr>
        <p:txBody>
          <a:bodyPr wrap="none" rtlCol="0">
            <a:spAutoFit/>
          </a:bodyPr>
          <a:lstStyle/>
          <a:p>
            <a:r>
              <a:rPr lang="en-US" b="1" dirty="0" smtClean="0">
                <a:solidFill>
                  <a:schemeClr val="accent2"/>
                </a:solidFill>
                <a:latin typeface="LavosHandy™" pitchFamily="66" charset="0"/>
              </a:rPr>
              <a:t>Reducers</a:t>
            </a:r>
            <a:endParaRPr lang="en-US" b="1" dirty="0">
              <a:solidFill>
                <a:schemeClr val="accent2"/>
              </a:solidFill>
              <a:latin typeface="LavosHandy™" pitchFamily="66" charset="0"/>
            </a:endParaRPr>
          </a:p>
        </p:txBody>
      </p:sp>
      <p:sp>
        <p:nvSpPr>
          <p:cNvPr id="52" name="Rectangle 51"/>
          <p:cNvSpPr/>
          <p:nvPr/>
        </p:nvSpPr>
        <p:spPr>
          <a:xfrm>
            <a:off x="304800" y="1828800"/>
            <a:ext cx="2286000" cy="830997"/>
          </a:xfrm>
          <a:prstGeom prst="rect">
            <a:avLst/>
          </a:prstGeom>
        </p:spPr>
        <p:txBody>
          <a:bodyPr wrap="square">
            <a:spAutoFit/>
          </a:bodyPr>
          <a:lstStyle/>
          <a:p>
            <a:r>
              <a:rPr lang="zh-CN" altLang="en-US" sz="1600" dirty="0" smtClean="0">
                <a:solidFill>
                  <a:schemeClr val="accent2"/>
                </a:solidFill>
                <a:latin typeface="LavosHandy™" pitchFamily="66" charset="0"/>
              </a:rPr>
              <a:t>中间数据在交给</a:t>
            </a:r>
            <a:r>
              <a:rPr lang="en-US" altLang="zh-CN" sz="1600" dirty="0" smtClean="0">
                <a:solidFill>
                  <a:schemeClr val="accent2"/>
                </a:solidFill>
                <a:latin typeface="LavosHandy™" pitchFamily="66" charset="0"/>
              </a:rPr>
              <a:t>reduce task</a:t>
            </a:r>
            <a:r>
              <a:rPr lang="zh-CN" altLang="en-US" sz="1600" dirty="0" smtClean="0">
                <a:solidFill>
                  <a:schemeClr val="accent2"/>
                </a:solidFill>
                <a:latin typeface="LavosHandy™" pitchFamily="66" charset="0"/>
              </a:rPr>
              <a:t>前经过</a:t>
            </a:r>
            <a:r>
              <a:rPr lang="en-US" altLang="zh-CN" sz="1600" dirty="0">
                <a:solidFill>
                  <a:schemeClr val="accent2"/>
                </a:solidFill>
                <a:latin typeface="LavosHandy™" pitchFamily="66" charset="0"/>
              </a:rPr>
              <a:t>shuffled </a:t>
            </a:r>
            <a:r>
              <a:rPr lang="zh-CN" altLang="en-US" sz="1600" dirty="0" smtClean="0">
                <a:solidFill>
                  <a:schemeClr val="accent2"/>
                </a:solidFill>
                <a:latin typeface="LavosHandy™" pitchFamily="66" charset="0"/>
              </a:rPr>
              <a:t>和</a:t>
            </a:r>
            <a:r>
              <a:rPr lang="en-US" altLang="zh-CN" sz="1600" dirty="0" smtClean="0">
                <a:solidFill>
                  <a:schemeClr val="accent2"/>
                </a:solidFill>
                <a:latin typeface="LavosHandy™" pitchFamily="66" charset="0"/>
              </a:rPr>
              <a:t>sorted</a:t>
            </a:r>
            <a:r>
              <a:rPr lang="en-US" altLang="zh-CN" sz="1600" dirty="0">
                <a:solidFill>
                  <a:schemeClr val="accent2"/>
                </a:solidFill>
                <a:latin typeface="LavosHandy™" pitchFamily="66" charset="0"/>
              </a:rPr>
              <a:t> </a:t>
            </a:r>
            <a:r>
              <a:rPr lang="en-US" altLang="zh-CN" sz="1600" dirty="0" smtClean="0">
                <a:solidFill>
                  <a:schemeClr val="accent2"/>
                </a:solidFill>
                <a:latin typeface="LavosHandy™" pitchFamily="66" charset="0"/>
              </a:rPr>
              <a:t>(</a:t>
            </a:r>
            <a:r>
              <a:rPr lang="zh-CN" altLang="en-US" sz="1600" dirty="0" smtClean="0">
                <a:solidFill>
                  <a:schemeClr val="accent2"/>
                </a:solidFill>
                <a:latin typeface="LavosHandy™" pitchFamily="66" charset="0"/>
              </a:rPr>
              <a:t>在本地磁盘</a:t>
            </a:r>
            <a:r>
              <a:rPr lang="en-US" altLang="zh-CN" sz="1600" dirty="0" smtClean="0">
                <a:solidFill>
                  <a:schemeClr val="accent2"/>
                </a:solidFill>
                <a:latin typeface="LavosHandy™" pitchFamily="66" charset="0"/>
              </a:rPr>
              <a:t>)</a:t>
            </a:r>
            <a:r>
              <a:rPr lang="en-US" sz="1600" dirty="0" smtClean="0">
                <a:solidFill>
                  <a:schemeClr val="accent2"/>
                </a:solidFill>
                <a:latin typeface="LavosHandy™" pitchFamily="66" charset="0"/>
              </a:rPr>
              <a:t>. </a:t>
            </a:r>
            <a:endParaRPr lang="en-US" sz="1600" dirty="0" smtClean="0">
              <a:solidFill>
                <a:schemeClr val="accent2"/>
              </a:solidFill>
              <a:latin typeface="LavosHandy™" pitchFamily="66" charset="0"/>
            </a:endParaRPr>
          </a:p>
        </p:txBody>
      </p:sp>
      <p:cxnSp>
        <p:nvCxnSpPr>
          <p:cNvPr id="58" name="Straight Arrow Connector 57"/>
          <p:cNvCxnSpPr/>
          <p:nvPr/>
        </p:nvCxnSpPr>
        <p:spPr bwMode="auto">
          <a:xfrm>
            <a:off x="7783286" y="225225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grpSp>
        <p:nvGrpSpPr>
          <p:cNvPr id="25" name="Group 24"/>
          <p:cNvGrpSpPr>
            <a:grpSpLocks noChangeAspect="1"/>
          </p:cNvGrpSpPr>
          <p:nvPr/>
        </p:nvGrpSpPr>
        <p:grpSpPr>
          <a:xfrm>
            <a:off x="6969246" y="1882140"/>
            <a:ext cx="922896" cy="716228"/>
            <a:chOff x="1175658" y="3417094"/>
            <a:chExt cx="1233488" cy="957263"/>
          </a:xfrm>
        </p:grpSpPr>
        <p:pic>
          <p:nvPicPr>
            <p:cNvPr id="26" name="Picture 23"/>
            <p:cNvPicPr>
              <a:picLocks noChangeAspect="1" noChangeArrowheads="1"/>
            </p:cNvPicPr>
            <p:nvPr/>
          </p:nvPicPr>
          <p:blipFill>
            <a:blip r:embed="rId1" cstate="print"/>
            <a:srcRect/>
            <a:stretch>
              <a:fillRect/>
            </a:stretch>
          </p:blipFill>
          <p:spPr bwMode="auto">
            <a:xfrm>
              <a:off x="1175658" y="3450432"/>
              <a:ext cx="762000" cy="923925"/>
            </a:xfrm>
            <a:prstGeom prst="rect">
              <a:avLst/>
            </a:prstGeom>
            <a:noFill/>
            <a:ln w="9525">
              <a:noFill/>
              <a:miter lim="800000"/>
              <a:headEnd/>
              <a:tailEnd/>
            </a:ln>
          </p:spPr>
        </p:pic>
        <p:pic>
          <p:nvPicPr>
            <p:cNvPr id="27" name="Picture 17"/>
            <p:cNvPicPr>
              <a:picLocks noChangeAspect="1" noChangeArrowheads="1"/>
            </p:cNvPicPr>
            <p:nvPr/>
          </p:nvPicPr>
          <p:blipFill>
            <a:blip r:embed="rId3" cstate="print"/>
            <a:srcRect/>
            <a:stretch>
              <a:fillRect/>
            </a:stretch>
          </p:blipFill>
          <p:spPr bwMode="auto">
            <a:xfrm>
              <a:off x="1409021" y="3417094"/>
              <a:ext cx="704850" cy="933450"/>
            </a:xfrm>
            <a:prstGeom prst="rect">
              <a:avLst/>
            </a:prstGeom>
            <a:noFill/>
            <a:ln w="9525">
              <a:noFill/>
              <a:miter lim="800000"/>
              <a:headEnd/>
              <a:tailEnd/>
            </a:ln>
          </p:spPr>
        </p:pic>
        <p:pic>
          <p:nvPicPr>
            <p:cNvPr id="28" name="Picture 22"/>
            <p:cNvPicPr>
              <a:picLocks noChangeAspect="1" noChangeArrowheads="1"/>
            </p:cNvPicPr>
            <p:nvPr/>
          </p:nvPicPr>
          <p:blipFill>
            <a:blip r:embed="rId9" cstate="print"/>
            <a:srcRect/>
            <a:stretch>
              <a:fillRect/>
            </a:stretch>
          </p:blipFill>
          <p:spPr bwMode="auto">
            <a:xfrm>
              <a:off x="1713821" y="3445669"/>
              <a:ext cx="695325" cy="895350"/>
            </a:xfrm>
            <a:prstGeom prst="rect">
              <a:avLst/>
            </a:prstGeom>
            <a:noFill/>
            <a:ln w="9525">
              <a:noFill/>
              <a:miter lim="800000"/>
              <a:headEnd/>
              <a:tailEnd/>
            </a:ln>
          </p:spPr>
        </p:pic>
      </p:grpSp>
      <p:sp>
        <p:nvSpPr>
          <p:cNvPr id="69" name="Quad Arrow Callout 68"/>
          <p:cNvSpPr/>
          <p:nvPr/>
        </p:nvSpPr>
        <p:spPr bwMode="auto">
          <a:xfrm>
            <a:off x="5867400" y="1905000"/>
            <a:ext cx="673568" cy="7620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2" name="Quad Arrow Callout 71"/>
          <p:cNvSpPr/>
          <p:nvPr/>
        </p:nvSpPr>
        <p:spPr bwMode="auto">
          <a:xfrm>
            <a:off x="5867400" y="3124200"/>
            <a:ext cx="673568" cy="7620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3" name="Quad Arrow Callout 72"/>
          <p:cNvSpPr/>
          <p:nvPr/>
        </p:nvSpPr>
        <p:spPr bwMode="auto">
          <a:xfrm>
            <a:off x="5867400" y="4191000"/>
            <a:ext cx="673568" cy="7620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4" name="Quad Arrow Callout 73"/>
          <p:cNvSpPr/>
          <p:nvPr/>
        </p:nvSpPr>
        <p:spPr bwMode="auto">
          <a:xfrm>
            <a:off x="5867400" y="5410200"/>
            <a:ext cx="673568" cy="7620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68" name="Straight Arrow Connector 67"/>
          <p:cNvCxnSpPr/>
          <p:nvPr/>
        </p:nvCxnSpPr>
        <p:spPr bwMode="auto">
          <a:xfrm>
            <a:off x="3429000" y="2362200"/>
            <a:ext cx="2514600" cy="99060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57" name="Straight Arrow Connector 56"/>
          <p:cNvCxnSpPr>
            <a:endCxn id="69" idx="1"/>
          </p:cNvCxnSpPr>
          <p:nvPr/>
        </p:nvCxnSpPr>
        <p:spPr bwMode="auto">
          <a:xfrm>
            <a:off x="3810000" y="2286000"/>
            <a:ext cx="2057400" cy="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71" name="Straight Arrow Connector 70"/>
          <p:cNvCxnSpPr/>
          <p:nvPr/>
        </p:nvCxnSpPr>
        <p:spPr bwMode="auto">
          <a:xfrm>
            <a:off x="3048000" y="2133600"/>
            <a:ext cx="2971800" cy="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48" name="Straight Arrow Connector 47"/>
          <p:cNvCxnSpPr/>
          <p:nvPr/>
        </p:nvCxnSpPr>
        <p:spPr bwMode="auto">
          <a:xfrm flipV="1">
            <a:off x="3810000" y="2438400"/>
            <a:ext cx="2286000" cy="3309938"/>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77" name="Straight Arrow Connector 76"/>
          <p:cNvCxnSpPr>
            <a:endCxn id="72" idx="1"/>
          </p:cNvCxnSpPr>
          <p:nvPr/>
        </p:nvCxnSpPr>
        <p:spPr bwMode="auto">
          <a:xfrm>
            <a:off x="3124200" y="3200400"/>
            <a:ext cx="2743200" cy="30480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79" name="Straight Arrow Connector 78"/>
          <p:cNvCxnSpPr/>
          <p:nvPr/>
        </p:nvCxnSpPr>
        <p:spPr bwMode="auto">
          <a:xfrm>
            <a:off x="3657600" y="3429000"/>
            <a:ext cx="2362200" cy="220980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81" name="Straight Arrow Connector 80"/>
          <p:cNvCxnSpPr/>
          <p:nvPr/>
        </p:nvCxnSpPr>
        <p:spPr bwMode="auto">
          <a:xfrm>
            <a:off x="3581400" y="4343400"/>
            <a:ext cx="2286000" cy="129540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83" name="Straight Arrow Connector 82"/>
          <p:cNvCxnSpPr/>
          <p:nvPr/>
        </p:nvCxnSpPr>
        <p:spPr bwMode="auto">
          <a:xfrm flipV="1">
            <a:off x="3200400" y="4648200"/>
            <a:ext cx="2743200" cy="76200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85" name="Straight Arrow Connector 84"/>
          <p:cNvCxnSpPr/>
          <p:nvPr/>
        </p:nvCxnSpPr>
        <p:spPr bwMode="auto">
          <a:xfrm>
            <a:off x="3124200" y="4419600"/>
            <a:ext cx="2743200" cy="0"/>
          </a:xfrm>
          <a:prstGeom prst="straightConnector1">
            <a:avLst/>
          </a:prstGeom>
          <a:noFill/>
          <a:ln w="28575" cap="flat" cmpd="sng" algn="ctr">
            <a:solidFill>
              <a:schemeClr val="accent2"/>
            </a:solidFill>
            <a:prstDash val="dash"/>
            <a:round/>
            <a:headEnd type="oval" w="med" len="med"/>
            <a:tailEnd type="triangle" w="lg" len="lg"/>
          </a:ln>
          <a:effectLst>
            <a:outerShdw blurRad="50800" dist="38100" dir="5400000" algn="t" rotWithShape="0">
              <a:prstClr val="black">
                <a:alpha val="40000"/>
              </a:prstClr>
            </a:outerShdw>
          </a:effectLst>
        </p:spPr>
      </p:cxnSp>
      <p:cxnSp>
        <p:nvCxnSpPr>
          <p:cNvPr id="86" name="Straight Arrow Connector 85"/>
          <p:cNvCxnSpPr/>
          <p:nvPr/>
        </p:nvCxnSpPr>
        <p:spPr bwMode="auto">
          <a:xfrm>
            <a:off x="6561667" y="5791200"/>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87" name="Straight Arrow Connector 86"/>
          <p:cNvCxnSpPr/>
          <p:nvPr/>
        </p:nvCxnSpPr>
        <p:spPr bwMode="auto">
          <a:xfrm>
            <a:off x="6561667" y="3505200"/>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88" name="Straight Arrow Connector 87"/>
          <p:cNvCxnSpPr/>
          <p:nvPr/>
        </p:nvCxnSpPr>
        <p:spPr bwMode="auto">
          <a:xfrm>
            <a:off x="6578601" y="2243668"/>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p:cNvSpPr>
            <a:spLocks noGrp="1" noChangeArrowheads="1"/>
          </p:cNvSpPr>
          <p:nvPr>
            <p:ph type="title"/>
          </p:nvPr>
        </p:nvSpPr>
        <p:spPr/>
        <p:txBody>
          <a:bodyPr/>
          <a:lstStyle/>
          <a:p>
            <a:r>
              <a:rPr lang="zh-CN" altLang="en-US" dirty="0" smtClean="0"/>
              <a:t>课程目标</a:t>
            </a:r>
            <a:endParaRPr lang="en-US" dirty="0" smtClean="0"/>
          </a:p>
        </p:txBody>
      </p:sp>
      <p:sp>
        <p:nvSpPr>
          <p:cNvPr id="7" name="Content Placeholder 2"/>
          <p:cNvSpPr>
            <a:spLocks noGrp="1"/>
          </p:cNvSpPr>
          <p:nvPr>
            <p:ph idx="1"/>
          </p:nvPr>
        </p:nvSpPr>
        <p:spPr>
          <a:xfrm>
            <a:off x="609600" y="1447800"/>
            <a:ext cx="7918450" cy="364202"/>
          </a:xfrm>
        </p:spPr>
        <p:txBody>
          <a:bodyPr/>
          <a:lstStyle/>
          <a:p>
            <a:pPr lvl="1"/>
            <a:r>
              <a:rPr lang="en-US" altLang="zh-CN" dirty="0" err="1" smtClean="0"/>
              <a:t>MapReduce</a:t>
            </a:r>
            <a:r>
              <a:rPr lang="zh-CN" altLang="en-US" dirty="0" smtClean="0"/>
              <a:t>原理</a:t>
            </a:r>
            <a:endParaRPr lang="en-US" dirty="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Mechanics: The Reduce Phase</a:t>
            </a:r>
            <a:endParaRPr lang="en-US" dirty="0"/>
          </a:p>
        </p:txBody>
      </p:sp>
      <p:sp>
        <p:nvSpPr>
          <p:cNvPr id="4" name="Rectangle 3"/>
          <p:cNvSpPr/>
          <p:nvPr/>
        </p:nvSpPr>
        <p:spPr bwMode="auto">
          <a:xfrm>
            <a:off x="2286000" y="518160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5" name="Rectangle 4"/>
          <p:cNvSpPr/>
          <p:nvPr/>
        </p:nvSpPr>
        <p:spPr bwMode="auto">
          <a:xfrm>
            <a:off x="3537858" y="57150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endParaRPr lang="en-US"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bwMode="auto">
          <a:xfrm>
            <a:off x="3135086" y="585651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7" name="Rectangle 6"/>
          <p:cNvSpPr/>
          <p:nvPr/>
        </p:nvSpPr>
        <p:spPr bwMode="auto">
          <a:xfrm>
            <a:off x="2286000" y="396240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8" name="Rectangle 7"/>
          <p:cNvSpPr/>
          <p:nvPr/>
        </p:nvSpPr>
        <p:spPr bwMode="auto">
          <a:xfrm>
            <a:off x="3537858" y="449580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p:nvPr/>
        </p:nvCxnSpPr>
        <p:spPr bwMode="auto">
          <a:xfrm>
            <a:off x="3135086" y="463731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10" name="Rectangle 9"/>
          <p:cNvSpPr/>
          <p:nvPr/>
        </p:nvSpPr>
        <p:spPr bwMode="auto">
          <a:xfrm>
            <a:off x="2286000" y="279654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11" name="Rectangle 10"/>
          <p:cNvSpPr/>
          <p:nvPr/>
        </p:nvSpPr>
        <p:spPr bwMode="auto">
          <a:xfrm>
            <a:off x="3537858" y="332994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bwMode="auto">
          <a:xfrm>
            <a:off x="3135086" y="347145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
        <p:nvSpPr>
          <p:cNvPr id="13" name="Rectangle 12"/>
          <p:cNvSpPr/>
          <p:nvPr/>
        </p:nvSpPr>
        <p:spPr bwMode="auto">
          <a:xfrm>
            <a:off x="2286000" y="1577340"/>
            <a:ext cx="2057400" cy="1089660"/>
          </a:xfrm>
          <a:prstGeom prst="rect">
            <a:avLst/>
          </a:prstGeom>
          <a:solidFill>
            <a:srgbClr val="FFCC66"/>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r>
              <a:rPr kumimoji="0" lang="en-US" sz="1200" b="1" i="1" u="none" strike="noStrike" cap="none" normalizeH="0" baseline="0" dirty="0" smtClean="0">
                <a:ln>
                  <a:noFill/>
                </a:ln>
                <a:solidFill>
                  <a:srgbClr val="C00000"/>
                </a:solidFill>
                <a:effectLst/>
                <a:latin typeface="Arial" panose="020B0604020202020204" pitchFamily="34" charset="0"/>
              </a:rPr>
              <a:t>DataNode</a:t>
            </a:r>
            <a:r>
              <a:rPr kumimoji="0" lang="en-US" sz="1200" b="0" i="1" u="none" strike="noStrike" cap="none" normalizeH="0" baseline="0" dirty="0" smtClean="0">
                <a:ln>
                  <a:noFill/>
                </a:ln>
                <a:solidFill>
                  <a:srgbClr val="C00000"/>
                </a:solidFill>
                <a:effectLst/>
                <a:latin typeface="Arial" panose="020B0604020202020204" pitchFamily="34" charset="0"/>
              </a:rPr>
              <a:t> </a:t>
            </a:r>
            <a:r>
              <a:rPr lang="en-US" sz="1200" i="1" dirty="0" smtClean="0">
                <a:solidFill>
                  <a:srgbClr val="C00000"/>
                </a:solidFill>
                <a:latin typeface="Arial" panose="020B0604020202020204" pitchFamily="34" charset="0"/>
              </a:rPr>
              <a:t> &amp; </a:t>
            </a:r>
            <a:r>
              <a:rPr kumimoji="0" lang="en-US" sz="1200" b="1" i="1" u="none" strike="noStrike" cap="none" normalizeH="0" baseline="0" dirty="0" smtClean="0">
                <a:ln>
                  <a:noFill/>
                </a:ln>
                <a:solidFill>
                  <a:srgbClr val="00B050"/>
                </a:solidFill>
                <a:effectLst/>
                <a:latin typeface="Arial" panose="020B0604020202020204" pitchFamily="34" charset="0"/>
              </a:rPr>
              <a:t>TaskTracker</a:t>
            </a:r>
            <a:endParaRPr kumimoji="0" lang="en-US" sz="1200" b="1" i="1" u="none" strike="noStrike" cap="none" normalizeH="0" baseline="0" dirty="0" smtClean="0">
              <a:ln>
                <a:noFill/>
              </a:ln>
              <a:solidFill>
                <a:srgbClr val="00B050"/>
              </a:solidFill>
              <a:effectLst/>
              <a:latin typeface="Arial" panose="020B0604020202020204" pitchFamily="34" charset="0"/>
            </a:endParaRPr>
          </a:p>
        </p:txBody>
      </p:sp>
      <p:sp>
        <p:nvSpPr>
          <p:cNvPr id="14" name="Rectangle 13"/>
          <p:cNvSpPr/>
          <p:nvPr/>
        </p:nvSpPr>
        <p:spPr bwMode="auto">
          <a:xfrm>
            <a:off x="3537858" y="2110740"/>
            <a:ext cx="762000" cy="2159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defRPr/>
            </a:pPr>
            <a:endParaRPr lang="en-US" dirty="0">
              <a:latin typeface="Courier New" panose="02070309020205020404" pitchFamily="49" charset="0"/>
              <a:cs typeface="Courier New" panose="02070309020205020404" pitchFamily="49" charset="0"/>
            </a:endParaRPr>
          </a:p>
        </p:txBody>
      </p:sp>
      <p:grpSp>
        <p:nvGrpSpPr>
          <p:cNvPr id="15" name="Group 14"/>
          <p:cNvGrpSpPr>
            <a:grpSpLocks noChangeAspect="1"/>
          </p:cNvGrpSpPr>
          <p:nvPr/>
        </p:nvGrpSpPr>
        <p:grpSpPr>
          <a:xfrm>
            <a:off x="2432875" y="3072574"/>
            <a:ext cx="767525" cy="737426"/>
            <a:chOff x="3242583" y="3400425"/>
            <a:chExt cx="971550" cy="933450"/>
          </a:xfrm>
        </p:grpSpPr>
        <p:pic>
          <p:nvPicPr>
            <p:cNvPr id="16" name="Picture 15"/>
            <p:cNvPicPr>
              <a:picLocks noChangeAspect="1" noChangeArrowheads="1"/>
            </p:cNvPicPr>
            <p:nvPr/>
          </p:nvPicPr>
          <p:blipFill>
            <a:blip r:embed="rId1" cstate="print"/>
            <a:srcRect/>
            <a:stretch>
              <a:fillRect/>
            </a:stretch>
          </p:blipFill>
          <p:spPr bwMode="auto">
            <a:xfrm>
              <a:off x="3242583" y="3400425"/>
              <a:ext cx="685800" cy="933450"/>
            </a:xfrm>
            <a:prstGeom prst="rect">
              <a:avLst/>
            </a:prstGeom>
            <a:noFill/>
            <a:ln w="9525">
              <a:noFill/>
              <a:miter lim="800000"/>
              <a:headEnd/>
              <a:tailEnd/>
            </a:ln>
          </p:spPr>
        </p:pic>
        <p:pic>
          <p:nvPicPr>
            <p:cNvPr id="17" name="Picture 16"/>
            <p:cNvPicPr>
              <a:picLocks noChangeAspect="1" noChangeArrowheads="1"/>
            </p:cNvPicPr>
            <p:nvPr/>
          </p:nvPicPr>
          <p:blipFill>
            <a:blip r:embed="rId2" cstate="print"/>
            <a:srcRect/>
            <a:stretch>
              <a:fillRect/>
            </a:stretch>
          </p:blipFill>
          <p:spPr bwMode="auto">
            <a:xfrm>
              <a:off x="3452133" y="3409950"/>
              <a:ext cx="762000" cy="914400"/>
            </a:xfrm>
            <a:prstGeom prst="rect">
              <a:avLst/>
            </a:prstGeom>
            <a:noFill/>
            <a:ln w="9525">
              <a:noFill/>
              <a:miter lim="800000"/>
              <a:headEnd/>
              <a:tailEnd/>
            </a:ln>
          </p:spPr>
        </p:pic>
      </p:grpSp>
      <p:grpSp>
        <p:nvGrpSpPr>
          <p:cNvPr id="18" name="Group 17"/>
          <p:cNvGrpSpPr>
            <a:grpSpLocks noChangeAspect="1"/>
          </p:cNvGrpSpPr>
          <p:nvPr/>
        </p:nvGrpSpPr>
        <p:grpSpPr>
          <a:xfrm>
            <a:off x="2337863" y="4276727"/>
            <a:ext cx="786337" cy="752473"/>
            <a:chOff x="5109483" y="3390900"/>
            <a:chExt cx="995363" cy="952500"/>
          </a:xfrm>
        </p:grpSpPr>
        <p:pic>
          <p:nvPicPr>
            <p:cNvPr id="19" name="Picture 18"/>
            <p:cNvPicPr>
              <a:picLocks noChangeAspect="1" noChangeArrowheads="1"/>
            </p:cNvPicPr>
            <p:nvPr/>
          </p:nvPicPr>
          <p:blipFill>
            <a:blip r:embed="rId3" cstate="print"/>
            <a:srcRect/>
            <a:stretch>
              <a:fillRect/>
            </a:stretch>
          </p:blipFill>
          <p:spPr bwMode="auto">
            <a:xfrm>
              <a:off x="5109483" y="3390900"/>
              <a:ext cx="723900" cy="952500"/>
            </a:xfrm>
            <a:prstGeom prst="rect">
              <a:avLst/>
            </a:prstGeom>
            <a:noFill/>
            <a:ln w="9525">
              <a:noFill/>
              <a:miter lim="800000"/>
              <a:headEnd/>
              <a:tailEnd/>
            </a:ln>
          </p:spPr>
        </p:pic>
        <p:pic>
          <p:nvPicPr>
            <p:cNvPr id="20" name="Picture 19"/>
            <p:cNvPicPr>
              <a:picLocks noChangeAspect="1" noChangeArrowheads="1"/>
            </p:cNvPicPr>
            <p:nvPr/>
          </p:nvPicPr>
          <p:blipFill>
            <a:blip r:embed="rId4" cstate="print"/>
            <a:srcRect/>
            <a:stretch>
              <a:fillRect/>
            </a:stretch>
          </p:blipFill>
          <p:spPr bwMode="auto">
            <a:xfrm>
              <a:off x="5347608" y="3414713"/>
              <a:ext cx="757238" cy="904875"/>
            </a:xfrm>
            <a:prstGeom prst="rect">
              <a:avLst/>
            </a:prstGeom>
            <a:noFill/>
            <a:ln w="9525">
              <a:solidFill>
                <a:schemeClr val="tx1"/>
              </a:solidFill>
              <a:miter lim="800000"/>
              <a:headEnd/>
              <a:tailEnd/>
            </a:ln>
          </p:spPr>
        </p:pic>
      </p:grpSp>
      <p:grpSp>
        <p:nvGrpSpPr>
          <p:cNvPr id="21" name="Group 20"/>
          <p:cNvGrpSpPr>
            <a:grpSpLocks noChangeAspect="1"/>
          </p:cNvGrpSpPr>
          <p:nvPr/>
        </p:nvGrpSpPr>
        <p:grpSpPr>
          <a:xfrm>
            <a:off x="2318658" y="5520308"/>
            <a:ext cx="869252" cy="728092"/>
            <a:chOff x="6923996" y="3417094"/>
            <a:chExt cx="1114425" cy="933450"/>
          </a:xfrm>
        </p:grpSpPr>
        <p:pic>
          <p:nvPicPr>
            <p:cNvPr id="22" name="Picture 20"/>
            <p:cNvPicPr>
              <a:picLocks noChangeAspect="1" noChangeArrowheads="1"/>
            </p:cNvPicPr>
            <p:nvPr/>
          </p:nvPicPr>
          <p:blipFill>
            <a:blip r:embed="rId5" cstate="print"/>
            <a:srcRect/>
            <a:stretch>
              <a:fillRect/>
            </a:stretch>
          </p:blipFill>
          <p:spPr bwMode="auto">
            <a:xfrm>
              <a:off x="6923996" y="3421857"/>
              <a:ext cx="714375" cy="923925"/>
            </a:xfrm>
            <a:prstGeom prst="rect">
              <a:avLst/>
            </a:prstGeom>
            <a:noFill/>
            <a:ln w="9525">
              <a:solidFill>
                <a:schemeClr val="tx1"/>
              </a:solidFill>
              <a:miter lim="800000"/>
              <a:headEnd/>
              <a:tailEnd/>
            </a:ln>
          </p:spPr>
        </p:pic>
        <p:pic>
          <p:nvPicPr>
            <p:cNvPr id="23" name="Picture 21"/>
            <p:cNvPicPr>
              <a:picLocks noChangeAspect="1" noChangeArrowheads="1"/>
            </p:cNvPicPr>
            <p:nvPr/>
          </p:nvPicPr>
          <p:blipFill>
            <a:blip r:embed="rId6" cstate="print"/>
            <a:srcRect/>
            <a:stretch>
              <a:fillRect/>
            </a:stretch>
          </p:blipFill>
          <p:spPr bwMode="auto">
            <a:xfrm>
              <a:off x="7324046" y="3417094"/>
              <a:ext cx="714375" cy="933450"/>
            </a:xfrm>
            <a:prstGeom prst="rect">
              <a:avLst/>
            </a:prstGeom>
            <a:noFill/>
            <a:ln w="9525">
              <a:solidFill>
                <a:schemeClr val="tx1"/>
              </a:solidFill>
              <a:miter lim="800000"/>
              <a:headEnd/>
              <a:tailEnd/>
            </a:ln>
          </p:spPr>
        </p:pic>
      </p:grpSp>
      <p:sp>
        <p:nvSpPr>
          <p:cNvPr id="24" name="TextBox 23"/>
          <p:cNvSpPr txBox="1"/>
          <p:nvPr/>
        </p:nvSpPr>
        <p:spPr>
          <a:xfrm>
            <a:off x="2463800" y="1219200"/>
            <a:ext cx="1099981" cy="369332"/>
          </a:xfrm>
          <a:prstGeom prst="rect">
            <a:avLst/>
          </a:prstGeom>
          <a:noFill/>
        </p:spPr>
        <p:txBody>
          <a:bodyPr wrap="none" rtlCol="0">
            <a:spAutoFit/>
          </a:bodyPr>
          <a:lstStyle/>
          <a:p>
            <a:r>
              <a:rPr lang="en-US" b="1" dirty="0" smtClean="0">
                <a:solidFill>
                  <a:schemeClr val="accent2"/>
                </a:solidFill>
                <a:latin typeface="LavosHandy™" pitchFamily="66" charset="0"/>
              </a:rPr>
              <a:t>Reducers</a:t>
            </a:r>
            <a:endParaRPr lang="en-US" b="1" dirty="0">
              <a:solidFill>
                <a:schemeClr val="accent2"/>
              </a:solidFill>
              <a:latin typeface="LavosHandy™" pitchFamily="66" charset="0"/>
            </a:endParaRPr>
          </a:p>
        </p:txBody>
      </p:sp>
      <p:cxnSp>
        <p:nvCxnSpPr>
          <p:cNvPr id="25" name="Straight Arrow Connector 24"/>
          <p:cNvCxnSpPr/>
          <p:nvPr/>
        </p:nvCxnSpPr>
        <p:spPr bwMode="auto">
          <a:xfrm>
            <a:off x="3135086" y="225225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grpSp>
        <p:nvGrpSpPr>
          <p:cNvPr id="26" name="Group 25"/>
          <p:cNvGrpSpPr>
            <a:grpSpLocks noChangeAspect="1"/>
          </p:cNvGrpSpPr>
          <p:nvPr/>
        </p:nvGrpSpPr>
        <p:grpSpPr>
          <a:xfrm>
            <a:off x="2321046" y="1882140"/>
            <a:ext cx="922896" cy="716228"/>
            <a:chOff x="1175658" y="3417094"/>
            <a:chExt cx="1233488" cy="957263"/>
          </a:xfrm>
        </p:grpSpPr>
        <p:pic>
          <p:nvPicPr>
            <p:cNvPr id="27" name="Picture 23"/>
            <p:cNvPicPr>
              <a:picLocks noChangeAspect="1" noChangeArrowheads="1"/>
            </p:cNvPicPr>
            <p:nvPr/>
          </p:nvPicPr>
          <p:blipFill>
            <a:blip r:embed="rId7" cstate="print"/>
            <a:srcRect/>
            <a:stretch>
              <a:fillRect/>
            </a:stretch>
          </p:blipFill>
          <p:spPr bwMode="auto">
            <a:xfrm>
              <a:off x="1175658" y="3450432"/>
              <a:ext cx="762000" cy="923925"/>
            </a:xfrm>
            <a:prstGeom prst="rect">
              <a:avLst/>
            </a:prstGeom>
            <a:noFill/>
            <a:ln w="9525">
              <a:noFill/>
              <a:miter lim="800000"/>
              <a:headEnd/>
              <a:tailEnd/>
            </a:ln>
          </p:spPr>
        </p:pic>
        <p:pic>
          <p:nvPicPr>
            <p:cNvPr id="28" name="Picture 17"/>
            <p:cNvPicPr>
              <a:picLocks noChangeAspect="1" noChangeArrowheads="1"/>
            </p:cNvPicPr>
            <p:nvPr/>
          </p:nvPicPr>
          <p:blipFill>
            <a:blip r:embed="rId8" cstate="print"/>
            <a:srcRect/>
            <a:stretch>
              <a:fillRect/>
            </a:stretch>
          </p:blipFill>
          <p:spPr bwMode="auto">
            <a:xfrm>
              <a:off x="1409021" y="3417094"/>
              <a:ext cx="704850" cy="933450"/>
            </a:xfrm>
            <a:prstGeom prst="rect">
              <a:avLst/>
            </a:prstGeom>
            <a:noFill/>
            <a:ln w="9525">
              <a:noFill/>
              <a:miter lim="800000"/>
              <a:headEnd/>
              <a:tailEnd/>
            </a:ln>
          </p:spPr>
        </p:pic>
        <p:pic>
          <p:nvPicPr>
            <p:cNvPr id="29" name="Picture 22"/>
            <p:cNvPicPr>
              <a:picLocks noChangeAspect="1" noChangeArrowheads="1"/>
            </p:cNvPicPr>
            <p:nvPr/>
          </p:nvPicPr>
          <p:blipFill>
            <a:blip r:embed="rId9" cstate="print"/>
            <a:srcRect/>
            <a:stretch>
              <a:fillRect/>
            </a:stretch>
          </p:blipFill>
          <p:spPr bwMode="auto">
            <a:xfrm>
              <a:off x="1713821" y="3445669"/>
              <a:ext cx="695325" cy="895350"/>
            </a:xfrm>
            <a:prstGeom prst="rect">
              <a:avLst/>
            </a:prstGeom>
            <a:noFill/>
            <a:ln w="9525">
              <a:noFill/>
              <a:miter lim="800000"/>
              <a:headEnd/>
              <a:tailEnd/>
            </a:ln>
          </p:spPr>
        </p:pic>
      </p:grpSp>
      <p:sp>
        <p:nvSpPr>
          <p:cNvPr id="30" name="Rectangle 29"/>
          <p:cNvSpPr/>
          <p:nvPr/>
        </p:nvSpPr>
        <p:spPr>
          <a:xfrm>
            <a:off x="5059169" y="1371600"/>
            <a:ext cx="3262432" cy="400110"/>
          </a:xfrm>
          <a:prstGeom prst="rect">
            <a:avLst/>
          </a:prstGeom>
        </p:spPr>
        <p:txBody>
          <a:bodyPr wrap="none">
            <a:spAutoFit/>
          </a:bodyPr>
          <a:lstStyle/>
          <a:p>
            <a:r>
              <a:rPr lang="en-US" sz="2000" b="1" dirty="0" smtClean="0">
                <a:latin typeface="Courier New" panose="02070309020205020404" pitchFamily="49" charset="0"/>
                <a:cs typeface="Courier New" panose="02070309020205020404" pitchFamily="49" charset="0"/>
              </a:rPr>
              <a:t>Emit:key, count(key)</a:t>
            </a:r>
            <a:endParaRPr lang="en-US" sz="2000" b="1" dirty="0" smtClean="0">
              <a:latin typeface="Courier New" panose="02070309020205020404" pitchFamily="49" charset="0"/>
              <a:cs typeface="Courier New" panose="02070309020205020404" pitchFamily="49" charset="0"/>
            </a:endParaRPr>
          </a:p>
        </p:txBody>
      </p:sp>
      <p:sp>
        <p:nvSpPr>
          <p:cNvPr id="31" name="Rectangle 30"/>
          <p:cNvSpPr/>
          <p:nvPr/>
        </p:nvSpPr>
        <p:spPr>
          <a:xfrm>
            <a:off x="5061858" y="2025526"/>
            <a:ext cx="1223412" cy="369332"/>
          </a:xfrm>
          <a:prstGeom prst="rect">
            <a:avLst/>
          </a:prstGeom>
        </p:spPr>
        <p:txBody>
          <a:bodyPr wrap="none">
            <a:spAutoFit/>
          </a:bodyPr>
          <a:lstStyle/>
          <a:p>
            <a:r>
              <a:rPr lang="en-US" dirty="0" smtClean="0"/>
              <a:t>Spades: 3</a:t>
            </a:r>
            <a:endParaRPr lang="en-US" dirty="0" smtClean="0"/>
          </a:p>
        </p:txBody>
      </p:sp>
      <p:sp>
        <p:nvSpPr>
          <p:cNvPr id="32" name="Rectangle 31"/>
          <p:cNvSpPr/>
          <p:nvPr/>
        </p:nvSpPr>
        <p:spPr>
          <a:xfrm>
            <a:off x="5061858" y="3288268"/>
            <a:ext cx="1120820" cy="369332"/>
          </a:xfrm>
          <a:prstGeom prst="rect">
            <a:avLst/>
          </a:prstGeom>
        </p:spPr>
        <p:txBody>
          <a:bodyPr wrap="none">
            <a:spAutoFit/>
          </a:bodyPr>
          <a:lstStyle/>
          <a:p>
            <a:r>
              <a:rPr lang="en-US" dirty="0" smtClean="0"/>
              <a:t>Hearts: 2</a:t>
            </a:r>
            <a:endParaRPr lang="en-US" dirty="0" smtClean="0"/>
          </a:p>
        </p:txBody>
      </p:sp>
      <p:sp>
        <p:nvSpPr>
          <p:cNvPr id="33" name="Rectangle 32"/>
          <p:cNvSpPr/>
          <p:nvPr/>
        </p:nvSpPr>
        <p:spPr>
          <a:xfrm>
            <a:off x="5061858" y="4507468"/>
            <a:ext cx="1479892" cy="369332"/>
          </a:xfrm>
          <a:prstGeom prst="rect">
            <a:avLst/>
          </a:prstGeom>
        </p:spPr>
        <p:txBody>
          <a:bodyPr wrap="none">
            <a:spAutoFit/>
          </a:bodyPr>
          <a:lstStyle/>
          <a:p>
            <a:r>
              <a:rPr lang="en-US" dirty="0" smtClean="0"/>
              <a:t>Diamonds: 2</a:t>
            </a:r>
            <a:endParaRPr lang="en-US" dirty="0" smtClean="0"/>
          </a:p>
        </p:txBody>
      </p:sp>
      <p:sp>
        <p:nvSpPr>
          <p:cNvPr id="34" name="Rectangle 33"/>
          <p:cNvSpPr/>
          <p:nvPr/>
        </p:nvSpPr>
        <p:spPr>
          <a:xfrm>
            <a:off x="5061858" y="5650468"/>
            <a:ext cx="1031051" cy="369332"/>
          </a:xfrm>
          <a:prstGeom prst="rect">
            <a:avLst/>
          </a:prstGeom>
        </p:spPr>
        <p:txBody>
          <a:bodyPr wrap="none">
            <a:spAutoFit/>
          </a:bodyPr>
          <a:lstStyle/>
          <a:p>
            <a:r>
              <a:rPr lang="en-US" dirty="0" smtClean="0"/>
              <a:t>Clubs: 2</a:t>
            </a:r>
            <a:endParaRPr lang="en-US" dirty="0" smtClean="0"/>
          </a:p>
        </p:txBody>
      </p:sp>
      <p:cxnSp>
        <p:nvCxnSpPr>
          <p:cNvPr id="37" name="Straight Arrow Connector 36"/>
          <p:cNvCxnSpPr/>
          <p:nvPr/>
        </p:nvCxnSpPr>
        <p:spPr bwMode="auto">
          <a:xfrm>
            <a:off x="4572000" y="2198914"/>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38" name="Straight Arrow Connector 37"/>
          <p:cNvCxnSpPr/>
          <p:nvPr/>
        </p:nvCxnSpPr>
        <p:spPr bwMode="auto">
          <a:xfrm>
            <a:off x="4604658" y="3505200"/>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39" name="Straight Arrow Connector 38"/>
          <p:cNvCxnSpPr/>
          <p:nvPr/>
        </p:nvCxnSpPr>
        <p:spPr bwMode="auto">
          <a:xfrm>
            <a:off x="4626428" y="4648200"/>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cxnSp>
        <p:nvCxnSpPr>
          <p:cNvPr id="40" name="Straight Arrow Connector 39"/>
          <p:cNvCxnSpPr/>
          <p:nvPr/>
        </p:nvCxnSpPr>
        <p:spPr bwMode="auto">
          <a:xfrm>
            <a:off x="4648200" y="5867400"/>
            <a:ext cx="381000" cy="0"/>
          </a:xfrm>
          <a:prstGeom prst="straightConnector1">
            <a:avLst/>
          </a:prstGeom>
          <a:noFill/>
          <a:ln w="28575" cap="flat" cmpd="sng" algn="ctr">
            <a:solidFill>
              <a:schemeClr val="accent2"/>
            </a:solidFill>
            <a:prstDash val="solid"/>
            <a:round/>
            <a:headEnd type="none" w="sm" len="sm"/>
            <a:tailEnd type="triangle" w="lg" len="lg"/>
          </a:ln>
          <a:effectLst>
            <a:outerShdw blurRad="50800" dist="38100" dir="5400000" algn="t" rotWithShape="0">
              <a:prstClr val="black">
                <a:alpha val="40000"/>
              </a:prstClr>
            </a:outerShdw>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56" name="Straight Arrow Connector 22"/>
          <p:cNvCxnSpPr>
            <a:cxnSpLocks noChangeShapeType="1"/>
          </p:cNvCxnSpPr>
          <p:nvPr/>
        </p:nvCxnSpPr>
        <p:spPr bwMode="auto">
          <a:xfrm flipV="1">
            <a:off x="3547005" y="4978400"/>
            <a:ext cx="347662"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101" name="Straight Connector 100"/>
          <p:cNvCxnSpPr/>
          <p:nvPr/>
        </p:nvCxnSpPr>
        <p:spPr bwMode="auto">
          <a:xfrm>
            <a:off x="7391400" y="4800600"/>
            <a:ext cx="228600" cy="0"/>
          </a:xfrm>
          <a:prstGeom prst="line">
            <a:avLst/>
          </a:prstGeom>
          <a:noFill/>
          <a:ln w="28575" cap="flat" cmpd="sng" algn="ctr">
            <a:solidFill>
              <a:schemeClr val="accent2"/>
            </a:solidFill>
            <a:prstDash val="solid"/>
            <a:round/>
            <a:headEnd type="none" w="sm" len="sm"/>
            <a:tailEnd type="none" w="med" len="med"/>
          </a:ln>
          <a:effectLst>
            <a:outerShdw blurRad="50800" dist="38100" dir="5400000" algn="t" rotWithShape="0">
              <a:prstClr val="black">
                <a:alpha val="40000"/>
              </a:prstClr>
            </a:outerShdw>
          </a:effectLst>
        </p:spPr>
      </p:cxnSp>
      <p:cxnSp>
        <p:nvCxnSpPr>
          <p:cNvPr id="100" name="Straight Connector 99"/>
          <p:cNvCxnSpPr/>
          <p:nvPr/>
        </p:nvCxnSpPr>
        <p:spPr bwMode="auto">
          <a:xfrm>
            <a:off x="7412181" y="4038600"/>
            <a:ext cx="228600" cy="0"/>
          </a:xfrm>
          <a:prstGeom prst="line">
            <a:avLst/>
          </a:prstGeom>
          <a:noFill/>
          <a:ln w="28575" cap="flat" cmpd="sng" algn="ctr">
            <a:solidFill>
              <a:schemeClr val="accent2"/>
            </a:solidFill>
            <a:prstDash val="solid"/>
            <a:round/>
            <a:headEnd type="none" w="sm" len="sm"/>
            <a:tailEnd type="none" w="med" len="med"/>
          </a:ln>
          <a:effectLst>
            <a:outerShdw blurRad="50800" dist="38100" dir="5400000" algn="t" rotWithShape="0">
              <a:prstClr val="black">
                <a:alpha val="40000"/>
              </a:prstClr>
            </a:outerShdw>
          </a:effectLst>
        </p:spPr>
      </p:cxnSp>
      <p:sp>
        <p:nvSpPr>
          <p:cNvPr id="22530" name="Title 1"/>
          <p:cNvSpPr>
            <a:spLocks noGrp="1"/>
          </p:cNvSpPr>
          <p:nvPr>
            <p:ph type="title"/>
          </p:nvPr>
        </p:nvSpPr>
        <p:spPr/>
        <p:txBody>
          <a:bodyPr/>
          <a:lstStyle/>
          <a:p>
            <a:pPr eaLnBrk="1" hangingPunct="1"/>
            <a:r>
              <a:rPr lang="en-US" dirty="0" smtClean="0"/>
              <a:t>Word Count Process: Example</a:t>
            </a:r>
            <a:endParaRPr lang="en-US" dirty="0" smtClean="0"/>
          </a:p>
        </p:txBody>
      </p:sp>
      <p:sp>
        <p:nvSpPr>
          <p:cNvPr id="56" name="Rectangle 55"/>
          <p:cNvSpPr/>
          <p:nvPr/>
        </p:nvSpPr>
        <p:spPr bwMode="auto">
          <a:xfrm>
            <a:off x="2150534" y="3090940"/>
            <a:ext cx="1354666" cy="241300"/>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00" b="1" dirty="0" smtClean="0">
                <a:latin typeface="Arial" panose="020B0604020202020204" pitchFamily="34" charset="0"/>
                <a:cs typeface="+mn-cs"/>
              </a:rPr>
              <a:t>Maegan </a:t>
            </a:r>
            <a:r>
              <a:rPr lang="en-US" sz="1000" b="1" dirty="0">
                <a:latin typeface="Arial" panose="020B0604020202020204" pitchFamily="34" charset="0"/>
                <a:cs typeface="+mn-cs"/>
              </a:rPr>
              <a:t>John Road </a:t>
            </a:r>
            <a:endParaRPr lang="en-US" sz="1000" b="1" dirty="0">
              <a:latin typeface="Arial" panose="020B0604020202020204" pitchFamily="34" charset="0"/>
              <a:cs typeface="+mn-cs"/>
            </a:endParaRPr>
          </a:p>
        </p:txBody>
      </p:sp>
      <p:sp>
        <p:nvSpPr>
          <p:cNvPr id="57" name="Rectangle 56"/>
          <p:cNvSpPr/>
          <p:nvPr/>
        </p:nvSpPr>
        <p:spPr bwMode="auto">
          <a:xfrm>
            <a:off x="2171700" y="3962402"/>
            <a:ext cx="1322387" cy="250370"/>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00" b="1" dirty="0">
                <a:latin typeface="Arial" panose="020B0604020202020204" pitchFamily="34" charset="0"/>
                <a:cs typeface="+mn-cs"/>
              </a:rPr>
              <a:t>Truck Truck Road</a:t>
            </a:r>
            <a:endParaRPr lang="en-US" sz="1000" b="1" dirty="0">
              <a:latin typeface="Arial" panose="020B0604020202020204" pitchFamily="34" charset="0"/>
              <a:cs typeface="+mn-cs"/>
            </a:endParaRPr>
          </a:p>
        </p:txBody>
      </p:sp>
      <p:sp>
        <p:nvSpPr>
          <p:cNvPr id="58" name="Rectangle 57"/>
          <p:cNvSpPr/>
          <p:nvPr/>
        </p:nvSpPr>
        <p:spPr bwMode="auto">
          <a:xfrm>
            <a:off x="2150531" y="4822978"/>
            <a:ext cx="1405468" cy="266700"/>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00" b="1" dirty="0" smtClean="0">
                <a:latin typeface="Arial" panose="020B0604020202020204" pitchFamily="34" charset="0"/>
                <a:cs typeface="+mn-cs"/>
              </a:rPr>
              <a:t>Maegan Truck John</a:t>
            </a:r>
            <a:endParaRPr lang="en-US" sz="1000" b="1" dirty="0">
              <a:latin typeface="Arial" panose="020B0604020202020204" pitchFamily="34" charset="0"/>
              <a:cs typeface="+mn-cs"/>
            </a:endParaRPr>
          </a:p>
        </p:txBody>
      </p:sp>
      <p:sp>
        <p:nvSpPr>
          <p:cNvPr id="62" name="Rectangle 61"/>
          <p:cNvSpPr/>
          <p:nvPr/>
        </p:nvSpPr>
        <p:spPr bwMode="auto">
          <a:xfrm>
            <a:off x="5307012" y="2921000"/>
            <a:ext cx="941387" cy="6858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John </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1, 1</a:t>
            </a:r>
            <a:endParaRPr lang="en-US" sz="1050" b="1" dirty="0" smtClean="0">
              <a:solidFill>
                <a:srgbClr val="0000FF"/>
              </a:solidFill>
              <a:latin typeface="Courier New" panose="02070309020205020404" pitchFamily="49" charset="0"/>
              <a:cs typeface="Courier New" panose="02070309020205020404" pitchFamily="49" charset="0"/>
            </a:endParaRPr>
          </a:p>
          <a:p>
            <a:pPr algn="ctr" defTabSz="228600">
              <a:spcBef>
                <a:spcPct val="20000"/>
              </a:spcBef>
              <a:buClr>
                <a:srgbClr val="FF0000"/>
              </a:buClr>
              <a:defRPr/>
            </a:pPr>
            <a:endParaRPr lang="en-US" dirty="0">
              <a:latin typeface="Courier New" panose="02070309020205020404" pitchFamily="49" charset="0"/>
              <a:cs typeface="Courier New" panose="02070309020205020404" pitchFamily="49" charset="0"/>
            </a:endParaRPr>
          </a:p>
        </p:txBody>
      </p:sp>
      <p:sp>
        <p:nvSpPr>
          <p:cNvPr id="63" name="Rectangle 62"/>
          <p:cNvSpPr/>
          <p:nvPr/>
        </p:nvSpPr>
        <p:spPr bwMode="auto">
          <a:xfrm>
            <a:off x="5307012" y="3733800"/>
            <a:ext cx="941387" cy="6858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Maegan </a:t>
            </a:r>
            <a:br>
              <a:rPr lang="en-US" sz="1050" b="1" dirty="0" smtClean="0">
                <a:solidFill>
                  <a:srgbClr val="0000FF"/>
                </a:solidFill>
                <a:latin typeface="Courier New" panose="02070309020205020404" pitchFamily="49" charset="0"/>
                <a:cs typeface="Courier New" panose="02070309020205020404" pitchFamily="49" charset="0"/>
              </a:rPr>
            </a:br>
            <a:r>
              <a:rPr lang="en-US" sz="1050" b="1" dirty="0" smtClean="0">
                <a:solidFill>
                  <a:srgbClr val="0000FF"/>
                </a:solidFill>
                <a:latin typeface="Courier New" panose="02070309020205020404" pitchFamily="49" charset="0"/>
                <a:cs typeface="Courier New" panose="02070309020205020404" pitchFamily="49" charset="0"/>
              </a:rPr>
              <a:t>1, 1</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spcBef>
                <a:spcPct val="20000"/>
              </a:spcBef>
              <a:buClr>
                <a:srgbClr val="FF0000"/>
              </a:buClr>
              <a:defRPr/>
            </a:pPr>
            <a:endParaRPr lang="en-US" sz="1050" b="1" dirty="0">
              <a:solidFill>
                <a:srgbClr val="0000FF"/>
              </a:solidFill>
              <a:latin typeface="Courier New" panose="02070309020205020404" pitchFamily="49" charset="0"/>
              <a:cs typeface="Courier New" panose="02070309020205020404" pitchFamily="49" charset="0"/>
            </a:endParaRPr>
          </a:p>
        </p:txBody>
      </p:sp>
      <p:sp>
        <p:nvSpPr>
          <p:cNvPr id="64" name="Rectangle 63"/>
          <p:cNvSpPr/>
          <p:nvPr/>
        </p:nvSpPr>
        <p:spPr bwMode="auto">
          <a:xfrm>
            <a:off x="5307012" y="4572000"/>
            <a:ext cx="941387" cy="4572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Road </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1, 1</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spcBef>
                <a:spcPct val="20000"/>
              </a:spcBef>
              <a:buClr>
                <a:srgbClr val="FF0000"/>
              </a:buClr>
              <a:defRPr/>
            </a:pPr>
            <a:endParaRPr lang="en-US" sz="1050" b="1" dirty="0" smtClean="0">
              <a:solidFill>
                <a:srgbClr val="0000FF"/>
              </a:solidFill>
              <a:latin typeface="Courier New" panose="02070309020205020404" pitchFamily="49" charset="0"/>
              <a:cs typeface="Courier New" panose="02070309020205020404" pitchFamily="49" charset="0"/>
            </a:endParaRPr>
          </a:p>
        </p:txBody>
      </p:sp>
      <p:sp>
        <p:nvSpPr>
          <p:cNvPr id="65" name="Rectangle 64"/>
          <p:cNvSpPr/>
          <p:nvPr/>
        </p:nvSpPr>
        <p:spPr bwMode="auto">
          <a:xfrm>
            <a:off x="5307012" y="5257800"/>
            <a:ext cx="941388" cy="609600"/>
          </a:xfrm>
          <a:prstGeom prst="rec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Truck</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spcBef>
                <a:spcPct val="20000"/>
              </a:spcBef>
              <a:buClr>
                <a:srgbClr val="FF0000"/>
              </a:buClr>
              <a:defRPr/>
            </a:pPr>
            <a:r>
              <a:rPr lang="en-US" sz="1050" b="1" dirty="0" smtClean="0">
                <a:solidFill>
                  <a:srgbClr val="0000FF"/>
                </a:solidFill>
                <a:latin typeface="Courier New" panose="02070309020205020404" pitchFamily="49" charset="0"/>
                <a:cs typeface="Courier New" panose="02070309020205020404" pitchFamily="49" charset="0"/>
              </a:rPr>
              <a:t>1, 1, 1</a:t>
            </a:r>
            <a:endParaRPr lang="en-US" sz="1050" b="1" dirty="0" smtClean="0">
              <a:solidFill>
                <a:srgbClr val="0000FF"/>
              </a:solidFill>
              <a:latin typeface="Courier New" panose="02070309020205020404" pitchFamily="49" charset="0"/>
              <a:cs typeface="Courier New" panose="02070309020205020404" pitchFamily="49" charset="0"/>
            </a:endParaRPr>
          </a:p>
          <a:p>
            <a:pPr algn="ctr" defTabSz="228600">
              <a:spcBef>
                <a:spcPct val="20000"/>
              </a:spcBef>
              <a:buClr>
                <a:srgbClr val="FF0000"/>
              </a:buClr>
              <a:defRPr/>
            </a:pPr>
            <a:endParaRPr lang="en-US" sz="1050" b="1" dirty="0" smtClean="0">
              <a:solidFill>
                <a:srgbClr val="0000FF"/>
              </a:solidFill>
              <a:latin typeface="Courier New" panose="02070309020205020404" pitchFamily="49" charset="0"/>
              <a:cs typeface="Courier New" panose="02070309020205020404" pitchFamily="49" charset="0"/>
            </a:endParaRPr>
          </a:p>
        </p:txBody>
      </p:sp>
      <p:sp>
        <p:nvSpPr>
          <p:cNvPr id="70" name="Rectangle 69"/>
          <p:cNvSpPr/>
          <p:nvPr/>
        </p:nvSpPr>
        <p:spPr bwMode="auto">
          <a:xfrm>
            <a:off x="7973292" y="3796146"/>
            <a:ext cx="838200" cy="914400"/>
          </a:xfrm>
          <a:prstGeom prst="rect">
            <a:avLst/>
          </a:prstGeom>
          <a:solidFill>
            <a:schemeClr val="bg1">
              <a:lumMod val="8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r>
              <a:rPr lang="en-US" sz="1000" b="1" dirty="0">
                <a:latin typeface="Arial" panose="020B0604020202020204" pitchFamily="34" charset="0"/>
              </a:rPr>
              <a:t>John</a:t>
            </a:r>
            <a:r>
              <a:rPr lang="en-US" sz="1000" b="1" dirty="0">
                <a:latin typeface="Arial" panose="020B0604020202020204" pitchFamily="34" charset="0"/>
                <a:cs typeface="+mn-cs"/>
              </a:rPr>
              <a:t>, 2</a:t>
            </a:r>
            <a:endParaRPr lang="en-US" sz="1000" b="1" dirty="0">
              <a:latin typeface="Arial" panose="020B0604020202020204" pitchFamily="34" charset="0"/>
              <a:cs typeface="+mn-cs"/>
            </a:endParaRPr>
          </a:p>
          <a:p>
            <a:pPr algn="ctr" defTabSz="228600">
              <a:spcBef>
                <a:spcPct val="20000"/>
              </a:spcBef>
              <a:buClr>
                <a:srgbClr val="FF0000"/>
              </a:buClr>
              <a:defRPr/>
            </a:pPr>
            <a:r>
              <a:rPr lang="en-US" sz="1000" b="1" dirty="0" smtClean="0">
                <a:latin typeface="Arial" panose="020B0604020202020204" pitchFamily="34" charset="0"/>
              </a:rPr>
              <a:t>Maegan</a:t>
            </a:r>
            <a:r>
              <a:rPr lang="en-US" sz="1000" b="1" dirty="0" smtClean="0">
                <a:latin typeface="Arial" panose="020B0604020202020204" pitchFamily="34" charset="0"/>
                <a:cs typeface="+mn-cs"/>
              </a:rPr>
              <a:t>, </a:t>
            </a:r>
            <a:r>
              <a:rPr lang="en-US" sz="1000" b="1" dirty="0">
                <a:latin typeface="Arial" panose="020B0604020202020204" pitchFamily="34" charset="0"/>
                <a:cs typeface="+mn-cs"/>
              </a:rPr>
              <a:t>2</a:t>
            </a:r>
            <a:endParaRPr lang="en-US" sz="1000" b="1" dirty="0">
              <a:latin typeface="Arial" panose="020B0604020202020204" pitchFamily="34" charset="0"/>
              <a:cs typeface="+mn-cs"/>
            </a:endParaRPr>
          </a:p>
          <a:p>
            <a:pPr algn="ctr" defTabSz="228600">
              <a:spcBef>
                <a:spcPct val="20000"/>
              </a:spcBef>
              <a:buClr>
                <a:srgbClr val="FF0000"/>
              </a:buClr>
              <a:defRPr/>
            </a:pPr>
            <a:r>
              <a:rPr lang="en-US" sz="1000" b="1" dirty="0">
                <a:latin typeface="Arial" panose="020B0604020202020204" pitchFamily="34" charset="0"/>
                <a:cs typeface="+mn-cs"/>
              </a:rPr>
              <a:t>Road, 2</a:t>
            </a:r>
            <a:endParaRPr lang="en-US" sz="1000" b="1" dirty="0">
              <a:latin typeface="Arial" panose="020B0604020202020204" pitchFamily="34" charset="0"/>
              <a:cs typeface="+mn-cs"/>
            </a:endParaRPr>
          </a:p>
          <a:p>
            <a:pPr algn="ctr" defTabSz="228600">
              <a:spcBef>
                <a:spcPct val="20000"/>
              </a:spcBef>
              <a:buClr>
                <a:srgbClr val="FF0000"/>
              </a:buClr>
              <a:defRPr/>
            </a:pPr>
            <a:r>
              <a:rPr lang="en-US" sz="1000" b="1" dirty="0">
                <a:latin typeface="Arial" panose="020B0604020202020204" pitchFamily="34" charset="0"/>
                <a:cs typeface="+mn-cs"/>
              </a:rPr>
              <a:t>Truck, 3</a:t>
            </a:r>
            <a:endParaRPr lang="en-US" sz="1000" b="1" dirty="0">
              <a:latin typeface="Arial" panose="020B0604020202020204" pitchFamily="34" charset="0"/>
              <a:cs typeface="+mn-cs"/>
            </a:endParaRPr>
          </a:p>
          <a:p>
            <a:pPr algn="ctr" defTabSz="228600">
              <a:spcBef>
                <a:spcPct val="20000"/>
              </a:spcBef>
              <a:buClr>
                <a:srgbClr val="FF0000"/>
              </a:buClr>
              <a:defRPr/>
            </a:pPr>
            <a:endParaRPr lang="en-US" sz="1050" b="1" dirty="0">
              <a:latin typeface="Arial" panose="020B0604020202020204" pitchFamily="34" charset="0"/>
              <a:cs typeface="+mn-cs"/>
            </a:endParaRPr>
          </a:p>
        </p:txBody>
      </p:sp>
      <p:cxnSp>
        <p:nvCxnSpPr>
          <p:cNvPr id="22554" name="Straight Arrow Connector 22"/>
          <p:cNvCxnSpPr>
            <a:cxnSpLocks noChangeShapeType="1"/>
          </p:cNvCxnSpPr>
          <p:nvPr/>
        </p:nvCxnSpPr>
        <p:spPr bwMode="auto">
          <a:xfrm>
            <a:off x="3506787" y="3200400"/>
            <a:ext cx="379413"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55" name="Straight Arrow Connector 22"/>
          <p:cNvCxnSpPr>
            <a:cxnSpLocks noChangeShapeType="1"/>
          </p:cNvCxnSpPr>
          <p:nvPr/>
        </p:nvCxnSpPr>
        <p:spPr bwMode="auto">
          <a:xfrm flipV="1">
            <a:off x="3514725" y="4114800"/>
            <a:ext cx="347662"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57" name="Straight Arrow Connector 45"/>
          <p:cNvCxnSpPr>
            <a:cxnSpLocks noChangeShapeType="1"/>
            <a:endCxn id="62" idx="1"/>
          </p:cNvCxnSpPr>
          <p:nvPr/>
        </p:nvCxnSpPr>
        <p:spPr bwMode="auto">
          <a:xfrm>
            <a:off x="4799013" y="3263900"/>
            <a:ext cx="507999"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58" name="Straight Arrow Connector 47"/>
          <p:cNvCxnSpPr>
            <a:cxnSpLocks noChangeShapeType="1"/>
          </p:cNvCxnSpPr>
          <p:nvPr/>
        </p:nvCxnSpPr>
        <p:spPr bwMode="auto">
          <a:xfrm flipV="1">
            <a:off x="4816475" y="3429000"/>
            <a:ext cx="490538" cy="15621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59" name="Straight Arrow Connector 49"/>
          <p:cNvCxnSpPr>
            <a:cxnSpLocks noChangeShapeType="1"/>
          </p:cNvCxnSpPr>
          <p:nvPr/>
        </p:nvCxnSpPr>
        <p:spPr bwMode="auto">
          <a:xfrm>
            <a:off x="4799013" y="3263900"/>
            <a:ext cx="508000" cy="6985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0" name="Straight Arrow Connector 51"/>
          <p:cNvCxnSpPr>
            <a:cxnSpLocks noChangeShapeType="1"/>
          </p:cNvCxnSpPr>
          <p:nvPr/>
        </p:nvCxnSpPr>
        <p:spPr bwMode="auto">
          <a:xfrm flipV="1">
            <a:off x="4773613" y="4267200"/>
            <a:ext cx="533400" cy="9144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1" name="Straight Arrow Connector 53"/>
          <p:cNvCxnSpPr>
            <a:cxnSpLocks noChangeShapeType="1"/>
            <a:endCxn id="64" idx="1"/>
          </p:cNvCxnSpPr>
          <p:nvPr/>
        </p:nvCxnSpPr>
        <p:spPr bwMode="auto">
          <a:xfrm>
            <a:off x="4806950" y="4102100"/>
            <a:ext cx="500062" cy="6985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2" name="Straight Arrow Connector 55"/>
          <p:cNvCxnSpPr>
            <a:cxnSpLocks noChangeShapeType="1"/>
          </p:cNvCxnSpPr>
          <p:nvPr/>
        </p:nvCxnSpPr>
        <p:spPr bwMode="auto">
          <a:xfrm>
            <a:off x="4806950" y="4102100"/>
            <a:ext cx="500063" cy="10795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3" name="Straight Arrow Connector 57"/>
          <p:cNvCxnSpPr>
            <a:cxnSpLocks noChangeShapeType="1"/>
          </p:cNvCxnSpPr>
          <p:nvPr/>
        </p:nvCxnSpPr>
        <p:spPr bwMode="auto">
          <a:xfrm>
            <a:off x="4800600" y="5181600"/>
            <a:ext cx="457200" cy="6096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4" name="Straight Arrow Connector 59"/>
          <p:cNvCxnSpPr>
            <a:cxnSpLocks noChangeShapeType="1"/>
            <a:endCxn id="64" idx="1"/>
          </p:cNvCxnSpPr>
          <p:nvPr/>
        </p:nvCxnSpPr>
        <p:spPr bwMode="auto">
          <a:xfrm>
            <a:off x="4800600" y="3276600"/>
            <a:ext cx="506412" cy="15240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5" name="Straight Arrow Connector 22"/>
          <p:cNvCxnSpPr>
            <a:cxnSpLocks noChangeShapeType="1"/>
          </p:cNvCxnSpPr>
          <p:nvPr/>
        </p:nvCxnSpPr>
        <p:spPr bwMode="auto">
          <a:xfrm flipV="1">
            <a:off x="6271492" y="3276600"/>
            <a:ext cx="3302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6" name="Straight Arrow Connector 22"/>
          <p:cNvCxnSpPr>
            <a:cxnSpLocks noChangeShapeType="1"/>
          </p:cNvCxnSpPr>
          <p:nvPr/>
        </p:nvCxnSpPr>
        <p:spPr bwMode="auto">
          <a:xfrm flipV="1">
            <a:off x="6276111" y="4038600"/>
            <a:ext cx="3302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7" name="Straight Arrow Connector 22"/>
          <p:cNvCxnSpPr>
            <a:cxnSpLocks noChangeShapeType="1"/>
          </p:cNvCxnSpPr>
          <p:nvPr/>
        </p:nvCxnSpPr>
        <p:spPr bwMode="auto">
          <a:xfrm flipV="1">
            <a:off x="6276108" y="4800600"/>
            <a:ext cx="3302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22568" name="Straight Arrow Connector 22"/>
          <p:cNvCxnSpPr>
            <a:cxnSpLocks noChangeShapeType="1"/>
          </p:cNvCxnSpPr>
          <p:nvPr/>
        </p:nvCxnSpPr>
        <p:spPr bwMode="auto">
          <a:xfrm flipV="1">
            <a:off x="6278419" y="5562600"/>
            <a:ext cx="3302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22572" name="TextBox 91"/>
          <p:cNvSpPr txBox="1">
            <a:spLocks noChangeArrowheads="1"/>
          </p:cNvSpPr>
          <p:nvPr/>
        </p:nvSpPr>
        <p:spPr bwMode="auto">
          <a:xfrm>
            <a:off x="394854" y="3276600"/>
            <a:ext cx="1160895" cy="307777"/>
          </a:xfrm>
          <a:prstGeom prst="rect">
            <a:avLst/>
          </a:prstGeom>
          <a:noFill/>
          <a:ln w="9525">
            <a:noFill/>
            <a:miter lim="800000"/>
          </a:ln>
        </p:spPr>
        <p:txBody>
          <a:bodyPr wrap="none">
            <a:spAutoFit/>
          </a:bodyPr>
          <a:lstStyle/>
          <a:p>
            <a:r>
              <a:rPr lang="en-US" sz="1400" b="1" dirty="0" smtClean="0">
                <a:solidFill>
                  <a:srgbClr val="FF0000"/>
                </a:solidFill>
                <a:latin typeface="+mj-lt"/>
              </a:rPr>
              <a:t>INPUT FILE</a:t>
            </a:r>
            <a:endParaRPr lang="en-US" sz="1400" b="1" dirty="0">
              <a:solidFill>
                <a:srgbClr val="FF0000"/>
              </a:solidFill>
              <a:latin typeface="+mj-lt"/>
            </a:endParaRPr>
          </a:p>
        </p:txBody>
      </p:sp>
      <p:sp>
        <p:nvSpPr>
          <p:cNvPr id="22573" name="TextBox 92"/>
          <p:cNvSpPr txBox="1">
            <a:spLocks noChangeArrowheads="1"/>
          </p:cNvSpPr>
          <p:nvPr/>
        </p:nvSpPr>
        <p:spPr bwMode="auto">
          <a:xfrm>
            <a:off x="2057400" y="2514600"/>
            <a:ext cx="1765048" cy="307777"/>
          </a:xfrm>
          <a:prstGeom prst="rect">
            <a:avLst/>
          </a:prstGeom>
          <a:noFill/>
          <a:ln w="9525">
            <a:noFill/>
            <a:miter lim="800000"/>
          </a:ln>
        </p:spPr>
        <p:txBody>
          <a:bodyPr wrap="square">
            <a:spAutoFit/>
          </a:bodyPr>
          <a:lstStyle/>
          <a:p>
            <a:r>
              <a:rPr lang="en-US" sz="1400" b="1" dirty="0" smtClean="0">
                <a:solidFill>
                  <a:srgbClr val="FF0000"/>
                </a:solidFill>
                <a:latin typeface="+mj-lt"/>
              </a:rPr>
              <a:t>INPUT SPLITS</a:t>
            </a:r>
            <a:endParaRPr lang="en-US" sz="1400" b="1" dirty="0">
              <a:solidFill>
                <a:srgbClr val="FF0000"/>
              </a:solidFill>
              <a:latin typeface="+mj-lt"/>
            </a:endParaRPr>
          </a:p>
        </p:txBody>
      </p:sp>
      <p:sp>
        <p:nvSpPr>
          <p:cNvPr id="22574" name="TextBox 93"/>
          <p:cNvSpPr txBox="1">
            <a:spLocks noChangeArrowheads="1"/>
          </p:cNvSpPr>
          <p:nvPr/>
        </p:nvSpPr>
        <p:spPr bwMode="auto">
          <a:xfrm>
            <a:off x="3810000" y="2514600"/>
            <a:ext cx="1074333" cy="307777"/>
          </a:xfrm>
          <a:prstGeom prst="rect">
            <a:avLst/>
          </a:prstGeom>
          <a:noFill/>
          <a:ln w="9525">
            <a:noFill/>
            <a:miter lim="800000"/>
          </a:ln>
        </p:spPr>
        <p:txBody>
          <a:bodyPr wrap="none">
            <a:spAutoFit/>
          </a:bodyPr>
          <a:lstStyle/>
          <a:p>
            <a:r>
              <a:rPr lang="en-US" sz="1400" b="1" dirty="0" smtClean="0">
                <a:solidFill>
                  <a:srgbClr val="FF0000"/>
                </a:solidFill>
                <a:latin typeface="+mj-lt"/>
              </a:rPr>
              <a:t>MAPPERS</a:t>
            </a:r>
            <a:endParaRPr lang="en-US" sz="1400" b="1" dirty="0">
              <a:solidFill>
                <a:srgbClr val="FF0000"/>
              </a:solidFill>
              <a:latin typeface="+mj-lt"/>
            </a:endParaRPr>
          </a:p>
        </p:txBody>
      </p:sp>
      <p:sp>
        <p:nvSpPr>
          <p:cNvPr id="22575" name="TextBox 94"/>
          <p:cNvSpPr txBox="1">
            <a:spLocks noChangeArrowheads="1"/>
          </p:cNvSpPr>
          <p:nvPr/>
        </p:nvSpPr>
        <p:spPr bwMode="auto">
          <a:xfrm>
            <a:off x="4822372" y="2514600"/>
            <a:ext cx="1739579" cy="307777"/>
          </a:xfrm>
          <a:prstGeom prst="rect">
            <a:avLst/>
          </a:prstGeom>
          <a:noFill/>
          <a:ln w="9525">
            <a:noFill/>
            <a:miter lim="800000"/>
          </a:ln>
        </p:spPr>
        <p:txBody>
          <a:bodyPr wrap="none">
            <a:spAutoFit/>
          </a:bodyPr>
          <a:lstStyle/>
          <a:p>
            <a:r>
              <a:rPr lang="en-US" sz="1400" b="1" dirty="0" smtClean="0">
                <a:solidFill>
                  <a:srgbClr val="FF0000"/>
                </a:solidFill>
                <a:latin typeface="+mj-lt"/>
              </a:rPr>
              <a:t>SHUFFLE &amp; SORT</a:t>
            </a:r>
            <a:endParaRPr lang="en-US" sz="1400" b="1" dirty="0">
              <a:solidFill>
                <a:srgbClr val="FF0000"/>
              </a:solidFill>
              <a:latin typeface="+mj-lt"/>
            </a:endParaRPr>
          </a:p>
        </p:txBody>
      </p:sp>
      <p:sp>
        <p:nvSpPr>
          <p:cNvPr id="22577" name="TextBox 96"/>
          <p:cNvSpPr txBox="1">
            <a:spLocks noChangeArrowheads="1"/>
          </p:cNvSpPr>
          <p:nvPr/>
        </p:nvSpPr>
        <p:spPr bwMode="auto">
          <a:xfrm>
            <a:off x="7673087" y="3461658"/>
            <a:ext cx="1463286" cy="307777"/>
          </a:xfrm>
          <a:prstGeom prst="rect">
            <a:avLst/>
          </a:prstGeom>
          <a:noFill/>
          <a:ln w="9525">
            <a:noFill/>
            <a:miter lim="800000"/>
          </a:ln>
        </p:spPr>
        <p:txBody>
          <a:bodyPr wrap="none">
            <a:spAutoFit/>
          </a:bodyPr>
          <a:lstStyle/>
          <a:p>
            <a:r>
              <a:rPr lang="en-US" sz="1400" b="1" dirty="0">
                <a:solidFill>
                  <a:srgbClr val="FF0000"/>
                </a:solidFill>
                <a:latin typeface="+mj-lt"/>
              </a:rPr>
              <a:t>FINAL RESULT</a:t>
            </a:r>
            <a:endParaRPr lang="en-US" sz="1400" b="1" dirty="0">
              <a:solidFill>
                <a:srgbClr val="FF0000"/>
              </a:solidFill>
              <a:latin typeface="+mj-lt"/>
            </a:endParaRPr>
          </a:p>
        </p:txBody>
      </p:sp>
      <p:cxnSp>
        <p:nvCxnSpPr>
          <p:cNvPr id="22578" name="Straight Arrow Connector 97"/>
          <p:cNvCxnSpPr>
            <a:cxnSpLocks noChangeShapeType="1"/>
            <a:endCxn id="65" idx="1"/>
          </p:cNvCxnSpPr>
          <p:nvPr/>
        </p:nvCxnSpPr>
        <p:spPr bwMode="auto">
          <a:xfrm>
            <a:off x="4806950" y="4178300"/>
            <a:ext cx="500062" cy="138430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51" name="Freeform 50"/>
          <p:cNvSpPr/>
          <p:nvPr/>
        </p:nvSpPr>
        <p:spPr bwMode="auto">
          <a:xfrm>
            <a:off x="1845734" y="3217334"/>
            <a:ext cx="304800" cy="1744980"/>
          </a:xfrm>
          <a:custGeom>
            <a:avLst/>
            <a:gdLst>
              <a:gd name="connsiteX0" fmla="*/ 297180 w 304800"/>
              <a:gd name="connsiteY0" fmla="*/ 0 h 1744980"/>
              <a:gd name="connsiteX1" fmla="*/ 0 w 304800"/>
              <a:gd name="connsiteY1" fmla="*/ 0 h 1744980"/>
              <a:gd name="connsiteX2" fmla="*/ 0 w 304800"/>
              <a:gd name="connsiteY2" fmla="*/ 1744980 h 1744980"/>
              <a:gd name="connsiteX3" fmla="*/ 304800 w 304800"/>
              <a:gd name="connsiteY3" fmla="*/ 1744980 h 1744980"/>
            </a:gdLst>
            <a:ahLst/>
            <a:cxnLst>
              <a:cxn ang="0">
                <a:pos x="connsiteX0" y="connsiteY0"/>
              </a:cxn>
              <a:cxn ang="0">
                <a:pos x="connsiteX1" y="connsiteY1"/>
              </a:cxn>
              <a:cxn ang="0">
                <a:pos x="connsiteX2" y="connsiteY2"/>
              </a:cxn>
              <a:cxn ang="0">
                <a:pos x="connsiteX3" y="connsiteY3"/>
              </a:cxn>
            </a:cxnLst>
            <a:rect l="l" t="t" r="r" b="b"/>
            <a:pathLst>
              <a:path w="304800" h="1744980">
                <a:moveTo>
                  <a:pt x="297180" y="0"/>
                </a:moveTo>
                <a:lnTo>
                  <a:pt x="0" y="0"/>
                </a:lnTo>
                <a:lnTo>
                  <a:pt x="0" y="1744980"/>
                </a:lnTo>
                <a:lnTo>
                  <a:pt x="304800" y="1744980"/>
                </a:lnTo>
              </a:path>
            </a:pathLst>
          </a:custGeom>
          <a:noFill/>
          <a:ln w="28575" cap="flat" cmpd="sng" algn="ctr">
            <a:solidFill>
              <a:schemeClr val="accent2"/>
            </a:solidFill>
            <a:prstDash val="solid"/>
            <a:round/>
            <a:headEnd type="triangle" w="med" len="med"/>
            <a:tailEnd type="triangl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3" name="Straight Arrow Connector 52"/>
          <p:cNvCxnSpPr/>
          <p:nvPr/>
        </p:nvCxnSpPr>
        <p:spPr bwMode="auto">
          <a:xfrm>
            <a:off x="1537854" y="4076700"/>
            <a:ext cx="6096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73" name="Rounded Rectangle 72"/>
          <p:cNvSpPr/>
          <p:nvPr/>
        </p:nvSpPr>
        <p:spPr bwMode="auto">
          <a:xfrm>
            <a:off x="3886200" y="2895600"/>
            <a:ext cx="990600" cy="685800"/>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Maegan, 1 </a:t>
            </a:r>
            <a:br>
              <a:rPr lang="en-US" sz="1050" b="1" dirty="0" smtClean="0">
                <a:solidFill>
                  <a:srgbClr val="0000FF"/>
                </a:solidFill>
                <a:latin typeface="Courier New" panose="02070309020205020404" pitchFamily="49" charset="0"/>
                <a:cs typeface="Courier New" panose="02070309020205020404" pitchFamily="49" charset="0"/>
              </a:rPr>
            </a:br>
            <a:r>
              <a:rPr lang="en-US" sz="1050" b="1" dirty="0" smtClean="0">
                <a:solidFill>
                  <a:srgbClr val="0000FF"/>
                </a:solidFill>
                <a:latin typeface="Courier New" panose="02070309020205020404" pitchFamily="49" charset="0"/>
                <a:cs typeface="Courier New" panose="02070309020205020404" pitchFamily="49" charset="0"/>
              </a:rPr>
              <a:t>John, 1 </a:t>
            </a:r>
            <a:br>
              <a:rPr lang="en-US" sz="1050" b="1" dirty="0" smtClean="0">
                <a:solidFill>
                  <a:srgbClr val="0000FF"/>
                </a:solidFill>
                <a:latin typeface="Courier New" panose="02070309020205020404" pitchFamily="49" charset="0"/>
                <a:cs typeface="Courier New" panose="02070309020205020404" pitchFamily="49" charset="0"/>
              </a:rPr>
            </a:br>
            <a:r>
              <a:rPr lang="en-US" sz="1050" b="1" dirty="0" smtClean="0">
                <a:solidFill>
                  <a:srgbClr val="0000FF"/>
                </a:solidFill>
                <a:latin typeface="Courier New" panose="02070309020205020404" pitchFamily="49" charset="0"/>
                <a:cs typeface="Courier New" panose="02070309020205020404" pitchFamily="49" charset="0"/>
              </a:rPr>
              <a:t>Road, 1 </a:t>
            </a:r>
            <a:endParaRPr lang="en-US" sz="1050" b="1" dirty="0" smtClean="0">
              <a:solidFill>
                <a:srgbClr val="0000FF"/>
              </a:solidFill>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sp>
        <p:nvSpPr>
          <p:cNvPr id="84" name="Rounded Rectangle 83"/>
          <p:cNvSpPr/>
          <p:nvPr/>
        </p:nvSpPr>
        <p:spPr bwMode="auto">
          <a:xfrm>
            <a:off x="3886200" y="3790950"/>
            <a:ext cx="914400" cy="685800"/>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Truck, 1 Truck, 1</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Road, 1 </a:t>
            </a:r>
            <a:endParaRPr lang="en-US" sz="1050" b="1" dirty="0" smtClean="0">
              <a:solidFill>
                <a:srgbClr val="0000FF"/>
              </a:solidFill>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sp>
        <p:nvSpPr>
          <p:cNvPr id="85" name="Rounded Rectangle 84"/>
          <p:cNvSpPr/>
          <p:nvPr/>
        </p:nvSpPr>
        <p:spPr bwMode="auto">
          <a:xfrm>
            <a:off x="3889375" y="4648200"/>
            <a:ext cx="987425" cy="685800"/>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algn="ctr" defTabSz="228600">
              <a:defRPr/>
            </a:pPr>
            <a:endParaRPr lang="en-US" b="1" dirty="0" smtClean="0">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Maegan, 1 </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Truck, 1</a:t>
            </a:r>
            <a:endParaRPr lang="en-US" sz="1050" b="1" dirty="0" smtClean="0">
              <a:solidFill>
                <a:srgbClr val="0000FF"/>
              </a:solidFill>
              <a:latin typeface="Courier New" panose="02070309020205020404" pitchFamily="49" charset="0"/>
              <a:cs typeface="Courier New" panose="02070309020205020404" pitchFamily="49" charset="0"/>
            </a:endParaRPr>
          </a:p>
          <a:p>
            <a:pPr defTabSz="228600">
              <a:defRPr/>
            </a:pPr>
            <a:r>
              <a:rPr lang="en-US" sz="1050" b="1" dirty="0" smtClean="0">
                <a:solidFill>
                  <a:srgbClr val="0000FF"/>
                </a:solidFill>
                <a:latin typeface="Courier New" panose="02070309020205020404" pitchFamily="49" charset="0"/>
                <a:cs typeface="Courier New" panose="02070309020205020404" pitchFamily="49" charset="0"/>
              </a:rPr>
              <a:t>John, 1</a:t>
            </a:r>
            <a:endParaRPr lang="en-US" sz="1050" b="1" dirty="0" smtClean="0">
              <a:solidFill>
                <a:srgbClr val="0000FF"/>
              </a:solidFill>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a:p>
            <a:pPr algn="ctr" defTabSz="228600">
              <a:defRPr/>
            </a:pPr>
            <a:endParaRPr lang="en-US" b="1" dirty="0">
              <a:latin typeface="Courier New" panose="02070309020205020404" pitchFamily="49" charset="0"/>
              <a:cs typeface="Courier New" panose="02070309020205020404" pitchFamily="49" charset="0"/>
            </a:endParaRPr>
          </a:p>
        </p:txBody>
      </p:sp>
      <p:sp>
        <p:nvSpPr>
          <p:cNvPr id="92" name="Freeform 91"/>
          <p:cNvSpPr/>
          <p:nvPr/>
        </p:nvSpPr>
        <p:spPr bwMode="auto">
          <a:xfrm>
            <a:off x="7412181" y="3276600"/>
            <a:ext cx="228600" cy="2355273"/>
          </a:xfrm>
          <a:custGeom>
            <a:avLst/>
            <a:gdLst>
              <a:gd name="connsiteX0" fmla="*/ 0 w 228600"/>
              <a:gd name="connsiteY0" fmla="*/ 0 h 2355273"/>
              <a:gd name="connsiteX1" fmla="*/ 228600 w 228600"/>
              <a:gd name="connsiteY1" fmla="*/ 0 h 2355273"/>
              <a:gd name="connsiteX2" fmla="*/ 228600 w 228600"/>
              <a:gd name="connsiteY2" fmla="*/ 2355273 h 2355273"/>
              <a:gd name="connsiteX3" fmla="*/ 13854 w 228600"/>
              <a:gd name="connsiteY3" fmla="*/ 2355273 h 2355273"/>
              <a:gd name="connsiteX4" fmla="*/ 13854 w 228600"/>
              <a:gd name="connsiteY4" fmla="*/ 2355273 h 23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55273">
                <a:moveTo>
                  <a:pt x="0" y="0"/>
                </a:moveTo>
                <a:lnTo>
                  <a:pt x="228600" y="0"/>
                </a:lnTo>
                <a:lnTo>
                  <a:pt x="228600" y="2355273"/>
                </a:lnTo>
                <a:lnTo>
                  <a:pt x="13854" y="2355273"/>
                </a:lnTo>
                <a:lnTo>
                  <a:pt x="13854" y="2355273"/>
                </a:lnTo>
              </a:path>
            </a:pathLst>
          </a:custGeom>
          <a:noFill/>
          <a:ln w="28575" cap="flat" cmpd="sng" algn="ctr">
            <a:solidFill>
              <a:schemeClr val="accent2"/>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cxnSp>
        <p:nvCxnSpPr>
          <p:cNvPr id="96" name="Straight Arrow Connector 22"/>
          <p:cNvCxnSpPr>
            <a:cxnSpLocks noChangeShapeType="1"/>
          </p:cNvCxnSpPr>
          <p:nvPr/>
        </p:nvCxnSpPr>
        <p:spPr bwMode="auto">
          <a:xfrm flipV="1">
            <a:off x="7647708" y="4267200"/>
            <a:ext cx="330200"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103" name="Rounded Rectangle 102"/>
          <p:cNvSpPr/>
          <p:nvPr/>
        </p:nvSpPr>
        <p:spPr bwMode="auto">
          <a:xfrm>
            <a:off x="6608619" y="3068781"/>
            <a:ext cx="838200" cy="381000"/>
          </a:xfrm>
          <a:prstGeom prst="round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defTabSz="228600">
              <a:spcBef>
                <a:spcPct val="20000"/>
              </a:spcBef>
              <a:buClr>
                <a:srgbClr val="FF0000"/>
              </a:buClr>
              <a:defRPr/>
            </a:pPr>
            <a:r>
              <a:rPr lang="en-US" sz="1050" b="1" dirty="0" smtClean="0">
                <a:latin typeface="Courier New" panose="02070309020205020404" pitchFamily="49" charset="0"/>
                <a:cs typeface="Courier New" panose="02070309020205020404" pitchFamily="49" charset="0"/>
              </a:rPr>
              <a:t>John, 2</a:t>
            </a:r>
            <a:endParaRPr lang="en-US" sz="1050" b="1" dirty="0">
              <a:latin typeface="Courier New" panose="02070309020205020404" pitchFamily="49" charset="0"/>
              <a:cs typeface="Courier New" panose="02070309020205020404" pitchFamily="49" charset="0"/>
            </a:endParaRPr>
          </a:p>
        </p:txBody>
      </p:sp>
      <p:sp>
        <p:nvSpPr>
          <p:cNvPr id="104" name="Rounded Rectangle 103"/>
          <p:cNvSpPr/>
          <p:nvPr/>
        </p:nvSpPr>
        <p:spPr bwMode="auto">
          <a:xfrm>
            <a:off x="6601689" y="4592781"/>
            <a:ext cx="838200" cy="381000"/>
          </a:xfrm>
          <a:prstGeom prst="round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defTabSz="228600">
              <a:spcBef>
                <a:spcPct val="20000"/>
              </a:spcBef>
              <a:buClr>
                <a:srgbClr val="FF0000"/>
              </a:buClr>
              <a:defRPr/>
            </a:pPr>
            <a:r>
              <a:rPr lang="en-US" sz="1050" b="1" dirty="0" smtClean="0">
                <a:latin typeface="Courier New" panose="02070309020205020404" pitchFamily="49" charset="0"/>
                <a:cs typeface="Courier New" panose="02070309020205020404" pitchFamily="49" charset="0"/>
              </a:rPr>
              <a:t>Road, 2</a:t>
            </a:r>
            <a:endParaRPr lang="en-US" sz="1050" b="1" dirty="0">
              <a:latin typeface="Courier New" panose="02070309020205020404" pitchFamily="49" charset="0"/>
              <a:cs typeface="Courier New" panose="02070309020205020404" pitchFamily="49" charset="0"/>
            </a:endParaRPr>
          </a:p>
        </p:txBody>
      </p:sp>
      <p:sp>
        <p:nvSpPr>
          <p:cNvPr id="105" name="Rounded Rectangle 104"/>
          <p:cNvSpPr/>
          <p:nvPr/>
        </p:nvSpPr>
        <p:spPr bwMode="auto">
          <a:xfrm>
            <a:off x="6629400" y="5410200"/>
            <a:ext cx="838200" cy="381000"/>
          </a:xfrm>
          <a:prstGeom prst="round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defTabSz="228600">
              <a:spcBef>
                <a:spcPct val="20000"/>
              </a:spcBef>
              <a:buClr>
                <a:srgbClr val="FF0000"/>
              </a:buClr>
              <a:defRPr/>
            </a:pPr>
            <a:r>
              <a:rPr lang="en-US" sz="1050" b="1" dirty="0" smtClean="0">
                <a:latin typeface="Courier New" panose="02070309020205020404" pitchFamily="49" charset="0"/>
                <a:cs typeface="Courier New" panose="02070309020205020404" pitchFamily="49" charset="0"/>
              </a:rPr>
              <a:t>Truck,3</a:t>
            </a:r>
            <a:endParaRPr lang="en-US" sz="1050" b="1" dirty="0">
              <a:latin typeface="Courier New" panose="02070309020205020404" pitchFamily="49" charset="0"/>
              <a:cs typeface="Courier New" panose="02070309020205020404" pitchFamily="49" charset="0"/>
            </a:endParaRPr>
          </a:p>
        </p:txBody>
      </p:sp>
      <p:sp>
        <p:nvSpPr>
          <p:cNvPr id="106" name="Rounded Rectangle 105"/>
          <p:cNvSpPr/>
          <p:nvPr/>
        </p:nvSpPr>
        <p:spPr bwMode="auto">
          <a:xfrm>
            <a:off x="6612466" y="3847715"/>
            <a:ext cx="914400" cy="381000"/>
          </a:xfrm>
          <a:prstGeom prst="round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defTabSz="228600">
              <a:spcBef>
                <a:spcPct val="20000"/>
              </a:spcBef>
              <a:buClr>
                <a:srgbClr val="FF0000"/>
              </a:buClr>
              <a:defRPr/>
            </a:pPr>
            <a:r>
              <a:rPr lang="en-US" sz="1000" b="1" dirty="0" smtClean="0">
                <a:latin typeface="Courier New" panose="02070309020205020404" pitchFamily="49" charset="0"/>
                <a:cs typeface="Courier New" panose="02070309020205020404" pitchFamily="49" charset="0"/>
              </a:rPr>
              <a:t>Maegan, 2</a:t>
            </a:r>
            <a:endParaRPr lang="en-US" sz="1000" b="1" dirty="0">
              <a:latin typeface="Courier New" panose="02070309020205020404" pitchFamily="49" charset="0"/>
              <a:cs typeface="Courier New" panose="02070309020205020404" pitchFamily="49" charset="0"/>
            </a:endParaRPr>
          </a:p>
        </p:txBody>
      </p:sp>
      <p:sp>
        <p:nvSpPr>
          <p:cNvPr id="109" name="Flowchart: Document 108"/>
          <p:cNvSpPr/>
          <p:nvPr/>
        </p:nvSpPr>
        <p:spPr bwMode="auto">
          <a:xfrm>
            <a:off x="304800" y="3685308"/>
            <a:ext cx="1447800" cy="762000"/>
          </a:xfrm>
          <a:prstGeom prst="flowChartDocumen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000" b="1" dirty="0" smtClean="0">
                <a:latin typeface="Arial" panose="020B0604020202020204" pitchFamily="34" charset="0"/>
                <a:cs typeface="+mn-cs"/>
              </a:rPr>
              <a:t>Maegan John Road </a:t>
            </a:r>
            <a:endParaRPr lang="en-US" sz="1000" b="1" dirty="0" smtClean="0">
              <a:latin typeface="Arial" panose="020B0604020202020204" pitchFamily="34" charset="0"/>
              <a:cs typeface="+mn-cs"/>
            </a:endParaRPr>
          </a:p>
          <a:p>
            <a:pPr defTabSz="228600">
              <a:spcBef>
                <a:spcPct val="20000"/>
              </a:spcBef>
              <a:buClr>
                <a:srgbClr val="FF0000"/>
              </a:buClr>
              <a:defRPr/>
            </a:pPr>
            <a:r>
              <a:rPr lang="en-US" sz="1000" b="1" dirty="0" smtClean="0">
                <a:latin typeface="Arial" panose="020B0604020202020204" pitchFamily="34" charset="0"/>
                <a:cs typeface="+mn-cs"/>
              </a:rPr>
              <a:t>Truck Truck Road</a:t>
            </a:r>
            <a:endParaRPr lang="en-US" sz="1000" b="1" dirty="0" smtClean="0">
              <a:latin typeface="Arial" panose="020B0604020202020204" pitchFamily="34" charset="0"/>
              <a:cs typeface="+mn-cs"/>
            </a:endParaRPr>
          </a:p>
          <a:p>
            <a:pPr defTabSz="228600">
              <a:spcBef>
                <a:spcPct val="20000"/>
              </a:spcBef>
              <a:buClr>
                <a:srgbClr val="FF0000"/>
              </a:buClr>
              <a:defRPr/>
            </a:pPr>
            <a:r>
              <a:rPr lang="en-US" sz="1000" b="1" dirty="0" smtClean="0">
                <a:latin typeface="Arial" panose="020B0604020202020204" pitchFamily="34" charset="0"/>
                <a:cs typeface="+mn-cs"/>
              </a:rPr>
              <a:t>Maegan Truck John</a:t>
            </a:r>
            <a:endParaRPr lang="en-US" sz="1000" b="1" dirty="0" smtClean="0">
              <a:latin typeface="Arial" panose="020B0604020202020204" pitchFamily="34" charset="0"/>
              <a:cs typeface="+mn-cs"/>
            </a:endParaRPr>
          </a:p>
        </p:txBody>
      </p:sp>
      <p:sp>
        <p:nvSpPr>
          <p:cNvPr id="54" name="TextBox 93"/>
          <p:cNvSpPr txBox="1">
            <a:spLocks noChangeArrowheads="1"/>
          </p:cNvSpPr>
          <p:nvPr/>
        </p:nvSpPr>
        <p:spPr bwMode="auto">
          <a:xfrm>
            <a:off x="6520542" y="2514600"/>
            <a:ext cx="1194558" cy="307777"/>
          </a:xfrm>
          <a:prstGeom prst="rect">
            <a:avLst/>
          </a:prstGeom>
          <a:noFill/>
          <a:ln w="9525">
            <a:noFill/>
            <a:miter lim="800000"/>
          </a:ln>
        </p:spPr>
        <p:txBody>
          <a:bodyPr wrap="none">
            <a:spAutoFit/>
          </a:bodyPr>
          <a:lstStyle/>
          <a:p>
            <a:r>
              <a:rPr lang="en-US" sz="1400" b="1" dirty="0" smtClean="0">
                <a:solidFill>
                  <a:srgbClr val="FF0000"/>
                </a:solidFill>
                <a:latin typeface="+mj-lt"/>
              </a:rPr>
              <a:t>REDUCERS</a:t>
            </a:r>
            <a:endParaRPr lang="en-US" sz="1400" b="1" dirty="0">
              <a:solidFill>
                <a:srgbClr val="FF0000"/>
              </a:solidFill>
              <a:latin typeface="+mj-lt"/>
            </a:endParaRPr>
          </a:p>
        </p:txBody>
      </p:sp>
      <p:grpSp>
        <p:nvGrpSpPr>
          <p:cNvPr id="61" name="Group 60"/>
          <p:cNvGrpSpPr/>
          <p:nvPr/>
        </p:nvGrpSpPr>
        <p:grpSpPr>
          <a:xfrm>
            <a:off x="326572" y="990600"/>
            <a:ext cx="8360228" cy="1143000"/>
            <a:chOff x="326572" y="990600"/>
            <a:chExt cx="8360228" cy="1143000"/>
          </a:xfrm>
        </p:grpSpPr>
        <p:sp>
          <p:nvSpPr>
            <p:cNvPr id="111" name="Rounded Rectangle 110"/>
            <p:cNvSpPr/>
            <p:nvPr/>
          </p:nvSpPr>
          <p:spPr bwMode="auto">
            <a:xfrm>
              <a:off x="326572" y="1208316"/>
              <a:ext cx="2819400" cy="457200"/>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p>
            <a:p>
              <a:pPr algn="ctr" defTabSz="228600">
                <a:defRPr/>
              </a:pPr>
              <a:endParaRPr lang="en-US" b="1" dirty="0" smtClean="0"/>
            </a:p>
            <a:p>
              <a:pPr algn="ctr" defTabSz="228600">
                <a:defRPr/>
              </a:pPr>
              <a:endParaRPr lang="en-US" b="1" dirty="0" smtClean="0"/>
            </a:p>
            <a:p>
              <a:pPr algn="ctr" defTabSz="228600">
                <a:defRPr/>
              </a:pPr>
              <a:r>
                <a:rPr lang="en-US" sz="1400" b="1" dirty="0" smtClean="0">
                  <a:solidFill>
                    <a:srgbClr val="0000FF"/>
                  </a:solidFill>
                  <a:latin typeface="Courier New" panose="02070309020205020404" pitchFamily="49" charset="0"/>
                  <a:cs typeface="Courier New" panose="02070309020205020404" pitchFamily="49" charset="0"/>
                </a:rPr>
                <a:t>map(k1</a:t>
              </a:r>
              <a:r>
                <a:rPr lang="en-US" sz="1400" b="1" dirty="0">
                  <a:solidFill>
                    <a:srgbClr val="0000FF"/>
                  </a:solidFill>
                  <a:latin typeface="Courier New" panose="02070309020205020404" pitchFamily="49" charset="0"/>
                  <a:cs typeface="Courier New" panose="02070309020205020404" pitchFamily="49" charset="0"/>
                </a:rPr>
                <a:t>, v1) </a:t>
              </a:r>
              <a:r>
                <a:rPr lang="en-US" sz="1400" b="1" dirty="0" smtClean="0">
                  <a:solidFill>
                    <a:srgbClr val="0000FF"/>
                  </a:solidFill>
                  <a:latin typeface="Courier New" panose="02070309020205020404" pitchFamily="49" charset="0"/>
                  <a:cs typeface="Courier New" panose="02070309020205020404" pitchFamily="49" charset="0"/>
                </a:rPr>
                <a:t>--&gt; </a:t>
              </a:r>
              <a:r>
                <a:rPr lang="en-US" sz="1400" b="1" dirty="0">
                  <a:solidFill>
                    <a:srgbClr val="0000FF"/>
                  </a:solidFill>
                  <a:latin typeface="Courier New" panose="02070309020205020404" pitchFamily="49" charset="0"/>
                  <a:cs typeface="Courier New" panose="02070309020205020404" pitchFamily="49" charset="0"/>
                </a:rPr>
                <a:t>(k2, v2)</a:t>
              </a:r>
              <a:endParaRPr lang="en-US" sz="1400" b="1" dirty="0">
                <a:solidFill>
                  <a:srgbClr val="0000FF"/>
                </a:solidFill>
                <a:latin typeface="Courier New" panose="02070309020205020404" pitchFamily="49" charset="0"/>
                <a:cs typeface="Courier New" panose="02070309020205020404" pitchFamily="49" charset="0"/>
              </a:endParaRPr>
            </a:p>
            <a:p>
              <a:pPr algn="ctr" defTabSz="228600">
                <a:defRPr/>
              </a:pPr>
              <a:endParaRPr lang="en-US" b="1" dirty="0"/>
            </a:p>
            <a:p>
              <a:pPr algn="ctr" defTabSz="228600">
                <a:defRPr/>
              </a:pPr>
              <a:endParaRPr lang="en-US" b="1" dirty="0"/>
            </a:p>
            <a:p>
              <a:pPr algn="ctr" defTabSz="228600">
                <a:defRPr/>
              </a:pPr>
              <a:endParaRPr lang="en-US" b="1" dirty="0"/>
            </a:p>
          </p:txBody>
        </p:sp>
        <p:sp>
          <p:nvSpPr>
            <p:cNvPr id="112" name="Rounded Rectangle 111"/>
            <p:cNvSpPr/>
            <p:nvPr/>
          </p:nvSpPr>
          <p:spPr bwMode="auto">
            <a:xfrm>
              <a:off x="4876800" y="1219200"/>
              <a:ext cx="3810000" cy="457200"/>
            </a:xfrm>
            <a:prstGeom prst="roundRect">
              <a:avLst/>
            </a:prstGeom>
            <a:solidFill>
              <a:schemeClr val="accent6">
                <a:lumMod val="40000"/>
                <a:lumOff val="60000"/>
              </a:schemeClr>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r>
                <a:rPr lang="en-US" sz="1400" b="1" dirty="0" smtClean="0">
                  <a:solidFill>
                    <a:srgbClr val="0000FF"/>
                  </a:solidFill>
                  <a:latin typeface="Courier New" panose="02070309020205020404" pitchFamily="49" charset="0"/>
                  <a:cs typeface="Courier New" panose="02070309020205020404" pitchFamily="49" charset="0"/>
                </a:rPr>
                <a:t>reduce(k2</a:t>
              </a:r>
              <a:r>
                <a:rPr lang="en-US" sz="1400" b="1" dirty="0">
                  <a:solidFill>
                    <a:srgbClr val="0000FF"/>
                  </a:solidFill>
                  <a:latin typeface="Courier New" panose="02070309020205020404" pitchFamily="49" charset="0"/>
                  <a:cs typeface="Courier New" panose="02070309020205020404" pitchFamily="49" charset="0"/>
                </a:rPr>
                <a:t>, list(v2)) </a:t>
              </a:r>
              <a:r>
                <a:rPr lang="en-US" sz="1400" b="1" dirty="0" smtClean="0">
                  <a:solidFill>
                    <a:srgbClr val="0000FF"/>
                  </a:solidFill>
                  <a:latin typeface="Courier New" panose="02070309020205020404" pitchFamily="49" charset="0"/>
                  <a:cs typeface="Courier New" panose="02070309020205020404" pitchFamily="49" charset="0"/>
                </a:rPr>
                <a:t>--&gt; </a:t>
              </a:r>
              <a:r>
                <a:rPr lang="en-US" sz="1400" b="1" dirty="0">
                  <a:solidFill>
                    <a:srgbClr val="0000FF"/>
                  </a:solidFill>
                  <a:latin typeface="Courier New" panose="02070309020205020404" pitchFamily="49" charset="0"/>
                  <a:cs typeface="Courier New" panose="02070309020205020404" pitchFamily="49" charset="0"/>
                </a:rPr>
                <a:t>(k3, v3)</a:t>
              </a:r>
              <a:endParaRPr lang="en-US" sz="1400" b="1" dirty="0">
                <a:solidFill>
                  <a:srgbClr val="0000FF"/>
                </a:solidFill>
                <a:latin typeface="Courier New" panose="02070309020205020404" pitchFamily="49" charset="0"/>
                <a:cs typeface="Courier New" panose="02070309020205020404" pitchFamily="49" charset="0"/>
              </a:endParaRPr>
            </a:p>
          </p:txBody>
        </p:sp>
        <p:sp>
          <p:nvSpPr>
            <p:cNvPr id="113" name="Quad Arrow Callout 112"/>
            <p:cNvSpPr/>
            <p:nvPr/>
          </p:nvSpPr>
          <p:spPr bwMode="auto">
            <a:xfrm>
              <a:off x="3581400" y="990600"/>
              <a:ext cx="914400" cy="838200"/>
            </a:xfrm>
            <a:prstGeom prst="quadArrowCallou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14" name="Straight Arrow Connector 22"/>
            <p:cNvCxnSpPr>
              <a:cxnSpLocks noChangeShapeType="1"/>
            </p:cNvCxnSpPr>
            <p:nvPr/>
          </p:nvCxnSpPr>
          <p:spPr bwMode="auto">
            <a:xfrm>
              <a:off x="3200400" y="1447800"/>
              <a:ext cx="379413"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cxnSp>
          <p:nvCxnSpPr>
            <p:cNvPr id="115" name="Straight Arrow Connector 22"/>
            <p:cNvCxnSpPr>
              <a:cxnSpLocks noChangeShapeType="1"/>
            </p:cNvCxnSpPr>
            <p:nvPr/>
          </p:nvCxnSpPr>
          <p:spPr bwMode="auto">
            <a:xfrm>
              <a:off x="4497387" y="1447800"/>
              <a:ext cx="379413" cy="0"/>
            </a:xfrm>
            <a:prstGeom prst="straightConnector1">
              <a:avLst/>
            </a:prstGeom>
            <a:noFill/>
            <a:ln w="28575" cap="flat" cmpd="sng" algn="ctr">
              <a:solidFill>
                <a:schemeClr val="accent2"/>
              </a:solidFill>
              <a:prstDash val="solid"/>
              <a:round/>
              <a:headEnd type="none" w="sm" len="sm"/>
              <a:tailEnd type="triangle" w="med" len="med"/>
            </a:ln>
            <a:effectLst>
              <a:outerShdw blurRad="50800" dist="38100" dir="5400000" algn="t" rotWithShape="0">
                <a:prstClr val="black">
                  <a:alpha val="40000"/>
                </a:prstClr>
              </a:outerShdw>
            </a:effectLst>
          </p:spPr>
        </p:cxnSp>
        <p:sp>
          <p:nvSpPr>
            <p:cNvPr id="55" name="TextBox 92"/>
            <p:cNvSpPr txBox="1">
              <a:spLocks noChangeArrowheads="1"/>
            </p:cNvSpPr>
            <p:nvPr/>
          </p:nvSpPr>
          <p:spPr bwMode="auto">
            <a:xfrm>
              <a:off x="901952" y="1795046"/>
              <a:ext cx="1765048" cy="338554"/>
            </a:xfrm>
            <a:prstGeom prst="rect">
              <a:avLst/>
            </a:prstGeom>
            <a:noFill/>
            <a:ln w="9525">
              <a:noFill/>
              <a:miter lim="800000"/>
            </a:ln>
          </p:spPr>
          <p:txBody>
            <a:bodyPr wrap="square">
              <a:spAutoFit/>
            </a:bodyPr>
            <a:lstStyle/>
            <a:p>
              <a:r>
                <a:rPr lang="en-US" sz="1600" b="1" dirty="0" smtClean="0">
                  <a:solidFill>
                    <a:srgbClr val="FF0000"/>
                  </a:solidFill>
                  <a:latin typeface="LavosHandy™" pitchFamily="66" charset="0"/>
                </a:rPr>
                <a:t>Map  Phase </a:t>
              </a:r>
              <a:endParaRPr lang="en-US" sz="1600" b="1" dirty="0">
                <a:solidFill>
                  <a:srgbClr val="FF0000"/>
                </a:solidFill>
                <a:latin typeface="LavosHandy™" pitchFamily="66" charset="0"/>
              </a:endParaRPr>
            </a:p>
          </p:txBody>
        </p:sp>
        <p:sp>
          <p:nvSpPr>
            <p:cNvPr id="59" name="TextBox 92"/>
            <p:cNvSpPr txBox="1">
              <a:spLocks noChangeArrowheads="1"/>
            </p:cNvSpPr>
            <p:nvPr/>
          </p:nvSpPr>
          <p:spPr bwMode="auto">
            <a:xfrm>
              <a:off x="5931152" y="1795046"/>
              <a:ext cx="1765048" cy="338554"/>
            </a:xfrm>
            <a:prstGeom prst="rect">
              <a:avLst/>
            </a:prstGeom>
            <a:noFill/>
            <a:ln w="9525">
              <a:noFill/>
              <a:miter lim="800000"/>
            </a:ln>
          </p:spPr>
          <p:txBody>
            <a:bodyPr wrap="square">
              <a:spAutoFit/>
            </a:bodyPr>
            <a:lstStyle/>
            <a:p>
              <a:r>
                <a:rPr lang="en-US" sz="1600" b="1" dirty="0" smtClean="0">
                  <a:solidFill>
                    <a:srgbClr val="FF0000"/>
                  </a:solidFill>
                  <a:latin typeface="LavosHandy™" pitchFamily="66" charset="0"/>
                </a:rPr>
                <a:t>Reduce Phase </a:t>
              </a:r>
              <a:endParaRPr lang="en-US" sz="1600" b="1" dirty="0">
                <a:solidFill>
                  <a:srgbClr val="FF0000"/>
                </a:solidFill>
                <a:latin typeface="LavosHandy™" pitchFamily="66" charset="0"/>
              </a:endParaRPr>
            </a:p>
          </p:txBody>
        </p:sp>
        <p:sp>
          <p:nvSpPr>
            <p:cNvPr id="60" name="TextBox 92"/>
            <p:cNvSpPr txBox="1">
              <a:spLocks noChangeArrowheads="1"/>
            </p:cNvSpPr>
            <p:nvPr/>
          </p:nvSpPr>
          <p:spPr bwMode="auto">
            <a:xfrm>
              <a:off x="3124200" y="1795046"/>
              <a:ext cx="1765048" cy="338554"/>
            </a:xfrm>
            <a:prstGeom prst="rect">
              <a:avLst/>
            </a:prstGeom>
            <a:noFill/>
            <a:ln w="9525">
              <a:noFill/>
              <a:miter lim="800000"/>
            </a:ln>
          </p:spPr>
          <p:txBody>
            <a:bodyPr wrap="square">
              <a:spAutoFit/>
            </a:bodyPr>
            <a:lstStyle/>
            <a:p>
              <a:r>
                <a:rPr lang="en-US" sz="1600" b="1" dirty="0" smtClean="0">
                  <a:solidFill>
                    <a:srgbClr val="FF0000"/>
                  </a:solidFill>
                  <a:latin typeface="LavosHandy™" pitchFamily="66" charset="0"/>
                </a:rPr>
                <a:t>Shuffle and Sort</a:t>
              </a:r>
              <a:endParaRPr lang="en-US" sz="1600" b="1" dirty="0">
                <a:solidFill>
                  <a:srgbClr val="FF0000"/>
                </a:solidFill>
                <a:latin typeface="LavosHandy™" pitchFamily="66"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a MapReduce</a:t>
            </a:r>
            <a:endParaRPr lang="en-US" dirty="0"/>
          </a:p>
        </p:txBody>
      </p:sp>
      <p:sp>
        <p:nvSpPr>
          <p:cNvPr id="6" name="Content Placeholder 5"/>
          <p:cNvSpPr>
            <a:spLocks noGrp="1"/>
          </p:cNvSpPr>
          <p:nvPr>
            <p:ph idx="1"/>
          </p:nvPr>
        </p:nvSpPr>
        <p:spPr/>
        <p:txBody>
          <a:bodyPr/>
          <a:lstStyle/>
          <a:p>
            <a:pPr lvl="1"/>
            <a:endParaRPr lang="en-US" dirty="0" smtClean="0"/>
          </a:p>
          <a:p>
            <a:pPr lvl="1"/>
            <a:endParaRPr lang="en-US" dirty="0" smtClean="0"/>
          </a:p>
          <a:p>
            <a:pPr lvl="1"/>
            <a:endParaRPr lang="en-US" dirty="0" smtClean="0"/>
          </a:p>
          <a:p>
            <a:pPr lvl="2"/>
            <a:endParaRPr lang="en-US" dirty="0"/>
          </a:p>
        </p:txBody>
      </p:sp>
      <p:sp>
        <p:nvSpPr>
          <p:cNvPr id="4" name="Rectangle 6"/>
          <p:cNvSpPr>
            <a:spLocks noChangeArrowheads="1"/>
          </p:cNvSpPr>
          <p:nvPr/>
        </p:nvSpPr>
        <p:spPr bwMode="gray">
          <a:xfrm>
            <a:off x="622300" y="1295400"/>
            <a:ext cx="7886700" cy="1035050"/>
          </a:xfrm>
          <a:prstGeom prst="rect">
            <a:avLst/>
          </a:prstGeom>
          <a:solidFill>
            <a:schemeClr val="accent5">
              <a:lumMod val="90000"/>
            </a:schemeClr>
          </a:solidFill>
          <a:ln w="28575">
            <a:noFill/>
            <a:miter lim="800000"/>
          </a:ln>
          <a:effectLst>
            <a:outerShdw blurRad="50800" dist="38100" dir="5400000" algn="t" rotWithShape="0">
              <a:prstClr val="black">
                <a:alpha val="40000"/>
              </a:prstClr>
            </a:outerShdw>
          </a:effectLst>
        </p:spPr>
        <p:txBody>
          <a:bodyPr lIns="92075" tIns="9144" rIns="92075" bIns="9144" anchor="ctr"/>
          <a:lstStyle/>
          <a:p>
            <a:pPr marL="457200" indent="-457200" defTabSz="400050" eaLnBrk="0" hangingPunct="0">
              <a:tabLst>
                <a:tab pos="400050" algn="r"/>
                <a:tab pos="673100" algn="l"/>
              </a:tabLst>
            </a:pPr>
            <a:r>
              <a:rPr lang="en-US" sz="2000" b="1" dirty="0" smtClean="0">
                <a:latin typeface="Courier New" panose="02070309020205020404" pitchFamily="49" charset="0"/>
              </a:rPr>
              <a:t>hadoop jar WordCount.jar WordCount /user/oracle/wordcount/input /user/oracle/wordcount/output</a:t>
            </a:r>
            <a:endParaRPr lang="en-US" sz="2000" b="1" dirty="0">
              <a:latin typeface="Courier New" panose="02070309020205020404" pitchFamily="49" charset="0"/>
            </a:endParaRPr>
          </a:p>
        </p:txBody>
      </p:sp>
      <p:graphicFrame>
        <p:nvGraphicFramePr>
          <p:cNvPr id="8" name="Content Placeholder 3"/>
          <p:cNvGraphicFramePr/>
          <p:nvPr/>
        </p:nvGraphicFramePr>
        <p:xfrm>
          <a:off x="631372" y="2895600"/>
          <a:ext cx="7787822" cy="3058160"/>
        </p:xfrm>
        <a:graphic>
          <a:graphicData uri="http://schemas.openxmlformats.org/drawingml/2006/table">
            <a:tbl>
              <a:tblPr firstRow="1" bandRow="1">
                <a:tableStyleId>{93296810-A885-4BE3-A3E7-6D5BEEA58F35}</a:tableStyleId>
              </a:tblPr>
              <a:tblGrid>
                <a:gridCol w="2997718"/>
                <a:gridCol w="479010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370840">
                <a:tc>
                  <a:txBody>
                    <a:bodyPr/>
                    <a:lstStyle/>
                    <a:p>
                      <a:r>
                        <a:rPr lang="en-US" sz="1600" b="1" dirty="0" smtClean="0">
                          <a:latin typeface="Courier New" panose="02070309020205020404" pitchFamily="49" charset="0"/>
                          <a:cs typeface="Courier New" panose="02070309020205020404" pitchFamily="49" charset="0"/>
                        </a:rPr>
                        <a:t>hadoop jar</a:t>
                      </a:r>
                      <a:endParaRPr lang="en-US" sz="1600" b="1" dirty="0">
                        <a:latin typeface="Courier New" panose="02070309020205020404" pitchFamily="49" charset="0"/>
                        <a:cs typeface="Courier New" panose="02070309020205020404" pitchFamily="49" charset="0"/>
                      </a:endParaRPr>
                    </a:p>
                  </a:txBody>
                  <a:tcPr/>
                </a:tc>
                <a:tc>
                  <a:txBody>
                    <a:bodyPr/>
                    <a:lstStyle/>
                    <a:p>
                      <a:pPr marL="282575" lvl="0" indent="-282575">
                        <a:buFont typeface="Arial" panose="020B0604020202020204" pitchFamily="34" charset="0"/>
                        <a:buNone/>
                      </a:pPr>
                      <a:r>
                        <a:rPr lang="en-US" sz="1600" dirty="0" smtClean="0"/>
                        <a:t>Tells the client to submit job to the JobTracker</a:t>
                      </a:r>
                      <a:endParaRPr lang="en-US" sz="1600" b="0" dirty="0"/>
                    </a:p>
                  </a:txBody>
                  <a:tcPr/>
                </a:tc>
              </a:tr>
              <a:tr h="370840">
                <a:tc>
                  <a:txBody>
                    <a:bodyPr/>
                    <a:lstStyle/>
                    <a:p>
                      <a:r>
                        <a:rPr lang="en-US" sz="1600" b="1" dirty="0" smtClean="0">
                          <a:latin typeface="Courier New" panose="02070309020205020404" pitchFamily="49" charset="0"/>
                          <a:cs typeface="Courier New" panose="02070309020205020404" pitchFamily="49" charset="0"/>
                        </a:rPr>
                        <a:t>WordCount.jar</a:t>
                      </a:r>
                      <a:endParaRPr lang="en-US" sz="1600" b="1" dirty="0" smtClean="0">
                        <a:latin typeface="Courier New" panose="02070309020205020404" pitchFamily="49" charset="0"/>
                        <a:cs typeface="Courier New" panose="02070309020205020404" pitchFamily="49" charset="0"/>
                      </a:endParaRPr>
                    </a:p>
                  </a:txBody>
                  <a:tcPr/>
                </a:tc>
                <a:tc>
                  <a:txBody>
                    <a:bodyPr/>
                    <a:lstStyle/>
                    <a:p>
                      <a:pPr marL="282575" indent="-282575">
                        <a:buFont typeface="Arial" panose="020B0604020202020204" pitchFamily="34" charset="0"/>
                        <a:buNone/>
                      </a:pPr>
                      <a:r>
                        <a:rPr lang="en-US" sz="1600" baseline="0" dirty="0" smtClean="0"/>
                        <a:t>The jar file that contains the Map and Reduce </a:t>
                      </a:r>
                      <a:endParaRPr lang="en-US" sz="1600" baseline="0" dirty="0" smtClean="0"/>
                    </a:p>
                    <a:p>
                      <a:pPr marL="282575" indent="-282575">
                        <a:buFont typeface="Arial" panose="020B0604020202020204" pitchFamily="34" charset="0"/>
                        <a:buNone/>
                      </a:pPr>
                      <a:r>
                        <a:rPr lang="en-US" sz="1600" baseline="0" dirty="0" smtClean="0"/>
                        <a:t>code</a:t>
                      </a:r>
                      <a:endParaRPr lang="en-US" sz="1600" baseline="0" dirty="0" smtClean="0"/>
                    </a:p>
                  </a:txBody>
                  <a:tcPr/>
                </a:tc>
              </a:tr>
              <a:tr h="370840">
                <a:tc>
                  <a:txBody>
                    <a:bodyPr/>
                    <a:lstStyle/>
                    <a:p>
                      <a:r>
                        <a:rPr lang="en-US" sz="1600" b="1" dirty="0" smtClean="0">
                          <a:latin typeface="Courier New" panose="02070309020205020404" pitchFamily="49" charset="0"/>
                          <a:cs typeface="Courier New" panose="02070309020205020404" pitchFamily="49" charset="0"/>
                        </a:rPr>
                        <a:t>WordCount</a:t>
                      </a:r>
                      <a:endParaRPr lang="en-US" sz="1600" b="1" dirty="0">
                        <a:latin typeface="Courier New" panose="02070309020205020404" pitchFamily="49" charset="0"/>
                        <a:cs typeface="Courier New" panose="02070309020205020404" pitchFamily="49" charset="0"/>
                      </a:endParaRPr>
                    </a:p>
                  </a:txBody>
                  <a:tcPr/>
                </a:tc>
                <a:tc>
                  <a:txBody>
                    <a:bodyPr/>
                    <a:lstStyle/>
                    <a:p>
                      <a:pPr marL="282575" indent="-282575">
                        <a:buFont typeface="Arial" panose="020B0604020202020204" pitchFamily="34" charset="0"/>
                        <a:buNone/>
                      </a:pPr>
                      <a:r>
                        <a:rPr lang="en-US" sz="1600" dirty="0" smtClean="0"/>
                        <a:t>The name of the class that contains the main </a:t>
                      </a:r>
                      <a:endParaRPr lang="en-US" sz="1600" dirty="0" smtClean="0"/>
                    </a:p>
                    <a:p>
                      <a:pPr marL="282575" indent="-282575">
                        <a:buFont typeface="Arial" panose="020B0604020202020204" pitchFamily="34" charset="0"/>
                        <a:buNone/>
                      </a:pPr>
                      <a:r>
                        <a:rPr lang="en-US" sz="1600" dirty="0" smtClean="0"/>
                        <a:t>method where processing starts</a:t>
                      </a:r>
                      <a:endParaRPr lang="en-US" sz="1600" dirty="0" smtClean="0"/>
                    </a:p>
                  </a:txBody>
                  <a:tcPr/>
                </a:tc>
              </a:tr>
              <a:tr h="370840">
                <a:tc>
                  <a:txBody>
                    <a:bodyPr/>
                    <a:lstStyle/>
                    <a:p>
                      <a:r>
                        <a:rPr lang="en-US" sz="1600" b="1" dirty="0" smtClean="0">
                          <a:latin typeface="Courier New" panose="02070309020205020404" pitchFamily="49" charset="0"/>
                          <a:cs typeface="Courier New" panose="02070309020205020404" pitchFamily="49" charset="0"/>
                        </a:rPr>
                        <a:t>/user/oracle/wordcount/input</a:t>
                      </a:r>
                      <a:endParaRPr lang="en-US" sz="1600" b="1" dirty="0">
                        <a:latin typeface="Courier New" panose="02070309020205020404" pitchFamily="49" charset="0"/>
                        <a:cs typeface="Courier New" panose="02070309020205020404" pitchFamily="49" charset="0"/>
                      </a:endParaRPr>
                    </a:p>
                  </a:txBody>
                  <a:tcPr/>
                </a:tc>
                <a:tc>
                  <a:txBody>
                    <a:bodyPr/>
                    <a:lstStyle/>
                    <a:p>
                      <a:pPr marL="282575" indent="-282575">
                        <a:buFont typeface="Arial" panose="020B0604020202020204" pitchFamily="34" charset="0"/>
                        <a:buNone/>
                      </a:pPr>
                      <a:r>
                        <a:rPr lang="en-US" sz="1600" dirty="0" smtClean="0"/>
                        <a:t>The input directory</a:t>
                      </a:r>
                      <a:endParaRPr lang="en-US" sz="1600" dirty="0" smtClean="0"/>
                    </a:p>
                  </a:txBody>
                  <a:tcPr/>
                </a:tc>
              </a:tr>
              <a:tr h="370840">
                <a:tc>
                  <a:txBody>
                    <a:bodyPr/>
                    <a:lstStyle/>
                    <a:p>
                      <a:r>
                        <a:rPr lang="en-US" sz="1600" b="1" dirty="0" smtClean="0">
                          <a:latin typeface="Courier New" panose="02070309020205020404" pitchFamily="49" charset="0"/>
                          <a:cs typeface="Courier New" panose="02070309020205020404" pitchFamily="49" charset="0"/>
                        </a:rPr>
                        <a:t>/user/oracle/wordcount/output</a:t>
                      </a:r>
                      <a:endParaRPr lang="en-US" sz="1600" b="1" dirty="0">
                        <a:latin typeface="Courier New" panose="02070309020205020404" pitchFamily="49" charset="0"/>
                        <a:cs typeface="Courier New" panose="02070309020205020404" pitchFamily="49" charset="0"/>
                      </a:endParaRPr>
                    </a:p>
                  </a:txBody>
                  <a:tcPr/>
                </a:tc>
                <a:tc>
                  <a:txBody>
                    <a:bodyPr/>
                    <a:lstStyle/>
                    <a:p>
                      <a:pPr marL="282575" indent="-282575">
                        <a:buFont typeface="Arial" panose="020B0604020202020204" pitchFamily="34" charset="0"/>
                        <a:buNone/>
                      </a:pPr>
                      <a:r>
                        <a:rPr lang="en-US" sz="1600" dirty="0" smtClean="0"/>
                        <a:t>A single HDFS output path. All final output will be</a:t>
                      </a:r>
                      <a:endParaRPr lang="en-US" sz="1600" dirty="0" smtClean="0"/>
                    </a:p>
                    <a:p>
                      <a:pPr marL="282575" indent="-282575">
                        <a:buFont typeface="Arial" panose="020B0604020202020204" pitchFamily="34" charset="0"/>
                        <a:buNone/>
                      </a:pPr>
                      <a:r>
                        <a:rPr lang="en-US" sz="1600" dirty="0" smtClean="0"/>
                        <a:t>written to this directory.</a:t>
                      </a:r>
                      <a:endParaRPr lang="en-US" sz="1600" dirty="0" smtClean="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MapReduce</a:t>
            </a:r>
            <a:r>
              <a:rPr lang="zh-CN" altLang="en-US" dirty="0" smtClean="0"/>
              <a:t>运行模式</a:t>
            </a:r>
            <a:endParaRPr lang="en-US" dirty="0"/>
          </a:p>
        </p:txBody>
      </p:sp>
      <p:sp>
        <p:nvSpPr>
          <p:cNvPr id="3" name="Content Placeholder 2"/>
          <p:cNvSpPr>
            <a:spLocks noGrp="1"/>
          </p:cNvSpPr>
          <p:nvPr>
            <p:ph idx="1"/>
          </p:nvPr>
        </p:nvSpPr>
        <p:spPr>
          <a:xfrm>
            <a:off x="609600" y="1447800"/>
            <a:ext cx="7918450" cy="2727926"/>
          </a:xfrm>
        </p:spPr>
        <p:txBody>
          <a:bodyPr/>
          <a:lstStyle/>
          <a:p>
            <a:r>
              <a:rPr lang="zh-CN" altLang="en-US" dirty="0" smtClean="0"/>
              <a:t>运行模式</a:t>
            </a:r>
            <a:r>
              <a:rPr lang="en-US" dirty="0" smtClean="0"/>
              <a:t>:</a:t>
            </a:r>
            <a:endParaRPr lang="en-US" dirty="0" smtClean="0"/>
          </a:p>
          <a:p>
            <a:pPr lvl="1"/>
            <a:r>
              <a:rPr lang="zh-CN" altLang="en-US" dirty="0" smtClean="0"/>
              <a:t>本地模式 </a:t>
            </a:r>
            <a:r>
              <a:rPr lang="en-US" altLang="zh-CN" dirty="0" smtClean="0"/>
              <a:t>– </a:t>
            </a:r>
            <a:r>
              <a:rPr lang="zh-CN" altLang="en-US" dirty="0" smtClean="0"/>
              <a:t>处理的文件和运算都在本地执行</a:t>
            </a:r>
            <a:endParaRPr lang="en-US" altLang="zh-CN" dirty="0" smtClean="0"/>
          </a:p>
          <a:p>
            <a:pPr lvl="1"/>
            <a:r>
              <a:rPr lang="zh-CN" altLang="en-US" dirty="0" smtClean="0"/>
              <a:t>半本地模式 </a:t>
            </a:r>
            <a:r>
              <a:rPr lang="en-US" altLang="zh-CN" dirty="0" smtClean="0"/>
              <a:t>--  </a:t>
            </a:r>
            <a:r>
              <a:rPr lang="zh-CN" altLang="en-US" dirty="0" smtClean="0"/>
              <a:t>处理的文件在</a:t>
            </a:r>
            <a:r>
              <a:rPr lang="en-US" altLang="zh-CN" dirty="0" smtClean="0"/>
              <a:t>HDFS</a:t>
            </a:r>
            <a:r>
              <a:rPr lang="zh-CN" altLang="en-US" dirty="0" smtClean="0"/>
              <a:t>，运算在本地进行</a:t>
            </a:r>
            <a:endParaRPr lang="en-US" dirty="0" smtClean="0"/>
          </a:p>
          <a:p>
            <a:pPr lvl="1"/>
            <a:r>
              <a:rPr lang="zh-CN" altLang="en-US" dirty="0" smtClean="0"/>
              <a:t>集群模式</a:t>
            </a:r>
            <a:endParaRPr lang="en-US" altLang="zh-CN" dirty="0" smtClean="0"/>
          </a:p>
          <a:p>
            <a:pPr lvl="2"/>
            <a:r>
              <a:rPr lang="en-US" altLang="zh-CN" dirty="0" smtClean="0"/>
              <a:t>jar</a:t>
            </a:r>
            <a:r>
              <a:rPr lang="zh-CN" altLang="en-US" dirty="0" smtClean="0"/>
              <a:t>形式运行</a:t>
            </a:r>
            <a:endParaRPr lang="en-US" altLang="zh-CN" dirty="0" smtClean="0"/>
          </a:p>
          <a:p>
            <a:pPr lvl="2"/>
            <a:r>
              <a:rPr lang="zh-CN" altLang="en-US" dirty="0" smtClean="0"/>
              <a:t>在</a:t>
            </a:r>
            <a:r>
              <a:rPr lang="en-US" altLang="zh-CN" dirty="0" err="1" smtClean="0"/>
              <a:t>linux</a:t>
            </a:r>
            <a:r>
              <a:rPr lang="zh-CN" altLang="en-US" dirty="0" smtClean="0"/>
              <a:t>中提交</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本地模式</a:t>
            </a:r>
            <a:endParaRPr lang="en-US" dirty="0"/>
          </a:p>
        </p:txBody>
      </p:sp>
      <p:sp>
        <p:nvSpPr>
          <p:cNvPr id="5" name="Content Placeholder 2"/>
          <p:cNvSpPr>
            <a:spLocks noGrp="1"/>
          </p:cNvSpPr>
          <p:nvPr>
            <p:ph idx="1"/>
          </p:nvPr>
        </p:nvSpPr>
        <p:spPr>
          <a:xfrm>
            <a:off x="609600" y="1447800"/>
            <a:ext cx="7918450" cy="4315460"/>
          </a:xfrm>
          <a:ln>
            <a:solidFill>
              <a:schemeClr val="accent1"/>
            </a:solidFill>
          </a:ln>
        </p:spPr>
        <p:txBody>
          <a:bodyPr/>
          <a:lstStyle/>
          <a:p>
            <a:pPr lvl="1"/>
            <a:r>
              <a:rPr lang="zh-CN" altLang="en-US" dirty="0" smtClean="0"/>
              <a:t>把</a:t>
            </a:r>
            <a:r>
              <a:rPr lang="en-US" altLang="zh-CN" sz="2000" dirty="0"/>
              <a:t>winutils.exe</a:t>
            </a:r>
            <a:r>
              <a:rPr lang="zh-CN" altLang="en-US" sz="2000" dirty="0"/>
              <a:t>文件放到</a:t>
            </a:r>
            <a:r>
              <a:rPr lang="en-US" altLang="zh-CN" sz="2000" dirty="0"/>
              <a:t>%HADOOP_HOME%</a:t>
            </a:r>
            <a:r>
              <a:rPr lang="zh-CN" altLang="en-US" sz="2000" dirty="0"/>
              <a:t>的</a:t>
            </a:r>
            <a:r>
              <a:rPr lang="en-US" altLang="zh-CN" sz="2000" dirty="0"/>
              <a:t>bin</a:t>
            </a:r>
            <a:r>
              <a:rPr lang="zh-CN" altLang="en-US" sz="2000" dirty="0"/>
              <a:t>目录</a:t>
            </a:r>
            <a:r>
              <a:rPr lang="zh-CN" altLang="en-US" sz="2000" dirty="0" smtClean="0"/>
              <a:t>中</a:t>
            </a:r>
            <a:endParaRPr lang="en-US" altLang="zh-CN" sz="2000" dirty="0" smtClean="0"/>
          </a:p>
          <a:p>
            <a:pPr lvl="1"/>
            <a:r>
              <a:rPr lang="zh-CN" altLang="en-US" sz="2000" dirty="0"/>
              <a:t>设置</a:t>
            </a:r>
            <a:r>
              <a:rPr lang="en-US" altLang="zh-CN" sz="2000" dirty="0"/>
              <a:t>HADOOP_HOME</a:t>
            </a:r>
            <a:r>
              <a:rPr lang="zh-CN" altLang="en-US" sz="2000" dirty="0"/>
              <a:t>环境变量，需要根据此环境变量获取上面的文件</a:t>
            </a:r>
            <a:endParaRPr lang="zh-CN" altLang="en-US" dirty="0"/>
          </a:p>
          <a:p>
            <a:pPr lvl="1"/>
            <a:r>
              <a:rPr lang="zh-CN" altLang="en-US" dirty="0"/>
              <a:t>把</a:t>
            </a:r>
            <a:r>
              <a:rPr lang="en-US" altLang="zh-CN" dirty="0"/>
              <a:t>hadoop.dll</a:t>
            </a:r>
            <a:r>
              <a:rPr lang="zh-CN" altLang="en-US" dirty="0"/>
              <a:t>文件放到</a:t>
            </a:r>
            <a:r>
              <a:rPr lang="en-US" altLang="zh-CN" dirty="0"/>
              <a:t>c:/windows/System32</a:t>
            </a:r>
            <a:r>
              <a:rPr lang="zh-CN" altLang="en-US" dirty="0"/>
              <a:t>目录下，否则会报</a:t>
            </a:r>
            <a:r>
              <a:rPr lang="zh-CN" altLang="en-US" dirty="0" smtClean="0"/>
              <a:t>错</a:t>
            </a:r>
            <a:endParaRPr lang="zh-CN" altLang="en-US" dirty="0" smtClean="0"/>
          </a:p>
          <a:p>
            <a:pPr lvl="1"/>
            <a:r>
              <a:rPr lang="en-US" altLang="zh-CN" sz="2200" dirty="0" smtClean="0">
                <a:sym typeface="+mn-ea"/>
              </a:rPr>
              <a:t>hadoop-2.6.0\share\</a:t>
            </a:r>
            <a:r>
              <a:rPr lang="en-US" altLang="zh-CN" sz="2200" dirty="0" err="1" smtClean="0">
                <a:sym typeface="+mn-ea"/>
              </a:rPr>
              <a:t>hadoop</a:t>
            </a:r>
            <a:r>
              <a:rPr lang="en-US" altLang="zh-CN" sz="2200" dirty="0" smtClean="0">
                <a:sym typeface="+mn-ea"/>
              </a:rPr>
              <a:t>\common\sources</a:t>
            </a:r>
            <a:r>
              <a:rPr lang="zh-CN" altLang="en-US" sz="2200" dirty="0" smtClean="0">
                <a:sym typeface="+mn-ea"/>
              </a:rPr>
              <a:t>目录下</a:t>
            </a:r>
            <a:r>
              <a:rPr lang="en-US" altLang="zh-CN" sz="2200" dirty="0" smtClean="0">
                <a:sym typeface="+mn-ea"/>
              </a:rPr>
              <a:t>hadoop-common-2.6.0-sources.jar</a:t>
            </a:r>
            <a:r>
              <a:rPr lang="zh-CN" altLang="en-US" sz="2200" dirty="0" smtClean="0">
                <a:sym typeface="+mn-ea"/>
              </a:rPr>
              <a:t>文件中找到</a:t>
            </a:r>
            <a:r>
              <a:rPr lang="en-US" altLang="zh-CN" sz="2200" dirty="0" smtClean="0">
                <a:sym typeface="+mn-ea"/>
              </a:rPr>
              <a:t>org\apache\</a:t>
            </a:r>
            <a:r>
              <a:rPr lang="en-US" altLang="zh-CN" sz="2200" dirty="0" err="1" smtClean="0">
                <a:sym typeface="+mn-ea"/>
              </a:rPr>
              <a:t>hadoop</a:t>
            </a:r>
            <a:r>
              <a:rPr lang="en-US" altLang="zh-CN" sz="2200" dirty="0" smtClean="0">
                <a:sym typeface="+mn-ea"/>
              </a:rPr>
              <a:t>\</a:t>
            </a:r>
            <a:r>
              <a:rPr lang="en-US" altLang="zh-CN" sz="2200" dirty="0" err="1" smtClean="0">
                <a:sym typeface="+mn-ea"/>
              </a:rPr>
              <a:t>io</a:t>
            </a:r>
            <a:r>
              <a:rPr lang="en-US" altLang="zh-CN" sz="2200" dirty="0" smtClean="0">
                <a:sym typeface="+mn-ea"/>
              </a:rPr>
              <a:t>\</a:t>
            </a:r>
            <a:r>
              <a:rPr lang="en-US" altLang="zh-CN" sz="2200" dirty="0" err="1" smtClean="0">
                <a:sym typeface="+mn-ea"/>
              </a:rPr>
              <a:t>nativeio</a:t>
            </a:r>
            <a:r>
              <a:rPr lang="zh-CN" altLang="en-US" sz="2200" dirty="0">
                <a:sym typeface="+mn-ea"/>
              </a:rPr>
              <a:t>下</a:t>
            </a:r>
            <a:r>
              <a:rPr lang="en-US" altLang="zh-CN" sz="2200" dirty="0" smtClean="0">
                <a:sym typeface="+mn-ea"/>
              </a:rPr>
              <a:t>NativeIO.java</a:t>
            </a:r>
            <a:r>
              <a:rPr lang="zh-CN" altLang="en-US" sz="2200" dirty="0" smtClean="0">
                <a:sym typeface="+mn-ea"/>
              </a:rPr>
              <a:t>文件，复制</a:t>
            </a:r>
            <a:r>
              <a:rPr lang="zh-CN" altLang="en-US" sz="2200" dirty="0">
                <a:sym typeface="+mn-ea"/>
              </a:rPr>
              <a:t>到对应的</a:t>
            </a:r>
            <a:r>
              <a:rPr lang="en-US" altLang="zh-CN" sz="2200" dirty="0">
                <a:sym typeface="+mn-ea"/>
              </a:rPr>
              <a:t>Eclipse</a:t>
            </a:r>
            <a:r>
              <a:rPr lang="zh-CN" altLang="en-US" sz="2200" dirty="0">
                <a:sym typeface="+mn-ea"/>
              </a:rPr>
              <a:t>的</a:t>
            </a:r>
            <a:r>
              <a:rPr lang="en-US" altLang="zh-CN" sz="2200" dirty="0" smtClean="0">
                <a:sym typeface="+mn-ea"/>
              </a:rPr>
              <a:t>project</a:t>
            </a:r>
            <a:r>
              <a:rPr lang="zh-CN" altLang="en-US" sz="2200" dirty="0" smtClean="0">
                <a:sym typeface="+mn-ea"/>
              </a:rPr>
              <a:t>，</a:t>
            </a:r>
            <a:r>
              <a:rPr lang="en-US" altLang="zh-CN" sz="2200" dirty="0">
                <a:sym typeface="+mn-ea"/>
              </a:rPr>
              <a:t> </a:t>
            </a:r>
            <a:r>
              <a:rPr lang="en-US" altLang="zh-CN" sz="2200" dirty="0" smtClean="0">
                <a:sym typeface="+mn-ea"/>
              </a:rPr>
              <a:t>NativeIO.java</a:t>
            </a:r>
            <a:r>
              <a:rPr lang="zh-CN" altLang="en-US" sz="2200" dirty="0" smtClean="0">
                <a:sym typeface="+mn-ea"/>
              </a:rPr>
              <a:t>文件还要在原来的包名下</a:t>
            </a:r>
            <a:endParaRPr lang="en-US" altLang="zh-CN" sz="2200" dirty="0" smtClean="0"/>
          </a:p>
          <a:p>
            <a:pPr lvl="2"/>
            <a:r>
              <a:rPr lang="zh-CN" altLang="en-US" sz="2200" dirty="0" smtClean="0">
                <a:sym typeface="+mn-ea"/>
              </a:rPr>
              <a:t>修改此文件的</a:t>
            </a:r>
            <a:r>
              <a:rPr lang="en-US" altLang="zh-CN" sz="2200" dirty="0" smtClean="0">
                <a:sym typeface="+mn-ea"/>
              </a:rPr>
              <a:t>557</a:t>
            </a:r>
            <a:r>
              <a:rPr lang="zh-CN" altLang="en-US" sz="2200" dirty="0" smtClean="0">
                <a:sym typeface="+mn-ea"/>
              </a:rPr>
              <a:t>行，替换为</a:t>
            </a:r>
            <a:r>
              <a:rPr lang="en-US" altLang="zh-CN" sz="2200" dirty="0" smtClean="0">
                <a:sym typeface="+mn-ea"/>
              </a:rPr>
              <a:t>return true;</a:t>
            </a:r>
            <a:endParaRPr lang="en-US" altLang="zh-CN" sz="2200" dirty="0" smtClean="0"/>
          </a:p>
          <a:p>
            <a:pPr lvl="1"/>
            <a:r>
              <a:rPr lang="zh-CN" altLang="en-US" dirty="0">
                <a:cs typeface="+mn-ea"/>
              </a:rPr>
              <a:t>以管理员身份启动eclipse</a:t>
            </a:r>
            <a:endParaRPr lang="zh-CN" altLang="en-US" dirty="0">
              <a:cs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半本地模式</a:t>
            </a:r>
            <a:endParaRPr lang="en-US" dirty="0"/>
          </a:p>
        </p:txBody>
      </p:sp>
      <p:sp>
        <p:nvSpPr>
          <p:cNvPr id="5" name="Content Placeholder 2"/>
          <p:cNvSpPr>
            <a:spLocks noGrp="1"/>
          </p:cNvSpPr>
          <p:nvPr>
            <p:ph idx="1"/>
          </p:nvPr>
        </p:nvSpPr>
        <p:spPr>
          <a:xfrm>
            <a:off x="609600" y="1447800"/>
            <a:ext cx="7918450" cy="2093907"/>
          </a:xfrm>
          <a:ln>
            <a:solidFill>
              <a:schemeClr val="accent1"/>
            </a:solidFill>
          </a:ln>
        </p:spPr>
        <p:txBody>
          <a:bodyPr/>
          <a:lstStyle/>
          <a:p>
            <a:pPr lvl="1"/>
            <a:r>
              <a:rPr lang="zh-CN" altLang="en-US" dirty="0"/>
              <a:t>在程序直接使用</a:t>
            </a:r>
            <a:r>
              <a:rPr lang="en-US" altLang="zh-CN" dirty="0" err="1"/>
              <a:t>hdfs</a:t>
            </a:r>
            <a:r>
              <a:rPr lang="zh-CN" altLang="en-US" dirty="0"/>
              <a:t>路径，如</a:t>
            </a:r>
            <a:r>
              <a:rPr lang="en-US" altLang="zh-CN" dirty="0"/>
              <a:t>hdfs</a:t>
            </a:r>
            <a:r>
              <a:rPr lang="en-US" altLang="zh-CN" dirty="0" smtClean="0"/>
              <a:t>://master:9000/input </a:t>
            </a:r>
            <a:r>
              <a:rPr lang="en-US" altLang="zh-CN" dirty="0"/>
              <a:t> hdfs</a:t>
            </a:r>
            <a:r>
              <a:rPr lang="en-US" altLang="zh-CN" dirty="0" smtClean="0"/>
              <a:t>://master:9000/output </a:t>
            </a:r>
            <a:endParaRPr lang="en-US" altLang="zh-CN" sz="2000" dirty="0" smtClean="0"/>
          </a:p>
          <a:p>
            <a:pPr lvl="1"/>
            <a:r>
              <a:rPr lang="zh-CN" altLang="en-US" sz="2000" dirty="0"/>
              <a:t>在运行时添加</a:t>
            </a:r>
            <a:r>
              <a:rPr lang="en-US" altLang="zh-CN" sz="2000" dirty="0"/>
              <a:t>JVM</a:t>
            </a:r>
            <a:r>
              <a:rPr lang="zh-CN" altLang="en-US" sz="2000" dirty="0"/>
              <a:t>参数 </a:t>
            </a:r>
            <a:r>
              <a:rPr lang="en-US" altLang="zh-CN" sz="2000" dirty="0"/>
              <a:t>-DHADOOP_USER_NAME=</a:t>
            </a:r>
            <a:r>
              <a:rPr lang="en-US" altLang="zh-CN" sz="2000" dirty="0" err="1"/>
              <a:t>linux</a:t>
            </a:r>
            <a:r>
              <a:rPr lang="zh-CN" altLang="en-US" sz="2000" dirty="0"/>
              <a:t>上的用户名，如</a:t>
            </a:r>
            <a:r>
              <a:rPr lang="en-US" altLang="zh-CN" sz="2000" dirty="0"/>
              <a:t>-DHADOOP_USER_NAME=</a:t>
            </a:r>
            <a:r>
              <a:rPr lang="en-US" altLang="zh-CN" sz="2000" dirty="0" err="1"/>
              <a:t>hadoop</a:t>
            </a:r>
            <a:r>
              <a:rPr lang="zh-CN" altLang="en-US" sz="2000" dirty="0"/>
              <a:t>。否则会报权限错误，因为默认使用</a:t>
            </a:r>
            <a:r>
              <a:rPr lang="en-US" altLang="zh-CN" sz="2000" dirty="0"/>
              <a:t>windows</a:t>
            </a:r>
            <a:r>
              <a:rPr lang="zh-CN" altLang="en-US" sz="2000" dirty="0"/>
              <a:t>的当前用户名进行访问的 </a:t>
            </a:r>
            <a:endParaRPr lang="en-US" altLang="zh-CN" sz="2000" dirty="0"/>
          </a:p>
          <a:p>
            <a:pPr lvl="1"/>
            <a:r>
              <a:rPr lang="zh-CN" altLang="en-US" sz="2000" dirty="0" smtClean="0"/>
              <a:t>在</a:t>
            </a:r>
            <a:r>
              <a:rPr lang="en-US" altLang="zh-CN" sz="2000" dirty="0" smtClean="0"/>
              <a:t>2.6</a:t>
            </a:r>
            <a:r>
              <a:rPr lang="zh-CN" altLang="en-US" sz="2000" dirty="0" smtClean="0"/>
              <a:t>下需要修改</a:t>
            </a:r>
            <a:r>
              <a:rPr lang="en-US" altLang="zh-CN" dirty="0" smtClean="0"/>
              <a:t>NativeIO.java</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a:t>
            </a:r>
            <a:r>
              <a:rPr lang="zh-CN" altLang="en-US" dirty="0" smtClean="0"/>
              <a:t>模式</a:t>
            </a:r>
            <a:r>
              <a:rPr lang="en-US" altLang="zh-CN" dirty="0" smtClean="0"/>
              <a:t>1</a:t>
            </a:r>
            <a:endParaRPr lang="en-US" dirty="0"/>
          </a:p>
        </p:txBody>
      </p:sp>
      <p:sp>
        <p:nvSpPr>
          <p:cNvPr id="5" name="Content Placeholder 2"/>
          <p:cNvSpPr>
            <a:spLocks noGrp="1"/>
          </p:cNvSpPr>
          <p:nvPr>
            <p:ph idx="1"/>
          </p:nvPr>
        </p:nvSpPr>
        <p:spPr>
          <a:xfrm>
            <a:off x="609600" y="1447800"/>
            <a:ext cx="7918450" cy="733534"/>
          </a:xfrm>
          <a:ln>
            <a:solidFill>
              <a:schemeClr val="accent1"/>
            </a:solidFill>
          </a:ln>
        </p:spPr>
        <p:txBody>
          <a:bodyPr/>
          <a:lstStyle/>
          <a:p>
            <a:pPr lvl="1"/>
            <a:r>
              <a:rPr lang="zh-CN" altLang="en-US" dirty="0" smtClean="0"/>
              <a:t>把</a:t>
            </a:r>
            <a:r>
              <a:rPr lang="en-US" altLang="zh-CN" dirty="0" err="1" smtClean="0"/>
              <a:t>MapReduce</a:t>
            </a:r>
            <a:r>
              <a:rPr lang="zh-CN" altLang="en-US" dirty="0" smtClean="0"/>
              <a:t>程序导出为</a:t>
            </a:r>
            <a:r>
              <a:rPr lang="en-US" altLang="zh-CN" dirty="0" smtClean="0"/>
              <a:t>jar</a:t>
            </a:r>
            <a:r>
              <a:rPr lang="zh-CN" altLang="en-US" dirty="0" smtClean="0"/>
              <a:t>文件，在集群中执行该文件</a:t>
            </a:r>
            <a:endParaRPr lang="en-US" altLang="zh-CN" dirty="0" smtClean="0"/>
          </a:p>
          <a:p>
            <a:pPr lvl="2"/>
            <a:r>
              <a:rPr lang="en-US" altLang="zh-CN" dirty="0"/>
              <a:t>bin/</a:t>
            </a:r>
            <a:r>
              <a:rPr lang="en-US" altLang="zh-CN" dirty="0" err="1"/>
              <a:t>hadoop</a:t>
            </a:r>
            <a:r>
              <a:rPr lang="en-US" altLang="zh-CN" dirty="0"/>
              <a:t> wc.jar </a:t>
            </a:r>
            <a:r>
              <a:rPr lang="en-US" altLang="zh-CN" dirty="0" err="1"/>
              <a:t>com.test.wc.WCRunner</a:t>
            </a:r>
            <a:r>
              <a:rPr lang="en-US" altLang="zh-CN" dirty="0"/>
              <a:t> /input /output3 </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a:t>
            </a:r>
            <a:r>
              <a:rPr lang="zh-CN" altLang="en-US" dirty="0" smtClean="0"/>
              <a:t>模式</a:t>
            </a:r>
            <a:r>
              <a:rPr lang="en-US" altLang="zh-CN" dirty="0"/>
              <a:t>2</a:t>
            </a:r>
            <a:endParaRPr lang="en-US" dirty="0"/>
          </a:p>
        </p:txBody>
      </p:sp>
      <p:sp>
        <p:nvSpPr>
          <p:cNvPr id="5" name="Content Placeholder 2"/>
          <p:cNvSpPr>
            <a:spLocks noGrp="1"/>
          </p:cNvSpPr>
          <p:nvPr>
            <p:ph idx="1"/>
          </p:nvPr>
        </p:nvSpPr>
        <p:spPr>
          <a:xfrm>
            <a:off x="609600" y="1447800"/>
            <a:ext cx="7918450" cy="4513030"/>
          </a:xfrm>
          <a:ln>
            <a:solidFill>
              <a:schemeClr val="accent1"/>
            </a:solidFill>
          </a:ln>
        </p:spPr>
        <p:txBody>
          <a:bodyPr/>
          <a:lstStyle/>
          <a:p>
            <a:pPr marL="114300" lvl="1" indent="0">
              <a:buNone/>
            </a:pPr>
            <a:r>
              <a:rPr lang="zh-CN" altLang="en-US" dirty="0" smtClean="0"/>
              <a:t>在</a:t>
            </a:r>
            <a:r>
              <a:rPr lang="en-US" altLang="zh-CN" dirty="0" smtClean="0"/>
              <a:t>Linux</a:t>
            </a:r>
            <a:r>
              <a:rPr lang="zh-CN" altLang="en-US" dirty="0" smtClean="0"/>
              <a:t>环境写程序并执行</a:t>
            </a:r>
            <a:endParaRPr lang="en-US" altLang="zh-CN" dirty="0" smtClean="0"/>
          </a:p>
          <a:p>
            <a:pPr lvl="1"/>
            <a:r>
              <a:rPr lang="zh-CN" altLang="en-US" dirty="0"/>
              <a:t>在程序中添加</a:t>
            </a:r>
            <a:r>
              <a:rPr lang="en-US" altLang="zh-CN" dirty="0" err="1"/>
              <a:t>conf.set</a:t>
            </a:r>
            <a:r>
              <a:rPr lang="en-US" altLang="zh-CN" dirty="0"/>
              <a:t>("</a:t>
            </a:r>
            <a:r>
              <a:rPr lang="en-US" altLang="zh-CN" dirty="0" err="1"/>
              <a:t>mapreduce.job.jar","wc.jar</a:t>
            </a:r>
            <a:r>
              <a:rPr lang="en-US" altLang="zh-CN" dirty="0"/>
              <a:t>"); </a:t>
            </a:r>
            <a:r>
              <a:rPr lang="zh-CN" altLang="en-US" dirty="0"/>
              <a:t>目的是把此</a:t>
            </a:r>
            <a:r>
              <a:rPr lang="en-US" altLang="zh-CN" dirty="0"/>
              <a:t>jar</a:t>
            </a:r>
            <a:r>
              <a:rPr lang="zh-CN" altLang="en-US" dirty="0"/>
              <a:t>文件发送到其他节点执行 </a:t>
            </a:r>
            <a:endParaRPr lang="en-US" altLang="zh-CN" dirty="0" smtClean="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1"/>
            <a:r>
              <a:rPr lang="zh-CN" altLang="en-US" dirty="0"/>
              <a:t>把项目打包为</a:t>
            </a:r>
            <a:r>
              <a:rPr lang="en-US" altLang="zh-CN" dirty="0"/>
              <a:t>jar</a:t>
            </a:r>
            <a:r>
              <a:rPr lang="zh-CN" altLang="en-US" dirty="0"/>
              <a:t>文件，放到项目的根目录下 </a:t>
            </a:r>
            <a:endParaRPr lang="en-US" altLang="zh-CN" dirty="0" smtClean="0"/>
          </a:p>
          <a:p>
            <a:pPr lvl="1"/>
            <a:r>
              <a:rPr lang="zh-CN" altLang="en-US" dirty="0"/>
              <a:t>把</a:t>
            </a:r>
            <a:r>
              <a:rPr lang="en-US" altLang="zh-CN" dirty="0"/>
              <a:t>core-site.xml</a:t>
            </a:r>
            <a:r>
              <a:rPr lang="zh-CN" altLang="en-US" dirty="0"/>
              <a:t>，</a:t>
            </a:r>
            <a:r>
              <a:rPr lang="en-US" altLang="zh-CN" dirty="0"/>
              <a:t>hdfs-site.xml</a:t>
            </a:r>
            <a:r>
              <a:rPr lang="zh-CN" altLang="en-US" dirty="0" smtClean="0"/>
              <a:t>，</a:t>
            </a:r>
            <a:r>
              <a:rPr lang="en-US" altLang="zh-CN" dirty="0" smtClean="0"/>
              <a:t>mapred-site.xml</a:t>
            </a:r>
            <a:r>
              <a:rPr lang="zh-CN" altLang="en-US" dirty="0" smtClean="0"/>
              <a:t>，</a:t>
            </a:r>
            <a:r>
              <a:rPr lang="en-US" altLang="zh-CN" dirty="0"/>
              <a:t>yarn-site.xml</a:t>
            </a:r>
            <a:r>
              <a:rPr lang="zh-CN" altLang="en-US" dirty="0"/>
              <a:t>文件放到项目的</a:t>
            </a:r>
            <a:r>
              <a:rPr lang="en-US" altLang="zh-CN" dirty="0" err="1"/>
              <a:t>src</a:t>
            </a:r>
            <a:r>
              <a:rPr lang="zh-CN" altLang="en-US" dirty="0"/>
              <a:t>目录下 </a:t>
            </a:r>
            <a:endParaRPr lang="en-US" altLang="zh-CN" dirty="0" smtClean="0"/>
          </a:p>
          <a:p>
            <a:pPr lvl="1"/>
            <a:r>
              <a:rPr lang="zh-CN" altLang="en-US" dirty="0"/>
              <a:t>执行相应的</a:t>
            </a:r>
            <a:r>
              <a:rPr lang="en-US" altLang="zh-CN" dirty="0"/>
              <a:t>java</a:t>
            </a:r>
            <a:r>
              <a:rPr lang="zh-CN" altLang="en-US" dirty="0"/>
              <a:t>文件 </a:t>
            </a:r>
            <a:endParaRPr lang="en-US" altLang="zh-CN" dirty="0" smtClean="0"/>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2624137"/>
            <a:ext cx="4381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257425"/>
            <a:ext cx="23145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p:nvPr/>
        </p:nvCxnSpPr>
        <p:spPr bwMode="auto">
          <a:xfrm flipV="1">
            <a:off x="3409950" y="3657600"/>
            <a:ext cx="3600450" cy="990600"/>
          </a:xfrm>
          <a:prstGeom prst="straightConnector1">
            <a:avLst/>
          </a:prstGeom>
          <a:noFill/>
          <a:ln w="28575" cap="flat" cmpd="sng" algn="ctr">
            <a:solidFill>
              <a:schemeClr val="tx1"/>
            </a:solidFill>
            <a:prstDash val="solid"/>
            <a:round/>
            <a:headEnd type="none" w="sm" len="sm"/>
            <a:tailEnd type="arrow"/>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r>
              <a:rPr lang="en-US" dirty="0" smtClean="0"/>
              <a:t>9: Overview</a:t>
            </a:r>
            <a:endParaRPr lang="en-US" dirty="0"/>
          </a:p>
        </p:txBody>
      </p:sp>
      <p:sp>
        <p:nvSpPr>
          <p:cNvPr id="3" name="Content Placeholder 2"/>
          <p:cNvSpPr>
            <a:spLocks noGrp="1"/>
          </p:cNvSpPr>
          <p:nvPr>
            <p:ph idx="1"/>
          </p:nvPr>
        </p:nvSpPr>
        <p:spPr>
          <a:xfrm>
            <a:off x="609600" y="1447800"/>
            <a:ext cx="7918450" cy="1989263"/>
          </a:xfrm>
        </p:spPr>
        <p:txBody>
          <a:bodyPr/>
          <a:lstStyle/>
          <a:p>
            <a:r>
              <a:rPr lang="zh-CN" altLang="en-US" dirty="0" smtClean="0"/>
              <a:t>这个练习</a:t>
            </a:r>
            <a:r>
              <a:rPr lang="en-US" dirty="0" smtClean="0"/>
              <a:t>:</a:t>
            </a:r>
            <a:endParaRPr lang="en-US" dirty="0" smtClean="0"/>
          </a:p>
          <a:p>
            <a:pPr lvl="1"/>
            <a:r>
              <a:rPr lang="zh-CN" altLang="en-US" dirty="0" smtClean="0"/>
              <a:t>编译一个运行在</a:t>
            </a:r>
            <a:r>
              <a:rPr lang="en-US" altLang="zh-CN" dirty="0" err="1" smtClean="0"/>
              <a:t>Hadoop</a:t>
            </a:r>
            <a:r>
              <a:rPr lang="zh-CN" altLang="en-US" dirty="0" smtClean="0"/>
              <a:t>集群的</a:t>
            </a:r>
            <a:r>
              <a:rPr lang="en-US" altLang="zh-CN" dirty="0">
                <a:latin typeface="Courier New" panose="02070309020205020404" pitchFamily="49" charset="0"/>
                <a:cs typeface="Courier New" panose="02070309020205020404" pitchFamily="49" charset="0"/>
              </a:rPr>
              <a:t>WordCount.java</a:t>
            </a:r>
            <a:r>
              <a:rPr lang="zh-CN" altLang="en-US" dirty="0" smtClean="0"/>
              <a:t>程序</a:t>
            </a:r>
            <a:endParaRPr lang="en-US" dirty="0" smtClean="0"/>
          </a:p>
          <a:p>
            <a:pPr lvl="1"/>
            <a:r>
              <a:rPr lang="zh-CN" altLang="en-US" dirty="0" smtClean="0"/>
              <a:t>上传进行</a:t>
            </a:r>
            <a:r>
              <a:rPr lang="en-US" altLang="zh-CN" dirty="0" err="1"/>
              <a:t>WordCount</a:t>
            </a:r>
            <a:r>
              <a:rPr lang="en-US" altLang="zh-CN" dirty="0"/>
              <a:t> </a:t>
            </a:r>
            <a:r>
              <a:rPr lang="zh-CN" altLang="en-US" dirty="0" smtClean="0"/>
              <a:t>输入的文件到</a:t>
            </a:r>
            <a:r>
              <a:rPr lang="en-US" altLang="zh-CN" dirty="0" smtClean="0"/>
              <a:t>HDFS</a:t>
            </a:r>
            <a:endParaRPr lang="en-US" dirty="0" smtClean="0"/>
          </a:p>
          <a:p>
            <a:pPr lvl="1"/>
            <a:r>
              <a:rPr lang="zh-CN" altLang="en-US" dirty="0" smtClean="0">
                <a:latin typeface="Courier New" panose="02070309020205020404" pitchFamily="49" charset="0"/>
                <a:cs typeface="Courier New" panose="02070309020205020404" pitchFamily="49" charset="0"/>
              </a:rPr>
              <a:t>运行</a:t>
            </a:r>
            <a:r>
              <a:rPr lang="en-US" dirty="0" smtClean="0">
                <a:latin typeface="Courier New" panose="02070309020205020404" pitchFamily="49" charset="0"/>
                <a:cs typeface="Courier New" panose="02070309020205020404" pitchFamily="49" charset="0"/>
              </a:rPr>
              <a:t>WordCount.java</a:t>
            </a:r>
            <a:r>
              <a:rPr lang="zh-CN" altLang="en-US" dirty="0" smtClean="0"/>
              <a:t>程序并查看结果</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a:xfrm>
            <a:off x="609600" y="1447800"/>
            <a:ext cx="7918450" cy="3920047"/>
          </a:xfrm>
        </p:spPr>
        <p:txBody>
          <a:bodyPr/>
          <a:lstStyle/>
          <a:p>
            <a:r>
              <a:rPr lang="zh-CN" altLang="en-US" dirty="0" smtClean="0"/>
              <a:t>一个以高可靠，高容错的方式编写程序</a:t>
            </a:r>
            <a:r>
              <a:rPr lang="zh-CN" altLang="en-US" b="1" dirty="0" smtClean="0">
                <a:solidFill>
                  <a:srgbClr val="FF0000"/>
                </a:solidFill>
              </a:rPr>
              <a:t>并行</a:t>
            </a:r>
            <a:r>
              <a:rPr lang="zh-CN" altLang="en-US" dirty="0" smtClean="0"/>
              <a:t>的处理在大的集群上存储的大量的数据的软件框架，这些集群可以由通用的硬件组成</a:t>
            </a:r>
            <a:endParaRPr lang="en-US" dirty="0" smtClean="0"/>
          </a:p>
          <a:p>
            <a:pPr lvl="1"/>
            <a:r>
              <a:rPr lang="zh-CN" altLang="en-US" dirty="0" smtClean="0"/>
              <a:t>在</a:t>
            </a:r>
            <a:r>
              <a:rPr lang="en-US" altLang="zh-CN" dirty="0" smtClean="0"/>
              <a:t>Hadoop2.0</a:t>
            </a:r>
            <a:r>
              <a:rPr lang="zh-CN" altLang="en-US" dirty="0" smtClean="0"/>
              <a:t>之前</a:t>
            </a:r>
            <a:r>
              <a:rPr lang="en-US" altLang="zh-CN" dirty="0" smtClean="0"/>
              <a:t>, </a:t>
            </a:r>
            <a:r>
              <a:rPr lang="en-US" altLang="zh-CN" dirty="0" err="1" smtClean="0"/>
              <a:t>MapReduce</a:t>
            </a:r>
            <a:r>
              <a:rPr lang="zh-CN" altLang="en-US" dirty="0" smtClean="0"/>
              <a:t>是在</a:t>
            </a:r>
            <a:r>
              <a:rPr lang="en-US" altLang="zh-CN" dirty="0" err="1" smtClean="0"/>
              <a:t>Hadoop</a:t>
            </a:r>
            <a:r>
              <a:rPr lang="zh-CN" altLang="en-US" dirty="0" smtClean="0"/>
              <a:t>上处理数据的唯一方式</a:t>
            </a:r>
            <a:r>
              <a:rPr lang="en-US" dirty="0" smtClean="0"/>
              <a:t>.</a:t>
            </a:r>
            <a:endParaRPr lang="en-US" dirty="0" smtClean="0"/>
          </a:p>
          <a:p>
            <a:pPr lvl="1">
              <a:spcBef>
                <a:spcPts val="230"/>
              </a:spcBef>
            </a:pPr>
            <a:r>
              <a:rPr lang="en-US" altLang="zh-CN" dirty="0" err="1" smtClean="0"/>
              <a:t>MapReduce</a:t>
            </a:r>
            <a:r>
              <a:rPr lang="en-US" altLang="zh-CN" dirty="0" smtClean="0"/>
              <a:t> job</a:t>
            </a:r>
            <a:r>
              <a:rPr lang="zh-CN" altLang="en-US" dirty="0" smtClean="0"/>
              <a:t>通常把输入数据切分为独立的数据块</a:t>
            </a:r>
            <a:r>
              <a:rPr lang="en-US" altLang="zh-CN" dirty="0" smtClean="0"/>
              <a:t>(chunk)</a:t>
            </a:r>
            <a:r>
              <a:rPr lang="zh-CN" altLang="en-US" dirty="0" smtClean="0"/>
              <a:t>，这些数据块被</a:t>
            </a:r>
            <a:r>
              <a:rPr lang="en-US" altLang="zh-CN" dirty="0" smtClean="0"/>
              <a:t>map task</a:t>
            </a:r>
            <a:r>
              <a:rPr lang="zh-CN" altLang="en-US" dirty="0" smtClean="0"/>
              <a:t>以并行的方式处理</a:t>
            </a:r>
            <a:r>
              <a:rPr lang="en-US" dirty="0" smtClean="0"/>
              <a:t>. </a:t>
            </a:r>
            <a:endParaRPr lang="en-US" dirty="0" smtClean="0"/>
          </a:p>
          <a:p>
            <a:pPr lvl="1">
              <a:spcBef>
                <a:spcPts val="230"/>
              </a:spcBef>
            </a:pPr>
            <a:r>
              <a:rPr lang="zh-CN" altLang="en-US" dirty="0" smtClean="0"/>
              <a:t>该框架把</a:t>
            </a:r>
            <a:r>
              <a:rPr lang="en-US" altLang="zh-CN" dirty="0" smtClean="0"/>
              <a:t>maps</a:t>
            </a:r>
            <a:r>
              <a:rPr lang="zh-CN" altLang="en-US" dirty="0" smtClean="0"/>
              <a:t>的输出进行排序，然后把这些输出作为</a:t>
            </a:r>
            <a:r>
              <a:rPr lang="en-US" altLang="zh-CN" dirty="0" smtClean="0"/>
              <a:t>reduce task</a:t>
            </a:r>
            <a:r>
              <a:rPr lang="zh-CN" altLang="en-US" dirty="0" smtClean="0"/>
              <a:t>的输入数据</a:t>
            </a:r>
            <a:r>
              <a:rPr lang="en-US" dirty="0" smtClean="0"/>
              <a:t>. </a:t>
            </a:r>
            <a:endParaRPr lang="en-US" dirty="0" smtClean="0"/>
          </a:p>
          <a:p>
            <a:pPr lvl="1">
              <a:spcBef>
                <a:spcPts val="230"/>
              </a:spcBef>
            </a:pPr>
            <a:r>
              <a:rPr lang="en-US" altLang="zh-CN" dirty="0" smtClean="0"/>
              <a:t>job</a:t>
            </a:r>
            <a:r>
              <a:rPr lang="zh-CN" altLang="en-US" dirty="0" smtClean="0"/>
              <a:t>的输入和输出数据都是存储在文件系统里</a:t>
            </a:r>
            <a:r>
              <a:rPr lang="en-US" dirty="0" smtClean="0"/>
              <a:t>. </a:t>
            </a:r>
            <a:endParaRPr lang="en-US" dirty="0" smtClean="0"/>
          </a:p>
          <a:p>
            <a:pPr lvl="1">
              <a:spcBef>
                <a:spcPts val="230"/>
              </a:spcBef>
            </a:pPr>
            <a:r>
              <a:rPr lang="en-US" altLang="zh-CN" dirty="0" err="1" smtClean="0"/>
              <a:t>MapReduce</a:t>
            </a:r>
            <a:r>
              <a:rPr lang="zh-CN" altLang="en-US" dirty="0" smtClean="0"/>
              <a:t>框架主要进行</a:t>
            </a:r>
            <a:r>
              <a:rPr lang="en-US" altLang="zh-CN" dirty="0" smtClean="0"/>
              <a:t>task</a:t>
            </a:r>
            <a:r>
              <a:rPr lang="zh-CN" altLang="en-US" dirty="0" smtClean="0"/>
              <a:t>调度，监听，以及对失败的</a:t>
            </a:r>
            <a:r>
              <a:rPr lang="en-US" altLang="zh-CN" dirty="0" smtClean="0"/>
              <a:t>task</a:t>
            </a:r>
            <a:r>
              <a:rPr lang="zh-CN" altLang="en-US" dirty="0" smtClean="0"/>
              <a:t>重新执行</a:t>
            </a:r>
            <a:r>
              <a:rPr lang="en-US" i="1" dirty="0" smtClean="0"/>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Architecture</a:t>
            </a:r>
            <a:endParaRPr lang="en-US" dirty="0"/>
          </a:p>
        </p:txBody>
      </p:sp>
      <p:sp>
        <p:nvSpPr>
          <p:cNvPr id="3" name="Content Placeholder 2"/>
          <p:cNvSpPr>
            <a:spLocks noGrp="1"/>
          </p:cNvSpPr>
          <p:nvPr>
            <p:ph idx="1"/>
          </p:nvPr>
        </p:nvSpPr>
        <p:spPr>
          <a:xfrm>
            <a:off x="609600" y="1447800"/>
            <a:ext cx="7918450" cy="2697149"/>
          </a:xfrm>
        </p:spPr>
        <p:txBody>
          <a:bodyPr/>
          <a:lstStyle/>
          <a:p>
            <a:pPr lvl="1"/>
            <a:r>
              <a:rPr lang="en-US" dirty="0" smtClean="0"/>
              <a:t>Master-slave</a:t>
            </a:r>
            <a:r>
              <a:rPr lang="zh-CN" altLang="en-US" dirty="0" smtClean="0"/>
              <a:t>结构</a:t>
            </a:r>
            <a:endParaRPr lang="en-US" dirty="0" smtClean="0"/>
          </a:p>
          <a:p>
            <a:pPr lvl="1"/>
            <a:r>
              <a:rPr lang="zh-CN" altLang="en-US" dirty="0" smtClean="0"/>
              <a:t>数据存储在</a:t>
            </a:r>
            <a:r>
              <a:rPr lang="en-US" altLang="zh-CN" dirty="0" smtClean="0"/>
              <a:t>HDFS</a:t>
            </a:r>
            <a:r>
              <a:rPr lang="zh-CN" altLang="en-US" dirty="0" smtClean="0"/>
              <a:t>上，低开销，高容错，易扩展</a:t>
            </a:r>
            <a:r>
              <a:rPr lang="en-US" dirty="0" smtClean="0"/>
              <a:t>. </a:t>
            </a:r>
            <a:endParaRPr lang="en-US" dirty="0" smtClean="0"/>
          </a:p>
          <a:p>
            <a:pPr lvl="1"/>
            <a:r>
              <a:rPr lang="en-US" altLang="zh-CN" i="1" dirty="0" err="1" smtClean="0"/>
              <a:t>MapReduce</a:t>
            </a:r>
            <a:r>
              <a:rPr lang="zh-CN" altLang="en-US" i="1" dirty="0"/>
              <a:t>融入</a:t>
            </a:r>
            <a:r>
              <a:rPr lang="en-US" altLang="zh-CN" i="1" dirty="0" smtClean="0"/>
              <a:t>HDFS</a:t>
            </a:r>
            <a:r>
              <a:rPr lang="zh-CN" altLang="en-US" i="1" dirty="0" smtClean="0"/>
              <a:t>提供了在并行数据处理的好处</a:t>
            </a:r>
            <a:r>
              <a:rPr lang="en-US" dirty="0" smtClean="0"/>
              <a:t>.</a:t>
            </a:r>
            <a:endParaRPr lang="en-US" dirty="0" smtClean="0"/>
          </a:p>
          <a:p>
            <a:pPr lvl="1"/>
            <a:r>
              <a:rPr lang="zh-CN" altLang="en-US" dirty="0" smtClean="0"/>
              <a:t>发送计算指令到数据存储本地磁盘</a:t>
            </a:r>
            <a:endParaRPr lang="en-US" dirty="0" smtClean="0"/>
          </a:p>
          <a:p>
            <a:pPr lvl="1"/>
            <a:r>
              <a:rPr lang="zh-CN" altLang="en-US" dirty="0" smtClean="0"/>
              <a:t>分布式的程序模型和框架，其对开发者隐藏了复杂的内部实现</a:t>
            </a:r>
            <a:r>
              <a:rPr lang="en-US" dirty="0" smtClean="0"/>
              <a:t>.</a:t>
            </a:r>
            <a:endParaRPr lang="en-US" dirty="0" smtClean="0"/>
          </a:p>
          <a:p>
            <a:pPr lvl="2"/>
            <a:endParaRPr lang="en-US" dirty="0"/>
          </a:p>
        </p:txBody>
      </p:sp>
      <p:grpSp>
        <p:nvGrpSpPr>
          <p:cNvPr id="4" name="Group 7"/>
          <p:cNvGrpSpPr/>
          <p:nvPr/>
        </p:nvGrpSpPr>
        <p:grpSpPr>
          <a:xfrm>
            <a:off x="3505200" y="5083628"/>
            <a:ext cx="2590800" cy="1088572"/>
            <a:chOff x="5943600" y="5105400"/>
            <a:chExt cx="2590800" cy="1088572"/>
          </a:xfrm>
        </p:grpSpPr>
        <p:sp>
          <p:nvSpPr>
            <p:cNvPr id="5" name="Rectangle 4"/>
            <p:cNvSpPr/>
            <p:nvPr/>
          </p:nvSpPr>
          <p:spPr bwMode="auto">
            <a:xfrm>
              <a:off x="5943600" y="5105400"/>
              <a:ext cx="2590800" cy="1088572"/>
            </a:xfrm>
            <a:prstGeom prst="rect">
              <a:avLst/>
            </a:prstGeom>
            <a:solidFill>
              <a:srgbClr val="CCECFF"/>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pic>
          <p:nvPicPr>
            <p:cNvPr id="6" name="Picture 2" descr="https://martin.atlassian.net/wiki/download/attachments/23494729/mapReduce.jpg?version=2&amp;modificationDate=1398832127506&amp;api=v2"/>
            <p:cNvPicPr>
              <a:picLocks noChangeAspect="1" noChangeArrowheads="1"/>
            </p:cNvPicPr>
            <p:nvPr/>
          </p:nvPicPr>
          <p:blipFill>
            <a:blip r:embed="rId1" cstate="print"/>
            <a:srcRect/>
            <a:stretch>
              <a:fillRect/>
            </a:stretch>
          </p:blipFill>
          <p:spPr bwMode="auto">
            <a:xfrm>
              <a:off x="6026053" y="5231901"/>
              <a:ext cx="2399489" cy="869074"/>
            </a:xfrm>
            <a:prstGeom prst="rect">
              <a:avLst/>
            </a:prstGeom>
            <a:noFill/>
            <a:ln>
              <a:noFill/>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Version 1 (MRv1) Architecture</a:t>
            </a:r>
            <a:br>
              <a:rPr lang="en-US" dirty="0" smtClean="0"/>
            </a:br>
            <a:br>
              <a:rPr lang="en-US" dirty="0" smtClean="0"/>
            </a:br>
            <a:endParaRPr lang="en-US" dirty="0"/>
          </a:p>
        </p:txBody>
      </p:sp>
      <p:sp>
        <p:nvSpPr>
          <p:cNvPr id="3" name="Content Placeholder 2"/>
          <p:cNvSpPr>
            <a:spLocks noGrp="1"/>
          </p:cNvSpPr>
          <p:nvPr>
            <p:ph idx="1"/>
          </p:nvPr>
        </p:nvSpPr>
        <p:spPr>
          <a:xfrm>
            <a:off x="609600" y="1447800"/>
            <a:ext cx="8001000" cy="3842077"/>
          </a:xfrm>
        </p:spPr>
        <p:txBody>
          <a:bodyPr/>
          <a:lstStyle/>
          <a:p>
            <a:pPr lvl="1"/>
            <a:r>
              <a:rPr lang="en-US" altLang="zh-CN" dirty="0" err="1" smtClean="0"/>
              <a:t>MapReduce</a:t>
            </a:r>
            <a:r>
              <a:rPr lang="en-US" altLang="zh-CN" dirty="0" smtClean="0"/>
              <a:t> (</a:t>
            </a:r>
            <a:r>
              <a:rPr lang="zh-CN" altLang="en-US" dirty="0" smtClean="0"/>
              <a:t>计算</a:t>
            </a:r>
            <a:r>
              <a:rPr lang="en-US" altLang="zh-CN" dirty="0" smtClean="0"/>
              <a:t>) </a:t>
            </a:r>
            <a:r>
              <a:rPr lang="zh-CN" altLang="en-US" dirty="0" smtClean="0"/>
              <a:t>框架和</a:t>
            </a:r>
            <a:r>
              <a:rPr lang="en-US" altLang="zh-CN" dirty="0" smtClean="0"/>
              <a:t>HDFS(</a:t>
            </a:r>
            <a:r>
              <a:rPr lang="zh-CN" altLang="en-US" dirty="0" smtClean="0"/>
              <a:t>存储</a:t>
            </a:r>
            <a:r>
              <a:rPr lang="en-US" altLang="zh-CN" dirty="0" smtClean="0"/>
              <a:t>)</a:t>
            </a:r>
            <a:r>
              <a:rPr lang="zh-CN" altLang="en-US" dirty="0" smtClean="0"/>
              <a:t>运行在</a:t>
            </a:r>
            <a:r>
              <a:rPr lang="zh-CN" altLang="en-US" b="1" dirty="0" smtClean="0">
                <a:solidFill>
                  <a:srgbClr val="FF0000"/>
                </a:solidFill>
              </a:rPr>
              <a:t>相同的节点</a:t>
            </a:r>
            <a:r>
              <a:rPr lang="zh-CN" altLang="en-US" dirty="0" smtClean="0"/>
              <a:t>上</a:t>
            </a:r>
            <a:r>
              <a:rPr lang="en-US" dirty="0" smtClean="0"/>
              <a:t>:</a:t>
            </a:r>
            <a:endParaRPr lang="en-US" dirty="0" smtClean="0"/>
          </a:p>
          <a:p>
            <a:pPr lvl="2"/>
            <a:r>
              <a:rPr lang="zh-CN" altLang="en-US" dirty="0" smtClean="0"/>
              <a:t>框架可以在节点进行更有效的</a:t>
            </a:r>
            <a:r>
              <a:rPr lang="en-US" altLang="zh-CN" dirty="0" smtClean="0"/>
              <a:t>task</a:t>
            </a:r>
            <a:r>
              <a:rPr lang="zh-CN" altLang="en-US" dirty="0" smtClean="0"/>
              <a:t>调度，达到更好的执行性能</a:t>
            </a:r>
            <a:endParaRPr lang="en-US" dirty="0" smtClean="0"/>
          </a:p>
          <a:p>
            <a:pPr lvl="1"/>
            <a:r>
              <a:rPr lang="en-US" dirty="0" err="1" smtClean="0"/>
              <a:t>MapReduce</a:t>
            </a:r>
            <a:r>
              <a:rPr lang="en-US" dirty="0" smtClean="0"/>
              <a:t> 1</a:t>
            </a:r>
            <a:r>
              <a:rPr lang="zh-CN" altLang="en-US" dirty="0" smtClean="0"/>
              <a:t>由下面组成</a:t>
            </a:r>
            <a:r>
              <a:rPr lang="en-US" dirty="0" smtClean="0"/>
              <a:t>:</a:t>
            </a:r>
            <a:endParaRPr lang="en-US" dirty="0" smtClean="0"/>
          </a:p>
          <a:p>
            <a:pPr lvl="2"/>
            <a:r>
              <a:rPr lang="zh-CN" altLang="en-US" dirty="0" smtClean="0"/>
              <a:t>每个集群</a:t>
            </a:r>
            <a:r>
              <a:rPr lang="en-US" altLang="zh-CN" dirty="0" smtClean="0"/>
              <a:t>master</a:t>
            </a:r>
            <a:r>
              <a:rPr lang="zh-CN" altLang="en-US" dirty="0" smtClean="0"/>
              <a:t>节点有一个</a:t>
            </a:r>
            <a:r>
              <a:rPr lang="en-US" altLang="zh-CN" dirty="0" err="1">
                <a:latin typeface="Courier New" panose="02070309020205020404" pitchFamily="49" charset="0"/>
                <a:cs typeface="Courier New" panose="02070309020205020404" pitchFamily="49" charset="0"/>
              </a:rPr>
              <a:t>JobTracker</a:t>
            </a:r>
            <a:r>
              <a:rPr lang="en-US" altLang="zh-CN" dirty="0"/>
              <a:t> </a:t>
            </a:r>
            <a:r>
              <a:rPr lang="zh-CN" altLang="en-US" dirty="0" smtClean="0"/>
              <a:t>后台进程</a:t>
            </a:r>
            <a:endParaRPr lang="en-US" dirty="0" smtClean="0"/>
          </a:p>
          <a:p>
            <a:pPr lvl="2"/>
            <a:r>
              <a:rPr lang="zh-CN" altLang="en-US" dirty="0" smtClean="0"/>
              <a:t>每个集群</a:t>
            </a:r>
            <a:r>
              <a:rPr lang="en-US" altLang="zh-CN" dirty="0" smtClean="0"/>
              <a:t>slave</a:t>
            </a:r>
            <a:r>
              <a:rPr lang="zh-CN" altLang="en-US" dirty="0" smtClean="0"/>
              <a:t>节点有一个</a:t>
            </a:r>
            <a:r>
              <a:rPr lang="en-US" altLang="zh-CN" dirty="0" err="1" smtClean="0">
                <a:latin typeface="Courier New" panose="02070309020205020404" pitchFamily="49" charset="0"/>
                <a:cs typeface="Courier New" panose="02070309020205020404" pitchFamily="49" charset="0"/>
              </a:rPr>
              <a:t>TaskTracker</a:t>
            </a:r>
            <a:r>
              <a:rPr lang="zh-CN" altLang="en-US" dirty="0" smtClean="0">
                <a:cs typeface="Courier New" panose="02070309020205020404" pitchFamily="49" charset="0"/>
              </a:rPr>
              <a:t>后台进程</a:t>
            </a:r>
            <a:endParaRPr lang="en-US" dirty="0" smtClean="0"/>
          </a:p>
          <a:p>
            <a:pPr lvl="1"/>
            <a:r>
              <a:rPr lang="en-US" altLang="zh-CN" dirty="0" smtClean="0"/>
              <a:t>master</a:t>
            </a:r>
            <a:r>
              <a:rPr lang="zh-CN" altLang="en-US" dirty="0" smtClean="0"/>
              <a:t>主要进行在</a:t>
            </a:r>
            <a:r>
              <a:rPr lang="en-US" altLang="zh-CN" dirty="0" smtClean="0"/>
              <a:t>slave</a:t>
            </a:r>
            <a:r>
              <a:rPr lang="zh-CN" altLang="en-US" dirty="0" smtClean="0"/>
              <a:t>上执行</a:t>
            </a:r>
            <a:r>
              <a:rPr lang="en-US" altLang="zh-CN" dirty="0" smtClean="0"/>
              <a:t>job</a:t>
            </a:r>
            <a:r>
              <a:rPr lang="zh-CN" altLang="en-US" dirty="0" smtClean="0"/>
              <a:t>的</a:t>
            </a:r>
            <a:r>
              <a:rPr lang="en-US" altLang="zh-CN" dirty="0" smtClean="0"/>
              <a:t>task</a:t>
            </a:r>
            <a:r>
              <a:rPr lang="zh-CN" altLang="en-US" dirty="0" smtClean="0"/>
              <a:t>进行调度，监听以及失败时重新执行</a:t>
            </a:r>
            <a:r>
              <a:rPr lang="en-US" dirty="0" smtClean="0"/>
              <a:t>. </a:t>
            </a:r>
            <a:endParaRPr lang="en-US" dirty="0" smtClean="0"/>
          </a:p>
          <a:p>
            <a:pPr lvl="1"/>
            <a:r>
              <a:rPr lang="en-US" altLang="zh-CN" dirty="0" smtClean="0"/>
              <a:t>slave</a:t>
            </a:r>
            <a:r>
              <a:rPr lang="zh-CN" altLang="en-US" dirty="0" smtClean="0"/>
              <a:t>执行</a:t>
            </a:r>
            <a:r>
              <a:rPr lang="en-US" altLang="zh-CN" dirty="0" smtClean="0"/>
              <a:t>master</a:t>
            </a:r>
            <a:r>
              <a:rPr lang="zh-CN" altLang="en-US" dirty="0" smtClean="0"/>
              <a:t>请求的</a:t>
            </a:r>
            <a:r>
              <a:rPr lang="en-US" altLang="zh-CN" dirty="0" smtClean="0"/>
              <a:t>task</a:t>
            </a:r>
            <a:r>
              <a:rPr lang="en-US" dirty="0" smtClean="0"/>
              <a:t>.</a:t>
            </a:r>
            <a:endParaRPr lang="en-US" dirty="0" smtClean="0"/>
          </a:p>
          <a:p>
            <a:pPr lvl="1"/>
            <a:r>
              <a:rPr lang="en-US" b="1" dirty="0" smtClean="0"/>
              <a:t>MRv1 </a:t>
            </a:r>
            <a:r>
              <a:rPr lang="zh-CN" altLang="en-US" b="1" dirty="0" smtClean="0"/>
              <a:t>只能执行</a:t>
            </a:r>
            <a:r>
              <a:rPr lang="en-US" b="1" dirty="0" err="1" smtClean="0"/>
              <a:t>MapReduce</a:t>
            </a:r>
            <a:r>
              <a:rPr lang="en-US" b="1" dirty="0" smtClean="0"/>
              <a:t> jobs.</a:t>
            </a:r>
            <a:endParaRPr lang="en-US" b="1" dirty="0" smtClean="0"/>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Phases</a:t>
            </a:r>
            <a:endParaRPr lang="en-US" dirty="0"/>
          </a:p>
        </p:txBody>
      </p:sp>
      <p:sp>
        <p:nvSpPr>
          <p:cNvPr id="3" name="Content Placeholder 2"/>
          <p:cNvSpPr>
            <a:spLocks noGrp="1"/>
          </p:cNvSpPr>
          <p:nvPr>
            <p:ph idx="1"/>
          </p:nvPr>
        </p:nvSpPr>
        <p:spPr>
          <a:xfrm>
            <a:off x="304800" y="1219200"/>
            <a:ext cx="8686800" cy="6298134"/>
          </a:xfrm>
        </p:spPr>
        <p:txBody>
          <a:bodyPr/>
          <a:lstStyle/>
          <a:p>
            <a:pPr lvl="1"/>
            <a:r>
              <a:rPr lang="en-US" altLang="zh-CN" dirty="0"/>
              <a:t>Map-reduce</a:t>
            </a:r>
            <a:r>
              <a:rPr lang="zh-CN" altLang="en-US" dirty="0"/>
              <a:t>的思想就是</a:t>
            </a:r>
            <a:r>
              <a:rPr lang="zh-CN" altLang="en-US" dirty="0" smtClean="0"/>
              <a:t>“</a:t>
            </a:r>
            <a:r>
              <a:rPr lang="zh-CN" altLang="en-US" dirty="0" smtClean="0">
                <a:solidFill>
                  <a:srgbClr val="FF0000"/>
                </a:solidFill>
              </a:rPr>
              <a:t>分而治之</a:t>
            </a:r>
            <a:r>
              <a:rPr lang="zh-CN" altLang="en-US" dirty="0" smtClean="0"/>
              <a:t>”</a:t>
            </a:r>
            <a:endParaRPr lang="en-US" dirty="0" smtClean="0"/>
          </a:p>
          <a:p>
            <a:pPr lvl="1"/>
            <a:r>
              <a:rPr lang="en-US" dirty="0" smtClean="0"/>
              <a:t>Map</a:t>
            </a:r>
            <a:endParaRPr lang="en-US" dirty="0" smtClean="0"/>
          </a:p>
          <a:p>
            <a:pPr lvl="2"/>
            <a:r>
              <a:rPr lang="en-US" altLang="zh-CN" dirty="0"/>
              <a:t>Mapper</a:t>
            </a:r>
            <a:r>
              <a:rPr lang="zh-CN" altLang="en-US" dirty="0"/>
              <a:t>负责“分”，即把复杂的任务分解为若干个“简单的任务”执行</a:t>
            </a:r>
            <a:endParaRPr lang="en-US" altLang="zh-CN" dirty="0"/>
          </a:p>
          <a:p>
            <a:pPr lvl="2"/>
            <a:r>
              <a:rPr lang="zh-CN" altLang="en-US" dirty="0"/>
              <a:t>“简单的任务”有几个含义：</a:t>
            </a:r>
            <a:r>
              <a:rPr lang="en-US" altLang="zh-CN" dirty="0"/>
              <a:t>1 </a:t>
            </a:r>
            <a:r>
              <a:rPr lang="zh-CN" altLang="en-US" dirty="0"/>
              <a:t>数据或计算规模相对于原任务要大大缩小；</a:t>
            </a:r>
            <a:r>
              <a:rPr lang="en-US" altLang="zh-CN" dirty="0"/>
              <a:t>2 </a:t>
            </a:r>
            <a:r>
              <a:rPr lang="zh-CN" altLang="en-US" dirty="0"/>
              <a:t>就近计算，即会被分配到存放了所需数据的节点进行计算；</a:t>
            </a:r>
            <a:r>
              <a:rPr lang="en-US" altLang="zh-CN" dirty="0"/>
              <a:t>3 </a:t>
            </a:r>
            <a:r>
              <a:rPr lang="zh-CN" altLang="en-US" dirty="0"/>
              <a:t>这些小任务可以并行计算，彼此间几乎没有依赖关系</a:t>
            </a:r>
            <a:endParaRPr lang="en-US" altLang="zh-CN" dirty="0"/>
          </a:p>
          <a:p>
            <a:pPr lvl="2"/>
            <a:r>
              <a:rPr lang="zh-CN" altLang="en-US" dirty="0" smtClean="0"/>
              <a:t>一</a:t>
            </a:r>
            <a:r>
              <a:rPr lang="zh-CN" altLang="en-US" dirty="0"/>
              <a:t>个</a:t>
            </a:r>
            <a:r>
              <a:rPr lang="en-US" altLang="zh-CN" dirty="0"/>
              <a:t>HDFS </a:t>
            </a:r>
            <a:r>
              <a:rPr lang="en-US" altLang="zh-CN" dirty="0" smtClean="0"/>
              <a:t>block</a:t>
            </a:r>
            <a:r>
              <a:rPr lang="en-US" altLang="zh-CN" dirty="0"/>
              <a:t> (</a:t>
            </a:r>
            <a:r>
              <a:rPr lang="en-US" altLang="zh-CN" i="1" dirty="0"/>
              <a:t>input split</a:t>
            </a:r>
            <a:r>
              <a:rPr lang="en-US" altLang="zh-CN" dirty="0"/>
              <a:t>)</a:t>
            </a:r>
            <a:r>
              <a:rPr lang="zh-CN" altLang="en-US" dirty="0" smtClean="0"/>
              <a:t>执行一个</a:t>
            </a:r>
            <a:r>
              <a:rPr lang="en-US" dirty="0" smtClean="0"/>
              <a:t>Map task.</a:t>
            </a:r>
            <a:endParaRPr lang="en-US" dirty="0" smtClean="0"/>
          </a:p>
          <a:p>
            <a:pPr lvl="2"/>
            <a:r>
              <a:rPr lang="en-US" altLang="zh-CN" dirty="0" smtClean="0"/>
              <a:t>Map task</a:t>
            </a:r>
            <a:r>
              <a:rPr lang="zh-CN" altLang="en-US" dirty="0" smtClean="0"/>
              <a:t>运行在集群中数据块所存储在的</a:t>
            </a:r>
            <a:r>
              <a:rPr lang="en-US" altLang="zh-CN" dirty="0" smtClean="0"/>
              <a:t>slave</a:t>
            </a:r>
            <a:r>
              <a:rPr lang="zh-CN" altLang="en-US" dirty="0" smtClean="0"/>
              <a:t>节点上</a:t>
            </a:r>
            <a:r>
              <a:rPr lang="en-US" altLang="zh-CN" dirty="0"/>
              <a:t>(data locality)</a:t>
            </a:r>
            <a:r>
              <a:rPr lang="en-US" dirty="0" smtClean="0"/>
              <a:t>.</a:t>
            </a:r>
            <a:endParaRPr lang="en-US" dirty="0" smtClean="0"/>
          </a:p>
          <a:p>
            <a:pPr lvl="2"/>
            <a:r>
              <a:rPr lang="zh-CN" altLang="en-US" dirty="0" smtClean="0"/>
              <a:t>提供给</a:t>
            </a:r>
            <a:r>
              <a:rPr lang="en-US" altLang="zh-CN" dirty="0"/>
              <a:t>Map task </a:t>
            </a:r>
            <a:r>
              <a:rPr lang="zh-CN" altLang="en-US" dirty="0" smtClean="0"/>
              <a:t>的输入是</a:t>
            </a:r>
            <a:r>
              <a:rPr lang="en-US" altLang="zh-CN" dirty="0" smtClean="0"/>
              <a:t>key-value</a:t>
            </a:r>
            <a:r>
              <a:rPr lang="zh-CN" altLang="en-US" dirty="0" smtClean="0"/>
              <a:t>对</a:t>
            </a:r>
            <a:r>
              <a:rPr lang="en-US" dirty="0" smtClean="0"/>
              <a:t>.</a:t>
            </a:r>
            <a:endParaRPr lang="en-US" dirty="0" smtClean="0"/>
          </a:p>
          <a:p>
            <a:pPr lvl="1"/>
            <a:r>
              <a:rPr lang="en-US" dirty="0" smtClean="0"/>
              <a:t>Shuffle and Sort</a:t>
            </a:r>
            <a:endParaRPr lang="en-US" dirty="0" smtClean="0"/>
          </a:p>
          <a:p>
            <a:pPr lvl="2"/>
            <a:r>
              <a:rPr lang="zh-CN" altLang="en-US" dirty="0" smtClean="0"/>
              <a:t>排序和整合在</a:t>
            </a:r>
            <a:r>
              <a:rPr lang="en-US" altLang="zh-CN" dirty="0" smtClean="0"/>
              <a:t>Map</a:t>
            </a:r>
            <a:r>
              <a:rPr lang="zh-CN" altLang="en-US" dirty="0" smtClean="0"/>
              <a:t>阶段所有执行完的</a:t>
            </a:r>
            <a:r>
              <a:rPr lang="en-US" altLang="zh-CN" dirty="0" smtClean="0"/>
              <a:t>Map</a:t>
            </a:r>
            <a:r>
              <a:rPr lang="zh-CN" altLang="en-US" dirty="0" smtClean="0"/>
              <a:t>的中间输出数据</a:t>
            </a:r>
            <a:endParaRPr lang="en-US" dirty="0" smtClean="0"/>
          </a:p>
          <a:p>
            <a:pPr lvl="1"/>
            <a:r>
              <a:rPr lang="en-US" dirty="0" smtClean="0"/>
              <a:t>Reduce</a:t>
            </a:r>
            <a:endParaRPr lang="en-US" dirty="0" smtClean="0"/>
          </a:p>
          <a:p>
            <a:pPr lvl="2"/>
            <a:r>
              <a:rPr lang="zh-CN" altLang="en-US" dirty="0"/>
              <a:t>对</a:t>
            </a:r>
            <a:r>
              <a:rPr lang="en-US" altLang="zh-CN" dirty="0"/>
              <a:t>map</a:t>
            </a:r>
            <a:r>
              <a:rPr lang="zh-CN" altLang="en-US" dirty="0"/>
              <a:t>阶段的结果进行</a:t>
            </a:r>
            <a:r>
              <a:rPr lang="zh-CN" altLang="en-US" dirty="0" smtClean="0"/>
              <a:t>汇总</a:t>
            </a:r>
            <a:endParaRPr lang="en-US" altLang="zh-CN" dirty="0" smtClean="0"/>
          </a:p>
          <a:p>
            <a:pPr lvl="2"/>
            <a:r>
              <a:rPr lang="en-US" altLang="zh-CN" dirty="0" smtClean="0"/>
              <a:t>Shuffle </a:t>
            </a:r>
            <a:r>
              <a:rPr lang="en-US" altLang="zh-CN" dirty="0"/>
              <a:t>and </a:t>
            </a:r>
            <a:r>
              <a:rPr lang="en-US" altLang="zh-CN" dirty="0" smtClean="0"/>
              <a:t>Sort</a:t>
            </a:r>
            <a:r>
              <a:rPr lang="zh-CN" altLang="en-US" dirty="0" smtClean="0"/>
              <a:t>阶段产生的中间数据作为</a:t>
            </a:r>
            <a:r>
              <a:rPr lang="en-US" altLang="zh-CN" dirty="0" smtClean="0"/>
              <a:t>Reduce</a:t>
            </a:r>
            <a:r>
              <a:rPr lang="zh-CN" altLang="en-US" dirty="0" smtClean="0"/>
              <a:t>阶段的输入数据</a:t>
            </a:r>
            <a:r>
              <a:rPr lang="en-US" dirty="0" smtClean="0"/>
              <a:t>. </a:t>
            </a:r>
            <a:endParaRPr lang="en-US" dirty="0" smtClean="0"/>
          </a:p>
          <a:p>
            <a:pPr lvl="2"/>
            <a:r>
              <a:rPr lang="en-US" dirty="0" smtClean="0"/>
              <a:t>R</a:t>
            </a:r>
            <a:r>
              <a:rPr lang="en-US" altLang="zh-CN" dirty="0" smtClean="0"/>
              <a:t>educe</a:t>
            </a:r>
            <a:r>
              <a:rPr lang="zh-CN" altLang="en-US" dirty="0" smtClean="0"/>
              <a:t>程序</a:t>
            </a:r>
            <a:r>
              <a:rPr lang="en-US" altLang="zh-CN" dirty="0" smtClean="0"/>
              <a:t>(</a:t>
            </a:r>
            <a:r>
              <a:rPr lang="zh-CN" altLang="en-US" dirty="0" smtClean="0"/>
              <a:t>开发者编写</a:t>
            </a:r>
            <a:r>
              <a:rPr lang="en-US" altLang="zh-CN" dirty="0" smtClean="0"/>
              <a:t>)</a:t>
            </a:r>
            <a:r>
              <a:rPr lang="zh-CN" altLang="en-US" dirty="0" smtClean="0"/>
              <a:t>生成最终的输出数据</a:t>
            </a:r>
            <a:r>
              <a:rPr lang="en-US" dirty="0" smtClean="0"/>
              <a:t>.</a:t>
            </a:r>
            <a:endParaRPr lang="en-US" dirty="0" smtClean="0"/>
          </a:p>
          <a:p>
            <a:pPr lvl="2"/>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Framework</a:t>
            </a:r>
            <a:endParaRPr lang="en-US" dirty="0"/>
          </a:p>
        </p:txBody>
      </p:sp>
      <p:sp>
        <p:nvSpPr>
          <p:cNvPr id="3" name="Content Placeholder 2"/>
          <p:cNvSpPr>
            <a:spLocks noGrp="1"/>
          </p:cNvSpPr>
          <p:nvPr>
            <p:ph idx="1"/>
          </p:nvPr>
        </p:nvSpPr>
        <p:spPr>
          <a:xfrm>
            <a:off x="609600" y="1447800"/>
            <a:ext cx="7918450" cy="3405035"/>
          </a:xfrm>
        </p:spPr>
        <p:txBody>
          <a:bodyPr/>
          <a:lstStyle/>
          <a:p>
            <a:pPr lvl="1"/>
            <a:r>
              <a:rPr lang="zh-CN" altLang="en-US" dirty="0"/>
              <a:t>一个以高可靠，高容错的方式编写程序并行的处理在大的集群上存储的大量的数据的软件框架，这些集群可以由通用的硬件组成</a:t>
            </a:r>
            <a:endParaRPr lang="en-US" dirty="0"/>
          </a:p>
          <a:p>
            <a:pPr lvl="1"/>
            <a:r>
              <a:rPr lang="en-US" altLang="zh-CN" dirty="0" err="1"/>
              <a:t>MapReduce</a:t>
            </a:r>
            <a:r>
              <a:rPr lang="zh-CN" altLang="en-US" dirty="0"/>
              <a:t>融入</a:t>
            </a:r>
            <a:r>
              <a:rPr lang="en-US" altLang="zh-CN" dirty="0"/>
              <a:t>HDFS</a:t>
            </a:r>
            <a:r>
              <a:rPr lang="zh-CN" altLang="en-US" dirty="0"/>
              <a:t>提供了在并行数据处理的好处</a:t>
            </a:r>
            <a:endParaRPr lang="en-US" dirty="0"/>
          </a:p>
          <a:p>
            <a:pPr lvl="1"/>
            <a:r>
              <a:rPr lang="zh-CN" altLang="en-US" dirty="0"/>
              <a:t>发送计算指令到数据存储本地磁盘</a:t>
            </a:r>
            <a:endParaRPr lang="en-US" dirty="0" smtClean="0"/>
          </a:p>
          <a:p>
            <a:pPr lvl="1"/>
            <a:r>
              <a:rPr lang="en-US" dirty="0" smtClean="0"/>
              <a:t>The framework:</a:t>
            </a:r>
            <a:endParaRPr lang="en-US" dirty="0" smtClean="0"/>
          </a:p>
          <a:p>
            <a:pPr lvl="2"/>
            <a:r>
              <a:rPr lang="en-US" altLang="zh-CN" dirty="0"/>
              <a:t>task</a:t>
            </a:r>
            <a:r>
              <a:rPr lang="zh-CN" altLang="en-US" dirty="0"/>
              <a:t>调度，监听，以及对失败的</a:t>
            </a:r>
            <a:r>
              <a:rPr lang="en-US" altLang="zh-CN" dirty="0"/>
              <a:t>task</a:t>
            </a:r>
            <a:r>
              <a:rPr lang="zh-CN" altLang="en-US" dirty="0"/>
              <a:t>重新执行</a:t>
            </a:r>
            <a:endParaRPr lang="en-US" dirty="0" smtClean="0"/>
          </a:p>
          <a:p>
            <a:pPr lvl="2"/>
            <a:r>
              <a:rPr lang="zh-CN" altLang="en-US" dirty="0"/>
              <a:t>其对开发者隐藏了复杂的内部实现</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err="1" smtClean="0"/>
              <a:t>MapReduce</a:t>
            </a:r>
            <a:r>
              <a:rPr lang="zh-CN" altLang="en-US" dirty="0" smtClean="0"/>
              <a:t>并行处理</a:t>
            </a:r>
            <a:endParaRPr lang="en-US" dirty="0" smtClean="0"/>
          </a:p>
        </p:txBody>
      </p:sp>
      <p:sp>
        <p:nvSpPr>
          <p:cNvPr id="4" name="Rounded Rectangle 3"/>
          <p:cNvSpPr/>
          <p:nvPr/>
        </p:nvSpPr>
        <p:spPr bwMode="auto">
          <a:xfrm>
            <a:off x="1973633" y="1981200"/>
            <a:ext cx="5029200" cy="533400"/>
          </a:xfrm>
          <a:prstGeom prst="round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endParaRPr lang="en-US" b="1" dirty="0" smtClean="0"/>
          </a:p>
          <a:p>
            <a:pPr algn="ctr" defTabSz="228600">
              <a:defRPr/>
            </a:pPr>
            <a:endParaRPr lang="en-US" b="1" dirty="0" smtClean="0"/>
          </a:p>
          <a:p>
            <a:pPr algn="ctr" defTabSz="228600">
              <a:defRPr/>
            </a:pPr>
            <a:endParaRPr lang="en-US" b="1" dirty="0" smtClean="0"/>
          </a:p>
          <a:p>
            <a:pPr algn="ctr" defTabSz="228600">
              <a:defRPr/>
            </a:pPr>
            <a:r>
              <a:rPr lang="en-US" b="1" dirty="0" smtClean="0">
                <a:solidFill>
                  <a:srgbClr val="0000FF"/>
                </a:solidFill>
                <a:latin typeface="Courier New" panose="02070309020205020404" pitchFamily="49" charset="0"/>
                <a:cs typeface="Courier New" panose="02070309020205020404" pitchFamily="49" charset="0"/>
              </a:rPr>
              <a:t>map(k1</a:t>
            </a:r>
            <a:r>
              <a:rPr lang="en-US" b="1" dirty="0">
                <a:solidFill>
                  <a:srgbClr val="0000FF"/>
                </a:solidFill>
                <a:latin typeface="Courier New" panose="02070309020205020404" pitchFamily="49" charset="0"/>
                <a:cs typeface="Courier New" panose="02070309020205020404" pitchFamily="49" charset="0"/>
              </a:rPr>
              <a:t>, v1) </a:t>
            </a:r>
            <a:r>
              <a:rPr lang="en-US" b="1" dirty="0" smtClean="0">
                <a:solidFill>
                  <a:srgbClr val="0000FF"/>
                </a:solidFill>
                <a:latin typeface="Courier New" panose="02070309020205020404" pitchFamily="49" charset="0"/>
                <a:cs typeface="Courier New" panose="02070309020205020404" pitchFamily="49" charset="0"/>
              </a:rPr>
              <a:t>--&gt; </a:t>
            </a:r>
            <a:r>
              <a:rPr lang="en-US" b="1" dirty="0">
                <a:solidFill>
                  <a:srgbClr val="0000FF"/>
                </a:solidFill>
                <a:latin typeface="Courier New" panose="02070309020205020404" pitchFamily="49" charset="0"/>
                <a:cs typeface="Courier New" panose="02070309020205020404" pitchFamily="49" charset="0"/>
              </a:rPr>
              <a:t>(k2, v2)</a:t>
            </a:r>
            <a:endParaRPr lang="en-US" b="1" dirty="0">
              <a:solidFill>
                <a:srgbClr val="0000FF"/>
              </a:solidFill>
              <a:latin typeface="Courier New" panose="02070309020205020404" pitchFamily="49" charset="0"/>
              <a:cs typeface="Courier New" panose="02070309020205020404" pitchFamily="49" charset="0"/>
            </a:endParaRPr>
          </a:p>
          <a:p>
            <a:pPr algn="ctr" defTabSz="228600">
              <a:defRPr/>
            </a:pPr>
            <a:endParaRPr lang="en-US" b="1" dirty="0"/>
          </a:p>
          <a:p>
            <a:pPr algn="ctr" defTabSz="228600">
              <a:defRPr/>
            </a:pPr>
            <a:endParaRPr lang="en-US" b="1" dirty="0"/>
          </a:p>
          <a:p>
            <a:pPr algn="ctr" defTabSz="228600">
              <a:defRPr/>
            </a:pPr>
            <a:endParaRPr lang="en-US" b="1" dirty="0"/>
          </a:p>
        </p:txBody>
      </p:sp>
      <p:sp>
        <p:nvSpPr>
          <p:cNvPr id="6" name="Rounded Rectangle 5"/>
          <p:cNvSpPr/>
          <p:nvPr/>
        </p:nvSpPr>
        <p:spPr bwMode="auto">
          <a:xfrm>
            <a:off x="1963422" y="4861841"/>
            <a:ext cx="5029200" cy="533400"/>
          </a:xfrm>
          <a:prstGeom prst="roundRect">
            <a:avLst/>
          </a:prstGeom>
          <a:solidFill>
            <a:schemeClr val="accent6">
              <a:lumMod val="40000"/>
              <a:lumOff val="60000"/>
            </a:schemeClr>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lgn="ctr" defTabSz="228600">
              <a:defRPr/>
            </a:pPr>
            <a:r>
              <a:rPr lang="en-US" b="1" dirty="0" smtClean="0">
                <a:solidFill>
                  <a:srgbClr val="0000FF"/>
                </a:solidFill>
                <a:latin typeface="Courier New" panose="02070309020205020404" pitchFamily="49" charset="0"/>
                <a:cs typeface="Courier New" panose="02070309020205020404" pitchFamily="49" charset="0"/>
              </a:rPr>
              <a:t>reduce(k2</a:t>
            </a:r>
            <a:r>
              <a:rPr lang="en-US" b="1" dirty="0">
                <a:solidFill>
                  <a:srgbClr val="0000FF"/>
                </a:solidFill>
                <a:latin typeface="Courier New" panose="02070309020205020404" pitchFamily="49" charset="0"/>
                <a:cs typeface="Courier New" panose="02070309020205020404" pitchFamily="49" charset="0"/>
              </a:rPr>
              <a:t>, list(v2)) </a:t>
            </a:r>
            <a:r>
              <a:rPr lang="en-US" b="1" dirty="0" smtClean="0">
                <a:solidFill>
                  <a:srgbClr val="0000FF"/>
                </a:solidFill>
                <a:latin typeface="Courier New" panose="02070309020205020404" pitchFamily="49" charset="0"/>
                <a:cs typeface="Courier New" panose="02070309020205020404" pitchFamily="49" charset="0"/>
              </a:rPr>
              <a:t>--&gt; </a:t>
            </a:r>
            <a:r>
              <a:rPr lang="en-US" b="1" dirty="0">
                <a:solidFill>
                  <a:srgbClr val="0000FF"/>
                </a:solidFill>
                <a:latin typeface="Courier New" panose="02070309020205020404" pitchFamily="49" charset="0"/>
                <a:cs typeface="Courier New" panose="02070309020205020404" pitchFamily="49" charset="0"/>
              </a:rPr>
              <a:t>(k3, v3)</a:t>
            </a:r>
            <a:endParaRPr lang="en-US" b="1" dirty="0">
              <a:solidFill>
                <a:srgbClr val="0000FF"/>
              </a:solidFill>
              <a:latin typeface="Courier New" panose="02070309020205020404" pitchFamily="49" charset="0"/>
              <a:cs typeface="Courier New" panose="02070309020205020404" pitchFamily="49" charset="0"/>
            </a:endParaRPr>
          </a:p>
        </p:txBody>
      </p:sp>
      <p:sp>
        <p:nvSpPr>
          <p:cNvPr id="9" name="TextBox 8"/>
          <p:cNvSpPr txBox="1"/>
          <p:nvPr/>
        </p:nvSpPr>
        <p:spPr>
          <a:xfrm>
            <a:off x="2632188" y="1066800"/>
            <a:ext cx="1795684" cy="646331"/>
          </a:xfrm>
          <a:prstGeom prst="rect">
            <a:avLst/>
          </a:prstGeom>
          <a:noFill/>
        </p:spPr>
        <p:txBody>
          <a:bodyPr wrap="none" rtlCol="0">
            <a:spAutoFit/>
          </a:bodyPr>
          <a:lstStyle/>
          <a:p>
            <a:r>
              <a:rPr lang="zh-CN" altLang="en-US" b="1" dirty="0" smtClean="0">
                <a:solidFill>
                  <a:schemeClr val="accent2"/>
                </a:solidFill>
                <a:latin typeface="LavosHandy™" pitchFamily="66" charset="0"/>
              </a:rPr>
              <a:t>处理输入</a:t>
            </a:r>
            <a:br>
              <a:rPr lang="en-US" b="1" dirty="0" smtClean="0">
                <a:solidFill>
                  <a:schemeClr val="accent2"/>
                </a:solidFill>
                <a:latin typeface="LavosHandy™" pitchFamily="66" charset="0"/>
              </a:rPr>
            </a:br>
            <a:r>
              <a:rPr lang="en-US" b="1" dirty="0" smtClean="0">
                <a:solidFill>
                  <a:schemeClr val="accent2"/>
                </a:solidFill>
                <a:latin typeface="LavosHandy™" pitchFamily="66" charset="0"/>
              </a:rPr>
              <a:t>“key-value” </a:t>
            </a:r>
            <a:r>
              <a:rPr lang="zh-CN" altLang="en-US" b="1" dirty="0" smtClean="0">
                <a:solidFill>
                  <a:schemeClr val="accent2"/>
                </a:solidFill>
                <a:latin typeface="LavosHandy™" pitchFamily="66" charset="0"/>
              </a:rPr>
              <a:t>对</a:t>
            </a:r>
            <a:endParaRPr lang="en-US" b="1" dirty="0">
              <a:solidFill>
                <a:schemeClr val="accent2"/>
              </a:solidFill>
              <a:latin typeface="LavosHandy™" pitchFamily="66" charset="0"/>
            </a:endParaRPr>
          </a:p>
        </p:txBody>
      </p:sp>
      <p:sp>
        <p:nvSpPr>
          <p:cNvPr id="19" name="TextBox 18"/>
          <p:cNvSpPr txBox="1"/>
          <p:nvPr/>
        </p:nvSpPr>
        <p:spPr>
          <a:xfrm>
            <a:off x="4690370" y="1066800"/>
            <a:ext cx="1346844" cy="646331"/>
          </a:xfrm>
          <a:prstGeom prst="rect">
            <a:avLst/>
          </a:prstGeom>
          <a:noFill/>
        </p:spPr>
        <p:txBody>
          <a:bodyPr wrap="none" rtlCol="0">
            <a:spAutoFit/>
          </a:bodyPr>
          <a:lstStyle/>
          <a:p>
            <a:r>
              <a:rPr lang="zh-CN" altLang="en-US" b="1" dirty="0" smtClean="0">
                <a:solidFill>
                  <a:schemeClr val="accent2"/>
                </a:solidFill>
                <a:latin typeface="LavosHandy™" pitchFamily="66" charset="0"/>
              </a:rPr>
              <a:t>产生了一些</a:t>
            </a:r>
            <a:endParaRPr lang="en-US" altLang="zh-CN" b="1" dirty="0" smtClean="0">
              <a:solidFill>
                <a:schemeClr val="accent2"/>
              </a:solidFill>
              <a:latin typeface="LavosHandy™" pitchFamily="66" charset="0"/>
            </a:endParaRPr>
          </a:p>
          <a:p>
            <a:r>
              <a:rPr lang="zh-CN" altLang="en-US" b="1" dirty="0" smtClean="0">
                <a:solidFill>
                  <a:schemeClr val="accent2"/>
                </a:solidFill>
                <a:latin typeface="LavosHandy™" pitchFamily="66" charset="0"/>
              </a:rPr>
              <a:t>中间数据</a:t>
            </a:r>
            <a:endParaRPr lang="en-US" b="1" dirty="0">
              <a:solidFill>
                <a:schemeClr val="accent2"/>
              </a:solidFill>
              <a:latin typeface="LavosHandy™" pitchFamily="66" charset="0"/>
            </a:endParaRPr>
          </a:p>
        </p:txBody>
      </p:sp>
      <p:sp>
        <p:nvSpPr>
          <p:cNvPr id="21" name="Right Brace 20"/>
          <p:cNvSpPr/>
          <p:nvPr/>
        </p:nvSpPr>
        <p:spPr bwMode="auto">
          <a:xfrm rot="16200000">
            <a:off x="3330309" y="1138286"/>
            <a:ext cx="390427" cy="1600200"/>
          </a:xfrm>
          <a:prstGeom prst="rightBrace">
            <a:avLst/>
          </a:prstGeom>
          <a:noFill/>
          <a:ln w="28575" cap="flat" cmpd="sng" algn="ctr">
            <a:solidFill>
              <a:schemeClr val="accent2"/>
            </a:solidFill>
            <a:prstDash val="solid"/>
            <a:round/>
            <a:headEnd type="none" w="sm" len="sm"/>
            <a:tailEnd type="non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23" name="Right Brace 22"/>
          <p:cNvSpPr/>
          <p:nvPr/>
        </p:nvSpPr>
        <p:spPr bwMode="auto">
          <a:xfrm rot="16200000">
            <a:off x="5344015" y="1304434"/>
            <a:ext cx="390427" cy="1286756"/>
          </a:xfrm>
          <a:prstGeom prst="rightBrace">
            <a:avLst/>
          </a:prstGeom>
          <a:noFill/>
          <a:ln w="28575" cap="flat" cmpd="sng" algn="ctr">
            <a:solidFill>
              <a:schemeClr val="accent2"/>
            </a:solidFill>
            <a:prstDash val="solid"/>
            <a:round/>
            <a:headEnd type="none" w="sm" len="sm"/>
            <a:tailEnd type="non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24" name="Right Brace 23"/>
          <p:cNvSpPr/>
          <p:nvPr/>
        </p:nvSpPr>
        <p:spPr bwMode="auto">
          <a:xfrm rot="5400000" flipV="1">
            <a:off x="3379012" y="4057419"/>
            <a:ext cx="390427" cy="2819401"/>
          </a:xfrm>
          <a:prstGeom prst="rightBrace">
            <a:avLst/>
          </a:prstGeom>
          <a:noFill/>
          <a:ln w="28575" cap="flat" cmpd="sng" algn="ctr">
            <a:solidFill>
              <a:schemeClr val="accent2"/>
            </a:solidFill>
            <a:prstDash val="solid"/>
            <a:round/>
            <a:headEnd type="none" w="sm" len="sm"/>
            <a:tailEnd type="non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25" name="TextBox 24"/>
          <p:cNvSpPr txBox="1"/>
          <p:nvPr/>
        </p:nvSpPr>
        <p:spPr>
          <a:xfrm>
            <a:off x="2221087" y="5700041"/>
            <a:ext cx="2659702" cy="369332"/>
          </a:xfrm>
          <a:prstGeom prst="rect">
            <a:avLst/>
          </a:prstGeom>
          <a:noFill/>
        </p:spPr>
        <p:txBody>
          <a:bodyPr wrap="none" rtlCol="0">
            <a:spAutoFit/>
          </a:bodyPr>
          <a:lstStyle/>
          <a:p>
            <a:r>
              <a:rPr lang="zh-CN" altLang="en-US" b="1" dirty="0" smtClean="0">
                <a:solidFill>
                  <a:schemeClr val="accent2"/>
                </a:solidFill>
                <a:latin typeface="LavosHandy™" pitchFamily="66" charset="0"/>
              </a:rPr>
              <a:t>以</a:t>
            </a:r>
            <a:r>
              <a:rPr lang="en-US" altLang="zh-CN" b="1" dirty="0" smtClean="0">
                <a:solidFill>
                  <a:schemeClr val="accent2"/>
                </a:solidFill>
                <a:latin typeface="LavosHandy™" pitchFamily="66" charset="0"/>
              </a:rPr>
              <a:t>key</a:t>
            </a:r>
            <a:r>
              <a:rPr lang="zh-CN" altLang="en-US" b="1" dirty="0" smtClean="0">
                <a:solidFill>
                  <a:schemeClr val="accent2"/>
                </a:solidFill>
                <a:latin typeface="LavosHandy™" pitchFamily="66" charset="0"/>
              </a:rPr>
              <a:t>合并所有的中间值</a:t>
            </a:r>
            <a:endParaRPr lang="en-US" b="1" dirty="0">
              <a:solidFill>
                <a:schemeClr val="accent2"/>
              </a:solidFill>
              <a:latin typeface="LavosHandy™" pitchFamily="66" charset="0"/>
            </a:endParaRPr>
          </a:p>
        </p:txBody>
      </p:sp>
      <p:sp>
        <p:nvSpPr>
          <p:cNvPr id="26" name="Right Brace 25"/>
          <p:cNvSpPr/>
          <p:nvPr/>
        </p:nvSpPr>
        <p:spPr bwMode="auto">
          <a:xfrm rot="5400000" flipV="1">
            <a:off x="6053186" y="4819419"/>
            <a:ext cx="390427" cy="1295401"/>
          </a:xfrm>
          <a:prstGeom prst="rightBrace">
            <a:avLst/>
          </a:prstGeom>
          <a:noFill/>
          <a:ln w="28575" cap="flat" cmpd="sng" algn="ctr">
            <a:solidFill>
              <a:schemeClr val="accent2"/>
            </a:solidFill>
            <a:prstDash val="solid"/>
            <a:round/>
            <a:headEnd type="none" w="sm" len="sm"/>
            <a:tailEnd type="non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eaLnBrk="1" latinLnBrk="0" hangingPunct="1">
              <a:lnSpc>
                <a:spcPct val="100000"/>
              </a:lnSpc>
              <a:spcBef>
                <a:spcPct val="20000"/>
              </a:spcBef>
              <a:buClr>
                <a:srgbClr val="FF0000"/>
              </a:buClr>
              <a:buSzTx/>
              <a:buFont typeface="Arial" panose="020B0604020202020204" pitchFamily="34" charset="0"/>
              <a:buNone/>
            </a:pPr>
            <a:endParaRPr lang="en-US" dirty="0" smtClean="0">
              <a:latin typeface="Arial" panose="020B0604020202020204" pitchFamily="34" charset="0"/>
            </a:endParaRPr>
          </a:p>
        </p:txBody>
      </p:sp>
      <p:sp>
        <p:nvSpPr>
          <p:cNvPr id="27" name="TextBox 26"/>
          <p:cNvSpPr txBox="1"/>
          <p:nvPr/>
        </p:nvSpPr>
        <p:spPr>
          <a:xfrm>
            <a:off x="5164508" y="5700041"/>
            <a:ext cx="2044149" cy="369332"/>
          </a:xfrm>
          <a:prstGeom prst="rect">
            <a:avLst/>
          </a:prstGeom>
          <a:noFill/>
        </p:spPr>
        <p:txBody>
          <a:bodyPr wrap="none" rtlCol="0">
            <a:spAutoFit/>
          </a:bodyPr>
          <a:lstStyle/>
          <a:p>
            <a:r>
              <a:rPr lang="zh-CN" altLang="en-US" b="1" dirty="0" smtClean="0">
                <a:solidFill>
                  <a:schemeClr val="accent2"/>
                </a:solidFill>
                <a:latin typeface="LavosHandy™" pitchFamily="66" charset="0"/>
              </a:rPr>
              <a:t>产生最终的结果集</a:t>
            </a:r>
            <a:endParaRPr lang="en-US" b="1" dirty="0">
              <a:solidFill>
                <a:schemeClr val="accent2"/>
              </a:solidFill>
              <a:latin typeface="LavosHandy™" pitchFamily="66" charset="0"/>
            </a:endParaRPr>
          </a:p>
        </p:txBody>
      </p:sp>
      <p:sp>
        <p:nvSpPr>
          <p:cNvPr id="28" name="TextBox 27"/>
          <p:cNvSpPr txBox="1"/>
          <p:nvPr/>
        </p:nvSpPr>
        <p:spPr>
          <a:xfrm>
            <a:off x="602033" y="2057400"/>
            <a:ext cx="1600200" cy="338554"/>
          </a:xfrm>
          <a:prstGeom prst="rect">
            <a:avLst/>
          </a:prstGeom>
          <a:noFill/>
        </p:spPr>
        <p:txBody>
          <a:bodyPr wrap="square" rtlCol="0">
            <a:spAutoFit/>
          </a:bodyPr>
          <a:lstStyle/>
          <a:p>
            <a:r>
              <a:rPr lang="en-US" sz="1600" b="1" dirty="0" smtClean="0"/>
              <a:t>Map phase</a:t>
            </a:r>
            <a:endParaRPr lang="en-US" sz="1600" b="1" dirty="0"/>
          </a:p>
        </p:txBody>
      </p:sp>
      <p:sp>
        <p:nvSpPr>
          <p:cNvPr id="29" name="TextBox 28"/>
          <p:cNvSpPr txBox="1"/>
          <p:nvPr/>
        </p:nvSpPr>
        <p:spPr>
          <a:xfrm>
            <a:off x="304800" y="4949709"/>
            <a:ext cx="1676400" cy="338554"/>
          </a:xfrm>
          <a:prstGeom prst="rect">
            <a:avLst/>
          </a:prstGeom>
          <a:noFill/>
        </p:spPr>
        <p:txBody>
          <a:bodyPr wrap="square" rtlCol="0">
            <a:spAutoFit/>
          </a:bodyPr>
          <a:lstStyle/>
          <a:p>
            <a:r>
              <a:rPr lang="en-US" sz="1600" b="1" dirty="0" smtClean="0"/>
              <a:t>Reduce phase</a:t>
            </a:r>
            <a:endParaRPr lang="en-US" sz="1600" b="1" dirty="0"/>
          </a:p>
        </p:txBody>
      </p:sp>
      <p:sp>
        <p:nvSpPr>
          <p:cNvPr id="31" name="Quad Arrow Callout 30"/>
          <p:cNvSpPr/>
          <p:nvPr/>
        </p:nvSpPr>
        <p:spPr bwMode="auto">
          <a:xfrm>
            <a:off x="3939267" y="3178630"/>
            <a:ext cx="990600" cy="990600"/>
          </a:xfrm>
          <a:prstGeom prst="quadArrowCallout">
            <a:avLst/>
          </a:prstGeom>
          <a:solidFill>
            <a:srgbClr val="92D05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Down Arrow 31"/>
          <p:cNvSpPr/>
          <p:nvPr/>
        </p:nvSpPr>
        <p:spPr bwMode="auto">
          <a:xfrm>
            <a:off x="4124325" y="2536372"/>
            <a:ext cx="609600" cy="609600"/>
          </a:xfrm>
          <a:prstGeom prst="downArrow">
            <a:avLst/>
          </a:prstGeom>
          <a:solidFill>
            <a:srgbClr val="FF000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Down Arrow 32"/>
          <p:cNvSpPr/>
          <p:nvPr/>
        </p:nvSpPr>
        <p:spPr bwMode="auto">
          <a:xfrm>
            <a:off x="4124325" y="4212774"/>
            <a:ext cx="609600" cy="609600"/>
          </a:xfrm>
          <a:prstGeom prst="downArrow">
            <a:avLst/>
          </a:prstGeom>
          <a:solidFill>
            <a:srgbClr val="FF0000"/>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TextBox 33"/>
          <p:cNvSpPr txBox="1"/>
          <p:nvPr/>
        </p:nvSpPr>
        <p:spPr>
          <a:xfrm>
            <a:off x="1653269" y="3505200"/>
            <a:ext cx="2209800" cy="584775"/>
          </a:xfrm>
          <a:prstGeom prst="rect">
            <a:avLst/>
          </a:prstGeom>
          <a:noFill/>
        </p:spPr>
        <p:txBody>
          <a:bodyPr wrap="square" rtlCol="0">
            <a:spAutoFit/>
          </a:bodyPr>
          <a:lstStyle/>
          <a:p>
            <a:r>
              <a:rPr lang="en-US" sz="1600" b="1" dirty="0" smtClean="0"/>
              <a:t>Shuffle and Sort phase</a:t>
            </a:r>
            <a:endParaRPr lang="en-US" sz="1600" b="1" dirty="0"/>
          </a:p>
        </p:txBody>
      </p:sp>
      <p:sp>
        <p:nvSpPr>
          <p:cNvPr id="22" name="Rectangle 21"/>
          <p:cNvSpPr/>
          <p:nvPr/>
        </p:nvSpPr>
        <p:spPr>
          <a:xfrm>
            <a:off x="4962525" y="3191470"/>
            <a:ext cx="3657600" cy="646331"/>
          </a:xfrm>
          <a:prstGeom prst="rect">
            <a:avLst/>
          </a:prstGeom>
        </p:spPr>
        <p:txBody>
          <a:bodyPr wrap="square">
            <a:spAutoFit/>
          </a:bodyPr>
          <a:lstStyle/>
          <a:p>
            <a:r>
              <a:rPr lang="zh-CN" altLang="en-US" b="1" dirty="0" smtClean="0">
                <a:solidFill>
                  <a:schemeClr val="accent2"/>
                </a:solidFill>
                <a:latin typeface="LavosHandy™" pitchFamily="66" charset="0"/>
              </a:rPr>
              <a:t>相同</a:t>
            </a:r>
            <a:r>
              <a:rPr lang="en-US" altLang="zh-CN" b="1" dirty="0" smtClean="0">
                <a:solidFill>
                  <a:schemeClr val="accent2"/>
                </a:solidFill>
                <a:latin typeface="LavosHandy™" pitchFamily="66" charset="0"/>
              </a:rPr>
              <a:t>key</a:t>
            </a:r>
            <a:r>
              <a:rPr lang="zh-CN" altLang="en-US" b="1" dirty="0" smtClean="0">
                <a:solidFill>
                  <a:schemeClr val="accent2"/>
                </a:solidFill>
                <a:latin typeface="LavosHandy™" pitchFamily="66" charset="0"/>
              </a:rPr>
              <a:t>的值发送到相同的</a:t>
            </a:r>
            <a:r>
              <a:rPr lang="en-US" altLang="zh-CN" b="1" dirty="0" smtClean="0">
                <a:solidFill>
                  <a:schemeClr val="accent2"/>
                </a:solidFill>
                <a:latin typeface="LavosHandy™" pitchFamily="66" charset="0"/>
              </a:rPr>
              <a:t>Reducer</a:t>
            </a:r>
            <a:r>
              <a:rPr lang="zh-CN" altLang="en-US" b="1" dirty="0" smtClean="0">
                <a:solidFill>
                  <a:schemeClr val="accent2"/>
                </a:solidFill>
                <a:latin typeface="LavosHandy™" pitchFamily="66" charset="0"/>
              </a:rPr>
              <a:t>并且以</a:t>
            </a:r>
            <a:r>
              <a:rPr lang="en-US" altLang="zh-CN" b="1" dirty="0" smtClean="0">
                <a:solidFill>
                  <a:schemeClr val="accent2"/>
                </a:solidFill>
                <a:latin typeface="LavosHandy™" pitchFamily="66" charset="0"/>
              </a:rPr>
              <a:t>key</a:t>
            </a:r>
            <a:r>
              <a:rPr lang="zh-CN" altLang="en-US" b="1" dirty="0" smtClean="0">
                <a:solidFill>
                  <a:schemeClr val="accent2"/>
                </a:solidFill>
                <a:latin typeface="LavosHandy™" pitchFamily="66" charset="0"/>
              </a:rPr>
              <a:t>进行排序</a:t>
            </a:r>
            <a:endParaRPr lang="en-US" b="1" dirty="0" smtClean="0">
              <a:solidFill>
                <a:schemeClr val="accent2"/>
              </a:solidFill>
              <a:latin typeface="LavosHandy™" pitchFamily="66" charset="0"/>
            </a:endParaRPr>
          </a:p>
        </p:txBody>
      </p:sp>
      <p:sp>
        <p:nvSpPr>
          <p:cNvPr id="20" name="Flowchart: Document 19"/>
          <p:cNvSpPr/>
          <p:nvPr/>
        </p:nvSpPr>
        <p:spPr bwMode="auto">
          <a:xfrm>
            <a:off x="390525" y="1066800"/>
            <a:ext cx="1143000" cy="772886"/>
          </a:xfrm>
          <a:prstGeom prst="flowChartDocumen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600" b="1" dirty="0" smtClean="0">
                <a:latin typeface="Courier New" panose="02070309020205020404" pitchFamily="49" charset="0"/>
                <a:cs typeface="Courier New" panose="02070309020205020404" pitchFamily="49" charset="0"/>
              </a:rPr>
              <a:t>Input (HDFS)</a:t>
            </a:r>
            <a:endParaRPr lang="en-US" sz="1600" b="1" dirty="0" smtClean="0">
              <a:latin typeface="Courier New" panose="02070309020205020404" pitchFamily="49" charset="0"/>
              <a:cs typeface="Courier New" panose="02070309020205020404" pitchFamily="49" charset="0"/>
            </a:endParaRPr>
          </a:p>
        </p:txBody>
      </p:sp>
      <p:sp>
        <p:nvSpPr>
          <p:cNvPr id="30" name="Parallelogram 29"/>
          <p:cNvSpPr/>
          <p:nvPr/>
        </p:nvSpPr>
        <p:spPr bwMode="auto">
          <a:xfrm>
            <a:off x="7553325" y="4953000"/>
            <a:ext cx="1371600" cy="685800"/>
          </a:xfrm>
          <a:prstGeom prst="parallelogram">
            <a:avLst/>
          </a:prstGeom>
          <a:solidFill>
            <a:schemeClr val="accent1">
              <a:lumMod val="9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defTabSz="228600">
              <a:spcBef>
                <a:spcPct val="20000"/>
              </a:spcBef>
              <a:buClr>
                <a:srgbClr val="FF0000"/>
              </a:buClr>
              <a:defRPr/>
            </a:pPr>
            <a:r>
              <a:rPr lang="en-US" sz="1600" b="1" dirty="0" smtClean="0">
                <a:latin typeface="Courier New" panose="02070309020205020404" pitchFamily="49" charset="0"/>
                <a:cs typeface="Courier New" panose="02070309020205020404" pitchFamily="49" charset="0"/>
              </a:rPr>
              <a:t>Output</a:t>
            </a:r>
            <a:endParaRPr lang="en-US" sz="1600" b="1" dirty="0" smtClean="0">
              <a:latin typeface="Courier New" panose="02070309020205020404" pitchFamily="49" charset="0"/>
              <a:cs typeface="Courier New" panose="02070309020205020404" pitchFamily="49" charset="0"/>
            </a:endParaRPr>
          </a:p>
          <a:p>
            <a:pPr defTabSz="228600">
              <a:spcBef>
                <a:spcPct val="20000"/>
              </a:spcBef>
              <a:buClr>
                <a:srgbClr val="FF0000"/>
              </a:buClr>
              <a:defRPr/>
            </a:pPr>
            <a:r>
              <a:rPr lang="en-US" sz="1600" b="1" dirty="0" smtClean="0">
                <a:latin typeface="Courier New" panose="02070309020205020404" pitchFamily="49" charset="0"/>
                <a:cs typeface="Courier New" panose="02070309020205020404" pitchFamily="49" charset="0"/>
              </a:rPr>
              <a:t>(HDFS)</a:t>
            </a:r>
            <a:endParaRPr lang="en-US" sz="1600" b="1" dirty="0" smtClean="0">
              <a:latin typeface="Courier New" panose="02070309020205020404" pitchFamily="49" charset="0"/>
              <a:cs typeface="Courier New" panose="02070309020205020404" pitchFamily="49" charset="0"/>
            </a:endParaRPr>
          </a:p>
        </p:txBody>
      </p:sp>
      <p:sp>
        <p:nvSpPr>
          <p:cNvPr id="36" name="Freeform 35"/>
          <p:cNvSpPr/>
          <p:nvPr/>
        </p:nvSpPr>
        <p:spPr bwMode="auto">
          <a:xfrm>
            <a:off x="1304925" y="1250043"/>
            <a:ext cx="838200" cy="731157"/>
          </a:xfrm>
          <a:custGeom>
            <a:avLst/>
            <a:gdLst>
              <a:gd name="connsiteX0" fmla="*/ 0 w 838200"/>
              <a:gd name="connsiteY0" fmla="*/ 132443 h 731157"/>
              <a:gd name="connsiteX1" fmla="*/ 522514 w 838200"/>
              <a:gd name="connsiteY1" fmla="*/ 99786 h 731157"/>
              <a:gd name="connsiteX2" fmla="*/ 838200 w 838200"/>
              <a:gd name="connsiteY2" fmla="*/ 731157 h 731157"/>
            </a:gdLst>
            <a:ahLst/>
            <a:cxnLst>
              <a:cxn ang="0">
                <a:pos x="connsiteX0" y="connsiteY0"/>
              </a:cxn>
              <a:cxn ang="0">
                <a:pos x="connsiteX1" y="connsiteY1"/>
              </a:cxn>
              <a:cxn ang="0">
                <a:pos x="connsiteX2" y="connsiteY2"/>
              </a:cxn>
            </a:cxnLst>
            <a:rect l="l" t="t" r="r" b="b"/>
            <a:pathLst>
              <a:path w="838200" h="731157">
                <a:moveTo>
                  <a:pt x="0" y="132443"/>
                </a:moveTo>
                <a:cubicBezTo>
                  <a:pt x="191407" y="66221"/>
                  <a:pt x="382814" y="0"/>
                  <a:pt x="522514" y="99786"/>
                </a:cubicBezTo>
                <a:cubicBezTo>
                  <a:pt x="662214" y="199572"/>
                  <a:pt x="750207" y="465364"/>
                  <a:pt x="838200" y="731157"/>
                </a:cubicBezTo>
              </a:path>
            </a:pathLst>
          </a:custGeom>
          <a:noFill/>
          <a:ln w="28575" cap="flat" cmpd="sng" algn="ctr">
            <a:solidFill>
              <a:schemeClr val="accent2"/>
            </a:solidFill>
            <a:prstDash val="solid"/>
            <a:round/>
            <a:headEnd type="oval"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Freeform 36"/>
          <p:cNvSpPr/>
          <p:nvPr/>
        </p:nvSpPr>
        <p:spPr bwMode="auto">
          <a:xfrm>
            <a:off x="6867525" y="4501243"/>
            <a:ext cx="794657" cy="636814"/>
          </a:xfrm>
          <a:custGeom>
            <a:avLst/>
            <a:gdLst>
              <a:gd name="connsiteX0" fmla="*/ 0 w 794657"/>
              <a:gd name="connsiteY0" fmla="*/ 538843 h 636814"/>
              <a:gd name="connsiteX1" fmla="*/ 217714 w 794657"/>
              <a:gd name="connsiteY1" fmla="*/ 16328 h 636814"/>
              <a:gd name="connsiteX2" fmla="*/ 794657 w 794657"/>
              <a:gd name="connsiteY2" fmla="*/ 636814 h 636814"/>
            </a:gdLst>
            <a:ahLst/>
            <a:cxnLst>
              <a:cxn ang="0">
                <a:pos x="connsiteX0" y="connsiteY0"/>
              </a:cxn>
              <a:cxn ang="0">
                <a:pos x="connsiteX1" y="connsiteY1"/>
              </a:cxn>
              <a:cxn ang="0">
                <a:pos x="connsiteX2" y="connsiteY2"/>
              </a:cxn>
            </a:cxnLst>
            <a:rect l="l" t="t" r="r" b="b"/>
            <a:pathLst>
              <a:path w="794657" h="636814">
                <a:moveTo>
                  <a:pt x="0" y="538843"/>
                </a:moveTo>
                <a:cubicBezTo>
                  <a:pt x="42635" y="269421"/>
                  <a:pt x="85271" y="0"/>
                  <a:pt x="217714" y="16328"/>
                </a:cubicBezTo>
                <a:cubicBezTo>
                  <a:pt x="350157" y="32656"/>
                  <a:pt x="572407" y="334735"/>
                  <a:pt x="794657" y="636814"/>
                </a:cubicBezTo>
              </a:path>
            </a:pathLst>
          </a:custGeom>
          <a:noFill/>
          <a:ln w="28575" cap="flat" cmpd="sng" algn="ctr">
            <a:solidFill>
              <a:schemeClr val="accent2"/>
            </a:solidFill>
            <a:prstDash val="solid"/>
            <a:round/>
            <a:headEnd type="oval" w="sm" len="sm"/>
            <a:tailEnd type="triangle" w="lg" len="lg"/>
          </a:ln>
          <a:effectLst>
            <a:outerShdw blurRad="50800" dist="38100" dir="5400000" algn="t" rotWithShape="0">
              <a:prstClr val="black">
                <a:alpha val="40000"/>
              </a:prstClr>
            </a:outerShdw>
          </a:effectLst>
        </p:spPr>
        <p:txBody>
          <a:bodyPr vert="horz" wrap="square" lIns="91440" tIns="45720" rIns="91440" bIns="45720" numCol="1" rtlCol="0" anchor="t" anchorCtr="0" compatLnSpc="1"/>
          <a:lstStyle/>
          <a:p>
            <a:pPr algn="ctr" defTabSz="228600">
              <a:spcBef>
                <a:spcPct val="20000"/>
              </a:spcBef>
              <a:buClr>
                <a:srgbClr val="FF0000"/>
              </a:buClr>
            </a:pPr>
            <a:endParaRPr lang="en-US"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t>
            </a:r>
            <a:r>
              <a:rPr lang="zh-CN" altLang="en-US" dirty="0" smtClean="0"/>
              <a:t>任务</a:t>
            </a:r>
            <a:endParaRPr lang="en-US" dirty="0"/>
          </a:p>
        </p:txBody>
      </p:sp>
      <p:grpSp>
        <p:nvGrpSpPr>
          <p:cNvPr id="3" name="Group 111"/>
          <p:cNvGrpSpPr/>
          <p:nvPr/>
        </p:nvGrpSpPr>
        <p:grpSpPr>
          <a:xfrm>
            <a:off x="4114800" y="2137269"/>
            <a:ext cx="1460401" cy="1170915"/>
            <a:chOff x="4114800" y="2137269"/>
            <a:chExt cx="1460401" cy="1170915"/>
          </a:xfrm>
        </p:grpSpPr>
        <p:cxnSp>
          <p:nvCxnSpPr>
            <p:cNvPr id="4" name="Straight Connector 3"/>
            <p:cNvCxnSpPr/>
            <p:nvPr/>
          </p:nvCxnSpPr>
          <p:spPr>
            <a:xfrm>
              <a:off x="4114800" y="2137269"/>
              <a:ext cx="1460401" cy="228552"/>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5" name="Straight Connector 4"/>
            <p:cNvCxnSpPr/>
            <p:nvPr/>
          </p:nvCxnSpPr>
          <p:spPr>
            <a:xfrm>
              <a:off x="4114800" y="2137269"/>
              <a:ext cx="1460401" cy="584630"/>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6" name="Straight Connector 5"/>
            <p:cNvCxnSpPr/>
            <p:nvPr/>
          </p:nvCxnSpPr>
          <p:spPr>
            <a:xfrm flipV="1">
              <a:off x="4114800" y="2407225"/>
              <a:ext cx="1460401" cy="2318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7" name="Straight Connector 6"/>
            <p:cNvCxnSpPr/>
            <p:nvPr/>
          </p:nvCxnSpPr>
          <p:spPr>
            <a:xfrm>
              <a:off x="4114800" y="2430411"/>
              <a:ext cx="1460401" cy="54322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8" name="Straight Connector 7"/>
            <p:cNvCxnSpPr/>
            <p:nvPr/>
          </p:nvCxnSpPr>
          <p:spPr>
            <a:xfrm flipV="1">
              <a:off x="4114800" y="2460223"/>
              <a:ext cx="1460401" cy="26167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9" name="Straight Connector 8"/>
            <p:cNvCxnSpPr/>
            <p:nvPr/>
          </p:nvCxnSpPr>
          <p:spPr>
            <a:xfrm flipV="1">
              <a:off x="4114800" y="2721898"/>
              <a:ext cx="1460401" cy="58628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10" name="Straight Connector 9"/>
            <p:cNvCxnSpPr/>
            <p:nvPr/>
          </p:nvCxnSpPr>
          <p:spPr>
            <a:xfrm flipV="1">
              <a:off x="4114800" y="2503283"/>
              <a:ext cx="1460401" cy="511759"/>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11" name="Straight Connector 10"/>
            <p:cNvCxnSpPr/>
            <p:nvPr/>
          </p:nvCxnSpPr>
          <p:spPr>
            <a:xfrm>
              <a:off x="4114800" y="3015042"/>
              <a:ext cx="1460401" cy="21530"/>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grpSp>
      <p:grpSp>
        <p:nvGrpSpPr>
          <p:cNvPr id="12" name="Group 110"/>
          <p:cNvGrpSpPr/>
          <p:nvPr/>
        </p:nvGrpSpPr>
        <p:grpSpPr>
          <a:xfrm>
            <a:off x="4215471" y="2057400"/>
            <a:ext cx="1219200" cy="1219200"/>
            <a:chOff x="4215471" y="2057400"/>
            <a:chExt cx="1219200" cy="1219200"/>
          </a:xfrm>
        </p:grpSpPr>
        <p:sp>
          <p:nvSpPr>
            <p:cNvPr id="13" name="Quad Arrow Callout 12"/>
            <p:cNvSpPr/>
            <p:nvPr/>
          </p:nvSpPr>
          <p:spPr bwMode="auto">
            <a:xfrm>
              <a:off x="4215471" y="2057400"/>
              <a:ext cx="1219200" cy="12192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4418428" y="2407920"/>
              <a:ext cx="808892" cy="553998"/>
            </a:xfrm>
            <a:prstGeom prst="rect">
              <a:avLst/>
            </a:prstGeom>
            <a:noFill/>
          </p:spPr>
          <p:txBody>
            <a:bodyPr wrap="square" rtlCol="0">
              <a:spAutoFit/>
            </a:bodyPr>
            <a:lstStyle/>
            <a:p>
              <a:pPr algn="ctr"/>
              <a:r>
                <a:rPr lang="en-US" sz="1000" b="1" dirty="0" smtClean="0">
                  <a:solidFill>
                    <a:srgbClr val="0000FF"/>
                  </a:solidFill>
                  <a:latin typeface="Courier New" panose="02070309020205020404" pitchFamily="49" charset="0"/>
                  <a:cs typeface="Courier New" panose="02070309020205020404" pitchFamily="49" charset="0"/>
                </a:rPr>
                <a:t>Shuffle</a:t>
              </a:r>
              <a:endParaRPr lang="en-US" sz="1000" b="1" dirty="0" smtClean="0">
                <a:solidFill>
                  <a:srgbClr val="0000FF"/>
                </a:solidFill>
                <a:latin typeface="Courier New" panose="02070309020205020404" pitchFamily="49" charset="0"/>
                <a:cs typeface="Courier New" panose="02070309020205020404" pitchFamily="49" charset="0"/>
              </a:endParaRPr>
            </a:p>
            <a:p>
              <a:pPr algn="ctr"/>
              <a:r>
                <a:rPr lang="en-US" sz="1000" b="1" dirty="0" smtClean="0">
                  <a:solidFill>
                    <a:srgbClr val="0000FF"/>
                  </a:solidFill>
                  <a:latin typeface="Courier New" panose="02070309020205020404" pitchFamily="49" charset="0"/>
                  <a:cs typeface="Courier New" panose="02070309020205020404" pitchFamily="49" charset="0"/>
                </a:rPr>
                <a:t>and </a:t>
              </a:r>
              <a:endParaRPr lang="en-US" sz="1000" b="1" dirty="0" smtClean="0">
                <a:solidFill>
                  <a:srgbClr val="0000FF"/>
                </a:solidFill>
                <a:latin typeface="Courier New" panose="02070309020205020404" pitchFamily="49" charset="0"/>
                <a:cs typeface="Courier New" panose="02070309020205020404" pitchFamily="49" charset="0"/>
              </a:endParaRPr>
            </a:p>
            <a:p>
              <a:pPr algn="ctr"/>
              <a:r>
                <a:rPr lang="en-US" sz="1000" b="1" dirty="0" smtClean="0">
                  <a:solidFill>
                    <a:srgbClr val="0000FF"/>
                  </a:solidFill>
                  <a:latin typeface="Courier New" panose="02070309020205020404" pitchFamily="49" charset="0"/>
                  <a:cs typeface="Courier New" panose="02070309020205020404" pitchFamily="49" charset="0"/>
                </a:rPr>
                <a:t>Sort</a:t>
              </a:r>
              <a:endParaRPr lang="en-US" sz="1000" b="1" dirty="0">
                <a:solidFill>
                  <a:srgbClr val="0000FF"/>
                </a:solidFill>
                <a:latin typeface="Courier New" panose="02070309020205020404" pitchFamily="49" charset="0"/>
                <a:cs typeface="Courier New" panose="02070309020205020404" pitchFamily="49" charset="0"/>
              </a:endParaRPr>
            </a:p>
          </p:txBody>
        </p:sp>
      </p:grpSp>
      <p:grpSp>
        <p:nvGrpSpPr>
          <p:cNvPr id="15" name="Group 69"/>
          <p:cNvGrpSpPr/>
          <p:nvPr/>
        </p:nvGrpSpPr>
        <p:grpSpPr>
          <a:xfrm>
            <a:off x="2682665" y="2213125"/>
            <a:ext cx="331624" cy="1049103"/>
            <a:chOff x="2048937" y="2063702"/>
            <a:chExt cx="331624" cy="1049103"/>
          </a:xfrm>
        </p:grpSpPr>
        <p:sp>
          <p:nvSpPr>
            <p:cNvPr id="16" name="Rectangle 32"/>
            <p:cNvSpPr>
              <a:spLocks noChangeArrowheads="1"/>
            </p:cNvSpPr>
            <p:nvPr/>
          </p:nvSpPr>
          <p:spPr bwMode="auto">
            <a:xfrm>
              <a:off x="2048937" y="2902959"/>
              <a:ext cx="331624" cy="209846"/>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marL="0" marR="0" lvl="0" indent="0" algn="ctr" defTabSz="228600" eaLnBrk="1" latinLnBrk="0" hangingPunct="1">
                <a:lnSpc>
                  <a:spcPct val="100000"/>
                </a:lnSpc>
                <a:spcBef>
                  <a:spcPct val="20000"/>
                </a:spcBef>
                <a:buClr>
                  <a:srgbClr val="FF0000"/>
                </a:buClr>
                <a:buSzPct val="100000"/>
                <a:buFont typeface="Times New Roman" panose="02020603050405020304" pitchFamily="18" charset="0"/>
                <a:buNone/>
                <a:defRPr/>
              </a:pPr>
              <a:endParaRPr lang="en-US" sz="1400" b="1" dirty="0">
                <a:latin typeface="Arial" panose="020B0604020202020204" pitchFamily="34" charset="0"/>
                <a:cs typeface="+mn-cs"/>
              </a:endParaRPr>
            </a:p>
          </p:txBody>
        </p:sp>
        <p:sp>
          <p:nvSpPr>
            <p:cNvPr id="17" name="Rectangle 32"/>
            <p:cNvSpPr>
              <a:spLocks noChangeArrowheads="1"/>
            </p:cNvSpPr>
            <p:nvPr/>
          </p:nvSpPr>
          <p:spPr bwMode="auto">
            <a:xfrm>
              <a:off x="2048937" y="2693113"/>
              <a:ext cx="331624" cy="209846"/>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sp>
          <p:nvSpPr>
            <p:cNvPr id="18" name="Rectangle 32"/>
            <p:cNvSpPr>
              <a:spLocks noChangeArrowheads="1"/>
            </p:cNvSpPr>
            <p:nvPr/>
          </p:nvSpPr>
          <p:spPr bwMode="auto">
            <a:xfrm>
              <a:off x="2048937" y="2483267"/>
              <a:ext cx="331624" cy="209846"/>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marL="0" marR="0" lvl="0" indent="0" algn="ctr" defTabSz="228600" eaLnBrk="1" latinLnBrk="0" hangingPunct="1">
                <a:lnSpc>
                  <a:spcPct val="100000"/>
                </a:lnSpc>
                <a:spcBef>
                  <a:spcPct val="20000"/>
                </a:spcBef>
                <a:buClr>
                  <a:srgbClr val="FF0000"/>
                </a:buClr>
                <a:buSzPct val="100000"/>
                <a:buFont typeface="Times New Roman" panose="02020603050405020304" pitchFamily="18" charset="0"/>
                <a:buNone/>
                <a:defRPr/>
              </a:pPr>
              <a:endParaRPr lang="en-US" sz="1400" b="1" dirty="0">
                <a:latin typeface="Arial" panose="020B0604020202020204" pitchFamily="34" charset="0"/>
                <a:cs typeface="+mn-cs"/>
              </a:endParaRPr>
            </a:p>
          </p:txBody>
        </p:sp>
        <p:sp>
          <p:nvSpPr>
            <p:cNvPr id="19" name="Rectangle 32"/>
            <p:cNvSpPr>
              <a:spLocks noChangeArrowheads="1"/>
            </p:cNvSpPr>
            <p:nvPr/>
          </p:nvSpPr>
          <p:spPr bwMode="auto">
            <a:xfrm>
              <a:off x="2048937" y="2273548"/>
              <a:ext cx="331624" cy="209846"/>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sp>
          <p:nvSpPr>
            <p:cNvPr id="20" name="Rectangle 32"/>
            <p:cNvSpPr>
              <a:spLocks noChangeArrowheads="1"/>
            </p:cNvSpPr>
            <p:nvPr/>
          </p:nvSpPr>
          <p:spPr bwMode="auto">
            <a:xfrm>
              <a:off x="2048937" y="2063702"/>
              <a:ext cx="331624" cy="209846"/>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marL="0" marR="0" lvl="0" indent="0" algn="ctr" defTabSz="228600" eaLnBrk="1" latinLnBrk="0" hangingPunct="1">
                <a:lnSpc>
                  <a:spcPct val="100000"/>
                </a:lnSpc>
                <a:spcBef>
                  <a:spcPct val="20000"/>
                </a:spcBef>
                <a:buClr>
                  <a:srgbClr val="FF0000"/>
                </a:buClr>
                <a:buSzPct val="100000"/>
                <a:buFont typeface="Times New Roman" panose="02020603050405020304" pitchFamily="18" charset="0"/>
                <a:buNone/>
                <a:defRPr/>
              </a:pPr>
              <a:endParaRPr lang="en-US" sz="1400" b="1" dirty="0">
                <a:latin typeface="Arial" panose="020B0604020202020204" pitchFamily="34" charset="0"/>
                <a:cs typeface="+mn-cs"/>
              </a:endParaRPr>
            </a:p>
          </p:txBody>
        </p:sp>
      </p:grpSp>
      <p:grpSp>
        <p:nvGrpSpPr>
          <p:cNvPr id="21" name="Group 70"/>
          <p:cNvGrpSpPr/>
          <p:nvPr/>
        </p:nvGrpSpPr>
        <p:grpSpPr bwMode="auto">
          <a:xfrm>
            <a:off x="2682404" y="4191261"/>
            <a:ext cx="332149" cy="838025"/>
            <a:chOff x="668494" y="3003798"/>
            <a:chExt cx="199709" cy="804455"/>
          </a:xfrm>
        </p:grpSpPr>
        <p:sp>
          <p:nvSpPr>
            <p:cNvPr id="22" name="Rectangle 32"/>
            <p:cNvSpPr>
              <a:spLocks noChangeArrowheads="1"/>
            </p:cNvSpPr>
            <p:nvPr/>
          </p:nvSpPr>
          <p:spPr bwMode="auto">
            <a:xfrm>
              <a:off x="668494" y="3607109"/>
              <a:ext cx="199709" cy="201144"/>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sp>
          <p:nvSpPr>
            <p:cNvPr id="23" name="Rectangle 32"/>
            <p:cNvSpPr>
              <a:spLocks noChangeArrowheads="1"/>
            </p:cNvSpPr>
            <p:nvPr/>
          </p:nvSpPr>
          <p:spPr bwMode="auto">
            <a:xfrm>
              <a:off x="668494" y="3405965"/>
              <a:ext cx="199709" cy="201144"/>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sp>
          <p:nvSpPr>
            <p:cNvPr id="24" name="Rectangle 32"/>
            <p:cNvSpPr>
              <a:spLocks noChangeArrowheads="1"/>
            </p:cNvSpPr>
            <p:nvPr/>
          </p:nvSpPr>
          <p:spPr bwMode="auto">
            <a:xfrm>
              <a:off x="668494" y="3204821"/>
              <a:ext cx="199709" cy="201144"/>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sp>
          <p:nvSpPr>
            <p:cNvPr id="25" name="Rectangle 32"/>
            <p:cNvSpPr>
              <a:spLocks noChangeArrowheads="1"/>
            </p:cNvSpPr>
            <p:nvPr/>
          </p:nvSpPr>
          <p:spPr bwMode="auto">
            <a:xfrm>
              <a:off x="668494" y="3003798"/>
              <a:ext cx="199709" cy="201144"/>
            </a:xfrm>
            <a:prstGeom prst="rec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buSzPct val="100000"/>
                <a:defRPr/>
              </a:pPr>
              <a:endParaRPr lang="en-US" sz="1400" b="1" dirty="0">
                <a:latin typeface="Arial" panose="020B0604020202020204" pitchFamily="34" charset="0"/>
                <a:cs typeface="+mn-cs"/>
              </a:endParaRPr>
            </a:p>
          </p:txBody>
        </p:sp>
      </p:grpSp>
      <p:sp>
        <p:nvSpPr>
          <p:cNvPr id="26" name="Flowchart: Document 25"/>
          <p:cNvSpPr/>
          <p:nvPr/>
        </p:nvSpPr>
        <p:spPr bwMode="auto">
          <a:xfrm>
            <a:off x="1014728" y="2511623"/>
            <a:ext cx="1219200" cy="609600"/>
          </a:xfrm>
          <a:prstGeom prst="flowChartDocumen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200" b="1" dirty="0" smtClean="0">
                <a:latin typeface="Arial" panose="020B0604020202020204" pitchFamily="34" charset="0"/>
                <a:cs typeface="+mn-cs"/>
              </a:rPr>
              <a:t>Input 1</a:t>
            </a:r>
            <a:endParaRPr lang="en-US" sz="1200" b="1" dirty="0" smtClean="0">
              <a:latin typeface="Arial" panose="020B0604020202020204" pitchFamily="34" charset="0"/>
              <a:cs typeface="+mn-cs"/>
            </a:endParaRPr>
          </a:p>
          <a:p>
            <a:pPr algn="ctr" defTabSz="228600">
              <a:spcBef>
                <a:spcPct val="20000"/>
              </a:spcBef>
              <a:buClr>
                <a:srgbClr val="FF0000"/>
              </a:buClr>
              <a:defRPr/>
            </a:pPr>
            <a:r>
              <a:rPr lang="en-US" sz="1200" b="1" dirty="0" smtClean="0">
                <a:latin typeface="Arial" panose="020B0604020202020204" pitchFamily="34" charset="0"/>
                <a:cs typeface="+mn-cs"/>
              </a:rPr>
              <a:t>(HDFS)</a:t>
            </a:r>
            <a:endParaRPr lang="en-US" sz="1200" b="1" dirty="0" smtClean="0">
              <a:latin typeface="Arial" panose="020B0604020202020204" pitchFamily="34" charset="0"/>
              <a:cs typeface="+mn-cs"/>
            </a:endParaRPr>
          </a:p>
        </p:txBody>
      </p:sp>
      <p:sp>
        <p:nvSpPr>
          <p:cNvPr id="27" name="Flowchart: Document 26"/>
          <p:cNvSpPr/>
          <p:nvPr/>
        </p:nvSpPr>
        <p:spPr bwMode="auto">
          <a:xfrm>
            <a:off x="1014728" y="4340423"/>
            <a:ext cx="1219200" cy="609600"/>
          </a:xfrm>
          <a:prstGeom prst="flowChartDocument">
            <a:avLst/>
          </a:prstGeom>
          <a:solidFill>
            <a:schemeClr val="bg1">
              <a:lumMod val="95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lstStyle/>
          <a:p>
            <a:pPr algn="ctr" defTabSz="228600">
              <a:spcBef>
                <a:spcPct val="20000"/>
              </a:spcBef>
              <a:buClr>
                <a:srgbClr val="FF0000"/>
              </a:buClr>
              <a:defRPr/>
            </a:pPr>
            <a:r>
              <a:rPr lang="en-US" sz="1200" b="1" dirty="0" smtClean="0">
                <a:latin typeface="Arial" panose="020B0604020202020204" pitchFamily="34" charset="0"/>
                <a:cs typeface="+mn-cs"/>
              </a:rPr>
              <a:t>Input  2</a:t>
            </a:r>
            <a:endParaRPr lang="en-US" sz="1200" b="1" dirty="0" smtClean="0">
              <a:latin typeface="Arial" panose="020B0604020202020204" pitchFamily="34" charset="0"/>
              <a:cs typeface="+mn-cs"/>
            </a:endParaRPr>
          </a:p>
          <a:p>
            <a:pPr algn="ctr" defTabSz="228600">
              <a:spcBef>
                <a:spcPct val="20000"/>
              </a:spcBef>
              <a:buClr>
                <a:srgbClr val="FF0000"/>
              </a:buClr>
              <a:defRPr/>
            </a:pPr>
            <a:r>
              <a:rPr lang="en-US" sz="1200" b="1" dirty="0" smtClean="0">
                <a:latin typeface="Arial" panose="020B0604020202020204" pitchFamily="34" charset="0"/>
                <a:cs typeface="+mn-cs"/>
              </a:rPr>
              <a:t>(HDFS)</a:t>
            </a:r>
            <a:endParaRPr lang="en-US" sz="1200" b="1" dirty="0" smtClean="0">
              <a:latin typeface="Arial" panose="020B0604020202020204" pitchFamily="34" charset="0"/>
              <a:cs typeface="+mn-cs"/>
            </a:endParaRPr>
          </a:p>
        </p:txBody>
      </p:sp>
      <p:grpSp>
        <p:nvGrpSpPr>
          <p:cNvPr id="28" name="Group 106"/>
          <p:cNvGrpSpPr/>
          <p:nvPr/>
        </p:nvGrpSpPr>
        <p:grpSpPr>
          <a:xfrm>
            <a:off x="5662928" y="2285201"/>
            <a:ext cx="762001" cy="870856"/>
            <a:chOff x="5662928" y="2285201"/>
            <a:chExt cx="762001" cy="870856"/>
          </a:xfrm>
        </p:grpSpPr>
        <p:sp>
          <p:nvSpPr>
            <p:cNvPr id="29" name="Rectangle 32"/>
            <p:cNvSpPr>
              <a:spLocks noChangeArrowheads="1"/>
            </p:cNvSpPr>
            <p:nvPr/>
          </p:nvSpPr>
          <p:spPr bwMode="auto">
            <a:xfrm>
              <a:off x="5662928" y="2600887"/>
              <a:ext cx="762000" cy="2286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marL="0" marR="0" lvl="0" indent="0" defTabSz="228600" eaLnBrk="1" latinLnBrk="0" hangingPunct="1">
                <a:lnSpc>
                  <a:spcPct val="100000"/>
                </a:lnSpc>
                <a:spcBef>
                  <a:spcPct val="20000"/>
                </a:spcBef>
                <a:buClr>
                  <a:srgbClr val="FF0000"/>
                </a:buClr>
                <a:buSzPct val="100000"/>
                <a:buFont typeface="Times New Roman" panose="02020603050405020304" pitchFamily="18" charset="0"/>
                <a:buNone/>
                <a:defRPr/>
              </a:pPr>
              <a:r>
                <a:rPr lang="en-US" sz="1200" b="1" dirty="0" smtClean="0">
                  <a:latin typeface="Courier New" panose="02070309020205020404" pitchFamily="49" charset="0"/>
                  <a:cs typeface="Courier New" panose="02070309020205020404" pitchFamily="49" charset="0"/>
                </a:rPr>
                <a:t>REDUCE</a:t>
              </a:r>
              <a:endParaRPr lang="en-US" sz="1200" b="1" dirty="0">
                <a:latin typeface="Courier New" panose="02070309020205020404" pitchFamily="49" charset="0"/>
                <a:cs typeface="Courier New" panose="02070309020205020404" pitchFamily="49" charset="0"/>
              </a:endParaRPr>
            </a:p>
          </p:txBody>
        </p:sp>
        <p:sp>
          <p:nvSpPr>
            <p:cNvPr id="30" name="Rectangle 32"/>
            <p:cNvSpPr>
              <a:spLocks noChangeArrowheads="1"/>
            </p:cNvSpPr>
            <p:nvPr/>
          </p:nvSpPr>
          <p:spPr bwMode="auto">
            <a:xfrm>
              <a:off x="5662928" y="2927457"/>
              <a:ext cx="762000" cy="2286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marL="0" marR="0" lvl="0" indent="0" defTabSz="228600" eaLnBrk="1" latinLnBrk="0" hangingPunct="1">
                <a:lnSpc>
                  <a:spcPct val="100000"/>
                </a:lnSpc>
                <a:spcBef>
                  <a:spcPct val="20000"/>
                </a:spcBef>
                <a:buClr>
                  <a:srgbClr val="FF0000"/>
                </a:buClr>
                <a:buSzPct val="100000"/>
                <a:buFont typeface="Times New Roman" panose="02020603050405020304" pitchFamily="18" charset="0"/>
                <a:buNone/>
                <a:defRPr/>
              </a:pPr>
              <a:r>
                <a:rPr lang="en-US" sz="1200" b="1" dirty="0" smtClean="0">
                  <a:latin typeface="Courier New" panose="02070309020205020404" pitchFamily="49" charset="0"/>
                  <a:cs typeface="Courier New" panose="02070309020205020404" pitchFamily="49" charset="0"/>
                </a:rPr>
                <a:t>REDUCE</a:t>
              </a:r>
              <a:endParaRPr lang="en-US" sz="1200" b="1" dirty="0">
                <a:latin typeface="Courier New" panose="02070309020205020404" pitchFamily="49" charset="0"/>
                <a:cs typeface="Courier New" panose="02070309020205020404" pitchFamily="49" charset="0"/>
              </a:endParaRPr>
            </a:p>
          </p:txBody>
        </p:sp>
        <p:sp>
          <p:nvSpPr>
            <p:cNvPr id="31" name="Rectangle 32"/>
            <p:cNvSpPr>
              <a:spLocks noChangeArrowheads="1"/>
            </p:cNvSpPr>
            <p:nvPr/>
          </p:nvSpPr>
          <p:spPr bwMode="auto">
            <a:xfrm>
              <a:off x="5662929" y="2285201"/>
              <a:ext cx="762000" cy="2286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marL="0" marR="0" lvl="0" indent="0" defTabSz="228600" eaLnBrk="1" latinLnBrk="0" hangingPunct="1">
                <a:lnSpc>
                  <a:spcPct val="100000"/>
                </a:lnSpc>
                <a:spcBef>
                  <a:spcPct val="20000"/>
                </a:spcBef>
                <a:buClr>
                  <a:srgbClr val="FF0000"/>
                </a:buClr>
                <a:buSzPct val="100000"/>
                <a:buFont typeface="Times New Roman" panose="02020603050405020304" pitchFamily="18" charset="0"/>
                <a:buNone/>
                <a:defRPr/>
              </a:pPr>
              <a:r>
                <a:rPr lang="en-US" sz="1200" b="1" dirty="0" smtClean="0">
                  <a:latin typeface="Courier New" panose="02070309020205020404" pitchFamily="49" charset="0"/>
                  <a:cs typeface="Courier New" panose="02070309020205020404" pitchFamily="49" charset="0"/>
                </a:rPr>
                <a:t>REDUCE</a:t>
              </a:r>
              <a:endParaRPr lang="en-US" sz="1200" b="1" dirty="0">
                <a:latin typeface="Courier New" panose="02070309020205020404" pitchFamily="49" charset="0"/>
                <a:cs typeface="Courier New" panose="02070309020205020404" pitchFamily="49" charset="0"/>
              </a:endParaRPr>
            </a:p>
          </p:txBody>
        </p:sp>
      </p:grpSp>
      <p:grpSp>
        <p:nvGrpSpPr>
          <p:cNvPr id="32" name="Group 107"/>
          <p:cNvGrpSpPr/>
          <p:nvPr/>
        </p:nvGrpSpPr>
        <p:grpSpPr>
          <a:xfrm>
            <a:off x="5662928" y="4340423"/>
            <a:ext cx="772886" cy="533400"/>
            <a:chOff x="5662928" y="4340423"/>
            <a:chExt cx="772886" cy="533400"/>
          </a:xfrm>
        </p:grpSpPr>
        <p:sp>
          <p:nvSpPr>
            <p:cNvPr id="33" name="Rectangle 32"/>
            <p:cNvSpPr>
              <a:spLocks noChangeArrowheads="1"/>
            </p:cNvSpPr>
            <p:nvPr/>
          </p:nvSpPr>
          <p:spPr bwMode="auto">
            <a:xfrm>
              <a:off x="5662928" y="4340423"/>
              <a:ext cx="762000" cy="2286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marL="0" marR="0" lvl="0" indent="0" defTabSz="228600" eaLnBrk="1" latinLnBrk="0" hangingPunct="1">
                <a:lnSpc>
                  <a:spcPct val="100000"/>
                </a:lnSpc>
                <a:spcBef>
                  <a:spcPct val="20000"/>
                </a:spcBef>
                <a:buClr>
                  <a:srgbClr val="FF0000"/>
                </a:buClr>
                <a:buSzPct val="100000"/>
                <a:buFont typeface="Times New Roman" panose="02020603050405020304" pitchFamily="18" charset="0"/>
                <a:buNone/>
                <a:defRPr/>
              </a:pPr>
              <a:r>
                <a:rPr lang="en-US" sz="1200" b="1" dirty="0" smtClean="0">
                  <a:latin typeface="Courier New" panose="02070309020205020404" pitchFamily="49" charset="0"/>
                  <a:cs typeface="Courier New" panose="02070309020205020404" pitchFamily="49" charset="0"/>
                </a:rPr>
                <a:t>REDUCE</a:t>
              </a:r>
              <a:endParaRPr lang="en-US" sz="1200" b="1" dirty="0">
                <a:latin typeface="Courier New" panose="02070309020205020404" pitchFamily="49" charset="0"/>
                <a:cs typeface="Courier New" panose="02070309020205020404" pitchFamily="49" charset="0"/>
              </a:endParaRPr>
            </a:p>
          </p:txBody>
        </p:sp>
        <p:sp>
          <p:nvSpPr>
            <p:cNvPr id="34" name="Rectangle 32"/>
            <p:cNvSpPr>
              <a:spLocks noChangeArrowheads="1"/>
            </p:cNvSpPr>
            <p:nvPr/>
          </p:nvSpPr>
          <p:spPr bwMode="auto">
            <a:xfrm>
              <a:off x="5673814" y="4645223"/>
              <a:ext cx="762000" cy="228600"/>
            </a:xfrm>
            <a:prstGeom prst="rect">
              <a:avLst/>
            </a:prstGeom>
            <a:solidFill>
              <a:schemeClr val="accent2">
                <a:lumMod val="60000"/>
                <a:lumOff val="4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marL="0" marR="0" lvl="0" indent="0" defTabSz="228600" eaLnBrk="1" latinLnBrk="0" hangingPunct="1">
                <a:lnSpc>
                  <a:spcPct val="100000"/>
                </a:lnSpc>
                <a:spcBef>
                  <a:spcPct val="20000"/>
                </a:spcBef>
                <a:buClr>
                  <a:srgbClr val="FF0000"/>
                </a:buClr>
                <a:buSzPct val="100000"/>
                <a:buFont typeface="Times New Roman" panose="02020603050405020304" pitchFamily="18" charset="0"/>
                <a:buNone/>
                <a:defRPr/>
              </a:pPr>
              <a:r>
                <a:rPr lang="en-US" sz="1200" b="1" dirty="0" smtClean="0">
                  <a:latin typeface="Courier New" panose="02070309020205020404" pitchFamily="49" charset="0"/>
                  <a:cs typeface="Courier New" panose="02070309020205020404" pitchFamily="49" charset="0"/>
                </a:rPr>
                <a:t>REDUCE</a:t>
              </a:r>
              <a:endParaRPr lang="en-US" sz="1200" b="1" dirty="0">
                <a:latin typeface="Courier New" panose="02070309020205020404" pitchFamily="49" charset="0"/>
                <a:cs typeface="Courier New" panose="02070309020205020404" pitchFamily="49" charset="0"/>
              </a:endParaRPr>
            </a:p>
          </p:txBody>
        </p:sp>
      </p:grpSp>
      <p:grpSp>
        <p:nvGrpSpPr>
          <p:cNvPr id="35" name="Group 97"/>
          <p:cNvGrpSpPr/>
          <p:nvPr/>
        </p:nvGrpSpPr>
        <p:grpSpPr>
          <a:xfrm>
            <a:off x="3014553" y="2054423"/>
            <a:ext cx="1151578" cy="1373870"/>
            <a:chOff x="3014553" y="2054423"/>
            <a:chExt cx="1151578" cy="1373870"/>
          </a:xfrm>
        </p:grpSpPr>
        <p:cxnSp>
          <p:nvCxnSpPr>
            <p:cNvPr id="36" name="Straight Connector 35"/>
            <p:cNvCxnSpPr/>
            <p:nvPr/>
          </p:nvCxnSpPr>
          <p:spPr>
            <a:xfrm flipV="1">
              <a:off x="3014553" y="2152509"/>
              <a:ext cx="622120" cy="165618"/>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37" name="Straight Connector 36"/>
            <p:cNvCxnSpPr/>
            <p:nvPr/>
          </p:nvCxnSpPr>
          <p:spPr>
            <a:xfrm flipV="1">
              <a:off x="3014553" y="2422465"/>
              <a:ext cx="622120" cy="105995"/>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38" name="Straight Connector 37"/>
            <p:cNvCxnSpPr/>
            <p:nvPr/>
          </p:nvCxnSpPr>
          <p:spPr>
            <a:xfrm>
              <a:off x="3014553" y="2737138"/>
              <a:ext cx="622120" cy="0"/>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39" name="Straight Connector 38"/>
            <p:cNvCxnSpPr/>
            <p:nvPr/>
          </p:nvCxnSpPr>
          <p:spPr>
            <a:xfrm>
              <a:off x="3014553" y="2947473"/>
              <a:ext cx="622120" cy="82809"/>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40" name="Straight Connector 39"/>
            <p:cNvCxnSpPr/>
            <p:nvPr/>
          </p:nvCxnSpPr>
          <p:spPr>
            <a:xfrm>
              <a:off x="3014553" y="3157807"/>
              <a:ext cx="622120" cy="165618"/>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sp>
          <p:nvSpPr>
            <p:cNvPr id="41" name="Rectangle 32"/>
            <p:cNvSpPr>
              <a:spLocks noChangeArrowheads="1"/>
            </p:cNvSpPr>
            <p:nvPr/>
          </p:nvSpPr>
          <p:spPr bwMode="auto">
            <a:xfrm>
              <a:off x="3636192" y="2339906"/>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 typeface="Times New Roman" panose="02020603050405020304" pitchFamily="18" charset="0"/>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42" name="Rectangle 32"/>
            <p:cNvSpPr>
              <a:spLocks noChangeArrowheads="1"/>
            </p:cNvSpPr>
            <p:nvPr/>
          </p:nvSpPr>
          <p:spPr bwMode="auto">
            <a:xfrm>
              <a:off x="3636192" y="2632754"/>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 typeface="Times New Roman" panose="02020603050405020304" pitchFamily="18" charset="0"/>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43" name="Rectangle 32"/>
            <p:cNvSpPr>
              <a:spLocks noChangeArrowheads="1"/>
            </p:cNvSpPr>
            <p:nvPr/>
          </p:nvSpPr>
          <p:spPr bwMode="auto">
            <a:xfrm>
              <a:off x="3636192" y="2925601"/>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 typeface="Times New Roman" panose="02020603050405020304" pitchFamily="18" charset="0"/>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44" name="Rectangle 32"/>
            <p:cNvSpPr>
              <a:spLocks noChangeArrowheads="1"/>
            </p:cNvSpPr>
            <p:nvPr/>
          </p:nvSpPr>
          <p:spPr bwMode="auto">
            <a:xfrm>
              <a:off x="3636192" y="3218447"/>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Tx/>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45" name="Rectangle 32"/>
            <p:cNvSpPr>
              <a:spLocks noChangeArrowheads="1"/>
            </p:cNvSpPr>
            <p:nvPr/>
          </p:nvSpPr>
          <p:spPr bwMode="auto">
            <a:xfrm>
              <a:off x="3636008" y="2054423"/>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 typeface="Times New Roman" panose="02020603050405020304" pitchFamily="18" charset="0"/>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grpSp>
      <p:sp>
        <p:nvSpPr>
          <p:cNvPr id="46" name="Right Arrow 45"/>
          <p:cNvSpPr/>
          <p:nvPr/>
        </p:nvSpPr>
        <p:spPr bwMode="auto">
          <a:xfrm>
            <a:off x="2272028" y="2633543"/>
            <a:ext cx="358140" cy="304800"/>
          </a:xfrm>
          <a:prstGeom prst="rightArrow">
            <a:avLst/>
          </a:prstGeom>
          <a:solidFill>
            <a:schemeClr val="accent1">
              <a:lumMod val="90000"/>
            </a:schemeClr>
          </a:solidFill>
          <a:ln w="28575" cap="flat" cmpd="sng" algn="ctr">
            <a:solidFill>
              <a:schemeClr val="tx1"/>
            </a:solidFill>
            <a:prstDash val="solid"/>
            <a:round/>
            <a:headEnd type="none" w="sm" len="sm"/>
            <a:tailEnd type="none" w="sm" len="sm"/>
          </a:ln>
          <a:effectLst>
            <a:glow rad="228600">
              <a:schemeClr val="accent4">
                <a:satMod val="175000"/>
                <a:alpha val="40000"/>
              </a:schemeClr>
            </a:glo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47" name="Right Arrow 46"/>
          <p:cNvSpPr/>
          <p:nvPr/>
        </p:nvSpPr>
        <p:spPr bwMode="auto">
          <a:xfrm>
            <a:off x="2302508" y="4492823"/>
            <a:ext cx="358140" cy="304800"/>
          </a:xfrm>
          <a:prstGeom prst="rightArrow">
            <a:avLst/>
          </a:prstGeom>
          <a:solidFill>
            <a:schemeClr val="accent1">
              <a:lumMod val="90000"/>
            </a:schemeClr>
          </a:solidFill>
          <a:ln w="28575" cap="flat" cmpd="sng" algn="ctr">
            <a:solidFill>
              <a:schemeClr val="tx1"/>
            </a:solidFill>
            <a:prstDash val="solid"/>
            <a:round/>
            <a:headEnd type="none" w="sm" len="sm"/>
            <a:tailEnd type="none" w="sm" len="sm"/>
          </a:ln>
          <a:effectLst>
            <a:glow rad="228600">
              <a:schemeClr val="accent4">
                <a:satMod val="175000"/>
                <a:alpha val="40000"/>
              </a:schemeClr>
            </a:glow>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grpSp>
        <p:nvGrpSpPr>
          <p:cNvPr id="48" name="Group 114"/>
          <p:cNvGrpSpPr/>
          <p:nvPr/>
        </p:nvGrpSpPr>
        <p:grpSpPr>
          <a:xfrm>
            <a:off x="6416158" y="4317248"/>
            <a:ext cx="1661042" cy="1092952"/>
            <a:chOff x="6416158" y="4317248"/>
            <a:chExt cx="1661042" cy="1092952"/>
          </a:xfrm>
        </p:grpSpPr>
        <p:cxnSp>
          <p:nvCxnSpPr>
            <p:cNvPr id="49" name="Straight Connector 48"/>
            <p:cNvCxnSpPr/>
            <p:nvPr/>
          </p:nvCxnSpPr>
          <p:spPr>
            <a:xfrm flipV="1">
              <a:off x="6425682" y="4464532"/>
              <a:ext cx="619731" cy="7653"/>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50" name="Straight Connector 49"/>
            <p:cNvCxnSpPr/>
            <p:nvPr/>
          </p:nvCxnSpPr>
          <p:spPr>
            <a:xfrm flipV="1">
              <a:off x="6416158" y="4754362"/>
              <a:ext cx="629256" cy="3573"/>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grpSp>
          <p:nvGrpSpPr>
            <p:cNvPr id="51" name="Group 71"/>
            <p:cNvGrpSpPr/>
            <p:nvPr/>
          </p:nvGrpSpPr>
          <p:grpSpPr>
            <a:xfrm>
              <a:off x="7072565" y="4317248"/>
              <a:ext cx="331624" cy="582829"/>
              <a:chOff x="7418551" y="4167825"/>
              <a:chExt cx="331624" cy="582829"/>
            </a:xfrm>
          </p:grpSpPr>
          <p:sp>
            <p:nvSpPr>
              <p:cNvPr id="53" name="Rectangle 32"/>
              <p:cNvSpPr>
                <a:spLocks noChangeArrowheads="1"/>
              </p:cNvSpPr>
              <p:nvPr/>
            </p:nvSpPr>
            <p:spPr bwMode="auto">
              <a:xfrm>
                <a:off x="7418551" y="4460736"/>
                <a:ext cx="331624" cy="289918"/>
              </a:xfrm>
              <a:prstGeom prst="rect">
                <a:avLst/>
              </a:prstGeom>
              <a:solidFill>
                <a:schemeClr val="bg1">
                  <a:lumMod val="75000"/>
                </a:schemeClr>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txBody>
              <a:bodyPr wrap="none" anchor="ctr"/>
              <a:lstStyle/>
              <a:p>
                <a:pPr marL="0" marR="0" lvl="0" indent="0" defTabSz="457200" eaLnBrk="1" fontAlgn="auto" latinLnBrk="0" hangingPunct="1">
                  <a:lnSpc>
                    <a:spcPct val="100000"/>
                  </a:lnSpc>
                  <a:spcBef>
                    <a:spcPts val="0"/>
                  </a:spcBef>
                  <a:spcAft>
                    <a:spcPts val="0"/>
                  </a:spcAft>
                  <a:buClr>
                    <a:srgbClr val="000000"/>
                  </a:buClr>
                  <a:buSzPct val="100000"/>
                  <a:buFont typeface="Times New Roman" panose="02020603050405020304" pitchFamily="18" charset="0"/>
                  <a:buNone/>
                  <a:defRPr/>
                </a:pPr>
                <a:endParaRPr lang="en-US" sz="1200" kern="0" dirty="0">
                  <a:solidFill>
                    <a:srgbClr val="FFFFFF"/>
                  </a:solidFill>
                  <a:latin typeface="Times New Roman" panose="02020603050405020304" pitchFamily="18" charset="0"/>
                  <a:cs typeface="+mn-cs"/>
                </a:endParaRPr>
              </a:p>
            </p:txBody>
          </p:sp>
          <p:sp>
            <p:nvSpPr>
              <p:cNvPr id="54" name="Rectangle 32"/>
              <p:cNvSpPr>
                <a:spLocks noChangeArrowheads="1"/>
              </p:cNvSpPr>
              <p:nvPr/>
            </p:nvSpPr>
            <p:spPr bwMode="auto">
              <a:xfrm>
                <a:off x="7418551" y="4167825"/>
                <a:ext cx="331624" cy="292911"/>
              </a:xfrm>
              <a:prstGeom prst="rect">
                <a:avLst/>
              </a:prstGeom>
              <a:solidFill>
                <a:schemeClr val="bg1">
                  <a:lumMod val="75000"/>
                </a:schemeClr>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txBody>
              <a:bodyPr wrap="none" anchor="ctr"/>
              <a:lstStyle/>
              <a:p>
                <a:pPr defTabSz="457200" fontAlgn="auto">
                  <a:spcBef>
                    <a:spcPts val="0"/>
                  </a:spcBef>
                  <a:spcAft>
                    <a:spcPts val="0"/>
                  </a:spcAft>
                  <a:buClr>
                    <a:srgbClr val="000000"/>
                  </a:buClr>
                  <a:buSzPct val="100000"/>
                  <a:defRPr/>
                </a:pPr>
                <a:endParaRPr lang="en-US" sz="1200" kern="0" dirty="0">
                  <a:solidFill>
                    <a:srgbClr val="FFFFFF"/>
                  </a:solidFill>
                  <a:latin typeface="Times New Roman" panose="02020603050405020304" pitchFamily="18" charset="0"/>
                  <a:cs typeface="+mn-cs"/>
                </a:endParaRPr>
              </a:p>
            </p:txBody>
          </p:sp>
        </p:grpSp>
        <p:sp>
          <p:nvSpPr>
            <p:cNvPr id="52" name="TextBox 51"/>
            <p:cNvSpPr txBox="1"/>
            <p:nvPr/>
          </p:nvSpPr>
          <p:spPr>
            <a:xfrm>
              <a:off x="6501128" y="5102423"/>
              <a:ext cx="1576072" cy="307777"/>
            </a:xfrm>
            <a:prstGeom prst="rect">
              <a:avLst/>
            </a:prstGeom>
            <a:noFill/>
          </p:spPr>
          <p:txBody>
            <a:bodyPr wrap="none" rtlCol="0">
              <a:spAutoFit/>
            </a:bodyPr>
            <a:lstStyle/>
            <a:p>
              <a:r>
                <a:rPr lang="en-US" sz="1400" b="1" dirty="0" smtClean="0">
                  <a:solidFill>
                    <a:schemeClr val="accent2"/>
                  </a:solidFill>
                  <a:latin typeface="LavosHandy™" pitchFamily="66" charset="0"/>
                </a:rPr>
                <a:t>Output 2 (HDFS)</a:t>
              </a:r>
              <a:endParaRPr lang="en-US" sz="1400" b="1" dirty="0">
                <a:solidFill>
                  <a:schemeClr val="accent2"/>
                </a:solidFill>
                <a:latin typeface="LavosHandy™" pitchFamily="66" charset="0"/>
              </a:endParaRPr>
            </a:p>
          </p:txBody>
        </p:sp>
      </p:grpSp>
      <p:grpSp>
        <p:nvGrpSpPr>
          <p:cNvPr id="55" name="Group 112"/>
          <p:cNvGrpSpPr/>
          <p:nvPr/>
        </p:nvGrpSpPr>
        <p:grpSpPr>
          <a:xfrm>
            <a:off x="4166529" y="4171387"/>
            <a:ext cx="1460401" cy="877774"/>
            <a:chOff x="4166529" y="4171387"/>
            <a:chExt cx="1460401" cy="877774"/>
          </a:xfrm>
        </p:grpSpPr>
        <p:cxnSp>
          <p:nvCxnSpPr>
            <p:cNvPr id="56" name="Straight Connector 55"/>
            <p:cNvCxnSpPr/>
            <p:nvPr/>
          </p:nvCxnSpPr>
          <p:spPr>
            <a:xfrm flipV="1">
              <a:off x="4166529" y="4505935"/>
              <a:ext cx="1460401" cy="54322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57" name="Straight Connector 56"/>
            <p:cNvCxnSpPr/>
            <p:nvPr/>
          </p:nvCxnSpPr>
          <p:spPr>
            <a:xfrm>
              <a:off x="4166529" y="4462874"/>
              <a:ext cx="1460401" cy="0"/>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58" name="Straight Connector 57"/>
            <p:cNvCxnSpPr/>
            <p:nvPr/>
          </p:nvCxnSpPr>
          <p:spPr>
            <a:xfrm>
              <a:off x="4166529" y="4462874"/>
              <a:ext cx="1460401" cy="314673"/>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59" name="Straight Connector 58"/>
            <p:cNvCxnSpPr/>
            <p:nvPr/>
          </p:nvCxnSpPr>
          <p:spPr>
            <a:xfrm>
              <a:off x="4166529" y="4171387"/>
              <a:ext cx="1460401" cy="250083"/>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60" name="Straight Connector 59"/>
            <p:cNvCxnSpPr/>
            <p:nvPr/>
          </p:nvCxnSpPr>
          <p:spPr>
            <a:xfrm>
              <a:off x="4166529" y="4188023"/>
              <a:ext cx="1460401" cy="564757"/>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grpSp>
      <p:grpSp>
        <p:nvGrpSpPr>
          <p:cNvPr id="61" name="Group 94"/>
          <p:cNvGrpSpPr/>
          <p:nvPr/>
        </p:nvGrpSpPr>
        <p:grpSpPr>
          <a:xfrm>
            <a:off x="4274820" y="4038600"/>
            <a:ext cx="1219200" cy="1219200"/>
            <a:chOff x="6781800" y="3352800"/>
            <a:chExt cx="1981200" cy="1828800"/>
          </a:xfrm>
        </p:grpSpPr>
        <p:sp>
          <p:nvSpPr>
            <p:cNvPr id="62" name="Quad Arrow Callout 61"/>
            <p:cNvSpPr/>
            <p:nvPr/>
          </p:nvSpPr>
          <p:spPr bwMode="auto">
            <a:xfrm>
              <a:off x="6781800" y="3352800"/>
              <a:ext cx="1981200" cy="1828800"/>
            </a:xfrm>
            <a:prstGeom prst="quadArrowCallout">
              <a:avLst/>
            </a:prstGeom>
            <a:solidFill>
              <a:srgbClr val="92D05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lstStyle/>
            <a:p>
              <a: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3" name="TextBox 62"/>
            <p:cNvSpPr txBox="1"/>
            <p:nvPr/>
          </p:nvSpPr>
          <p:spPr>
            <a:xfrm>
              <a:off x="7153275" y="3877493"/>
              <a:ext cx="1314450" cy="830997"/>
            </a:xfrm>
            <a:prstGeom prst="rect">
              <a:avLst/>
            </a:prstGeom>
            <a:noFill/>
          </p:spPr>
          <p:txBody>
            <a:bodyPr wrap="square" rtlCol="0">
              <a:spAutoFit/>
            </a:bodyPr>
            <a:lstStyle/>
            <a:p>
              <a:pPr algn="ctr"/>
              <a:r>
                <a:rPr lang="en-US" sz="1000" b="1" dirty="0" smtClean="0">
                  <a:solidFill>
                    <a:srgbClr val="0000FF"/>
                  </a:solidFill>
                  <a:latin typeface="Courier New" panose="02070309020205020404" pitchFamily="49" charset="0"/>
                  <a:cs typeface="Courier New" panose="02070309020205020404" pitchFamily="49" charset="0"/>
                </a:rPr>
                <a:t>Shuffle</a:t>
              </a:r>
              <a:endParaRPr lang="en-US" sz="1000" b="1" dirty="0" smtClean="0">
                <a:solidFill>
                  <a:srgbClr val="0000FF"/>
                </a:solidFill>
                <a:latin typeface="Courier New" panose="02070309020205020404" pitchFamily="49" charset="0"/>
                <a:cs typeface="Courier New" panose="02070309020205020404" pitchFamily="49" charset="0"/>
              </a:endParaRPr>
            </a:p>
            <a:p>
              <a:pPr algn="ctr"/>
              <a:r>
                <a:rPr lang="en-US" sz="1000" b="1" dirty="0" smtClean="0">
                  <a:solidFill>
                    <a:srgbClr val="0000FF"/>
                  </a:solidFill>
                  <a:latin typeface="Courier New" panose="02070309020205020404" pitchFamily="49" charset="0"/>
                  <a:cs typeface="Courier New" panose="02070309020205020404" pitchFamily="49" charset="0"/>
                </a:rPr>
                <a:t>and </a:t>
              </a:r>
              <a:endParaRPr lang="en-US" sz="1000" b="1" dirty="0" smtClean="0">
                <a:solidFill>
                  <a:srgbClr val="0000FF"/>
                </a:solidFill>
                <a:latin typeface="Courier New" panose="02070309020205020404" pitchFamily="49" charset="0"/>
                <a:cs typeface="Courier New" panose="02070309020205020404" pitchFamily="49" charset="0"/>
              </a:endParaRPr>
            </a:p>
            <a:p>
              <a:pPr algn="ctr"/>
              <a:r>
                <a:rPr lang="en-US" sz="1000" b="1" dirty="0" smtClean="0">
                  <a:solidFill>
                    <a:srgbClr val="0000FF"/>
                  </a:solidFill>
                  <a:latin typeface="Courier New" panose="02070309020205020404" pitchFamily="49" charset="0"/>
                  <a:cs typeface="Courier New" panose="02070309020205020404" pitchFamily="49" charset="0"/>
                </a:rPr>
                <a:t>Sort</a:t>
              </a:r>
              <a:endParaRPr lang="en-US" sz="1000" b="1" dirty="0">
                <a:solidFill>
                  <a:srgbClr val="0000FF"/>
                </a:solidFill>
                <a:latin typeface="Courier New" panose="02070309020205020404" pitchFamily="49" charset="0"/>
                <a:cs typeface="Courier New" panose="02070309020205020404" pitchFamily="49" charset="0"/>
              </a:endParaRPr>
            </a:p>
          </p:txBody>
        </p:sp>
      </p:grpSp>
      <p:grpSp>
        <p:nvGrpSpPr>
          <p:cNvPr id="64" name="Group 102"/>
          <p:cNvGrpSpPr/>
          <p:nvPr/>
        </p:nvGrpSpPr>
        <p:grpSpPr>
          <a:xfrm>
            <a:off x="3014553" y="4053840"/>
            <a:ext cx="1157031" cy="1103011"/>
            <a:chOff x="3014553" y="4053840"/>
            <a:chExt cx="1157031" cy="1103011"/>
          </a:xfrm>
        </p:grpSpPr>
        <p:cxnSp>
          <p:nvCxnSpPr>
            <p:cNvPr id="65" name="Straight Connector 64"/>
            <p:cNvCxnSpPr/>
            <p:nvPr/>
          </p:nvCxnSpPr>
          <p:spPr>
            <a:xfrm flipV="1">
              <a:off x="3014553" y="4171387"/>
              <a:ext cx="622120" cy="124214"/>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66" name="Straight Connector 65"/>
            <p:cNvCxnSpPr/>
            <p:nvPr/>
          </p:nvCxnSpPr>
          <p:spPr>
            <a:xfrm flipV="1">
              <a:off x="3014553" y="4462874"/>
              <a:ext cx="622120" cy="43061"/>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67" name="Straight Connector 66"/>
            <p:cNvCxnSpPr/>
            <p:nvPr/>
          </p:nvCxnSpPr>
          <p:spPr>
            <a:xfrm>
              <a:off x="3014553" y="4714613"/>
              <a:ext cx="622120" cy="41405"/>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68" name="Straight Connector 67"/>
            <p:cNvCxnSpPr/>
            <p:nvPr/>
          </p:nvCxnSpPr>
          <p:spPr>
            <a:xfrm>
              <a:off x="3014553" y="4924948"/>
              <a:ext cx="622120" cy="124213"/>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sp>
          <p:nvSpPr>
            <p:cNvPr id="69" name="Rectangle 32"/>
            <p:cNvSpPr>
              <a:spLocks noChangeArrowheads="1"/>
            </p:cNvSpPr>
            <p:nvPr/>
          </p:nvSpPr>
          <p:spPr bwMode="auto">
            <a:xfrm>
              <a:off x="3641645" y="4947005"/>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Tx/>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70" name="Rectangle 32"/>
            <p:cNvSpPr>
              <a:spLocks noChangeArrowheads="1"/>
            </p:cNvSpPr>
            <p:nvPr/>
          </p:nvSpPr>
          <p:spPr bwMode="auto">
            <a:xfrm>
              <a:off x="3641645" y="4663977"/>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Tx/>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71" name="Rectangle 32"/>
            <p:cNvSpPr>
              <a:spLocks noChangeArrowheads="1"/>
            </p:cNvSpPr>
            <p:nvPr/>
          </p:nvSpPr>
          <p:spPr bwMode="auto">
            <a:xfrm>
              <a:off x="3641645" y="4362195"/>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Tx/>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sp>
          <p:nvSpPr>
            <p:cNvPr id="72" name="Rectangle 32"/>
            <p:cNvSpPr>
              <a:spLocks noChangeArrowheads="1"/>
            </p:cNvSpPr>
            <p:nvPr/>
          </p:nvSpPr>
          <p:spPr bwMode="auto">
            <a:xfrm>
              <a:off x="3641645" y="4053840"/>
              <a:ext cx="529939" cy="209846"/>
            </a:xfrm>
            <a:prstGeom prst="rect">
              <a:avLst/>
            </a:prstGeom>
            <a:solidFill>
              <a:srgbClr val="CCFFFF"/>
            </a:solidFill>
            <a:ln w="28575">
              <a:noFill/>
              <a:headEnd type="none" w="sm" len="sm"/>
              <a:tailEnd type="none" w="sm" len="s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228600" eaLnBrk="1" latinLnBrk="0" hangingPunct="1">
                <a:lnSpc>
                  <a:spcPct val="100000"/>
                </a:lnSpc>
                <a:buClr>
                  <a:srgbClr val="000000"/>
                </a:buClr>
                <a:buSzPct val="100000"/>
                <a:buFontTx/>
                <a:buNone/>
                <a:defRPr/>
              </a:pPr>
              <a:r>
                <a:rPr lang="en-US" sz="1200" b="1" dirty="0">
                  <a:solidFill>
                    <a:schemeClr val="dk1"/>
                  </a:solidFill>
                  <a:latin typeface="Courier New" panose="02070309020205020404" pitchFamily="49" charset="0"/>
                  <a:cs typeface="Courier New" panose="02070309020205020404" pitchFamily="49" charset="0"/>
                </a:rPr>
                <a:t>MAP</a:t>
              </a:r>
              <a:endParaRPr lang="en-US" sz="1200" b="1" dirty="0">
                <a:solidFill>
                  <a:schemeClr val="dk1"/>
                </a:solidFill>
                <a:latin typeface="Courier New" panose="02070309020205020404" pitchFamily="49" charset="0"/>
                <a:cs typeface="Courier New" panose="02070309020205020404" pitchFamily="49" charset="0"/>
              </a:endParaRPr>
            </a:p>
          </p:txBody>
        </p:sp>
      </p:grpSp>
      <p:grpSp>
        <p:nvGrpSpPr>
          <p:cNvPr id="73" name="Group 113"/>
          <p:cNvGrpSpPr/>
          <p:nvPr/>
        </p:nvGrpSpPr>
        <p:grpSpPr>
          <a:xfrm>
            <a:off x="6395747" y="2206823"/>
            <a:ext cx="1618937" cy="1374577"/>
            <a:chOff x="6395747" y="2206823"/>
            <a:chExt cx="1618937" cy="1374577"/>
          </a:xfrm>
        </p:grpSpPr>
        <p:cxnSp>
          <p:nvCxnSpPr>
            <p:cNvPr id="74" name="Straight Connector 73"/>
            <p:cNvCxnSpPr/>
            <p:nvPr/>
          </p:nvCxnSpPr>
          <p:spPr>
            <a:xfrm flipV="1">
              <a:off x="6395747" y="2706658"/>
              <a:ext cx="638780" cy="1497"/>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75" name="Straight Connector 74"/>
            <p:cNvCxnSpPr/>
            <p:nvPr/>
          </p:nvCxnSpPr>
          <p:spPr>
            <a:xfrm>
              <a:off x="6405272" y="2412880"/>
              <a:ext cx="629256" cy="636"/>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cxnSp>
          <p:nvCxnSpPr>
            <p:cNvPr id="76" name="Straight Connector 75"/>
            <p:cNvCxnSpPr/>
            <p:nvPr/>
          </p:nvCxnSpPr>
          <p:spPr>
            <a:xfrm flipV="1">
              <a:off x="6405272" y="3021574"/>
              <a:ext cx="629256" cy="3628"/>
            </a:xfrm>
            <a:prstGeom prst="line">
              <a:avLst/>
            </a:prstGeom>
            <a:noFill/>
            <a:ln w="25400">
              <a:solidFill>
                <a:schemeClr val="accent2"/>
              </a:solidFill>
              <a:miter lim="800000"/>
              <a:tailEnd type="triangle" w="med" len="med"/>
            </a:ln>
            <a:effectLst>
              <a:outerShdw blurRad="50800" dist="38100" dir="5400000" algn="t" rotWithShape="0">
                <a:prstClr val="black">
                  <a:alpha val="40000"/>
                </a:prstClr>
              </a:outerShdw>
            </a:effectLst>
          </p:spPr>
        </p:cxnSp>
        <p:sp>
          <p:nvSpPr>
            <p:cNvPr id="77" name="TextBox 76"/>
            <p:cNvSpPr txBox="1"/>
            <p:nvPr/>
          </p:nvSpPr>
          <p:spPr>
            <a:xfrm>
              <a:off x="6501128" y="3273623"/>
              <a:ext cx="1513556" cy="307777"/>
            </a:xfrm>
            <a:prstGeom prst="rect">
              <a:avLst/>
            </a:prstGeom>
            <a:noFill/>
          </p:spPr>
          <p:txBody>
            <a:bodyPr wrap="none" rtlCol="0">
              <a:spAutoFit/>
            </a:bodyPr>
            <a:lstStyle/>
            <a:p>
              <a:r>
                <a:rPr lang="en-US" sz="1400" b="1" dirty="0" smtClean="0">
                  <a:solidFill>
                    <a:schemeClr val="accent2"/>
                  </a:solidFill>
                  <a:latin typeface="LavosHandy™" pitchFamily="66" charset="0"/>
                </a:rPr>
                <a:t>Output 1 (HDFS)</a:t>
              </a:r>
              <a:endParaRPr lang="en-US" sz="1400" b="1" dirty="0">
                <a:solidFill>
                  <a:schemeClr val="accent2"/>
                </a:solidFill>
                <a:latin typeface="LavosHandy™" pitchFamily="66" charset="0"/>
              </a:endParaRPr>
            </a:p>
          </p:txBody>
        </p:sp>
        <p:grpSp>
          <p:nvGrpSpPr>
            <p:cNvPr id="78" name="Group 77"/>
            <p:cNvGrpSpPr/>
            <p:nvPr/>
          </p:nvGrpSpPr>
          <p:grpSpPr>
            <a:xfrm>
              <a:off x="7072565" y="2206823"/>
              <a:ext cx="331624" cy="990600"/>
              <a:chOff x="7418551" y="2104951"/>
              <a:chExt cx="331624" cy="961738"/>
            </a:xfrm>
          </p:grpSpPr>
          <p:sp>
            <p:nvSpPr>
              <p:cNvPr id="79" name="Rectangle 32"/>
              <p:cNvSpPr>
                <a:spLocks noChangeArrowheads="1"/>
              </p:cNvSpPr>
              <p:nvPr/>
            </p:nvSpPr>
            <p:spPr bwMode="auto">
              <a:xfrm>
                <a:off x="7418551" y="2695724"/>
                <a:ext cx="331624" cy="370965"/>
              </a:xfrm>
              <a:prstGeom prst="rect">
                <a:avLst/>
              </a:prstGeom>
              <a:solidFill>
                <a:schemeClr val="bg1">
                  <a:lumMod val="75000"/>
                </a:schemeClr>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txBody>
              <a:bodyPr wrap="none" anchor="ctr"/>
              <a:lstStyle/>
              <a:p>
                <a:pPr marL="0" marR="0" lvl="0" indent="0" defTabSz="457200" eaLnBrk="1" fontAlgn="auto" latinLnBrk="0" hangingPunct="1">
                  <a:lnSpc>
                    <a:spcPct val="100000"/>
                  </a:lnSpc>
                  <a:spcBef>
                    <a:spcPts val="0"/>
                  </a:spcBef>
                  <a:spcAft>
                    <a:spcPts val="0"/>
                  </a:spcAft>
                  <a:buClr>
                    <a:srgbClr val="000000"/>
                  </a:buClr>
                  <a:buSzPct val="100000"/>
                  <a:buFont typeface="Times New Roman" panose="02020603050405020304" pitchFamily="18" charset="0"/>
                  <a:buNone/>
                  <a:defRPr/>
                </a:pPr>
                <a:endParaRPr kumimoji="0" lang="en-US" sz="12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80" name="Rectangle 32"/>
              <p:cNvSpPr>
                <a:spLocks noChangeArrowheads="1"/>
              </p:cNvSpPr>
              <p:nvPr/>
            </p:nvSpPr>
            <p:spPr bwMode="auto">
              <a:xfrm>
                <a:off x="7418551" y="2483394"/>
                <a:ext cx="331624" cy="212331"/>
              </a:xfrm>
              <a:prstGeom prst="rect">
                <a:avLst/>
              </a:prstGeom>
              <a:solidFill>
                <a:schemeClr val="bg1">
                  <a:lumMod val="75000"/>
                </a:schemeClr>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txBody>
              <a:bodyPr wrap="none" anchor="ctr"/>
              <a:lstStyle/>
              <a:p>
                <a:pPr marL="0" marR="0" lvl="0" indent="0" defTabSz="457200" eaLnBrk="1" fontAlgn="auto" latinLnBrk="0" hangingPunct="1">
                  <a:lnSpc>
                    <a:spcPct val="100000"/>
                  </a:lnSpc>
                  <a:spcBef>
                    <a:spcPts val="0"/>
                  </a:spcBef>
                  <a:spcAft>
                    <a:spcPts val="0"/>
                  </a:spcAft>
                  <a:buClr>
                    <a:srgbClr val="000000"/>
                  </a:buClr>
                  <a:buSzPct val="100000"/>
                  <a:buFont typeface="Times New Roman" panose="02020603050405020304" pitchFamily="18" charset="0"/>
                  <a:buNone/>
                  <a:defRPr/>
                </a:pPr>
                <a:endParaRPr kumimoji="0" lang="en-US" sz="12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81" name="Rectangle 32"/>
              <p:cNvSpPr>
                <a:spLocks noChangeArrowheads="1"/>
              </p:cNvSpPr>
              <p:nvPr/>
            </p:nvSpPr>
            <p:spPr bwMode="auto">
              <a:xfrm>
                <a:off x="7418551" y="2104951"/>
                <a:ext cx="331624" cy="378443"/>
              </a:xfrm>
              <a:prstGeom prst="rect">
                <a:avLst/>
              </a:prstGeom>
              <a:solidFill>
                <a:schemeClr val="bg1">
                  <a:lumMod val="75000"/>
                </a:schemeClr>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txBody>
              <a:bodyPr wrap="none" anchor="ctr"/>
              <a:lstStyle/>
              <a:p>
                <a:pPr marL="0" marR="0" lvl="0" indent="0" defTabSz="457200" eaLnBrk="1" fontAlgn="auto" latinLnBrk="0" hangingPunct="1">
                  <a:lnSpc>
                    <a:spcPct val="100000"/>
                  </a:lnSpc>
                  <a:spcBef>
                    <a:spcPts val="0"/>
                  </a:spcBef>
                  <a:spcAft>
                    <a:spcPts val="0"/>
                  </a:spcAft>
                  <a:buClr>
                    <a:srgbClr val="000000"/>
                  </a:buClr>
                  <a:buSzPct val="100000"/>
                  <a:buFont typeface="Times New Roman" panose="02020603050405020304" pitchFamily="18" charset="0"/>
                  <a:buNone/>
                  <a:defRPr/>
                </a:pPr>
                <a:endParaRPr kumimoji="0" lang="en-US" sz="12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OU6_Jan14</Template>
  <TotalTime>0</TotalTime>
  <Words>6145</Words>
  <Application>WPS 演示</Application>
  <PresentationFormat>全屏显示(4:3)</PresentationFormat>
  <Paragraphs>647</Paragraphs>
  <Slides>28</Slides>
  <Notes>28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28</vt:i4>
      </vt:variant>
    </vt:vector>
  </HeadingPairs>
  <TitlesOfParts>
    <vt:vector size="41" baseType="lpstr">
      <vt:lpstr>Arial</vt:lpstr>
      <vt:lpstr>宋体</vt:lpstr>
      <vt:lpstr>Wingdings</vt:lpstr>
      <vt:lpstr>黑体</vt:lpstr>
      <vt:lpstr>Times New Roman</vt:lpstr>
      <vt:lpstr>Courier New</vt:lpstr>
      <vt:lpstr>LavosHandy™</vt:lpstr>
      <vt:lpstr>微软雅黑</vt:lpstr>
      <vt:lpstr>Arial Unicode MS</vt:lpstr>
      <vt:lpstr>Calibri</vt:lpstr>
      <vt:lpstr>Comic Sans MS</vt:lpstr>
      <vt:lpstr>Segoe Print</vt:lpstr>
      <vt:lpstr>OU6_Jan14</vt:lpstr>
      <vt:lpstr>Hadoop  第三章:MapReduce </vt:lpstr>
      <vt:lpstr>课程目标</vt:lpstr>
      <vt:lpstr>MapReduce</vt:lpstr>
      <vt:lpstr>MapReduce Architecture</vt:lpstr>
      <vt:lpstr>MapReduce Version 1 (MRv1) Architecture  </vt:lpstr>
      <vt:lpstr>MapReduce Phases</vt:lpstr>
      <vt:lpstr>MapReduce Framework</vt:lpstr>
      <vt:lpstr>MapReduce并行处理</vt:lpstr>
      <vt:lpstr>MapReduce 任务</vt:lpstr>
      <vt:lpstr>MapReduce交互</vt:lpstr>
      <vt:lpstr>MapReduce 处理</vt:lpstr>
      <vt:lpstr>MapReduce (MRv1) Daemons</vt:lpstr>
      <vt:lpstr>Hadoop Basic Cluster (MRv1): Example </vt:lpstr>
      <vt:lpstr>MapReduce Application Workflow </vt:lpstr>
      <vt:lpstr>Data Locality Optimization in Hadoop</vt:lpstr>
      <vt:lpstr>MapReduce Mechanics: Deck of Cards Example</vt:lpstr>
      <vt:lpstr>MapReduce Mechanics Example: Assumptions</vt:lpstr>
      <vt:lpstr>MapReduce Mechanics: The Map Phase</vt:lpstr>
      <vt:lpstr>MapReduce Mechanics: The Shuffle and Sort Phase</vt:lpstr>
      <vt:lpstr>MapReduce Mechanics: The Reduce Phase</vt:lpstr>
      <vt:lpstr>Word Count Process: Example</vt:lpstr>
      <vt:lpstr>Submitting a MapReduce</vt:lpstr>
      <vt:lpstr>MapReduce运行模式</vt:lpstr>
      <vt:lpstr>本地模式</vt:lpstr>
      <vt:lpstr>半本地模式</vt:lpstr>
      <vt:lpstr>集群模式1</vt:lpstr>
      <vt:lpstr>集群模式2</vt:lpstr>
      <vt:lpstr>练习9: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Oracle Big Data Connectors</dc:title>
  <dc:creator>vlnarasi</dc:creator>
  <cp:keywords>OU6_Jan14</cp:keywords>
  <dc:description>Oracle University Production Services</dc:description>
  <dc:subject>OU6_Jan12</dc:subject>
  <cp:category>Oracle University PowerPoint Template</cp:category>
  <cp:lastModifiedBy>Administrator</cp:lastModifiedBy>
  <cp:revision>466</cp:revision>
  <cp:lastPrinted>2002-03-28T23:57:00Z</cp:lastPrinted>
  <dcterms:created xsi:type="dcterms:W3CDTF">2014-03-25T18:18:00Z</dcterms:created>
  <dcterms:modified xsi:type="dcterms:W3CDTF">2017-06-29T00:50:19Z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KSOProductBuildVer">
    <vt:lpwstr>2052-10.1.0.6554</vt:lpwstr>
  </property>
</Properties>
</file>