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73" r:id="rId10"/>
    <p:sldId id="272" r:id="rId11"/>
    <p:sldId id="264" r:id="rId12"/>
    <p:sldId id="270" r:id="rId13"/>
    <p:sldId id="265" r:id="rId14"/>
    <p:sldId id="271" r:id="rId15"/>
    <p:sldId id="262" r:id="rId16"/>
    <p:sldId id="274" r:id="rId17"/>
    <p:sldId id="263" r:id="rId18"/>
    <p:sldId id="266" r:id="rId19"/>
    <p:sldId id="275" r:id="rId20"/>
    <p:sldId id="26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74" y="-90"/>
      </p:cViewPr>
      <p:guideLst>
        <p:guide orient="horz" pos="2160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Oracle_Wrkfo_Dev_w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873011" cy="113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33" y="5774005"/>
            <a:ext cx="1098971" cy="108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1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76290" y="2102201"/>
            <a:ext cx="7664616" cy="3483826"/>
          </a:xfrm>
        </p:spPr>
        <p:txBody>
          <a:bodyPr/>
          <a:lstStyle>
            <a:lvl1pPr algn="ctr">
              <a:defRPr sz="5700" smtClean="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31752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1352579" y="3834717"/>
            <a:ext cx="6312037" cy="1729381"/>
          </a:xfrm>
        </p:spPr>
        <p:txBody>
          <a:bodyPr/>
          <a:lstStyle>
            <a:lvl1pPr marL="168910" indent="0" algn="ctr">
              <a:buFont typeface="Wingdings" panose="05000000000000000000" pitchFamily="2" charset="2"/>
              <a:buNone/>
              <a:defRPr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7288901" y="2058340"/>
            <a:ext cx="226165" cy="3060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9747" tIns="44875" rIns="89747" bIns="44875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16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Picture 5" descr="Oracle_Wrkfo_Dev_w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873011" cy="113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/>
          <p:cNvSpPr>
            <a:spLocks noChangeArrowheads="1"/>
          </p:cNvSpPr>
          <p:nvPr userDrawn="1"/>
        </p:nvSpPr>
        <p:spPr bwMode="auto">
          <a:xfrm>
            <a:off x="3444068" y="1013506"/>
            <a:ext cx="5699932" cy="14254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lIns="90171" tIns="45086" rIns="90171" bIns="45086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66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33" y="5774005"/>
            <a:ext cx="1098971" cy="108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683" y="2771085"/>
            <a:ext cx="7772635" cy="2932429"/>
          </a:xfrm>
        </p:spPr>
        <p:txBody>
          <a:bodyPr/>
          <a:lstStyle>
            <a:lvl1pPr>
              <a:defRPr sz="5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1146" y="225572"/>
            <a:ext cx="7965189" cy="68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/>
          <a:p>
            <a:pPr lvl="0"/>
            <a:r>
              <a:rPr lang="en-US" altLang="zh-CN" smtClean="0"/>
              <a:t>Title Holder</a:t>
            </a:r>
            <a:endParaRPr lang="en-US" altLang="zh-CN" smtClean="0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60" y="1203048"/>
            <a:ext cx="8190619" cy="496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/>
          <a:p>
            <a:pPr lvl="0"/>
            <a:r>
              <a:rPr lang="zh-CN" altLang="en-US" dirty="0" smtClean="0"/>
              <a:t>  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0850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01700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52550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04035" algn="r" defTabSz="913765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38455" indent="-168910" algn="l" defTabSz="913765" rtl="0" eaLnBrk="0" fontAlgn="base" hangingPunct="0">
        <a:spcBef>
          <a:spcPts val="590"/>
        </a:spcBef>
        <a:spcAft>
          <a:spcPts val="590"/>
        </a:spcAft>
        <a:buClr>
          <a:srgbClr val="FF0000"/>
        </a:buClr>
        <a:buSzPct val="80000"/>
        <a:buFont typeface="Wingdings" panose="05000000000000000000" pitchFamily="2" charset="2"/>
        <a:buChar char="l"/>
        <a:defRPr sz="2400" b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13740" indent="-187960" algn="l" defTabSz="913765" rtl="0" eaLnBrk="0" fontAlgn="base" hangingPunct="0">
        <a:spcBef>
          <a:spcPts val="590"/>
        </a:spcBef>
        <a:spcAft>
          <a:spcPts val="590"/>
        </a:spcAft>
        <a:buClr>
          <a:srgbClr val="FF0000"/>
        </a:buClr>
        <a:buSzPct val="80000"/>
        <a:buFont typeface="Wingdings" panose="05000000000000000000" pitchFamily="2" charset="2"/>
        <a:buChar char="§"/>
        <a:defRPr sz="2000" b="0">
          <a:solidFill>
            <a:schemeClr val="bg1"/>
          </a:solidFill>
          <a:latin typeface="Arial" panose="020B0604020202020204" pitchFamily="34" charset="0"/>
          <a:ea typeface="+mn-ea"/>
        </a:defRPr>
      </a:lvl2pPr>
      <a:lvl3pPr marL="1146175" indent="-168910" algn="l" defTabSz="913765" rtl="0" eaLnBrk="0" fontAlgn="base" hangingPunct="0">
        <a:spcBef>
          <a:spcPts val="590"/>
        </a:spcBef>
        <a:spcAft>
          <a:spcPts val="590"/>
        </a:spcAft>
        <a:buClr>
          <a:srgbClr val="FF0000"/>
        </a:buClr>
        <a:buSzPct val="80000"/>
        <a:buFont typeface="Wingdings" panose="05000000000000000000" pitchFamily="2" charset="2"/>
        <a:buChar char="ü"/>
        <a:defRPr b="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551940" indent="-228600" algn="l" defTabSz="913765" rtl="0" eaLnBrk="0" fontAlgn="base" hangingPunct="0">
        <a:spcBef>
          <a:spcPts val="590"/>
        </a:spcBef>
        <a:spcAft>
          <a:spcPts val="590"/>
        </a:spcAft>
        <a:buClr>
          <a:schemeClr val="tx2"/>
        </a:buClr>
        <a:defRPr b="1">
          <a:solidFill>
            <a:schemeClr val="tx1"/>
          </a:solidFill>
          <a:latin typeface="Arial" panose="020B0604020202020204" pitchFamily="34" charset="0"/>
          <a:ea typeface="+mj-ea"/>
        </a:defRPr>
      </a:lvl4pPr>
      <a:lvl5pPr marL="1957070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Arial" panose="020B0604020202020204" pitchFamily="34" charset="0"/>
          <a:ea typeface="+mj-ea"/>
        </a:defRPr>
      </a:lvl5pPr>
      <a:lvl6pPr marL="2407920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6pPr>
      <a:lvl7pPr marL="2858770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7pPr>
      <a:lvl8pPr marL="3310255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8pPr>
      <a:lvl9pPr marL="3761105" indent="-228600" algn="l" defTabSz="913765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9pPr>
    </p:bodyStyle>
    <p:otherStyle>
      <a:defPPr>
        <a:defRPr lang="zh-CN"/>
      </a:defPPr>
      <a:lvl1pPr marL="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70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403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488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573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658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35" algn="l" defTabSz="9017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55EDF-D4D4-455D-AFA2-2D1047B40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6DB94-993A-4579-9976-3D716564E0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3530600"/>
          </a:xfrm>
        </p:spPr>
        <p:txBody>
          <a:bodyPr/>
          <a:lstStyle/>
          <a:p>
            <a:r>
              <a:rPr lang="en-US" altLang="zh-CN" dirty="0" err="1" smtClean="0">
                <a:latin typeface="Arial" panose="020B0604020202020204" pitchFamily="34" charset="0"/>
              </a:rPr>
              <a:t>HBase</a:t>
            </a:r>
            <a:br>
              <a:rPr lang="zh-CN" altLang="en-US" dirty="0">
                <a:latin typeface="Arial" panose="020B0604020202020204" pitchFamily="34" charset="0"/>
              </a:rPr>
            </a:b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sz="3600" dirty="0" smtClean="0">
                <a:latin typeface="Arial" panose="020B0604020202020204" pitchFamily="34" charset="0"/>
              </a:rPr>
              <a:t>第一章</a:t>
            </a:r>
            <a:r>
              <a:rPr lang="en-US" altLang="zh-CN" sz="3600" dirty="0" smtClean="0">
                <a:latin typeface="Arial" panose="020B0604020202020204" pitchFamily="34" charset="0"/>
              </a:rPr>
              <a:t>:</a:t>
            </a:r>
            <a:r>
              <a:rPr lang="en-US" altLang="zh-CN" sz="3600" dirty="0" err="1" smtClean="0">
                <a:latin typeface="Arial" panose="020B0604020202020204" pitchFamily="34" charset="0"/>
              </a:rPr>
              <a:t>Hbase</a:t>
            </a:r>
            <a:r>
              <a:rPr lang="zh-CN" altLang="en-US" sz="3600" dirty="0" smtClean="0">
                <a:latin typeface="Arial" panose="020B0604020202020204" pitchFamily="34" charset="0"/>
              </a:rPr>
              <a:t>介绍及安装</a:t>
            </a:r>
            <a:br>
              <a:rPr lang="zh-CN" altLang="en-US" dirty="0">
                <a:latin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HBASE基础知识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30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 smtClean="0"/>
              <a:t>Zookeeper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保证任何时候，集群中只有一个running master</a:t>
            </a:r>
            <a:endParaRPr lang="zh-CN" altLang="en-US" b="0" dirty="0" smtClean="0"/>
          </a:p>
          <a:p>
            <a:pPr lvl="1"/>
            <a:r>
              <a:rPr lang="zh-CN" altLang="en-US" b="0" dirty="0" smtClean="0"/>
              <a:t>存贮所有Region 的寻址入口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实时监控Region Server 的状态，将Region server 的上线和下线信息，实时通知给Master</a:t>
            </a:r>
            <a:endParaRPr lang="en-US" altLang="zh-CN" b="0" dirty="0" smtClean="0"/>
          </a:p>
          <a:p>
            <a:pPr lvl="1"/>
            <a:r>
              <a:rPr lang="zh-CN" altLang="en-US" b="0" dirty="0" smtClean="0"/>
              <a:t>存储Hbase 的schema,包括有哪些table，每个table 有哪些column family</a:t>
            </a:r>
            <a:endParaRPr lang="en-US" altLang="zh-CN" b="0" dirty="0" smtClean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34740" y="4365104"/>
            <a:ext cx="8305800" cy="199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marL="168910" indent="0">
              <a:buNone/>
            </a:pPr>
            <a:r>
              <a:rPr lang="zh-CN" altLang="en-US" b="0" dirty="0"/>
              <a:t>client 访问hbase 上数据的过程并不需要master 参与，寻址访问先zookeeper再regionserver，数据读写访问regioneserver。HRegionServer主要负责响应用户I/O请求，向HDFS文件系统中读写数据，是HBase中最核心的模块</a:t>
            </a:r>
            <a:endParaRPr lang="en-US" altLang="zh-CN" b="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系统架构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4" name="Picture 2" descr="HBASE架构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219200"/>
            <a:ext cx="9074150" cy="564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HBASE基础知识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37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b="0" dirty="0"/>
              <a:t>HBase中有两张特殊的Table，-ROOT-和.META</a:t>
            </a:r>
            <a:r>
              <a:rPr lang="zh-CN" altLang="en-US" b="0" dirty="0" smtClean="0"/>
              <a:t>.</a:t>
            </a:r>
            <a:endParaRPr lang="en-US" altLang="zh-CN" b="0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zh-CN" altLang="en-US" dirty="0">
                <a:solidFill>
                  <a:srgbClr val="FF3300"/>
                </a:solidFill>
                <a:latin typeface="Cambria" panose="02040503050406030204" pitchFamily="18" charset="0"/>
              </a:rPr>
              <a:t>-ROOT- </a:t>
            </a:r>
            <a:r>
              <a:rPr lang="zh-CN" altLang="en-US" dirty="0"/>
              <a:t>：记录了.META.表的Region信息，-ROOT-只有一个</a:t>
            </a:r>
            <a:r>
              <a:rPr lang="zh-CN" altLang="en-US" dirty="0" smtClean="0"/>
              <a:t>region</a:t>
            </a:r>
            <a:endParaRPr lang="en-US" altLang="zh-CN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zh-CN" altLang="en-US" dirty="0">
                <a:solidFill>
                  <a:srgbClr val="FF3300"/>
                </a:solidFill>
                <a:latin typeface="Cambria" panose="02040503050406030204" pitchFamily="18" charset="0"/>
              </a:rPr>
              <a:t>.META</a:t>
            </a:r>
            <a:r>
              <a:rPr lang="zh-CN" altLang="en-US" dirty="0">
                <a:solidFill>
                  <a:srgbClr val="FF3300"/>
                </a:solidFill>
              </a:rPr>
              <a:t>. </a:t>
            </a:r>
            <a:r>
              <a:rPr lang="zh-CN" altLang="en-US" dirty="0"/>
              <a:t>：记录了用户创建的表的Region信息，.META.可以有多个regoin</a:t>
            </a:r>
            <a:endParaRPr lang="en-US" altLang="zh-CN" dirty="0"/>
          </a:p>
          <a:p>
            <a:pPr marL="338455" lvl="1" indent="-16891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400" b="0" dirty="0">
                <a:solidFill>
                  <a:schemeClr val="tx1"/>
                </a:solidFill>
              </a:rPr>
              <a:t>Zookeeper中记录了-ROOT-表的location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338455" lvl="1" indent="-16891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400" b="0" dirty="0">
                <a:solidFill>
                  <a:schemeClr val="tx1"/>
                </a:solidFill>
              </a:rPr>
              <a:t>Client访问用户数据之前需要首先访问zookeeper，然后访问-ROOT-表，接着访问.META.表，最后才能找到用户数据的位置去访问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168910" indent="0">
              <a:buNone/>
            </a:pPr>
            <a:endParaRPr lang="en-US" altLang="zh-CN" b="0" dirty="0" smtClean="0"/>
          </a:p>
        </p:txBody>
      </p:sp>
      <p:pic>
        <p:nvPicPr>
          <p:cNvPr id="5" name="Picture 4" descr="hbase.root.met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4212513"/>
            <a:ext cx="6119812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 err="1" smtClean="0">
                <a:ea typeface="黑体" panose="02010609060101010101" pitchFamily="2" charset="-122"/>
              </a:rPr>
              <a:t>HBase</a:t>
            </a:r>
            <a:r>
              <a:rPr lang="zh-CN" altLang="en-US" dirty="0" smtClean="0">
                <a:ea typeface="黑体" panose="02010609060101010101" pitchFamily="2" charset="-122"/>
              </a:rPr>
              <a:t>物理存储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en-US" altLang="zh-CN" b="0" dirty="0" err="1" smtClean="0">
                <a:ea typeface="宋体" panose="02010600030101010101" pitchFamily="2" charset="-122"/>
              </a:rPr>
              <a:t>HBase</a:t>
            </a:r>
            <a:r>
              <a:rPr lang="zh-CN" altLang="en-US" b="0" dirty="0" smtClean="0">
                <a:ea typeface="宋体" panose="02010600030101010101" pitchFamily="2" charset="-122"/>
              </a:rPr>
              <a:t>中扩展和负载均衡的基本单元称为</a:t>
            </a:r>
            <a:r>
              <a:rPr lang="en-US" altLang="zh-CN" b="0" dirty="0" smtClean="0">
                <a:ea typeface="宋体" panose="02010600030101010101" pitchFamily="2" charset="-122"/>
              </a:rPr>
              <a:t>region</a:t>
            </a:r>
            <a:r>
              <a:rPr lang="zh-CN" altLang="en-US" b="0" dirty="0" smtClean="0">
                <a:ea typeface="宋体" panose="02010600030101010101" pitchFamily="2" charset="-122"/>
              </a:rPr>
              <a:t>，</a:t>
            </a:r>
            <a:r>
              <a:rPr lang="en-US" altLang="zh-CN" b="0" dirty="0" smtClean="0">
                <a:ea typeface="宋体" panose="02010600030101010101" pitchFamily="2" charset="-122"/>
              </a:rPr>
              <a:t>region</a:t>
            </a:r>
            <a:r>
              <a:rPr lang="zh-CN" altLang="en-US" b="0" dirty="0" smtClean="0">
                <a:ea typeface="宋体" panose="02010600030101010101" pitchFamily="2" charset="-122"/>
              </a:rPr>
              <a:t>本质上是以行键排序的连续存储区间。如果</a:t>
            </a:r>
            <a:r>
              <a:rPr lang="en-US" altLang="zh-CN" b="0" dirty="0" smtClean="0">
                <a:ea typeface="宋体" panose="02010600030101010101" pitchFamily="2" charset="-122"/>
              </a:rPr>
              <a:t>region</a:t>
            </a:r>
            <a:r>
              <a:rPr lang="zh-CN" altLang="en-US" b="0" dirty="0" smtClean="0">
                <a:ea typeface="宋体" panose="02010600030101010101" pitchFamily="2" charset="-122"/>
              </a:rPr>
              <a:t>太大，系统就会把他们动态拆分，相反地，就把多个</a:t>
            </a:r>
            <a:r>
              <a:rPr lang="en-US" altLang="zh-CN" b="0" dirty="0" smtClean="0">
                <a:ea typeface="宋体" panose="02010600030101010101" pitchFamily="2" charset="-122"/>
              </a:rPr>
              <a:t>region</a:t>
            </a:r>
            <a:r>
              <a:rPr lang="zh-CN" altLang="en-US" b="0" dirty="0" smtClean="0">
                <a:ea typeface="宋体" panose="02010600030101010101" pitchFamily="2" charset="-122"/>
              </a:rPr>
              <a:t>合并，以减少存储文件数量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r>
              <a:rPr lang="zh-CN" altLang="en-US" b="0" dirty="0">
                <a:ea typeface="宋体" panose="02010600030101010101" pitchFamily="2" charset="-122"/>
              </a:rPr>
              <a:t>每一</a:t>
            </a:r>
            <a:r>
              <a:rPr lang="zh-CN" altLang="en-US" b="0" dirty="0" smtClean="0">
                <a:ea typeface="宋体" panose="02010600030101010101" pitchFamily="2" charset="-122"/>
              </a:rPr>
              <a:t>个</a:t>
            </a:r>
            <a:r>
              <a:rPr lang="en-US" altLang="zh-CN" b="0" dirty="0" smtClean="0">
                <a:ea typeface="宋体" panose="02010600030101010101" pitchFamily="2" charset="-122"/>
              </a:rPr>
              <a:t>region</a:t>
            </a:r>
            <a:r>
              <a:rPr lang="zh-CN" altLang="en-US" b="0" dirty="0" smtClean="0">
                <a:ea typeface="宋体" panose="02010600030101010101" pitchFamily="2" charset="-122"/>
              </a:rPr>
              <a:t>只能由一台</a:t>
            </a:r>
            <a:r>
              <a:rPr lang="en-US" altLang="zh-CN" b="0" dirty="0" smtClean="0">
                <a:ea typeface="宋体" panose="02010600030101010101" pitchFamily="2" charset="-122"/>
              </a:rPr>
              <a:t>region</a:t>
            </a:r>
            <a:r>
              <a:rPr lang="zh-CN" altLang="en-US" b="0" dirty="0" smtClean="0">
                <a:ea typeface="宋体" panose="02010600030101010101" pitchFamily="2" charset="-122"/>
              </a:rPr>
              <a:t>服务器</a:t>
            </a:r>
            <a:r>
              <a:rPr lang="en-US" altLang="zh-CN" b="0" dirty="0" smtClean="0">
                <a:ea typeface="宋体" panose="02010600030101010101" pitchFamily="2" charset="-122"/>
              </a:rPr>
              <a:t>(region server)</a:t>
            </a:r>
            <a:r>
              <a:rPr lang="zh-CN" altLang="en-US" b="0" dirty="0" smtClean="0">
                <a:ea typeface="宋体" panose="02010600030101010101" pitchFamily="2" charset="-122"/>
              </a:rPr>
              <a:t>加载，每一台</a:t>
            </a:r>
            <a:r>
              <a:rPr lang="en-US" altLang="zh-CN" b="0" dirty="0" smtClean="0">
                <a:ea typeface="宋体" panose="02010600030101010101" pitchFamily="2" charset="-122"/>
              </a:rPr>
              <a:t>region</a:t>
            </a:r>
            <a:r>
              <a:rPr lang="zh-CN" altLang="en-US" b="0" dirty="0" smtClean="0">
                <a:ea typeface="宋体" panose="02010600030101010101" pitchFamily="2" charset="-122"/>
              </a:rPr>
              <a:t>服务器可以同时加载多个</a:t>
            </a:r>
            <a:r>
              <a:rPr lang="en-US" altLang="zh-CN" b="0" dirty="0" smtClean="0">
                <a:ea typeface="宋体" panose="02010600030101010101" pitchFamily="2" charset="-122"/>
              </a:rPr>
              <a:t>region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27272"/>
            <a:ext cx="6010275" cy="29659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 err="1" smtClean="0">
                <a:ea typeface="黑体" panose="02010609060101010101" pitchFamily="2" charset="-122"/>
              </a:rPr>
              <a:t>HBase</a:t>
            </a:r>
            <a:r>
              <a:rPr lang="zh-CN" altLang="en-US" dirty="0" smtClean="0">
                <a:ea typeface="黑体" panose="02010609060101010101" pitchFamily="2" charset="-122"/>
              </a:rPr>
              <a:t>物理存储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Table 在行的方向上分割为多个HRegion，一个region由[startkey,endkey)表示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  <p:pic>
        <p:nvPicPr>
          <p:cNvPr id="4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68" y="2276872"/>
            <a:ext cx="662154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 err="1" smtClean="0">
                <a:ea typeface="黑体" panose="02010609060101010101" pitchFamily="2" charset="-122"/>
              </a:rPr>
              <a:t>HBase</a:t>
            </a:r>
            <a:r>
              <a:rPr lang="zh-CN" altLang="en-US" dirty="0" smtClean="0">
                <a:ea typeface="黑体" panose="02010609060101010101" pitchFamily="2" charset="-122"/>
              </a:rPr>
              <a:t>物理存储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40768"/>
            <a:ext cx="7850832" cy="5330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 err="1" smtClean="0">
                <a:ea typeface="黑体" panose="02010609060101010101" pitchFamily="2" charset="-122"/>
              </a:rPr>
              <a:t>HBase</a:t>
            </a:r>
            <a:r>
              <a:rPr lang="zh-CN" altLang="en-US" dirty="0" smtClean="0">
                <a:ea typeface="黑体" panose="02010609060101010101" pitchFamily="2" charset="-122"/>
              </a:rPr>
              <a:t>实现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en-US" altLang="zh-CN" b="0" dirty="0" smtClean="0">
                <a:ea typeface="宋体" panose="02010600030101010101" pitchFamily="2" charset="-122"/>
              </a:rPr>
              <a:t> </a:t>
            </a:r>
            <a:r>
              <a:rPr lang="zh-CN" altLang="en-US" b="0" dirty="0" smtClean="0">
                <a:ea typeface="宋体" panose="02010600030101010101" pitchFamily="2" charset="-122"/>
              </a:rPr>
              <a:t>数据存储在存储文件中，成为</a:t>
            </a:r>
            <a:r>
              <a:rPr lang="en-US" altLang="zh-CN" b="0" dirty="0" err="1" smtClean="0">
                <a:ea typeface="宋体" panose="02010600030101010101" pitchFamily="2" charset="-122"/>
              </a:rPr>
              <a:t>HFile</a:t>
            </a:r>
            <a:r>
              <a:rPr lang="zh-CN" altLang="en-US" b="0" dirty="0" smtClean="0">
                <a:ea typeface="宋体" panose="02010600030101010101" pitchFamily="2" charset="-122"/>
              </a:rPr>
              <a:t>。</a:t>
            </a:r>
            <a:r>
              <a:rPr lang="en-US" altLang="zh-CN" b="0" dirty="0">
                <a:ea typeface="宋体" panose="02010600030101010101" pitchFamily="2" charset="-122"/>
              </a:rPr>
              <a:t> </a:t>
            </a:r>
            <a:r>
              <a:rPr lang="en-US" altLang="zh-CN" b="0" dirty="0" err="1">
                <a:ea typeface="宋体" panose="02010600030101010101" pitchFamily="2" charset="-122"/>
              </a:rPr>
              <a:t>HFile</a:t>
            </a:r>
            <a:r>
              <a:rPr lang="zh-CN" altLang="en-US" b="0" dirty="0" smtClean="0">
                <a:ea typeface="宋体" panose="02010600030101010101" pitchFamily="2" charset="-122"/>
              </a:rPr>
              <a:t>中存储的是经过排序的键值映射结构。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r>
              <a:rPr lang="zh-CN" altLang="en-US" b="0" dirty="0" smtClean="0">
                <a:ea typeface="宋体" panose="02010600030101010101" pitchFamily="2" charset="-122"/>
              </a:rPr>
              <a:t>存储文件通常保存在</a:t>
            </a:r>
            <a:r>
              <a:rPr lang="en-US" altLang="zh-CN" b="0" dirty="0" err="1" smtClean="0">
                <a:ea typeface="宋体" panose="02010600030101010101" pitchFamily="2" charset="-122"/>
              </a:rPr>
              <a:t>Hadoop</a:t>
            </a:r>
            <a:r>
              <a:rPr lang="zh-CN" altLang="en-US" b="0" dirty="0">
                <a:ea typeface="宋体" panose="02010600030101010101" pitchFamily="2" charset="-122"/>
              </a:rPr>
              <a:t> </a:t>
            </a:r>
            <a:r>
              <a:rPr lang="en-US" altLang="zh-CN" b="0" dirty="0" smtClean="0">
                <a:ea typeface="宋体" panose="02010600030101010101" pitchFamily="2" charset="-122"/>
              </a:rPr>
              <a:t>HDFS</a:t>
            </a:r>
            <a:r>
              <a:rPr lang="zh-CN" altLang="en-US" b="0" dirty="0" smtClean="0">
                <a:ea typeface="宋体" panose="02010600030101010101" pitchFamily="2" charset="-122"/>
              </a:rPr>
              <a:t>中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r>
              <a:rPr lang="zh-CN" altLang="en-US" b="0" dirty="0" smtClean="0">
                <a:ea typeface="宋体" panose="02010600030101010101" pitchFamily="2" charset="-122"/>
              </a:rPr>
              <a:t>每次更新数据时，都会先将数据记录在提交日志</a:t>
            </a:r>
            <a:r>
              <a:rPr lang="en-US" altLang="zh-CN" b="0" dirty="0" smtClean="0">
                <a:ea typeface="宋体" panose="02010600030101010101" pitchFamily="2" charset="-122"/>
              </a:rPr>
              <a:t>(commit log)</a:t>
            </a:r>
            <a:r>
              <a:rPr lang="zh-CN" altLang="en-US" b="0" dirty="0" smtClean="0">
                <a:ea typeface="宋体" panose="02010600030101010101" pitchFamily="2" charset="-122"/>
              </a:rPr>
              <a:t>中，在</a:t>
            </a:r>
            <a:r>
              <a:rPr lang="en-US" altLang="zh-CN" b="0" dirty="0" err="1" smtClean="0">
                <a:ea typeface="宋体" panose="02010600030101010101" pitchFamily="2" charset="-122"/>
              </a:rPr>
              <a:t>HBase</a:t>
            </a:r>
            <a:r>
              <a:rPr lang="zh-CN" altLang="en-US" b="0" dirty="0" smtClean="0">
                <a:ea typeface="宋体" panose="02010600030101010101" pitchFamily="2" charset="-122"/>
              </a:rPr>
              <a:t>中叫做预写日志</a:t>
            </a:r>
            <a:r>
              <a:rPr lang="en-US" altLang="zh-CN" b="0" dirty="0" smtClean="0">
                <a:ea typeface="宋体" panose="02010600030101010101" pitchFamily="2" charset="-122"/>
              </a:rPr>
              <a:t>(write-ahead log, WAL)</a:t>
            </a:r>
            <a:r>
              <a:rPr lang="zh-CN" altLang="en-US" b="0" dirty="0" smtClean="0">
                <a:ea typeface="宋体" panose="02010600030101010101" pitchFamily="2" charset="-122"/>
              </a:rPr>
              <a:t>，然后才会将这些数据写入内存中的</a:t>
            </a:r>
            <a:r>
              <a:rPr lang="en-US" altLang="zh-CN" b="0" dirty="0" err="1" smtClean="0">
                <a:ea typeface="宋体" panose="02010600030101010101" pitchFamily="2" charset="-122"/>
              </a:rPr>
              <a:t>memstore</a:t>
            </a:r>
            <a:r>
              <a:rPr lang="zh-CN" altLang="en-US" b="0" dirty="0" smtClean="0">
                <a:ea typeface="宋体" panose="02010600030101010101" pitchFamily="2" charset="-122"/>
              </a:rPr>
              <a:t>中。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r>
              <a:rPr lang="zh-CN" altLang="en-US" b="0" dirty="0" smtClean="0">
                <a:ea typeface="宋体" panose="02010600030101010101" pitchFamily="2" charset="-122"/>
              </a:rPr>
              <a:t>一旦内存保存的写入数据的累计大小超过了一个给定的最大值，系统就会将这些数据移出内存做为</a:t>
            </a:r>
            <a:r>
              <a:rPr lang="en-US" altLang="zh-CN" b="0" dirty="0" err="1">
                <a:ea typeface="宋体" panose="02010600030101010101" pitchFamily="2" charset="-122"/>
              </a:rPr>
              <a:t>HFile</a:t>
            </a:r>
            <a:r>
              <a:rPr lang="zh-CN" altLang="en-US" b="0" dirty="0" smtClean="0">
                <a:ea typeface="宋体" panose="02010600030101010101" pitchFamily="2" charset="-122"/>
              </a:rPr>
              <a:t>文件刷写到磁盘中，</a:t>
            </a:r>
            <a:r>
              <a:rPr lang="en-US" altLang="zh-CN" b="0" dirty="0" err="1" smtClean="0">
                <a:ea typeface="宋体" panose="02010600030101010101" pitchFamily="2" charset="-122"/>
              </a:rPr>
              <a:t>memstore</a:t>
            </a:r>
            <a:r>
              <a:rPr lang="zh-CN" altLang="en-US" b="0" dirty="0" smtClean="0">
                <a:ea typeface="宋体" panose="02010600030101010101" pitchFamily="2" charset="-122"/>
              </a:rPr>
              <a:t>中的数据已经按照行键排序了，所以持久化到磁盘不用执行排序或其他特殊处理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r>
              <a:rPr lang="zh-CN" altLang="en-US" b="0" dirty="0" smtClean="0">
                <a:ea typeface="宋体" panose="02010600030101010101" pitchFamily="2" charset="-122"/>
              </a:rPr>
              <a:t>数据移出内存之后，系统会丢弃对应的提交日志，只保留未持久化到磁盘中的提交日志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 err="1" smtClean="0">
                <a:ea typeface="黑体" panose="02010609060101010101" pitchFamily="2" charset="-122"/>
              </a:rPr>
              <a:t>HBase</a:t>
            </a:r>
            <a:r>
              <a:rPr lang="zh-CN" altLang="en-US" dirty="0" smtClean="0">
                <a:ea typeface="黑体" panose="02010609060101010101" pitchFamily="2" charset="-122"/>
              </a:rPr>
              <a:t>实现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en-US" altLang="zh-CN" b="0" dirty="0" smtClean="0">
                <a:ea typeface="宋体" panose="02010600030101010101" pitchFamily="2" charset="-122"/>
              </a:rPr>
              <a:t> </a:t>
            </a:r>
            <a:r>
              <a:rPr lang="zh-CN" altLang="en-US" b="0" dirty="0" smtClean="0">
                <a:ea typeface="宋体" panose="02010600030101010101" pitchFamily="2" charset="-122"/>
              </a:rPr>
              <a:t>存储文件是不可改变的，所以不能简单的删除值，可以做个删除标记</a:t>
            </a:r>
            <a:r>
              <a:rPr lang="en-US" altLang="zh-CN" b="0" dirty="0" smtClean="0">
                <a:ea typeface="宋体" panose="02010600030101010101" pitchFamily="2" charset="-122"/>
              </a:rPr>
              <a:t>(delete marker)</a:t>
            </a:r>
            <a:r>
              <a:rPr lang="zh-CN" altLang="en-US" b="0" dirty="0" smtClean="0">
                <a:ea typeface="宋体" panose="02010600030101010101" pitchFamily="2" charset="-122"/>
              </a:rPr>
              <a:t>，在检索过程中，这些删除标记掩盖了实际值，客户端读不到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r>
              <a:rPr lang="zh-CN" altLang="en-US" b="0" dirty="0" smtClean="0">
                <a:ea typeface="宋体" panose="02010600030101010101" pitchFamily="2" charset="-122"/>
              </a:rPr>
              <a:t>读回的数据是两部分数据合并的结果，</a:t>
            </a:r>
            <a:r>
              <a:rPr lang="en-US" altLang="zh-CN" b="0" dirty="0" err="1" smtClean="0">
                <a:ea typeface="宋体" panose="02010600030101010101" pitchFamily="2" charset="-122"/>
              </a:rPr>
              <a:t>memstore</a:t>
            </a:r>
            <a:r>
              <a:rPr lang="zh-CN" altLang="en-US" b="0" dirty="0" smtClean="0">
                <a:ea typeface="宋体" panose="02010600030101010101" pitchFamily="2" charset="-122"/>
              </a:rPr>
              <a:t>中还没有写入磁盘的数据，磁盘上存储的数据。所以，检索的时候用不着</a:t>
            </a:r>
            <a:r>
              <a:rPr lang="en-US" altLang="zh-CN" b="0" dirty="0" smtClean="0">
                <a:ea typeface="宋体" panose="02010600030101010101" pitchFamily="2" charset="-122"/>
              </a:rPr>
              <a:t>WAL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r>
              <a:rPr lang="zh-CN" altLang="en-US" b="0" dirty="0" smtClean="0">
                <a:ea typeface="宋体" panose="02010600030101010101" pitchFamily="2" charset="-122"/>
              </a:rPr>
              <a:t>只有内存中的数据在服务器崩溃前没有写到磁盘中，而后进行恢复的时候才会用到</a:t>
            </a:r>
            <a:r>
              <a:rPr lang="en-US" altLang="zh-CN" b="0" dirty="0" smtClean="0">
                <a:ea typeface="宋体" panose="02010600030101010101" pitchFamily="2" charset="-122"/>
              </a:rPr>
              <a:t>WAL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r>
              <a:rPr lang="zh-CN" altLang="en-US" b="0" dirty="0" smtClean="0">
                <a:ea typeface="宋体" panose="02010600030101010101" pitchFamily="2" charset="-122"/>
              </a:rPr>
              <a:t>随着</a:t>
            </a:r>
            <a:r>
              <a:rPr lang="en-US" altLang="zh-CN" b="0" dirty="0" err="1" smtClean="0">
                <a:ea typeface="宋体" panose="02010600030101010101" pitchFamily="2" charset="-122"/>
              </a:rPr>
              <a:t>memstore</a:t>
            </a:r>
            <a:r>
              <a:rPr lang="zh-CN" altLang="en-US" b="0" dirty="0" smtClean="0">
                <a:ea typeface="宋体" panose="02010600030101010101" pitchFamily="2" charset="-122"/>
              </a:rPr>
              <a:t>中的数据不断刷写到磁盘中，会产生越来越多的</a:t>
            </a:r>
            <a:r>
              <a:rPr lang="en-US" altLang="zh-CN" b="0" dirty="0" err="1" smtClean="0">
                <a:ea typeface="宋体" panose="02010600030101010101" pitchFamily="2" charset="-122"/>
              </a:rPr>
              <a:t>HFile</a:t>
            </a:r>
            <a:r>
              <a:rPr lang="zh-CN" altLang="en-US" b="0" dirty="0" smtClean="0">
                <a:ea typeface="宋体" panose="02010600030101010101" pitchFamily="2" charset="-122"/>
              </a:rPr>
              <a:t>文件，</a:t>
            </a:r>
            <a:r>
              <a:rPr lang="en-US" altLang="zh-CN" b="0" dirty="0" err="1" smtClean="0">
                <a:ea typeface="宋体" panose="02010600030101010101" pitchFamily="2" charset="-122"/>
              </a:rPr>
              <a:t>HBase</a:t>
            </a:r>
            <a:r>
              <a:rPr lang="zh-CN" altLang="en-US" b="0" smtClean="0">
                <a:ea typeface="宋体" panose="02010600030101010101" pitchFamily="2" charset="-122"/>
              </a:rPr>
              <a:t>内部会把这些文件合并为一个较大的文件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 err="1" smtClean="0">
                <a:ea typeface="黑体" panose="02010609060101010101" pitchFamily="2" charset="-122"/>
              </a:rPr>
              <a:t>HBase</a:t>
            </a:r>
            <a:r>
              <a:rPr lang="zh-CN" altLang="en-US" dirty="0" smtClean="0">
                <a:ea typeface="黑体" panose="02010609060101010101" pitchFamily="2" charset="-122"/>
              </a:rPr>
              <a:t>安装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marL="16891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mtClean="0">
                <a:ea typeface="黑体" panose="02010609060101010101" pitchFamily="2" charset="-122"/>
              </a:rPr>
              <a:t>目录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en-US" altLang="zh-CN" dirty="0" err="1" smtClean="0">
                <a:ea typeface="宋体" panose="02010600030101010101" pitchFamily="2" charset="-122"/>
              </a:rPr>
              <a:t>HBase</a:t>
            </a:r>
            <a:r>
              <a:rPr lang="zh-CN" altLang="en-US" dirty="0" smtClean="0">
                <a:ea typeface="宋体" panose="02010600030101010101" pitchFamily="2" charset="-122"/>
              </a:rPr>
              <a:t>介绍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ea typeface="宋体" panose="02010600030101010101" pitchFamily="2" charset="-122"/>
              </a:rPr>
              <a:t>HBase</a:t>
            </a:r>
            <a:r>
              <a:rPr lang="zh-CN" altLang="en-US" dirty="0" smtClean="0">
                <a:ea typeface="宋体" panose="02010600030101010101" pitchFamily="2" charset="-122"/>
              </a:rPr>
              <a:t>安装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 err="1" smtClean="0">
                <a:ea typeface="黑体" panose="02010609060101010101" pitchFamily="2" charset="-122"/>
              </a:rPr>
              <a:t>HBase</a:t>
            </a:r>
            <a:r>
              <a:rPr lang="zh-CN" altLang="en-US" dirty="0" smtClean="0">
                <a:ea typeface="黑体" panose="02010609060101010101" pitchFamily="2" charset="-122"/>
              </a:rPr>
              <a:t>简介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HBase – Hadoop Database，是一个高可靠性、高性能、面向列、可伸缩的分布式存储系统，利用HBase技术可在廉价PC Server上搭建起大规模结构化存储</a:t>
            </a:r>
            <a:r>
              <a:rPr lang="zh-CN" altLang="en-US" b="0" dirty="0" smtClean="0"/>
              <a:t>集群</a:t>
            </a:r>
            <a:endParaRPr lang="en-US" altLang="zh-CN" b="0" dirty="0" smtClean="0"/>
          </a:p>
          <a:p>
            <a:r>
              <a:rPr lang="zh-CN" altLang="en-US" b="0" dirty="0"/>
              <a:t>HBase利用Hadoop HDFS作为其文件存储系统，利用Hadoop MapReduce来处理HBase中的海量数据，利用Zookeeper作为协调</a:t>
            </a:r>
            <a:r>
              <a:rPr lang="zh-CN" altLang="en-US" b="0" dirty="0" smtClean="0"/>
              <a:t>工具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行键</a:t>
            </a:r>
            <a:r>
              <a:rPr lang="en-US" altLang="zh-CN" dirty="0" smtClean="0">
                <a:ea typeface="黑体" panose="02010609060101010101" pitchFamily="2" charset="-122"/>
              </a:rPr>
              <a:t>Row key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199"/>
            <a:ext cx="8305800" cy="53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主键是用来检索记录的主键，访问</a:t>
            </a:r>
            <a:r>
              <a:rPr lang="en-US" altLang="zh-CN" b="0" dirty="0" err="1"/>
              <a:t>hbase</a:t>
            </a:r>
            <a:r>
              <a:rPr lang="en-US" altLang="zh-CN" b="0" dirty="0"/>
              <a:t> table</a:t>
            </a:r>
            <a:r>
              <a:rPr lang="zh-CN" altLang="en-US" b="0" dirty="0"/>
              <a:t>中的</a:t>
            </a:r>
            <a:r>
              <a:rPr lang="zh-CN" altLang="en-US" b="0" dirty="0" smtClean="0"/>
              <a:t>行</a:t>
            </a:r>
            <a:endParaRPr lang="en-US" altLang="zh-CN" b="0" dirty="0" smtClean="0"/>
          </a:p>
          <a:p>
            <a:pPr lvl="1"/>
            <a:r>
              <a:rPr lang="zh-CN" altLang="en-US" b="0" dirty="0"/>
              <a:t>通过单个</a:t>
            </a:r>
            <a:r>
              <a:rPr lang="en-US" altLang="zh-CN" b="0" dirty="0"/>
              <a:t>row key</a:t>
            </a:r>
            <a:r>
              <a:rPr lang="zh-CN" altLang="en-US" b="0" dirty="0"/>
              <a:t>访问</a:t>
            </a:r>
            <a:endParaRPr lang="en-US" altLang="zh-CN" b="0" dirty="0"/>
          </a:p>
          <a:p>
            <a:pPr lvl="1"/>
            <a:r>
              <a:rPr lang="zh-CN" altLang="en-US" b="0" dirty="0"/>
              <a:t>通过</a:t>
            </a:r>
            <a:r>
              <a:rPr lang="en-US" altLang="zh-CN" b="0" dirty="0"/>
              <a:t>row key</a:t>
            </a:r>
            <a:r>
              <a:rPr lang="zh-CN" altLang="en-US" b="0" dirty="0"/>
              <a:t>的</a:t>
            </a:r>
            <a:r>
              <a:rPr lang="en-US" altLang="zh-CN" b="0" dirty="0"/>
              <a:t>range</a:t>
            </a:r>
            <a:endParaRPr lang="en-US" altLang="zh-CN" b="0" dirty="0"/>
          </a:p>
          <a:p>
            <a:pPr lvl="1"/>
            <a:r>
              <a:rPr lang="zh-CN" altLang="en-US" b="0" dirty="0"/>
              <a:t>全表</a:t>
            </a:r>
            <a:r>
              <a:rPr lang="zh-CN" altLang="en-US" b="0" dirty="0" smtClean="0"/>
              <a:t>扫描</a:t>
            </a:r>
            <a:endParaRPr lang="en-US" altLang="zh-CN" b="0" dirty="0"/>
          </a:p>
          <a:p>
            <a:pPr marL="338455" lvl="1" indent="-168910">
              <a:buFont typeface="Wingdings" panose="05000000000000000000" pitchFamily="2" charset="2"/>
              <a:buChar char="l"/>
            </a:pPr>
            <a:r>
              <a:rPr lang="zh-CN" altLang="en-US" sz="2400" b="0" dirty="0">
                <a:solidFill>
                  <a:schemeClr val="tx1"/>
                </a:solidFill>
              </a:rPr>
              <a:t>所有行按照行键</a:t>
            </a:r>
            <a:r>
              <a:rPr lang="zh-CN" altLang="en-US" sz="2400" dirty="0">
                <a:solidFill>
                  <a:schemeClr val="tx1"/>
                </a:solidFill>
              </a:rPr>
              <a:t>字典顺序</a:t>
            </a:r>
            <a:r>
              <a:rPr lang="zh-CN" altLang="en-US" sz="2400" b="0" dirty="0">
                <a:solidFill>
                  <a:schemeClr val="tx1"/>
                </a:solidFill>
              </a:rPr>
              <a:t>排序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存储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marL="338455" lvl="1" indent="-168910">
              <a:buFont typeface="Wingdings" panose="05000000000000000000" pitchFamily="2" charset="2"/>
              <a:buChar char="l"/>
            </a:pPr>
            <a:r>
              <a:rPr lang="zh-CN" altLang="en-US" sz="2400" b="0" dirty="0" smtClean="0">
                <a:solidFill>
                  <a:schemeClr val="tx1"/>
                </a:solidFill>
              </a:rPr>
              <a:t>一行包含一列或多列</a:t>
            </a:r>
            <a:endParaRPr lang="zh-CN" altLang="en-US" sz="2400" b="0" dirty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221088"/>
            <a:ext cx="6200775" cy="239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0652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列族：</a:t>
            </a:r>
            <a:r>
              <a:rPr lang="en-US" altLang="zh-CN" dirty="0"/>
              <a:t>Column Family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zh-CN" b="0" dirty="0"/>
              <a:t>列族在创建表的时候声明，一个列族可以包含多个</a:t>
            </a:r>
            <a:r>
              <a:rPr lang="zh-CN" altLang="zh-CN" b="0" dirty="0" smtClean="0"/>
              <a:t>列</a:t>
            </a:r>
            <a:endParaRPr lang="en-US" altLang="zh-CN" b="0" dirty="0" smtClean="0"/>
          </a:p>
          <a:p>
            <a:r>
              <a:rPr lang="zh-CN" altLang="en-US" b="0" dirty="0"/>
              <a:t>一</a:t>
            </a:r>
            <a:r>
              <a:rPr lang="zh-CN" altLang="en-US" b="0" dirty="0" smtClean="0"/>
              <a:t>个列族的所有列存储在同一个底层的存储文件里，这个存储文件叫做</a:t>
            </a:r>
            <a:r>
              <a:rPr lang="en-US" altLang="zh-CN" b="0" dirty="0" err="1" smtClean="0"/>
              <a:t>HFile</a:t>
            </a:r>
            <a:endParaRPr lang="en-US" altLang="zh-CN" b="0" dirty="0" smtClean="0"/>
          </a:p>
          <a:p>
            <a:r>
              <a:rPr lang="zh-CN" altLang="en-US" b="0" dirty="0"/>
              <a:t>列</a:t>
            </a:r>
            <a:r>
              <a:rPr lang="zh-CN" altLang="en-US" b="0" dirty="0" smtClean="0"/>
              <a:t>族不能修改得太频繁，数量也不能太多</a:t>
            </a:r>
            <a:endParaRPr lang="en-US" altLang="zh-CN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列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 smtClean="0"/>
              <a:t>最基本的单位是列</a:t>
            </a:r>
            <a:endParaRPr lang="en-US" altLang="zh-CN" b="0" dirty="0" smtClean="0"/>
          </a:p>
          <a:p>
            <a:r>
              <a:rPr lang="zh-CN" altLang="zh-CN" b="0" dirty="0"/>
              <a:t>列中的数据都是以二进制形式存在，没有</a:t>
            </a:r>
            <a:r>
              <a:rPr lang="zh-CN" altLang="zh-CN" b="0" dirty="0" smtClean="0"/>
              <a:t>数据类型</a:t>
            </a:r>
            <a:r>
              <a:rPr lang="zh-CN" altLang="en-US" b="0" dirty="0" smtClean="0"/>
              <a:t>和长度限制</a:t>
            </a:r>
            <a:endParaRPr lang="en-US" altLang="zh-CN" b="0" dirty="0" smtClean="0"/>
          </a:p>
          <a:p>
            <a:r>
              <a:rPr lang="zh-CN" altLang="en-US" b="0" dirty="0" smtClean="0">
                <a:ea typeface="宋体" panose="02010600030101010101" pitchFamily="2" charset="-122"/>
              </a:rPr>
              <a:t>列的数量没有限制：一个列族里可以有数百万个列</a:t>
            </a:r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ea typeface="黑体" panose="02010609060101010101" pitchFamily="2" charset="-122"/>
              </a:rPr>
              <a:t>行与列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90650"/>
            <a:ext cx="5972175" cy="4076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16216" y="1581667"/>
            <a:ext cx="2483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在数据库中没有值的地方必须为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，但是在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里可以直接省略掉该列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时间戳：timestamp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en-US" altLang="zh-CN" b="0" dirty="0" err="1"/>
              <a:t>HBase</a:t>
            </a:r>
            <a:r>
              <a:rPr lang="zh-CN" altLang="en-US" b="0" dirty="0"/>
              <a:t>中通过</a:t>
            </a:r>
            <a:r>
              <a:rPr lang="en-US" altLang="zh-CN" b="0" dirty="0"/>
              <a:t>row</a:t>
            </a:r>
            <a:r>
              <a:rPr lang="zh-CN" altLang="en-US" b="0" dirty="0"/>
              <a:t>和</a:t>
            </a:r>
            <a:r>
              <a:rPr lang="en-US" altLang="zh-CN" b="0" dirty="0"/>
              <a:t>columns</a:t>
            </a:r>
            <a:r>
              <a:rPr lang="zh-CN" altLang="en-US" b="0" dirty="0"/>
              <a:t>确定的为一个存贮单元称为</a:t>
            </a:r>
            <a:r>
              <a:rPr lang="en-US" altLang="zh-CN" b="0" dirty="0" smtClean="0"/>
              <a:t>cell</a:t>
            </a:r>
            <a:r>
              <a:rPr lang="zh-CN" altLang="en-US" b="0" dirty="0" smtClean="0"/>
              <a:t>，每个</a:t>
            </a:r>
            <a:r>
              <a:rPr lang="en-US" altLang="zh-CN" b="0" dirty="0" smtClean="0"/>
              <a:t>cell</a:t>
            </a:r>
            <a:r>
              <a:rPr lang="zh-CN" altLang="en-US" b="0" dirty="0"/>
              <a:t>都保存着同一份数据的多个版本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r>
              <a:rPr lang="zh-CN" altLang="en-US" b="0" dirty="0" smtClean="0"/>
              <a:t>通过</a:t>
            </a:r>
            <a:r>
              <a:rPr lang="zh-CN" altLang="en-US" b="0" dirty="0"/>
              <a:t>时间</a:t>
            </a:r>
            <a:r>
              <a:rPr lang="zh-CN" altLang="en-US" b="0" dirty="0" smtClean="0"/>
              <a:t>戳来区分不同版本的值，一个单元格的不同版本的值按照降序排列在一起</a:t>
            </a:r>
            <a:endParaRPr lang="en-US" altLang="zh-CN" b="0" dirty="0" smtClean="0"/>
          </a:p>
          <a:p>
            <a:r>
              <a:rPr lang="zh-CN" altLang="en-US" b="0" dirty="0"/>
              <a:t>时间</a:t>
            </a:r>
            <a:r>
              <a:rPr lang="zh-CN" altLang="en-US" b="0" dirty="0" smtClean="0"/>
              <a:t>戳默认由系统指定，也可以由用户显示设置</a:t>
            </a:r>
            <a:endParaRPr lang="en-US" altLang="zh-CN" b="0" dirty="0" smtClean="0"/>
          </a:p>
          <a:p>
            <a:r>
              <a:rPr lang="zh-CN" altLang="en-US" b="0" dirty="0" smtClean="0"/>
              <a:t>用户可以指定每个值所能保存的最大版本数量，也可以添加条件，如：保存一周内的值</a:t>
            </a:r>
            <a:endParaRPr lang="zh-CN" altLang="en-US" b="0" dirty="0"/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4293096"/>
            <a:ext cx="7031795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/>
          <a:lstStyle>
            <a:lvl1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08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0170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52550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04035" algn="r" defTabSz="913765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/>
              <a:t>HBASE基础知识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37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/>
          <a:lstStyle>
            <a:lvl1pPr marL="33845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13740" indent="-18796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2pPr>
            <a:lvl3pPr marL="1146175" indent="-16891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  <a:defRPr b="1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551940" indent="-228600" algn="l" defTabSz="913765" rtl="0" eaLnBrk="0" fontAlgn="base" hangingPunct="0"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panose="020B0604020202020204" pitchFamily="34" charset="0"/>
                <a:ea typeface="+mj-ea"/>
              </a:defRPr>
            </a:lvl4pPr>
            <a:lvl5pPr marL="19570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panose="020B0604020202020204" pitchFamily="34" charset="0"/>
                <a:ea typeface="+mj-ea"/>
              </a:defRPr>
            </a:lvl5pPr>
            <a:lvl6pPr marL="240792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8770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1025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1105" indent="-228600" algn="l" defTabSz="913765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Master 可以启动多个HMaster，通过Zookeeper的Master Election机制保证总有一个Master</a:t>
            </a:r>
            <a:r>
              <a:rPr lang="zh-CN" altLang="en-US" b="0" dirty="0" smtClean="0"/>
              <a:t>运行</a:t>
            </a:r>
            <a:endParaRPr lang="en-US" altLang="zh-CN" b="0" dirty="0" smtClean="0"/>
          </a:p>
          <a:p>
            <a:pPr lvl="1"/>
            <a:r>
              <a:rPr lang="zh-CN" altLang="en-US" b="0" dirty="0"/>
              <a:t>为Region server 分配</a:t>
            </a:r>
            <a:r>
              <a:rPr lang="zh-CN" altLang="en-US" b="0" dirty="0" smtClean="0"/>
              <a:t>region</a:t>
            </a:r>
            <a:endParaRPr lang="en-US" altLang="zh-CN" b="0" dirty="0" smtClean="0"/>
          </a:p>
          <a:p>
            <a:pPr lvl="1"/>
            <a:r>
              <a:rPr lang="zh-CN" altLang="en-US" b="0" dirty="0"/>
              <a:t>负责region server 的负载均衡</a:t>
            </a:r>
            <a:endParaRPr lang="zh-CN" altLang="en-US" b="0" dirty="0"/>
          </a:p>
          <a:p>
            <a:pPr lvl="1"/>
            <a:r>
              <a:rPr lang="zh-CN" altLang="en-US" b="0" dirty="0"/>
              <a:t>发现失效的region server 并重新分配其上的</a:t>
            </a:r>
            <a:r>
              <a:rPr lang="zh-CN" altLang="en-US" b="0" dirty="0" smtClean="0"/>
              <a:t>region</a:t>
            </a:r>
            <a:endParaRPr lang="en-US" altLang="zh-CN" b="0" dirty="0" smtClean="0"/>
          </a:p>
          <a:p>
            <a:pPr marL="338455" lvl="1" indent="-168910">
              <a:buFont typeface="Wingdings" panose="05000000000000000000" pitchFamily="2" charset="2"/>
              <a:buChar char="l"/>
            </a:pPr>
            <a:r>
              <a:rPr lang="zh-CN" altLang="en-US" sz="2400" b="0" dirty="0">
                <a:solidFill>
                  <a:schemeClr val="tx1"/>
                </a:solidFill>
              </a:rPr>
              <a:t>Region 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Server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b="0" dirty="0"/>
              <a:t>维护Master 分配给它的region，处理对这些region 的IO </a:t>
            </a:r>
            <a:r>
              <a:rPr lang="zh-CN" altLang="en-US" b="0" dirty="0" smtClean="0"/>
              <a:t>请求</a:t>
            </a:r>
            <a:endParaRPr lang="en-US" altLang="zh-CN" b="0" dirty="0" smtClean="0"/>
          </a:p>
          <a:p>
            <a:pPr lvl="1"/>
            <a:r>
              <a:rPr lang="zh-CN" altLang="en-US" b="0" dirty="0"/>
              <a:t>负责切分在运行过程中变得过大的</a:t>
            </a:r>
            <a:r>
              <a:rPr lang="zh-CN" altLang="en-US" b="0" dirty="0" smtClean="0"/>
              <a:t>region</a:t>
            </a:r>
            <a:endParaRPr lang="en-US" altLang="zh-CN" b="0" dirty="0" smtClean="0"/>
          </a:p>
          <a:p>
            <a:pPr marL="338455" lvl="1" indent="-168910">
              <a:buFont typeface="Wingdings" panose="05000000000000000000" pitchFamily="2" charset="2"/>
              <a:buChar char="l"/>
            </a:pPr>
            <a:r>
              <a:rPr lang="zh-CN" altLang="en-US" sz="2400" b="0" dirty="0">
                <a:solidFill>
                  <a:schemeClr val="tx1"/>
                </a:solidFill>
              </a:rPr>
              <a:t>Client  包含访问hbase 的接口，client 维护着一些cache 来加快对hbase 的访问，比如regione 的位置信息</a:t>
            </a:r>
            <a:endParaRPr lang="zh-CN" altLang="en-US" sz="2400" b="0" dirty="0">
              <a:solidFill>
                <a:schemeClr val="tx1"/>
              </a:solidFill>
            </a:endParaRPr>
          </a:p>
          <a:p>
            <a:pPr lvl="1"/>
            <a:endParaRPr lang="en-US" altLang="zh-CN" b="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aa">
  <a:themeElements>
    <a:clrScheme name="aa 8">
      <a:dk1>
        <a:srgbClr val="000000"/>
      </a:dk1>
      <a:lt1>
        <a:srgbClr val="00279F"/>
      </a:lt1>
      <a:dk2>
        <a:srgbClr val="9E001B"/>
      </a:dk2>
      <a:lt2>
        <a:srgbClr val="C0C0C0"/>
      </a:lt2>
      <a:accent1>
        <a:srgbClr val="FFFFCC"/>
      </a:accent1>
      <a:accent2>
        <a:srgbClr val="CCECFF"/>
      </a:accent2>
      <a:accent3>
        <a:srgbClr val="AAACCD"/>
      </a:accent3>
      <a:accent4>
        <a:srgbClr val="000000"/>
      </a:accent4>
      <a:accent5>
        <a:srgbClr val="FFFFE2"/>
      </a:accent5>
      <a:accent6>
        <a:srgbClr val="B9D6E7"/>
      </a:accent6>
      <a:hlink>
        <a:srgbClr val="0066FF"/>
      </a:hlink>
      <a:folHlink>
        <a:srgbClr val="00CC66"/>
      </a:folHlink>
    </a:clrScheme>
    <a:fontScheme name="2_aa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303" tIns="45651" rIns="91303" bIns="45651" numCol="1" anchor="t" anchorCtr="0" compatLnSpc="1">
        <a:spAutoFit/>
      </a:bodyPr>
      <a:lstStyle>
        <a:defPPr marL="457200" marR="0" indent="-45720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Arial" panose="020B0604020202020204" pitchFamily="34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303" tIns="45651" rIns="91303" bIns="45651" numCol="1" anchor="t" anchorCtr="0" compatLnSpc="1">
        <a:spAutoFit/>
      </a:bodyPr>
      <a:lstStyle>
        <a:defPPr marL="457200" marR="0" indent="-45720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6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Arial" panose="020B0604020202020204" pitchFamily="34" charset="0"/>
            <a:ea typeface="华文中宋" pitchFamily="2" charset="-122"/>
          </a:defRPr>
        </a:defPPr>
      </a:lstStyle>
    </a:lnDef>
  </a:objectDefaults>
  <a:extraClrSchemeLst>
    <a:extraClrScheme>
      <a:clrScheme name="a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8">
        <a:dk1>
          <a:srgbClr val="000000"/>
        </a:dk1>
        <a:lt1>
          <a:srgbClr val="00279F"/>
        </a:lt1>
        <a:dk2>
          <a:srgbClr val="9E001B"/>
        </a:dk2>
        <a:lt2>
          <a:srgbClr val="C0C0C0"/>
        </a:lt2>
        <a:accent1>
          <a:srgbClr val="FFFFCC"/>
        </a:accent1>
        <a:accent2>
          <a:srgbClr val="CCECFF"/>
        </a:accent2>
        <a:accent3>
          <a:srgbClr val="AAACCD"/>
        </a:accent3>
        <a:accent4>
          <a:srgbClr val="000000"/>
        </a:accent4>
        <a:accent5>
          <a:srgbClr val="FFFFE2"/>
        </a:accent5>
        <a:accent6>
          <a:srgbClr val="B9D6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2293</Words>
  <Application>WPS 演示</Application>
  <PresentationFormat>全屏显示(4:3)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华文中宋</vt:lpstr>
      <vt:lpstr>黑体</vt:lpstr>
      <vt:lpstr>Times New Roman</vt:lpstr>
      <vt:lpstr>Cambria</vt:lpstr>
      <vt:lpstr>微软雅黑</vt:lpstr>
      <vt:lpstr>Arial Unicode MS</vt:lpstr>
      <vt:lpstr>Calibri</vt:lpstr>
      <vt:lpstr>2_aa</vt:lpstr>
      <vt:lpstr>自定义设计方案</vt:lpstr>
      <vt:lpstr>HBase  第一章:Hbase介绍及安装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</dc:creator>
  <cp:lastModifiedBy>Administrator</cp:lastModifiedBy>
  <cp:revision>177</cp:revision>
  <dcterms:created xsi:type="dcterms:W3CDTF">2014-03-17T02:02:00Z</dcterms:created>
  <dcterms:modified xsi:type="dcterms:W3CDTF">2017-06-29T08:42:32Z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