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50" y="-90"/>
      </p:cViewPr>
      <p:guideLst>
        <p:guide orient="horz" pos="2160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6290" y="2102201"/>
            <a:ext cx="7664616" cy="3483826"/>
          </a:xfrm>
        </p:spPr>
        <p:txBody>
          <a:bodyPr/>
          <a:lstStyle>
            <a:lvl1pPr algn="ctr">
              <a:defRPr sz="5700" smtClean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3175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352579" y="3834717"/>
            <a:ext cx="6312037" cy="1729381"/>
          </a:xfrm>
        </p:spPr>
        <p:txBody>
          <a:bodyPr/>
          <a:lstStyle>
            <a:lvl1pPr marL="168910" indent="0" algn="ctr">
              <a:buFont typeface="Wingdings" panose="05000000000000000000" pitchFamily="2" charset="2"/>
              <a:buNone/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7288901" y="2058340"/>
            <a:ext cx="226165" cy="3060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9747" tIns="44875" rIns="89747" bIns="44875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5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3444068" y="1013506"/>
            <a:ext cx="5699932" cy="14254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90171" tIns="45086" rIns="90171" bIns="4508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66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683" y="2771085"/>
            <a:ext cx="7772635" cy="2932429"/>
          </a:xfrm>
        </p:spPr>
        <p:txBody>
          <a:bodyPr/>
          <a:lstStyle>
            <a:lvl1pPr>
              <a:defRPr sz="5700" b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65189" cy="6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/>
          <a:p>
            <a:pPr lvl="0"/>
            <a:r>
              <a:rPr lang="en-US" altLang="zh-CN" smtClean="0"/>
              <a:t>Title Holder</a:t>
            </a:r>
            <a:endParaRPr lang="en-US" altLang="zh-CN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60" y="1203048"/>
            <a:ext cx="8190619" cy="496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/>
          <a:p>
            <a:pPr lvl="0"/>
            <a:r>
              <a:rPr lang="zh-CN" altLang="en-US" dirty="0" smtClean="0"/>
              <a:t>  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08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0170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525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04035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3845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2400" b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13740" indent="-18796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§"/>
        <a:defRPr sz="2000" b="0">
          <a:solidFill>
            <a:schemeClr val="bg1"/>
          </a:solidFill>
          <a:latin typeface="Arial" panose="020B0604020202020204" pitchFamily="34" charset="0"/>
          <a:ea typeface="+mn-ea"/>
        </a:defRPr>
      </a:lvl2pPr>
      <a:lvl3pPr marL="114617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ü"/>
        <a:defRPr b="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551940" indent="-228600" algn="l" defTabSz="913765" rtl="0" eaLnBrk="0" fontAlgn="base" hangingPunct="0">
        <a:spcBef>
          <a:spcPts val="590"/>
        </a:spcBef>
        <a:spcAft>
          <a:spcPts val="590"/>
        </a:spcAft>
        <a:buClr>
          <a:schemeClr val="tx2"/>
        </a:buClr>
        <a:defRPr b="1">
          <a:solidFill>
            <a:schemeClr val="tx1"/>
          </a:solidFill>
          <a:latin typeface="Arial" panose="020B0604020202020204" pitchFamily="34" charset="0"/>
          <a:ea typeface="+mj-ea"/>
        </a:defRPr>
      </a:lvl4pPr>
      <a:lvl5pPr marL="19570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Arial" panose="020B0604020202020204" pitchFamily="34" charset="0"/>
          <a:ea typeface="+mj-ea"/>
        </a:defRPr>
      </a:lvl5pPr>
      <a:lvl6pPr marL="240792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6pPr>
      <a:lvl7pPr marL="28587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7pPr>
      <a:lvl8pPr marL="331025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8pPr>
      <a:lvl9pPr marL="376110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9pPr>
    </p:bodyStyle>
    <p:otherStyle>
      <a:defPPr>
        <a:defRPr lang="zh-CN"/>
      </a:defPPr>
      <a:lvl1pPr marL="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8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7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530600"/>
          </a:xfrm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HBase</a:t>
            </a:r>
            <a:br>
              <a:rPr lang="zh-CN" altLang="en-US" dirty="0">
                <a:latin typeface="Arial" panose="020B0604020202020204" pitchFamily="34" charset="0"/>
              </a:rPr>
            </a:b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sz="3600" dirty="0" smtClean="0">
                <a:latin typeface="Arial" panose="020B0604020202020204" pitchFamily="34" charset="0"/>
              </a:rPr>
              <a:t>第</a:t>
            </a:r>
            <a:r>
              <a:rPr lang="en-US" altLang="zh-CN" sz="3600" dirty="0" smtClean="0">
                <a:latin typeface="Arial" panose="020B0604020202020204" pitchFamily="34" charset="0"/>
              </a:rPr>
              <a:t>3</a:t>
            </a:r>
            <a:r>
              <a:rPr lang="zh-CN" altLang="en-US" sz="3600" dirty="0" smtClean="0">
                <a:latin typeface="Arial" panose="020B0604020202020204" pitchFamily="34" charset="0"/>
              </a:rPr>
              <a:t>章</a:t>
            </a:r>
            <a:r>
              <a:rPr lang="en-US" altLang="zh-CN" sz="3600" dirty="0" smtClean="0">
                <a:latin typeface="Arial" panose="020B0604020202020204" pitchFamily="34" charset="0"/>
              </a:rPr>
              <a:t>:</a:t>
            </a:r>
            <a:r>
              <a:rPr lang="en-US" altLang="zh-CN" sz="3600" dirty="0" err="1" smtClean="0">
                <a:latin typeface="Arial" panose="020B0604020202020204" pitchFamily="34" charset="0"/>
              </a:rPr>
              <a:t>HBase</a:t>
            </a:r>
            <a:r>
              <a:rPr lang="en-US" altLang="zh-CN" sz="3600" dirty="0" smtClean="0">
                <a:latin typeface="Arial" panose="020B0604020202020204" pitchFamily="34" charset="0"/>
              </a:rPr>
              <a:t> API</a:t>
            </a:r>
            <a:r>
              <a:rPr lang="zh-CN" altLang="en-US" sz="3600" dirty="0" smtClean="0">
                <a:latin typeface="Arial" panose="020B0604020202020204" pitchFamily="34" charset="0"/>
              </a:rPr>
              <a:t>基础操作</a:t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删除</a:t>
            </a:r>
            <a:r>
              <a:rPr lang="en-US" altLang="zh-CN" dirty="0" smtClean="0">
                <a:ea typeface="黑体" panose="02010609060101010101" pitchFamily="2" charset="-122"/>
              </a:rPr>
              <a:t>List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6512" y="1230579"/>
            <a:ext cx="9180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testDeleteList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Delete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delete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new Delete(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("row-key-1"));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delete.addColumn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Delete delete2 = new Delete(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("row-key-2"));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delete2.addColumn(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List&lt;Delete&gt; deletes = new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ArrayList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&lt;Delete&gt;();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deletes.add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(delete);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deletes.add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(delete2);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table.delete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(deletes);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判断删除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6512" y="1230579"/>
            <a:ext cx="91805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testCheckAndDelete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Delete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delete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new Delete(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("row-key-1"));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delete.addColumn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table.checkAndDelete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("row-key-1"),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fengjie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delete);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批量操作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44" y="2053292"/>
            <a:ext cx="91805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testBatch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//Put</a:t>
            </a:r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，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Get</a:t>
            </a:r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，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Delete</a:t>
            </a:r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实现了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Row</a:t>
            </a:r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接口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List&lt;Row&gt; actions = new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ArrayList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&lt;Row&gt;();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actions.add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(new Put(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("row-key-3")).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addColumn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lisi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actions.add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(new Put(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("row-key-4")).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addColumn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wangwu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actions.add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(new Delete(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("row-key-1")));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Object[] results = new Object[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actions.size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()];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table.batch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(actions, results);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for 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i = 0; i &lt;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results.length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; i++)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("Result[" + i + "]: type = " + 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	results[i].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getClass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().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getSimpleName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+ "; " + results[i]);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07504" y="1219200"/>
            <a:ext cx="9036496" cy="4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实际上许多基于列表的操作都是基于</a:t>
            </a:r>
            <a:r>
              <a:rPr lang="en-US" altLang="zh-CN" b="0" dirty="0"/>
              <a:t>batch()</a:t>
            </a:r>
            <a:r>
              <a:rPr lang="zh-CN" altLang="en-US" b="0" dirty="0"/>
              <a:t>实现的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扫描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44" y="1340768"/>
            <a:ext cx="9180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testScan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没有指定起始行，则从表的起始位置开始获取</a:t>
            </a:r>
            <a:endParaRPr lang="zh-CN" altLang="en-US" sz="1400" b="1" dirty="0">
              <a:solidFill>
                <a:srgbClr val="FF0000"/>
              </a:solidFill>
              <a:latin typeface="Consolas" panose="020B0609020204030204"/>
            </a:endParaRPr>
          </a:p>
          <a:p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Iterator&lt;Result&gt;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iter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resultScanner.iterator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while(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iter.hasNext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//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每次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next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都进行一次单独的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RPC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Consolas" panose="020B0609020204030204"/>
            </a:endParaRPr>
          </a:p>
          <a:p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Result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iter.next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(new String(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result.value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()));;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区间扫描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44" y="1340768"/>
            <a:ext cx="9180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testScanSection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区间是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  <a:latin typeface="Consolas" panose="020B0609020204030204"/>
              </a:rPr>
              <a:t>startrow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, </a:t>
            </a:r>
            <a:r>
              <a:rPr lang="en-US" altLang="zh-CN" sz="1400" b="1" dirty="0" err="1">
                <a:solidFill>
                  <a:srgbClr val="FF0000"/>
                </a:solidFill>
                <a:latin typeface="Consolas" panose="020B0609020204030204"/>
              </a:rPr>
              <a:t>stoprow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)</a:t>
            </a:r>
            <a:endParaRPr lang="en-US" altLang="zh-CN" sz="1400" b="1" dirty="0">
              <a:solidFill>
                <a:srgbClr val="FF0000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Scan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new Scan(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("row-key-1"),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("row-key-3"));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for (Result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区间扫描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44" y="1340768"/>
            <a:ext cx="9180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testScanCache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RPC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请求次数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=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（行数*每行列数）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/Min(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每列的行数，批量大小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)/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扫描器缓存</a:t>
            </a:r>
            <a:endParaRPr lang="zh-CN" altLang="en-US" sz="1400" b="1" dirty="0">
              <a:solidFill>
                <a:srgbClr val="FF0000"/>
              </a:solidFill>
              <a:latin typeface="Consolas" panose="020B0609020204030204"/>
            </a:endParaRPr>
          </a:p>
          <a:p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此外还需要有一些请求来打开和关闭扫描器</a:t>
            </a:r>
            <a:endParaRPr lang="zh-CN" altLang="en-US" sz="1400" b="1" dirty="0">
              <a:solidFill>
                <a:srgbClr val="FF0000"/>
              </a:solidFill>
              <a:latin typeface="Consolas" panose="020B0609020204030204"/>
            </a:endParaRPr>
          </a:p>
          <a:p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Table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/>
              </a:rPr>
              <a:t>"));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/>
              </a:rPr>
              <a:t>	Scan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scan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new Scan();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设置扫描缓存，每次获取多少行</a:t>
            </a:r>
            <a:endParaRPr lang="zh-CN" altLang="en-US" sz="1400" b="1" dirty="0">
              <a:solidFill>
                <a:srgbClr val="FF0000"/>
              </a:solidFill>
              <a:latin typeface="Consolas" panose="020B0609020204030204"/>
            </a:endParaRPr>
          </a:p>
          <a:p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scan.setCaching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(10);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/>
              </a:rPr>
              <a:t>设置每次取得多少列，即一次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/>
              </a:rPr>
              <a:t>next()</a:t>
            </a:r>
            <a:endParaRPr lang="en-US" altLang="zh-CN" sz="1400" b="1" dirty="0">
              <a:solidFill>
                <a:srgbClr val="FF0000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scan.setBatch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(5);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table.getScanner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(scan);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for (Result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: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resultScanner.close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endParaRPr lang="zh-CN" altLang="en-US" dirty="0" smtClean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mtClean="0">
                <a:ea typeface="黑体" panose="02010609060101010101" pitchFamily="2" charset="-122"/>
              </a:rPr>
              <a:t>目录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CRUD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批量处理操作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扫描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 smtClean="0">
                <a:ea typeface="黑体" panose="02010609060101010101" pitchFamily="2" charset="-122"/>
              </a:rPr>
              <a:t>HBase</a:t>
            </a:r>
            <a:r>
              <a:rPr lang="en-US" altLang="zh-CN" dirty="0" smtClean="0">
                <a:ea typeface="黑体" panose="02010609060101010101" pitchFamily="2" charset="-122"/>
              </a:rPr>
              <a:t> API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107504" y="1219200"/>
            <a:ext cx="903649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 smtClean="0">
                <a:ea typeface="宋体" panose="02010600030101010101" pitchFamily="2" charset="-122"/>
              </a:rPr>
              <a:t> </a:t>
            </a:r>
            <a:r>
              <a:rPr lang="en-US" altLang="zh-CN" b="0" dirty="0" err="1" smtClean="0">
                <a:ea typeface="宋体" panose="02010600030101010101" pitchFamily="2" charset="-122"/>
              </a:rPr>
              <a:t>HBase</a:t>
            </a:r>
            <a:r>
              <a:rPr lang="zh-CN" altLang="en-US" b="0" dirty="0" smtClean="0">
                <a:ea typeface="宋体" panose="02010600030101010101" pitchFamily="2" charset="-122"/>
              </a:rPr>
              <a:t>的主要客户端接口是由</a:t>
            </a:r>
            <a:r>
              <a:rPr lang="en-US" altLang="zh-CN" b="0" dirty="0" err="1" smtClean="0">
                <a:ea typeface="宋体" panose="02010600030101010101" pitchFamily="2" charset="-122"/>
              </a:rPr>
              <a:t>org.apache.hadoop.hbase.client</a:t>
            </a:r>
            <a:r>
              <a:rPr lang="zh-CN" altLang="en-US" b="0" dirty="0" smtClean="0">
                <a:ea typeface="宋体" panose="02010600030101010101" pitchFamily="2" charset="-122"/>
              </a:rPr>
              <a:t>包中的</a:t>
            </a:r>
            <a:r>
              <a:rPr lang="en-US" altLang="zh-CN" b="0" dirty="0" smtClean="0">
                <a:ea typeface="宋体" panose="02010600030101010101" pitchFamily="2" charset="-122"/>
              </a:rPr>
              <a:t>Table</a:t>
            </a:r>
            <a:r>
              <a:rPr lang="zh-CN" altLang="en-US" b="0" dirty="0" smtClean="0">
                <a:ea typeface="宋体" panose="02010600030101010101" pitchFamily="2" charset="-122"/>
              </a:rPr>
              <a:t>类提供的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smtClean="0">
                <a:ea typeface="宋体" panose="02010600030101010101" pitchFamily="2" charset="-122"/>
              </a:rPr>
              <a:t>所有修改操作都保证了行级别的原子性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636912"/>
            <a:ext cx="79928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init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HBaseConfiguration.create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conf.set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hbase.zookeeper.quorum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", "single");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conf.set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hbase.rootdir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", "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hdfs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://single:9000/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hbase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");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conn =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ConnectionFactory.createConnection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conf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 catch 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IOException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e)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public void end()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conn.close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 catch 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IOException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 e) {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6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添加</a:t>
            </a:r>
            <a:r>
              <a:rPr lang="en-US" altLang="zh-CN" dirty="0" smtClean="0">
                <a:ea typeface="黑体" panose="02010609060101010101" pitchFamily="2" charset="-122"/>
              </a:rPr>
              <a:t>/</a:t>
            </a:r>
            <a:r>
              <a:rPr lang="zh-CN" altLang="en-US" dirty="0" smtClean="0">
                <a:ea typeface="黑体" panose="02010609060101010101" pitchFamily="2" charset="-122"/>
              </a:rPr>
              <a:t>修改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748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testPut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/>
              </a:rPr>
              <a:t>设置行键</a:t>
            </a:r>
            <a:endParaRPr lang="zh-CN" altLang="en-US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Put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put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 = new Put(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("row-key-1"));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put.addColumn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("name"),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fengjie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put.addColumn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("age"),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("men"));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table.put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(put);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添加</a:t>
            </a:r>
            <a:r>
              <a:rPr lang="en-US" altLang="zh-CN" dirty="0" smtClean="0">
                <a:ea typeface="黑体" panose="02010609060101010101" pitchFamily="2" charset="-122"/>
              </a:rPr>
              <a:t>/</a:t>
            </a:r>
            <a:r>
              <a:rPr lang="zh-CN" altLang="en-US" dirty="0" smtClean="0">
                <a:ea typeface="黑体" panose="02010609060101010101" pitchFamily="2" charset="-122"/>
              </a:rPr>
              <a:t>修改</a:t>
            </a:r>
            <a:r>
              <a:rPr lang="en-US" altLang="zh-CN" dirty="0" smtClean="0">
                <a:ea typeface="黑体" panose="02010609060101010101" pitchFamily="2" charset="-122"/>
              </a:rPr>
              <a:t>List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6512" y="1230579"/>
            <a:ext cx="91805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testPutList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List&lt;Put&gt; puts = new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ArrayList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&lt;Put&gt;();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/>
              </a:rPr>
              <a:t>设置行键</a:t>
            </a:r>
            <a:endParaRPr lang="zh-CN" altLang="en-US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Put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put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 = new Put(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("row-key-1"));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put.addColumn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("name"),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fengjie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puts.add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(put);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Put put2 = new Put(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("row-key-2"));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put2.addColumn(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("name"),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zhangsan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puts.add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(put2);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table.put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(puts);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修改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6512" y="1230579"/>
            <a:ext cx="91805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testCheckAndPut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/>
              </a:rPr>
              <a:t>设置行键</a:t>
            </a:r>
            <a:endParaRPr lang="zh-CN" altLang="en-US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Put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put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 = new Put(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("row-key-1"));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put.addColumn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("name"), 1459410597023l,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fengjie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zh-CN" altLang="en-US" b="1" dirty="0" smtClean="0">
                <a:solidFill>
                  <a:srgbClr val="7F0055"/>
                </a:solidFill>
                <a:latin typeface="Consolas" panose="020B0609020204030204"/>
              </a:rPr>
              <a:t>检测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/>
              </a:rPr>
              <a:t>存在</a:t>
            </a:r>
            <a:r>
              <a:rPr lang="zh-CN" altLang="en-US" b="1" dirty="0" smtClean="0">
                <a:solidFill>
                  <a:srgbClr val="7F0055"/>
                </a:solidFill>
                <a:latin typeface="Consolas" panose="020B0609020204030204"/>
              </a:rPr>
              <a:t>则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put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/>
              </a:rPr>
              <a:t>，即修改，保证原子性，既检查又写</a:t>
            </a:r>
            <a:endParaRPr lang="zh-CN" altLang="en-US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boolean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 result =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table.checkAndPut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("row-key-1"),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("name"),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("fengjie2"), put);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(result);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获取单条记录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6512" y="1230579"/>
            <a:ext cx="91805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testGet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Get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get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new Get(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("row-key-1"));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获取版本的数量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zh-CN" altLang="en-US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get.setMaxVersions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(5);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get.addColumn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Result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table.get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(get);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List&lt;Cell&gt; cells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result.getColumnCells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for (Cell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cell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: cells)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Bytes.toString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CellUtil.cloneValue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(cell)));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/*byte[] bytes =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result.getValue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(new String(bytes));*/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获取</a:t>
            </a:r>
            <a:r>
              <a:rPr lang="en-US" altLang="zh-CN" dirty="0" smtClean="0">
                <a:ea typeface="黑体" panose="02010609060101010101" pitchFamily="2" charset="-122"/>
              </a:rPr>
              <a:t>List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6512" y="1230579"/>
            <a:ext cx="91805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testGetList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Get get1 = new Get(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("row-key-1"));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Get get2 = new Get(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("row-key-2"));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//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get.addColumn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List&lt;Get&gt; gets = new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ArrayList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&lt;Get&gt;();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gets.add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(get1);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gets.add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(get2);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Result[] results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table.get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(gets);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for (Result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: results)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byte[] bytes =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result.getValue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System.out.println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(new String(bytes));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删除单条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6512" y="1230579"/>
            <a:ext cx="91805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public void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testDelete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try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Table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conn.getTable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TableName.valueOf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person_info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Delete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delete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 = new Delete(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("row-key-1"));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delete.addColumn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base_info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"),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Bytes.toBytes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("name"));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table.delete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(delete);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table.close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 catch (Exception e) {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/>
              </a:rPr>
              <a:t>e.printStackTrace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();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}</a:t>
            </a:r>
            <a:endParaRPr lang="en-US" altLang="zh-CN" sz="14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}</a:t>
            </a:r>
            <a:endParaRPr lang="zh-CN" altLang="en-US" sz="1400" b="1" dirty="0">
              <a:solidFill>
                <a:srgbClr val="7F0055"/>
              </a:solidFill>
              <a:latin typeface="Consolas" panose="020B0609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aa">
  <a:themeElements>
    <a:clrScheme name="a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2_a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lnDef>
  </a:objectDefaults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6801</Words>
  <Application>WPS 演示</Application>
  <PresentationFormat>全屏显示(4:3)</PresentationFormat>
  <Paragraphs>268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黑体</vt:lpstr>
      <vt:lpstr>Times New Roman</vt:lpstr>
      <vt:lpstr>Consolas</vt:lpstr>
      <vt:lpstr>微软雅黑</vt:lpstr>
      <vt:lpstr>Calibri</vt:lpstr>
      <vt:lpstr>2_aa</vt:lpstr>
      <vt:lpstr>HBase  第3章:HBase API基础操作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Administrator</cp:lastModifiedBy>
  <cp:revision>104</cp:revision>
  <dcterms:created xsi:type="dcterms:W3CDTF">2014-03-17T02:02:00Z</dcterms:created>
  <dcterms:modified xsi:type="dcterms:W3CDTF">2016-11-29T05:37:16Z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