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6" r:id="rId4"/>
    <p:sldId id="257" r:id="rId5"/>
    <p:sldId id="258" r:id="rId6"/>
    <p:sldId id="262" r:id="rId7"/>
    <p:sldId id="263" r:id="rId8"/>
    <p:sldId id="259" r:id="rId9"/>
    <p:sldId id="264" r:id="rId10"/>
    <p:sldId id="260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5" r:id="rId32"/>
    <p:sldId id="288" r:id="rId33"/>
    <p:sldId id="289" r:id="rId34"/>
    <p:sldId id="290" r:id="rId35"/>
    <p:sldId id="291" r:id="rId36"/>
    <p:sldId id="266" r:id="rId37"/>
    <p:sldId id="292" r:id="rId38"/>
    <p:sldId id="293" r:id="rId39"/>
    <p:sldId id="294" r:id="rId40"/>
    <p:sldId id="267" r:id="rId41"/>
    <p:sldId id="295" r:id="rId42"/>
    <p:sldId id="296" r:id="rId43"/>
    <p:sldId id="268" r:id="rId44"/>
    <p:sldId id="299" r:id="rId45"/>
    <p:sldId id="30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37" autoAdjust="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9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8910" indent="0" algn="ctr">
              <a:buFont typeface="Wingdings" panose="05000000000000000000" pitchFamily="2" charset="2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/>
          <a:p>
            <a:pPr lvl="0"/>
            <a:r>
              <a:rPr lang="en-US" altLang="zh-CN" smtClean="0"/>
              <a:t>Title Holder</a:t>
            </a:r>
            <a:endParaRPr lang="en-US" altLang="zh-CN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/>
          <a:p>
            <a:pPr lvl="0"/>
            <a:r>
              <a:rPr lang="zh-CN" altLang="en-US" smtClean="0"/>
              <a:t>  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08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0170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525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04035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3845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13740" indent="-18796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§"/>
        <a:defRPr sz="2000" b="1">
          <a:solidFill>
            <a:schemeClr val="bg1"/>
          </a:solidFill>
          <a:latin typeface="Arial" panose="020B0604020202020204" pitchFamily="34" charset="0"/>
          <a:ea typeface="+mn-ea"/>
        </a:defRPr>
      </a:lvl2pPr>
      <a:lvl3pPr marL="114617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ü"/>
        <a:defRPr b="1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51940" indent="-228600" algn="l" defTabSz="913765" rtl="0" eaLnBrk="0" fontAlgn="base" hangingPunct="0">
        <a:spcBef>
          <a:spcPts val="590"/>
        </a:spcBef>
        <a:spcAft>
          <a:spcPts val="590"/>
        </a:spcAft>
        <a:buClr>
          <a:schemeClr val="tx2"/>
        </a:buClr>
        <a:defRPr b="1">
          <a:solidFill>
            <a:schemeClr val="tx1"/>
          </a:solidFill>
          <a:latin typeface="Arial" panose="020B0604020202020204" pitchFamily="34" charset="0"/>
          <a:ea typeface="+mj-ea"/>
        </a:defRPr>
      </a:lvl4pPr>
      <a:lvl5pPr marL="19570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panose="020B0604020202020204" pitchFamily="34" charset="0"/>
          <a:ea typeface="+mj-ea"/>
        </a:defRPr>
      </a:lvl5pPr>
      <a:lvl6pPr marL="240792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87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1025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110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HBase</a:t>
            </a:r>
            <a:br>
              <a:rPr lang="zh-CN" altLang="en-US" dirty="0">
                <a:latin typeface="Arial" panose="020B0604020202020204" pitchFamily="34" charset="0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sz="3600" dirty="0" smtClean="0">
                <a:latin typeface="Arial" panose="020B0604020202020204" pitchFamily="34" charset="0"/>
              </a:rPr>
              <a:t>第</a:t>
            </a:r>
            <a:r>
              <a:rPr lang="en-US" altLang="zh-CN" sz="3600" dirty="0" smtClean="0">
                <a:latin typeface="Arial" panose="020B0604020202020204" pitchFamily="34" charset="0"/>
              </a:rPr>
              <a:t>4</a:t>
            </a:r>
            <a:r>
              <a:rPr lang="zh-CN" altLang="en-US" sz="3600" dirty="0" smtClean="0">
                <a:latin typeface="Arial" panose="020B0604020202020204" pitchFamily="34" charset="0"/>
              </a:rPr>
              <a:t>章</a:t>
            </a:r>
            <a:r>
              <a:rPr lang="en-US" altLang="zh-CN" sz="3600" dirty="0" smtClean="0">
                <a:latin typeface="Arial" panose="020B0604020202020204" pitchFamily="34" charset="0"/>
              </a:rPr>
              <a:t>:</a:t>
            </a:r>
            <a:r>
              <a:rPr lang="zh-CN" altLang="en-US" sz="3600" dirty="0" smtClean="0">
                <a:latin typeface="Arial" panose="020B0604020202020204" pitchFamily="34" charset="0"/>
              </a:rPr>
              <a:t>高级特性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/>
              <a:t>行过滤器：基于行键来过滤数据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1844824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设置过滤器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CompareFilter.CompareOp.LESS_OR_EQUAL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RegexStringComparator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(".*-.5"));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/>
              <a:t>行过滤器：基于行键来过滤数据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1844824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设置过滤器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CompareFilter.CompareOp.LESS_OR_EQUAL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SubstringComparator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("-5"));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列族过滤器：基于列族来过滤数据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1844824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设置过滤器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FamilyFilter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CompareFilter.CompareOp.LESS_OR_EQUAL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("cm1")));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199"/>
            <a:ext cx="8305800" cy="53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列名过滤器</a:t>
            </a:r>
            <a:r>
              <a:rPr lang="en-US" altLang="zh-CN" b="0" dirty="0"/>
              <a:t>:</a:t>
            </a:r>
            <a:r>
              <a:rPr lang="zh-CN" altLang="en-US" b="0" dirty="0"/>
              <a:t>可以筛选特定的列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1844824"/>
            <a:ext cx="79928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设置过滤器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QualifierFilter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CompareFilter.CompareOp.LESS_OR_EQUAL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("col-2")));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Get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get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Get(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("row-1"));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get.setFilter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(get);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 of get(): " + result);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值过滤器：这个过滤器可以帮助用户筛选某个特定值的单元格，与</a:t>
            </a:r>
            <a:r>
              <a:rPr lang="en-US" altLang="zh-CN" b="0" dirty="0" err="1" smtClean="0"/>
              <a:t>RegexStringComparator</a:t>
            </a:r>
            <a:r>
              <a:rPr lang="zh-CN" altLang="en-US" b="0" dirty="0"/>
              <a:t>配合使用，可以使用功能强大的表达式来进行筛选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2708920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设置过滤器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ValueFilter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SubstringComparator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(".4"));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参考</a:t>
            </a:r>
            <a:r>
              <a:rPr lang="zh-CN" altLang="en-US" b="0" dirty="0" smtClean="0"/>
              <a:t>列过滤器：</a:t>
            </a:r>
            <a:r>
              <a:rPr lang="zh-CN" altLang="en-US" b="0" dirty="0"/>
              <a:t>定义一个参考列来过滤其他列的值，过滤的原则是根据参考了的时间戳来进行</a:t>
            </a:r>
            <a:r>
              <a:rPr lang="zh-CN" altLang="en-US" b="0" dirty="0" smtClean="0"/>
              <a:t>过滤</a:t>
            </a:r>
            <a:endParaRPr lang="en-US" altLang="zh-CN" b="0" dirty="0" smtClean="0"/>
          </a:p>
          <a:p>
            <a:pPr lvl="1"/>
            <a:r>
              <a:rPr lang="zh-CN" altLang="en-US" b="0" dirty="0"/>
              <a:t>当有某列的值的时间戳和参考列的时间戳一致时，则显示出来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2708920"/>
            <a:ext cx="8557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查找某列的时间戳和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info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列族下的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name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列的值的时间戳一致的列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如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name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有三个时间：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zhangsan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，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lisi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，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wangwu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。时间戳分别为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11111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，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22222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，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33333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则查找某列的值的时间戳也是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11111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或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22222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或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33333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最后的参数是是否包含参考列作为结果输出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DependentColumnFilter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("info"),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("name"), true);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DependentColumnFilter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("info"),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("name"), false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参考</a:t>
            </a:r>
            <a:r>
              <a:rPr lang="zh-CN" altLang="en-US" b="0" dirty="0" smtClean="0"/>
              <a:t>列过滤器：</a:t>
            </a:r>
            <a:r>
              <a:rPr lang="zh-CN" altLang="en-US" b="0" dirty="0"/>
              <a:t>定义一个参考列来过滤其他列的值，过滤的原则是根据参考了的时间戳来进行</a:t>
            </a:r>
            <a:r>
              <a:rPr lang="zh-CN" altLang="en-US" b="0" dirty="0" smtClean="0"/>
              <a:t>过滤</a:t>
            </a:r>
            <a:endParaRPr lang="en-US" altLang="zh-CN" b="0" dirty="0" smtClean="0"/>
          </a:p>
          <a:p>
            <a:pPr lvl="1"/>
            <a:r>
              <a:rPr lang="zh-CN" altLang="en-US" b="0" dirty="0"/>
              <a:t>当有某列的值的时间戳和参考列的时间戳一致时，则显示出来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2708920"/>
            <a:ext cx="8557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查找某列的时间戳和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info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列族下的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name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列的值为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zhangsan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的时间戳一致的列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DependentColumnFilter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("info"),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("name"), true,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CompareOp.EQUAL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zhangsan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单值过滤器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单值过滤器：用一列的值决定是否一行数据被过滤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752" y="1844824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设置过滤器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SingleColumnValueFilter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("colfam1"),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("col-5"),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CompareFilter.CompareOp.NOT_EQUAL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SubstringComparator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val-5"));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SingleColumnValueFilter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filter).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setFilterIfMissing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(true);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前缀过滤器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前缀过滤器：所有与前缀匹配的行都会被返回到客户端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752" y="1844824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这个过滤器在使用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get()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方法时作用不大，但是在扫描操作中非常有用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扫描操作以字典序查找，当遇到比前缀大的行时，扫描操作就结束了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PrefixFilter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("row-1"));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分页过滤器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分页过滤器：对结果按行分页，创建该过滤器时需要指定</a:t>
            </a:r>
            <a:r>
              <a:rPr lang="en-US" altLang="zh-CN" b="0" dirty="0" err="1"/>
              <a:t>pageSize</a:t>
            </a:r>
            <a:r>
              <a:rPr lang="zh-CN" altLang="en-US" b="0" dirty="0" smtClean="0"/>
              <a:t>参数，客户端</a:t>
            </a:r>
            <a:r>
              <a:rPr lang="zh-CN" altLang="en-US" b="0" dirty="0"/>
              <a:t>会记录本次扫描的最后一行，并在下次获取数据时把上次扫描的最后</a:t>
            </a:r>
            <a:r>
              <a:rPr lang="zh-CN" altLang="en-US" b="0" dirty="0" smtClean="0"/>
              <a:t>一行</a:t>
            </a:r>
            <a:r>
              <a:rPr lang="zh-CN" altLang="en-US" b="0" dirty="0"/>
              <a:t>做为此次的起始行，同时保留相同的过滤属性，然后依次进行迭代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36912"/>
            <a:ext cx="7992888" cy="423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byte[] POSTFIX = new byte[] { 0x00 };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PageFilter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(3);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totalRows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byte[]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lastRow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null;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while (true)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if 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lastRow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!= null)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由于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startRow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也包含在结果里，所以第二次开始扫描的时候，需要把上一次的最后一个结果去掉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byte[]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startRow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Bytes.add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lastRow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POSTFIX);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("start row: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Bytes.toStringBinary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startRow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scan.setStartRow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startRow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}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mtClean="0">
                <a:ea typeface="黑体" panose="02010609060101010101" pitchFamily="2" charset="-122"/>
              </a:rPr>
              <a:t>目录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过滤器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计数器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分页过滤器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28800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localRows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while ((result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scanner.next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!= null)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localRows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 + ": " + 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totalRows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lastRow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result.getRow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if 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localRows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== 0)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break;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totalRows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行键过滤器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行键过滤器：只需要将结果中</a:t>
            </a:r>
            <a:r>
              <a:rPr lang="en-US" altLang="zh-CN" b="0" dirty="0" err="1"/>
              <a:t>KeyValue</a:t>
            </a:r>
            <a:r>
              <a:rPr lang="zh-CN" altLang="en-US" b="0" dirty="0"/>
              <a:t>实例的键返回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752" y="1629559"/>
            <a:ext cx="7992888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参数为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false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时，值为长度为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0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的字节数组，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true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时，值为原值长度的数组。默认为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false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</a:rPr>
              <a:t>//keyvalues={row-key-0098/info:name98/1480398311321/Put/vlen=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</a:rPr>
              <a:t>4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</a:rPr>
              <a:t>/seqid=0}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KeyOnlyFilter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(true);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//keyvalues={row-key-0098/info:name98/1480398311321/Put/vlen=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/>
              </a:rPr>
              <a:t>0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/seqid=0}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KeyOnlyFilter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of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首次行键过滤器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首次行键过滤器：访问一行中的第一</a:t>
            </a:r>
            <a:r>
              <a:rPr lang="zh-CN" altLang="en-US" b="0" dirty="0" smtClean="0"/>
              <a:t>列，这种</a:t>
            </a:r>
            <a:r>
              <a:rPr lang="zh-CN" altLang="en-US" b="0" dirty="0"/>
              <a:t>过滤器通常在行数统计的应用场景中使用，在这种场景只需要检查这一行是否</a:t>
            </a:r>
            <a:r>
              <a:rPr lang="zh-CN" altLang="en-US" b="0" dirty="0" smtClean="0"/>
              <a:t>存在</a:t>
            </a:r>
            <a:endParaRPr lang="en-US" altLang="zh-CN" b="0" dirty="0" smtClean="0"/>
          </a:p>
          <a:p>
            <a:pPr lvl="1"/>
            <a:r>
              <a:rPr lang="zh-CN" altLang="en-US" dirty="0"/>
              <a:t>在列式存储数据库中如果某一行存在，则行中必然有列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92494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FirstKeyOnlyFilter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vv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KeyOnlyFilterExample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of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包含结束的过滤器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5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包含结束的过滤器：扫描操作的时候，结果中包含开始行，但是不包括终止</a:t>
            </a:r>
            <a:r>
              <a:rPr lang="zh-CN" altLang="en-US" b="0" dirty="0" smtClean="0"/>
              <a:t>行，该</a:t>
            </a:r>
            <a:r>
              <a:rPr lang="zh-CN" altLang="en-US" b="0" dirty="0"/>
              <a:t>过滤器可以将结束行包括到结果中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48880"/>
            <a:ext cx="79928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从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row-3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开始到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row-5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结束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InclusiveStopFilter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("row-5"));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scan.setStartRow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("row-3"));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vv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KeyOnlyFilterExample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of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时间戳过滤器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时间戳过滤器：需要在扫描结果中对版本进行细粒度控制时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87463"/>
            <a:ext cx="79928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List&lt;Long&gt;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ArrayList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&lt;Long&gt;();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ts.add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(new Long(5));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ts.add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(new Long(10));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ts.add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(new Long(15));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TimestampsFilter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vv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KeyOnlyFilterExample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of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列计数过滤器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列计数过滤器：设置每行最多取回多少列， 当一行的列数达到设定的最大值时，这个过滤器会停止整个扫描</a:t>
            </a:r>
            <a:r>
              <a:rPr lang="zh-CN" altLang="en-US" b="0" dirty="0" smtClean="0"/>
              <a:t>操作</a:t>
            </a:r>
            <a:endParaRPr lang="en-US" altLang="zh-CN" b="0" dirty="0" smtClean="0"/>
          </a:p>
          <a:p>
            <a:pPr lvl="1"/>
            <a:r>
              <a:rPr lang="zh-CN" altLang="en-US" b="0" dirty="0"/>
              <a:t>所以其不太适合扫描操作，反而比较适合在</a:t>
            </a:r>
            <a:r>
              <a:rPr lang="en-US" altLang="zh-CN" b="0" dirty="0"/>
              <a:t>get()</a:t>
            </a:r>
            <a:r>
              <a:rPr lang="zh-CN" altLang="en-US" b="0" dirty="0"/>
              <a:t>中使用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702748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ColumnCountGetFilter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(3);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Get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get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Get(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("row-1"));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get.setFilter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(get);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 of get(): " + result);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列分页过滤器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/>
              <a:t>列分页过滤器：与</a:t>
            </a:r>
            <a:r>
              <a:rPr lang="en-US" altLang="zh-CN" b="0" dirty="0" err="1" smtClean="0"/>
              <a:t>PageFilter</a:t>
            </a:r>
            <a:r>
              <a:rPr lang="zh-CN" altLang="en-US" b="0" dirty="0" smtClean="0"/>
              <a:t>相似，这个过滤器可以对一行的所有列进行分页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ColumnPaginationFilter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(5, 15);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vv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KeyOnlyFilterExample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of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列前缀过滤器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列前缀过滤器：类型于</a:t>
            </a:r>
            <a:r>
              <a:rPr lang="en-US" altLang="zh-CN" b="0" dirty="0" err="1"/>
              <a:t>PrefixFilter</a:t>
            </a:r>
            <a:r>
              <a:rPr lang="zh-CN" altLang="en-US" b="0" dirty="0"/>
              <a:t>，该过滤器通过对列名称进行前缀匹配过滤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41947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ColumnPrefixFilter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("col-1"));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vv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KeyOnlyFilterExample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of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随机行过滤器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199"/>
            <a:ext cx="8305800" cy="53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dirty="0"/>
              <a:t>随机行过滤器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44824"/>
            <a:ext cx="79928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参数为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0.0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到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1.0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之间的值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过滤器内部会使用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Random.nextFloat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来决定一行是否被过滤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把该结果和用户输入的参数进行比较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RandomRowFilter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(0.5f);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loop = 1; loop &lt;= 3; loop++)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of rows: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rowCount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scanner.close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包装过滤器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包装</a:t>
            </a:r>
            <a:r>
              <a:rPr lang="zh-CN" altLang="en-US" b="0" dirty="0" smtClean="0"/>
              <a:t>过滤器：</a:t>
            </a:r>
            <a:r>
              <a:rPr lang="zh-CN" altLang="en-US" b="0" dirty="0"/>
              <a:t>应用在其他过滤器上的</a:t>
            </a:r>
            <a:r>
              <a:rPr lang="zh-CN" altLang="en-US" b="0" dirty="0" smtClean="0"/>
              <a:t>过滤器，包装</a:t>
            </a:r>
            <a:r>
              <a:rPr lang="zh-CN" altLang="en-US" b="0" dirty="0"/>
              <a:t>一个用户提供的</a:t>
            </a:r>
            <a:r>
              <a:rPr lang="zh-CN" altLang="en-US" b="0" dirty="0" smtClean="0"/>
              <a:t>过滤器</a:t>
            </a:r>
            <a:endParaRPr lang="en-US" altLang="zh-CN" b="0" dirty="0" smtClean="0"/>
          </a:p>
          <a:p>
            <a:pPr lvl="1"/>
            <a:r>
              <a:rPr lang="zh-CN" altLang="en-US" b="0" dirty="0"/>
              <a:t>跳跃过滤器：当过滤器发现某一行中的一列需要过滤掉，那么整行数据都被过滤</a:t>
            </a:r>
            <a:r>
              <a:rPr lang="zh-CN" altLang="en-US" b="0" dirty="0" smtClean="0"/>
              <a:t>掉</a:t>
            </a:r>
            <a:endParaRPr lang="en-US" altLang="zh-CN" b="0" dirty="0" smtClean="0"/>
          </a:p>
          <a:p>
            <a:pPr lvl="1"/>
            <a:r>
              <a:rPr lang="zh-CN" altLang="en-US" dirty="0"/>
              <a:t>被包装的过滤器必须实现</a:t>
            </a:r>
            <a:r>
              <a:rPr lang="en-US" altLang="zh-CN" dirty="0" err="1"/>
              <a:t>filterKeyValue</a:t>
            </a:r>
            <a:r>
              <a:rPr lang="en-US" altLang="zh-CN" dirty="0"/>
              <a:t>()</a:t>
            </a:r>
            <a:r>
              <a:rPr lang="zh-CN" altLang="en-US" dirty="0"/>
              <a:t>方法，否则</a:t>
            </a:r>
            <a:r>
              <a:rPr lang="en-US" altLang="zh-CN" dirty="0" err="1"/>
              <a:t>SkipFilter</a:t>
            </a:r>
            <a:r>
              <a:rPr lang="zh-CN" altLang="en-US" dirty="0" smtClean="0"/>
              <a:t>无法正常</a:t>
            </a:r>
            <a:r>
              <a:rPr lang="zh-CN" altLang="en-US" dirty="0"/>
              <a:t>工作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过滤器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err="1"/>
              <a:t>HBase</a:t>
            </a:r>
            <a:r>
              <a:rPr lang="zh-CN" altLang="en-US" b="0" dirty="0"/>
              <a:t>中两种主要读取数据的函数是</a:t>
            </a:r>
            <a:r>
              <a:rPr lang="en-US" altLang="zh-CN" b="0" dirty="0"/>
              <a:t>get</a:t>
            </a:r>
            <a:r>
              <a:rPr lang="zh-CN" altLang="en-US" b="0" dirty="0"/>
              <a:t>和</a:t>
            </a:r>
            <a:r>
              <a:rPr lang="en-US" altLang="zh-CN" b="0" dirty="0"/>
              <a:t>scan</a:t>
            </a:r>
            <a:r>
              <a:rPr lang="zh-CN" altLang="en-US" b="0" dirty="0"/>
              <a:t>，他们支持直接访问数据</a:t>
            </a:r>
            <a:r>
              <a:rPr lang="zh-CN" altLang="en-US" b="0" dirty="0" smtClean="0"/>
              <a:t>和</a:t>
            </a:r>
            <a:r>
              <a:rPr lang="zh-CN" altLang="en-US" b="0" dirty="0"/>
              <a:t>通过指定起止行键访问数据的</a:t>
            </a:r>
            <a:r>
              <a:rPr lang="zh-CN" altLang="en-US" b="0" dirty="0" smtClean="0"/>
              <a:t>功能</a:t>
            </a:r>
            <a:endParaRPr lang="en-US" altLang="zh-CN" b="0" dirty="0" smtClean="0"/>
          </a:p>
          <a:p>
            <a:r>
              <a:rPr lang="zh-CN" altLang="en-US" b="0" dirty="0"/>
              <a:t>也可以添加更多的限制条件来减少查询的数据量，如列族，列，时间戳及</a:t>
            </a:r>
            <a:r>
              <a:rPr lang="zh-CN" altLang="en-US" b="0" dirty="0" smtClean="0"/>
              <a:t>版本号，但是</a:t>
            </a:r>
            <a:r>
              <a:rPr lang="zh-CN" altLang="en-US" b="0" dirty="0"/>
              <a:t>其缺少一些细粒度的筛选功能，如正则表达式或值</a:t>
            </a:r>
            <a:r>
              <a:rPr lang="zh-CN" altLang="en-US" b="0" dirty="0" smtClean="0"/>
              <a:t>筛选</a:t>
            </a:r>
            <a:endParaRPr lang="en-US" altLang="zh-CN" b="0" dirty="0" smtClean="0"/>
          </a:p>
          <a:p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跳跃过滤器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8569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所有列的值不等于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0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filter1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ValueFilter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CompareFilter.CompareOp.NOT_EQUAL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(0)));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scanner1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 #1:");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n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scanner1)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result.rawCells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cell +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", Value: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scanner1.close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cell count for scan #1: " + n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跳跃过滤器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8569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把任何列的值为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0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的行过滤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filter2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SkipFilter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(filter2);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scanner2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n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 #2:");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scanner2)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result.rawCells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cell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", Value: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scanner2.close();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cell count for scan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#2: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 + 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包装过滤器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180340" y="1219200"/>
            <a:ext cx="8582660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全匹配过滤器：当一条数据被过滤掉时，它就会直接放弃这次扫描操作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40634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filter1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CompareFilter.CompareOp.NOT_EQUAL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("row-05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scanner1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 #1:");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n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scanner1)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result.rawCells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cell +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", Value: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scanner1.close();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cell count for scan #1: " + n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全匹配过滤器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123" y="1412776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filter2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WhileMatchFilter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(filter2);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scanner2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n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 #2:");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scanner2)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result.rawCells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cell +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", Value: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scanner2.close();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cell count for scan #2: " + n);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/>
              <a:t>FilterList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使用多个过滤器共同限制客户端的</a:t>
            </a:r>
            <a:r>
              <a:rPr lang="zh-CN" altLang="en-US" b="0" dirty="0" smtClean="0"/>
              <a:t>结果</a:t>
            </a:r>
            <a:endParaRPr lang="en-US" altLang="zh-CN" b="0" dirty="0" smtClean="0"/>
          </a:p>
          <a:p>
            <a:r>
              <a:rPr lang="en-US" altLang="zh-CN" b="0" dirty="0" err="1"/>
              <a:t>FilterList</a:t>
            </a:r>
            <a:r>
              <a:rPr lang="zh-CN" altLang="en-US" b="0" dirty="0"/>
              <a:t>构造器可以传一个比较</a:t>
            </a:r>
            <a:r>
              <a:rPr lang="zh-CN" altLang="en-US" b="0" dirty="0" smtClean="0"/>
              <a:t>符</a:t>
            </a:r>
            <a:endParaRPr lang="en-US" altLang="zh-CN" b="0" dirty="0" smtClean="0"/>
          </a:p>
          <a:p>
            <a:pPr lvl="1"/>
            <a:r>
              <a:rPr lang="en-US" altLang="zh-CN" b="0" dirty="0"/>
              <a:t>MUST_PASS_ALL</a:t>
            </a:r>
            <a:r>
              <a:rPr lang="zh-CN" altLang="en-US" b="0" dirty="0"/>
              <a:t>：当所有过滤器都允许包含这个值时，这个值才会被包含在结果中，默认</a:t>
            </a:r>
            <a:r>
              <a:rPr lang="zh-CN" altLang="en-US" b="0" dirty="0" smtClean="0"/>
              <a:t>值</a:t>
            </a:r>
            <a:endParaRPr lang="en-US" altLang="zh-CN" b="0" dirty="0" smtClean="0"/>
          </a:p>
          <a:p>
            <a:pPr lvl="1"/>
            <a:r>
              <a:rPr lang="en-US" altLang="zh-CN" b="0" dirty="0"/>
              <a:t>MUST_PASS_ONE</a:t>
            </a:r>
            <a:r>
              <a:rPr lang="zh-CN" altLang="en-US" b="0" dirty="0"/>
              <a:t>：只要有一个过滤器允许包括这个值时，那这个值就会包含在结果</a:t>
            </a:r>
            <a:r>
              <a:rPr lang="zh-CN" altLang="en-US" b="0" dirty="0" smtClean="0"/>
              <a:t>中</a:t>
            </a:r>
            <a:endParaRPr lang="en-US" altLang="zh-CN" b="0" dirty="0" smtClean="0"/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chemeClr val="tx1"/>
                </a:solidFill>
              </a:rPr>
              <a:t>每个</a:t>
            </a:r>
            <a:r>
              <a:rPr lang="en-US" altLang="zh-CN" sz="2400" b="0" dirty="0" err="1">
                <a:solidFill>
                  <a:schemeClr val="tx1"/>
                </a:solidFill>
              </a:rPr>
              <a:t>FilterList</a:t>
            </a:r>
            <a:r>
              <a:rPr lang="zh-CN" altLang="en-US" sz="2400" b="0" dirty="0">
                <a:solidFill>
                  <a:schemeClr val="tx1"/>
                </a:solidFill>
              </a:rPr>
              <a:t>只能添加一个操作符，但用户可以随意的向已经存在的</a:t>
            </a:r>
            <a:r>
              <a:rPr lang="en-US" altLang="zh-CN" sz="2400" b="0" dirty="0" err="1">
                <a:solidFill>
                  <a:schemeClr val="tx1"/>
                </a:solidFill>
              </a:rPr>
              <a:t>FilterList</a:t>
            </a:r>
            <a:r>
              <a:rPr lang="zh-CN" altLang="en-US" sz="2400" b="0" dirty="0">
                <a:solidFill>
                  <a:schemeClr val="tx1"/>
                </a:solidFill>
              </a:rPr>
              <a:t>实例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中</a:t>
            </a:r>
            <a:r>
              <a:rPr lang="zh-CN" altLang="en-US" sz="2400" b="0" dirty="0">
                <a:solidFill>
                  <a:schemeClr val="tx1"/>
                </a:solidFill>
              </a:rPr>
              <a:t>添加</a:t>
            </a:r>
            <a:r>
              <a:rPr lang="en-US" altLang="zh-CN" sz="2400" b="0" dirty="0" err="1">
                <a:solidFill>
                  <a:schemeClr val="tx1"/>
                </a:solidFill>
              </a:rPr>
              <a:t>FilterList</a:t>
            </a:r>
            <a:r>
              <a:rPr lang="zh-CN" altLang="en-US" sz="2400" b="0" dirty="0">
                <a:solidFill>
                  <a:schemeClr val="tx1"/>
                </a:solidFill>
              </a:rPr>
              <a:t>实例，这样可以构造一组多级的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过滤器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chemeClr val="tx1"/>
                </a:solidFill>
              </a:rPr>
              <a:t>用户也可以通过控制</a:t>
            </a:r>
            <a:r>
              <a:rPr lang="en-US" altLang="zh-CN" sz="2400" b="0" dirty="0">
                <a:solidFill>
                  <a:schemeClr val="tx1"/>
                </a:solidFill>
              </a:rPr>
              <a:t>List</a:t>
            </a:r>
            <a:r>
              <a:rPr lang="zh-CN" altLang="en-US" sz="2400" b="0" dirty="0">
                <a:solidFill>
                  <a:schemeClr val="tx1"/>
                </a:solidFill>
              </a:rPr>
              <a:t>中过滤器的顺序来进一步精确的控制过滤器的执行顺序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338455" lvl="1" indent="-168910">
              <a:buFont typeface="Wingdings" panose="05000000000000000000" pitchFamily="2" charset="2"/>
              <a:buChar char="l"/>
            </a:pPr>
            <a:endParaRPr lang="en-US" altLang="zh-CN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/>
              <a:t>FilterList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123" y="1412776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List&lt;Filter&gt; filters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ArrayList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&lt;Filter&gt;();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filter1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CompareFilter.CompareOp.GREATER_OR_EQUAL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("row-03")));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filters.add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filter2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CompareFilter.CompareOp.LESS_OR_EQUAL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("row-06")));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filters.add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(filter2);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filter3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QualifierFilter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RegexStringComparator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("col-0[03]"));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filters.add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(filter3);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FilterList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filterList1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FilterList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(filters);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/>
              <a:t>FilterList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123" y="1232168"/>
            <a:ext cx="88569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(filterList1);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scanner1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 #1 - MUST_PASS_ALL:");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n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vv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FilterListExample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scanner1)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result.rawCells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 + cell +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", Value: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scanner1.close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FilterList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filterList2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FilterList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FilterList.Operator.MUST_PASS_ONE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filters);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(filterList2);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scanner2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cell count for scan #1: " + n);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/>
              <a:t>FilterList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123" y="1412776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n = 0;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("Results of scan #2 - MUST_PASS_ONE:");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vv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FilterListExample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scanner2)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result.rawCells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cell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", Value: "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	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n++;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scanner2.close();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("Total cell count for scan #2: " + 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计数器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>
                <a:ea typeface="宋体" panose="02010600030101010101" pitchFamily="2" charset="-122"/>
              </a:rPr>
              <a:t>与之前的原子操作检查并修改</a:t>
            </a:r>
            <a:r>
              <a:rPr lang="en-US" altLang="zh-CN" b="0" dirty="0" smtClean="0">
                <a:ea typeface="宋体" panose="02010600030101010101" pitchFamily="2" charset="-122"/>
              </a:rPr>
              <a:t>(check-and-modify)</a:t>
            </a:r>
            <a:r>
              <a:rPr lang="zh-CN" altLang="en-US" b="0" dirty="0" smtClean="0">
                <a:ea typeface="宋体" panose="02010600030101010101" pitchFamily="2" charset="-122"/>
              </a:rPr>
              <a:t>一样，</a:t>
            </a:r>
            <a:r>
              <a:rPr lang="en-US" altLang="zh-CN" b="0" dirty="0" err="1" smtClean="0">
                <a:ea typeface="宋体" panose="02010600030101010101" pitchFamily="2" charset="-122"/>
              </a:rPr>
              <a:t>HBase</a:t>
            </a:r>
            <a:r>
              <a:rPr lang="zh-CN" altLang="en-US" b="0" dirty="0" smtClean="0">
                <a:ea typeface="宋体" panose="02010600030101010101" pitchFamily="2" charset="-122"/>
              </a:rPr>
              <a:t>也有一种机制可以将</a:t>
            </a:r>
            <a:r>
              <a:rPr lang="zh-CN" altLang="en-US" dirty="0" smtClean="0">
                <a:ea typeface="宋体" panose="02010600030101010101" pitchFamily="2" charset="-122"/>
              </a:rPr>
              <a:t>列</a:t>
            </a:r>
            <a:r>
              <a:rPr lang="zh-CN" altLang="en-US" b="0" dirty="0" smtClean="0">
                <a:ea typeface="宋体" panose="02010600030101010101" pitchFamily="2" charset="-122"/>
              </a:rPr>
              <a:t>当作计数器，用户可以使用计数器做实时统计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终端的</a:t>
            </a:r>
            <a:r>
              <a:rPr lang="en-US" altLang="zh-CN" b="0" dirty="0" err="1" smtClean="0">
                <a:ea typeface="宋体" panose="02010600030101010101" pitchFamily="2" charset="-122"/>
              </a:rPr>
              <a:t>incr</a:t>
            </a:r>
            <a:r>
              <a:rPr lang="zh-CN" altLang="en-US" b="0" dirty="0" smtClean="0">
                <a:ea typeface="宋体" panose="02010600030101010101" pitchFamily="2" charset="-122"/>
              </a:rPr>
              <a:t>命令：</a:t>
            </a:r>
            <a:r>
              <a:rPr lang="en-US" altLang="zh-CN" sz="1800" b="0" dirty="0" err="1" smtClean="0">
                <a:ea typeface="宋体" panose="02010600030101010101" pitchFamily="2" charset="-122"/>
              </a:rPr>
              <a:t>incr</a:t>
            </a:r>
            <a:r>
              <a:rPr lang="en-US" altLang="zh-CN" sz="1800" b="0" dirty="0" smtClean="0">
                <a:ea typeface="宋体" panose="02010600030101010101" pitchFamily="2" charset="-122"/>
              </a:rPr>
              <a:t> ‘&lt;table&gt;’,’&lt;row&gt;’,’&lt;column&gt;’,[&lt;increment-value&gt;]</a:t>
            </a:r>
            <a:endParaRPr lang="en-US" altLang="zh-CN" sz="1800" b="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212976"/>
            <a:ext cx="7094186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计数器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>
                <a:ea typeface="宋体" panose="02010600030101010101" pitchFamily="2" charset="-122"/>
              </a:rPr>
              <a:t>初始化计数器：用户不用初始化计数器，当用户第一次使用计数器时，计数器将被自动设为</a:t>
            </a:r>
            <a:r>
              <a:rPr lang="en-US" altLang="zh-CN" b="0" dirty="0" smtClean="0">
                <a:ea typeface="宋体" panose="02010600030101010101" pitchFamily="2" charset="-122"/>
              </a:rPr>
              <a:t>0</a:t>
            </a:r>
            <a:r>
              <a:rPr lang="zh-CN" altLang="en-US" b="0" dirty="0" smtClean="0">
                <a:ea typeface="宋体" panose="02010600030101010101" pitchFamily="2" charset="-122"/>
              </a:rPr>
              <a:t>，也就是说当用户创建一个新列的时候，计数器的值是</a:t>
            </a:r>
            <a:r>
              <a:rPr lang="en-US" altLang="zh-CN" b="0" dirty="0" smtClean="0">
                <a:ea typeface="宋体" panose="02010600030101010101" pitchFamily="2" charset="-122"/>
              </a:rPr>
              <a:t>0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第一次增加操作会返回</a:t>
            </a:r>
            <a:r>
              <a:rPr lang="en-US" altLang="zh-CN" b="0" dirty="0" smtClean="0">
                <a:ea typeface="宋体" panose="02010600030101010101" pitchFamily="2" charset="-122"/>
              </a:rPr>
              <a:t>1</a:t>
            </a:r>
            <a:r>
              <a:rPr lang="zh-CN" altLang="en-US" b="0" dirty="0" smtClean="0">
                <a:ea typeface="宋体" panose="02010600030101010101" pitchFamily="2" charset="-122"/>
              </a:rPr>
              <a:t>或增加设定的值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可以用</a:t>
            </a:r>
            <a:r>
              <a:rPr lang="en-US" altLang="zh-CN" b="0" dirty="0" smtClean="0">
                <a:ea typeface="宋体" panose="02010600030101010101" pitchFamily="2" charset="-122"/>
              </a:rPr>
              <a:t>get</a:t>
            </a:r>
            <a:r>
              <a:rPr lang="zh-CN" altLang="en-US" b="0" dirty="0" smtClean="0">
                <a:ea typeface="宋体" panose="02010600030101010101" pitchFamily="2" charset="-122"/>
              </a:rPr>
              <a:t>请求访问这个计数器，直接读取计数器时得到的是字节数组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 smtClean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使用</a:t>
            </a:r>
            <a:r>
              <a:rPr lang="en-US" altLang="zh-CN" b="0" dirty="0" err="1" smtClean="0">
                <a:ea typeface="宋体" panose="02010600030101010101" pitchFamily="2" charset="-122"/>
              </a:rPr>
              <a:t>get_counter</a:t>
            </a:r>
            <a:r>
              <a:rPr lang="zh-CN" altLang="en-US" b="0" dirty="0" smtClean="0">
                <a:ea typeface="宋体" panose="02010600030101010101" pitchFamily="2" charset="-122"/>
              </a:rPr>
              <a:t>可以以可读格式返回数据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" y="3733800"/>
            <a:ext cx="8413941" cy="1646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过滤器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过滤器最底层是</a:t>
            </a:r>
            <a:r>
              <a:rPr lang="en-US" altLang="zh-CN" b="0" dirty="0"/>
              <a:t>Filter</a:t>
            </a:r>
            <a:r>
              <a:rPr lang="zh-CN" altLang="en-US" b="0" dirty="0"/>
              <a:t>抽象类和</a:t>
            </a:r>
            <a:r>
              <a:rPr lang="en-US" altLang="zh-CN" b="0" dirty="0" err="1"/>
              <a:t>FilterBase</a:t>
            </a:r>
            <a:r>
              <a:rPr lang="zh-CN" altLang="en-US" b="0" dirty="0"/>
              <a:t>抽象类，他们实现了过滤器</a:t>
            </a:r>
            <a:r>
              <a:rPr lang="zh-CN" altLang="en-US" b="0" dirty="0" smtClean="0"/>
              <a:t>的</a:t>
            </a:r>
            <a:r>
              <a:rPr lang="zh-CN" altLang="en-US" b="0" dirty="0"/>
              <a:t>空壳和骨架，这使得实际的过滤器类可以避免许多重复的结构</a:t>
            </a:r>
            <a:r>
              <a:rPr lang="zh-CN" altLang="en-US" b="0" dirty="0" smtClean="0"/>
              <a:t>代码</a:t>
            </a:r>
            <a:endParaRPr lang="en-US" altLang="zh-CN" b="0" dirty="0" smtClean="0"/>
          </a:p>
          <a:p>
            <a:r>
              <a:rPr lang="zh-CN" altLang="en-US" b="0" dirty="0"/>
              <a:t>大部分实体过滤器类一般都直接继承自</a:t>
            </a:r>
            <a:r>
              <a:rPr lang="en-US" altLang="zh-CN" b="0" dirty="0" err="1"/>
              <a:t>FilterBase</a:t>
            </a:r>
            <a:r>
              <a:rPr lang="zh-CN" altLang="en-US" b="0" dirty="0"/>
              <a:t>，也有一些间接继承，</a:t>
            </a:r>
            <a:r>
              <a:rPr lang="zh-CN" altLang="en-US" b="0" dirty="0" smtClean="0"/>
              <a:t>不过</a:t>
            </a:r>
            <a:r>
              <a:rPr lang="zh-CN" altLang="en-US" b="0" dirty="0"/>
              <a:t>他们的使用流程是相同</a:t>
            </a:r>
            <a:r>
              <a:rPr lang="zh-CN" altLang="en-US" b="0" dirty="0" smtClean="0"/>
              <a:t>的</a:t>
            </a:r>
            <a:endParaRPr lang="en-US" altLang="zh-CN" b="0" dirty="0" smtClean="0"/>
          </a:p>
          <a:p>
            <a:r>
              <a:rPr lang="zh-CN" altLang="en-US" b="0" dirty="0"/>
              <a:t>所有的过滤器都在</a:t>
            </a:r>
            <a:r>
              <a:rPr lang="zh-CN" altLang="en-US" dirty="0"/>
              <a:t>服务端生效</a:t>
            </a:r>
            <a:r>
              <a:rPr lang="zh-CN" altLang="en-US" b="0" dirty="0"/>
              <a:t>，这样可以保证被过滤掉的数据不会被传到客户端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计数器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>
                <a:ea typeface="宋体" panose="02010600030101010101" pitchFamily="2" charset="-122"/>
              </a:rPr>
              <a:t>用户不只可以用</a:t>
            </a:r>
            <a:r>
              <a:rPr lang="en-US" altLang="zh-CN" b="0" dirty="0" err="1" smtClean="0">
                <a:ea typeface="宋体" panose="02010600030101010101" pitchFamily="2" charset="-122"/>
              </a:rPr>
              <a:t>incr</a:t>
            </a:r>
            <a:r>
              <a:rPr lang="zh-CN" altLang="en-US" b="0" dirty="0" smtClean="0">
                <a:ea typeface="宋体" panose="02010600030101010101" pitchFamily="2" charset="-122"/>
              </a:rPr>
              <a:t>命令来对一个计数器加值，也可以取回计数器当前值或者减少当前值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 marL="168910" indent="0">
              <a:buNone/>
            </a:pPr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4" y="2058558"/>
            <a:ext cx="7128792" cy="4471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ea typeface="黑体" panose="02010609060101010101" pitchFamily="2" charset="-122"/>
              </a:rPr>
              <a:t>计数器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>
                <a:ea typeface="宋体" panose="02010600030101010101" pitchFamily="2" charset="-122"/>
              </a:rPr>
              <a:t>单计数器：只能操作一个计数器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44824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long cnt1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table.incrementColumnValue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("20110101"), 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long cnt2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table.incrementColumnValue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("20110101"), 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long current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table.incrementColumnValue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("20110101"), 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0);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long cnt3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table.incrementColumnValue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("20110101"),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-1);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("cnt1: " + cnt1 + ", cnt2: " + cnt2 + ", current: " + current + ", cnt3: " + cnt3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ea typeface="黑体" panose="02010609060101010101" pitchFamily="2" charset="-122"/>
              </a:rPr>
              <a:t>计数器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>
                <a:ea typeface="宋体" panose="02010600030101010101" pitchFamily="2" charset="-122"/>
              </a:rPr>
              <a:t>多</a:t>
            </a:r>
            <a:r>
              <a:rPr lang="zh-CN" altLang="en-US" b="0" dirty="0" smtClean="0">
                <a:ea typeface="宋体" panose="02010600030101010101" pitchFamily="2" charset="-122"/>
              </a:rPr>
              <a:t>计数器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44824"/>
            <a:ext cx="8507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 increment1 = new Increment(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("20150101"));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increment1.addColumn(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("clicks"), 1);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increment1.addColumn(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1); 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increment1.addColumn(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("weekly"),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("clicks"), 10);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increment1.addColumn(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("weekly"),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10);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Map&lt;byte[],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NavigableMap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&lt;byte[], Long&gt;&gt; longs =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increment1.getFamilyMapOfLongs();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(byte[] family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longs.keySet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("Increment #1 - family: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(family));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NavigableMap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&lt;byte[], Long&gt;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longcols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longs.get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(family);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for (byte[] column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longcols.keySet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  column: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(column));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 - value: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longcols.get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(column));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ea typeface="黑体" panose="02010609060101010101" pitchFamily="2" charset="-122"/>
              </a:rPr>
              <a:t>计数器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939" y="1136304"/>
            <a:ext cx="85072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Result result1 =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table.increment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(increment1); 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result1.rawCells())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" + cell + " Value: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Bytes.toLong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 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 increment2 = new Increment(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("20150101"));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increment2.addColumn(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("clicks"), 5);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increment2.addColumn(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("daily"),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1); 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increment2.addColumn(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("weekly"),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("clicks"), 0);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increment2.addColumn(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("weekly"),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("hits"), -5);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Result result2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table.increment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(increment2);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(Cell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result2.rawCells())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("Cell: " + cell +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" Value: " +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Bytes.toLong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cell.getValueArray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cell.getValueOffset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cell.getValueLength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过滤器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1" y="1196752"/>
            <a:ext cx="8350463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此类过滤器在创建的时候需要一个比较运算符和一个比较器</a:t>
            </a:r>
            <a:r>
              <a:rPr lang="zh-CN" altLang="en-US" b="0" dirty="0" smtClean="0"/>
              <a:t>实例</a:t>
            </a:r>
            <a:endParaRPr lang="en-US" altLang="zh-CN" b="0" dirty="0" smtClean="0"/>
          </a:p>
          <a:p>
            <a:r>
              <a:rPr lang="en-US" altLang="zh-CN" b="0" dirty="0" err="1"/>
              <a:t>HBase</a:t>
            </a:r>
            <a:r>
              <a:rPr lang="zh-CN" altLang="en-US" b="0" dirty="0"/>
              <a:t>中过滤器本来的目的是为了筛掉无用的信息，被过滤掉的信息不会被传送到</a:t>
            </a:r>
            <a:r>
              <a:rPr lang="zh-CN" altLang="en-US" b="0" dirty="0" smtClean="0"/>
              <a:t>客户端</a:t>
            </a:r>
            <a:endParaRPr lang="en-US" altLang="zh-CN" b="0" dirty="0" smtClean="0"/>
          </a:p>
          <a:p>
            <a:r>
              <a:rPr lang="zh-CN" altLang="en-US" b="0" dirty="0" smtClean="0"/>
              <a:t>过滤器</a:t>
            </a:r>
            <a:r>
              <a:rPr lang="zh-CN" altLang="en-US" b="0" dirty="0"/>
              <a:t>不能用来指定用户需要哪些信息，而是在读取数据的过程中不返回用户不想要的</a:t>
            </a:r>
            <a:r>
              <a:rPr lang="zh-CN" altLang="en-US" b="0" dirty="0" smtClean="0"/>
              <a:t>信息</a:t>
            </a:r>
            <a:endParaRPr lang="en-US" altLang="zh-CN" b="0" dirty="0" smtClean="0"/>
          </a:p>
          <a:p>
            <a:r>
              <a:rPr lang="en-US" altLang="zh-CN" b="0" dirty="0" err="1"/>
              <a:t>CompareFilter</a:t>
            </a:r>
            <a:r>
              <a:rPr lang="zh-CN" altLang="en-US" b="0" dirty="0"/>
              <a:t>的过滤处理过程正好和上面的描述恰好相反，他们返回匹配的值</a:t>
            </a: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比较器</a:t>
            </a:r>
            <a:r>
              <a:rPr lang="zh-CN" altLang="en-US" b="0" dirty="0" smtClean="0"/>
              <a:t>实例</a:t>
            </a:r>
            <a:endParaRPr lang="en-US" altLang="zh-CN" b="0" dirty="0" smtClean="0"/>
          </a:p>
          <a:p>
            <a:r>
              <a:rPr lang="en-US" altLang="zh-CN" b="0" dirty="0" err="1"/>
              <a:t>RegexStringComparator</a:t>
            </a:r>
            <a:r>
              <a:rPr lang="zh-CN" altLang="en-US" b="0" dirty="0"/>
              <a:t>，</a:t>
            </a:r>
            <a:r>
              <a:rPr lang="en-US" altLang="zh-CN" b="0" dirty="0" err="1"/>
              <a:t>BitComparator</a:t>
            </a:r>
            <a:r>
              <a:rPr lang="zh-CN" altLang="en-US" b="0" dirty="0"/>
              <a:t>和</a:t>
            </a:r>
            <a:r>
              <a:rPr lang="en-US" altLang="zh-CN" b="0" dirty="0" err="1" smtClean="0"/>
              <a:t>SubstringComparator</a:t>
            </a:r>
            <a:r>
              <a:rPr lang="zh-CN" altLang="en-US" b="0" dirty="0"/>
              <a:t>只适用</a:t>
            </a:r>
            <a:r>
              <a:rPr lang="en-US" altLang="zh-CN" b="0" dirty="0"/>
              <a:t>EQUAL</a:t>
            </a:r>
            <a:r>
              <a:rPr lang="zh-CN" altLang="en-US" b="0" dirty="0"/>
              <a:t>和</a:t>
            </a:r>
            <a:r>
              <a:rPr lang="en-US" altLang="zh-CN" b="0" dirty="0"/>
              <a:t>NOT_EQUAL</a:t>
            </a:r>
            <a:r>
              <a:rPr lang="zh-CN" altLang="en-US" b="0" dirty="0"/>
              <a:t>运算符，因为这些比较器匹配时返回</a:t>
            </a:r>
            <a:r>
              <a:rPr lang="en-US" altLang="zh-CN" b="0" dirty="0"/>
              <a:t>0</a:t>
            </a:r>
            <a:r>
              <a:rPr lang="zh-CN" altLang="en-US" b="0" dirty="0" smtClean="0"/>
              <a:t>，</a:t>
            </a:r>
            <a:r>
              <a:rPr lang="zh-CN" altLang="en-US" b="0" dirty="0"/>
              <a:t>不匹配时返回</a:t>
            </a:r>
            <a:r>
              <a:rPr lang="en-US" altLang="zh-CN" b="0" dirty="0"/>
              <a:t>1</a:t>
            </a:r>
            <a:endParaRPr lang="en-US" altLang="zh-CN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40968"/>
            <a:ext cx="7843333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比较运算符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8" y="1916832"/>
            <a:ext cx="7561905" cy="2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比较过滤器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/>
              <a:t>行过滤器：基于行键来过滤数据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62" y="1844824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Scan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/>
              </a:rPr>
              <a:t>设置过滤器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Filter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RowFilter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CompareFilter.CompareOp.LESS_OR_EQUAL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, new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BinaryComparator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("row-key-2")));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scan.setFilter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(filter);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for (Result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17124</Words>
  <Application>WPS 演示</Application>
  <PresentationFormat>全屏显示(4:3)</PresentationFormat>
  <Paragraphs>686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宋体</vt:lpstr>
      <vt:lpstr>Wingdings</vt:lpstr>
      <vt:lpstr>华文中宋</vt:lpstr>
      <vt:lpstr>黑体</vt:lpstr>
      <vt:lpstr>Times New Roman</vt:lpstr>
      <vt:lpstr>Consolas</vt:lpstr>
      <vt:lpstr>微软雅黑</vt:lpstr>
      <vt:lpstr>Calibri</vt:lpstr>
      <vt:lpstr>2_aa</vt:lpstr>
      <vt:lpstr>自定义设计方案</vt:lpstr>
      <vt:lpstr>HBase  第4章:高级特性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Administrator</cp:lastModifiedBy>
  <cp:revision>299</cp:revision>
  <dcterms:created xsi:type="dcterms:W3CDTF">2014-03-17T02:02:00Z</dcterms:created>
  <dcterms:modified xsi:type="dcterms:W3CDTF">2016-11-30T01:45:45Z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