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676290" y="2102201"/>
            <a:ext cx="7664616" cy="3483826"/>
          </a:xfrm>
        </p:spPr>
        <p:txBody>
          <a:bodyPr/>
          <a:lstStyle>
            <a:lvl1pPr algn="ctr">
              <a:defRPr sz="5700" smtClean="0">
                <a:latin typeface="Arial" pitchFamily="34" charset="0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br>
              <a:rPr lang="zh-CN" altLang="en-US" smtClean="0"/>
            </a:br>
            <a:endParaRPr lang="zh-CN" altLang="en-US" smtClean="0"/>
          </a:p>
        </p:txBody>
      </p:sp>
      <p:sp>
        <p:nvSpPr>
          <p:cNvPr id="31752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1352579" y="3834717"/>
            <a:ext cx="6312037" cy="1729381"/>
          </a:xfrm>
        </p:spPr>
        <p:txBody>
          <a:bodyPr/>
          <a:lstStyle>
            <a:lvl1pPr marL="169070" indent="0" algn="ctr">
              <a:buFont typeface="Wingdings" pitchFamily="2" charset="2"/>
              <a:buNone/>
              <a:defRPr smtClean="0">
                <a:latin typeface="Arial" pitchFamily="34" charset="0"/>
                <a:ea typeface="宋体" pitchFamily="2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7517625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7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32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0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7288901" y="2058340"/>
            <a:ext cx="226165" cy="30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747" tIns="44875" rIns="89747" bIns="44875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endParaRPr kumimoji="1" lang="zh-CN" altLang="en-US" sz="1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Picture 5" descr="Oracle_Wrkfo_Dev_wh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73011" cy="113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3444068" y="1013506"/>
            <a:ext cx="5699932" cy="14254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90171" tIns="45086" rIns="90171" bIns="45086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>
              <a:solidFill>
                <a:srgbClr val="0066FF"/>
              </a:solidFill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833" y="5774005"/>
            <a:ext cx="1098971" cy="108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683" y="2771085"/>
            <a:ext cx="7772635" cy="2932429"/>
          </a:xfrm>
        </p:spPr>
        <p:txBody>
          <a:bodyPr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8982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4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3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8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3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96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65189" cy="68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60" y="1203048"/>
            <a:ext cx="8190619" cy="496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 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0698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2pPr>
      <a:lvl3pPr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3pPr>
      <a:lvl4pPr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4pPr>
      <a:lvl5pPr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5pPr>
      <a:lvl6pPr marL="450936"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6pPr>
      <a:lvl7pPr marL="901873"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7pPr>
      <a:lvl8pPr marL="1352809"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8pPr>
      <a:lvl9pPr marL="1803745" algn="r" defTabSz="914399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ea typeface="黑体" pitchFamily="2" charset="-122"/>
        </a:defRPr>
      </a:lvl9pPr>
    </p:titleStyle>
    <p:bodyStyle>
      <a:lvl1pPr marL="338202" indent="-169101" algn="l" defTabSz="914399" rtl="0" eaLnBrk="0" fontAlgn="base" hangingPunct="0">
        <a:spcBef>
          <a:spcPts val="592"/>
        </a:spcBef>
        <a:spcAft>
          <a:spcPts val="592"/>
        </a:spcAft>
        <a:buClr>
          <a:srgbClr val="FF0000"/>
        </a:buClr>
        <a:buSzPct val="80000"/>
        <a:buFont typeface="Wingdings" pitchFamily="2" charset="2"/>
        <a:buChar char="l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13983" indent="-187890" algn="l" defTabSz="914399" rtl="0" eaLnBrk="0" fontAlgn="base" hangingPunct="0">
        <a:spcBef>
          <a:spcPts val="592"/>
        </a:spcBef>
        <a:spcAft>
          <a:spcPts val="592"/>
        </a:spcAft>
        <a:buClr>
          <a:srgbClr val="FF0000"/>
        </a:buClr>
        <a:buSzPct val="80000"/>
        <a:buFont typeface="Wingdings" pitchFamily="2" charset="2"/>
        <a:buChar char="§"/>
        <a:defRPr sz="2000" b="1">
          <a:solidFill>
            <a:schemeClr val="bg1"/>
          </a:solidFill>
          <a:latin typeface="Arial" charset="0"/>
          <a:ea typeface="+mn-ea"/>
        </a:defRPr>
      </a:lvl2pPr>
      <a:lvl3pPr marL="1146130" indent="-169101" algn="l" defTabSz="914399" rtl="0" eaLnBrk="0" fontAlgn="base" hangingPunct="0">
        <a:spcBef>
          <a:spcPts val="592"/>
        </a:spcBef>
        <a:spcAft>
          <a:spcPts val="592"/>
        </a:spcAft>
        <a:buClr>
          <a:srgbClr val="FF0000"/>
        </a:buClr>
        <a:buSzPct val="80000"/>
        <a:buFont typeface="Wingdings" pitchFamily="2" charset="2"/>
        <a:buChar char="ü"/>
        <a:defRPr b="1">
          <a:solidFill>
            <a:schemeClr val="tx1"/>
          </a:solidFill>
          <a:latin typeface="Arial" charset="0"/>
          <a:ea typeface="+mn-ea"/>
        </a:defRPr>
      </a:lvl3pPr>
      <a:lvl4pPr marL="1551660" indent="-228600" algn="l" defTabSz="914399" rtl="0" eaLnBrk="0" fontAlgn="base" hangingPunct="0">
        <a:spcBef>
          <a:spcPts val="592"/>
        </a:spcBef>
        <a:spcAft>
          <a:spcPts val="592"/>
        </a:spcAft>
        <a:buClr>
          <a:schemeClr val="tx2"/>
        </a:buClr>
        <a:defRPr b="1">
          <a:solidFill>
            <a:schemeClr val="tx1"/>
          </a:solidFill>
          <a:latin typeface="Arial" charset="0"/>
          <a:ea typeface="+mj-ea"/>
        </a:defRPr>
      </a:lvl4pPr>
      <a:lvl5pPr marL="1957189" indent="-228600" algn="l" defTabSz="914399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Arial" charset="0"/>
          <a:ea typeface="+mj-ea"/>
        </a:defRPr>
      </a:lvl5pPr>
      <a:lvl6pPr marL="2408125" indent="-228600" algn="l" defTabSz="914399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6pPr>
      <a:lvl7pPr marL="2859062" indent="-228600" algn="l" defTabSz="914399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7pPr>
      <a:lvl8pPr marL="3309998" indent="-228600" algn="l" defTabSz="914399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8pPr>
      <a:lvl9pPr marL="3760935" indent="-228600" algn="l" defTabSz="914399" rtl="0" eaLnBrk="0" fontAlgn="base" hangingPunct="0">
        <a:spcBef>
          <a:spcPct val="50000"/>
        </a:spcBef>
        <a:spcAft>
          <a:spcPct val="50000"/>
        </a:spcAft>
        <a:buClr>
          <a:srgbClr val="FFCC66"/>
        </a:buClr>
        <a:defRPr sz="2200" b="1">
          <a:solidFill>
            <a:srgbClr val="FFFFFF"/>
          </a:solidFill>
          <a:latin typeface="+mj-ea"/>
          <a:ea typeface="+mj-ea"/>
        </a:defRPr>
      </a:lvl9pPr>
    </p:bodyStyle>
    <p:otherStyle>
      <a:defPPr>
        <a:defRPr lang="zh-CN"/>
      </a:defPPr>
      <a:lvl1pPr marL="0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55EDF-D4D4-455D-AFA2-2D1047B40242}" type="datetimeFigureOut">
              <a:rPr lang="zh-CN" altLang="en-US" smtClean="0"/>
              <a:t>2016/4/29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DB94-993A-4579-9976-3D716564E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3530600"/>
          </a:xfrm>
        </p:spPr>
        <p:txBody>
          <a:bodyPr/>
          <a:lstStyle/>
          <a:p>
            <a:r>
              <a:rPr lang="en-US" altLang="zh-CN" dirty="0" smtClean="0">
                <a:latin typeface="Arial" charset="0"/>
              </a:rPr>
              <a:t>Hive</a:t>
            </a:r>
            <a:r>
              <a:rPr lang="zh-CN" altLang="en-US" dirty="0">
                <a:latin typeface="Arial" charset="0"/>
              </a:rPr>
              <a:t/>
            </a:r>
            <a:br>
              <a:rPr lang="zh-CN" altLang="en-US" dirty="0">
                <a:latin typeface="Arial" charset="0"/>
              </a:rPr>
            </a:br>
            <a:r>
              <a:rPr lang="zh-CN" altLang="en-US" dirty="0">
                <a:latin typeface="Arial" charset="0"/>
              </a:rPr>
              <a:t/>
            </a:r>
            <a:br>
              <a:rPr lang="zh-CN" altLang="en-US" dirty="0">
                <a:latin typeface="Arial" charset="0"/>
              </a:rPr>
            </a:br>
            <a:r>
              <a:rPr lang="zh-CN" altLang="en-US" sz="3600" dirty="0" smtClean="0">
                <a:latin typeface="Arial" charset="0"/>
              </a:rPr>
              <a:t>第</a:t>
            </a:r>
            <a:r>
              <a:rPr lang="en-US" altLang="zh-CN" sz="3600" dirty="0" smtClean="0">
                <a:latin typeface="Arial" charset="0"/>
              </a:rPr>
              <a:t>1</a:t>
            </a:r>
            <a:r>
              <a:rPr lang="zh-CN" altLang="en-US" sz="3600" dirty="0" smtClean="0">
                <a:latin typeface="Arial" charset="0"/>
              </a:rPr>
              <a:t>章</a:t>
            </a:r>
            <a:r>
              <a:rPr lang="en-US" altLang="zh-CN" sz="3600" dirty="0" smtClean="0">
                <a:latin typeface="Arial" charset="0"/>
              </a:rPr>
              <a:t>:hive</a:t>
            </a:r>
            <a:r>
              <a:rPr lang="zh-CN" altLang="en-US" sz="3600" dirty="0" smtClean="0">
                <a:latin typeface="Arial" charset="0"/>
              </a:rPr>
              <a:t>入门及安装</a:t>
            </a:r>
            <a:r>
              <a:rPr lang="zh-CN" altLang="en-US" dirty="0">
                <a:latin typeface="Arial" charset="0"/>
              </a:rPr>
              <a:t/>
            </a:r>
            <a:br>
              <a:rPr lang="zh-CN" altLang="en-US" dirty="0">
                <a:latin typeface="Arial" charset="0"/>
              </a:rPr>
            </a:br>
            <a:endParaRPr lang="zh-CN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90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的</a:t>
            </a:r>
            <a:r>
              <a:rPr lang="zh-CN" altLang="en-US" dirty="0"/>
              <a:t>运行模式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Hive的运行模式即任务的执行环境</a:t>
            </a:r>
          </a:p>
          <a:p>
            <a:pPr eaLnBrk="1" hangingPunct="1"/>
            <a:r>
              <a:rPr lang="zh-CN" altLang="zh-CN" b="0" dirty="0"/>
              <a:t>分为本地与集群</a:t>
            </a:r>
            <a:r>
              <a:rPr lang="zh-CN" altLang="zh-CN" b="0" dirty="0" smtClean="0"/>
              <a:t>两种</a:t>
            </a:r>
            <a:endParaRPr lang="en-US" altLang="zh-CN" b="0" dirty="0" smtClean="0"/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我们</a:t>
            </a:r>
            <a:r>
              <a:rPr lang="zh-CN" altLang="zh-CN" b="0" dirty="0"/>
              <a:t>可以通过mapred.job.tracker 来指明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设置</a:t>
            </a:r>
            <a:r>
              <a:rPr lang="zh-CN" altLang="zh-CN" b="0" dirty="0"/>
              <a:t>方式：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hive </a:t>
            </a:r>
            <a:r>
              <a:rPr lang="zh-CN" altLang="zh-CN" b="0" dirty="0"/>
              <a:t>&gt; SET mapred.job.tracker=</a:t>
            </a:r>
            <a:r>
              <a:rPr lang="zh-CN" altLang="zh-CN" b="0" dirty="0" smtClean="0"/>
              <a:t>local</a:t>
            </a:r>
            <a:endParaRPr lang="zh-CN" altLang="en-US" b="0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47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的启动方式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hive 命令行模式，直接输入#/hive/bin/hive的执行程序，或者输入 #hive --service cli</a:t>
            </a:r>
          </a:p>
          <a:p>
            <a:pPr eaLnBrk="1" hangingPunct="1"/>
            <a:r>
              <a:rPr lang="zh-CN" altLang="zh-CN" b="0" dirty="0"/>
              <a:t>hive web界面的 (端口号9999) 启动方式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#</a:t>
            </a:r>
            <a:r>
              <a:rPr lang="zh-CN" altLang="zh-CN" b="0" dirty="0"/>
              <a:t>hive --service hwi &amp;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用于</a:t>
            </a:r>
            <a:r>
              <a:rPr lang="zh-CN" altLang="zh-CN" b="0" dirty="0"/>
              <a:t>通过浏览器来访问hive</a:t>
            </a:r>
          </a:p>
          <a:p>
            <a:pPr eaLnBrk="1" hangingPunct="1">
              <a:buNone/>
            </a:pPr>
            <a:r>
              <a:rPr lang="en-US" altLang="zh-CN" b="0" dirty="0" smtClean="0">
                <a:solidFill>
                  <a:srgbClr val="FF0000"/>
                </a:solidFill>
              </a:rPr>
              <a:t>	</a:t>
            </a:r>
            <a:r>
              <a:rPr lang="zh-CN" altLang="zh-CN" b="0" dirty="0" smtClean="0">
                <a:solidFill>
                  <a:srgbClr val="FF0000"/>
                </a:solidFill>
              </a:rPr>
              <a:t>http</a:t>
            </a:r>
            <a:r>
              <a:rPr lang="zh-CN" altLang="zh-CN" b="0" dirty="0">
                <a:solidFill>
                  <a:srgbClr val="FF0000"/>
                </a:solidFill>
              </a:rPr>
              <a:t>://hadoop0:9999/hwi/</a:t>
            </a:r>
          </a:p>
          <a:p>
            <a:pPr eaLnBrk="1" hangingPunct="1"/>
            <a:r>
              <a:rPr lang="zh-CN" altLang="zh-CN" b="0" dirty="0"/>
              <a:t>hive 远程服务 (端口号10000) 启动方式</a:t>
            </a:r>
          </a:p>
          <a:p>
            <a:pPr eaLnBrk="1" hangingPunct="1">
              <a:buNone/>
            </a:pPr>
            <a:r>
              <a:rPr lang="en-US" altLang="zh-CN" b="0" smtClean="0"/>
              <a:t>	</a:t>
            </a:r>
            <a:r>
              <a:rPr lang="zh-CN" altLang="zh-CN" b="0" smtClean="0"/>
              <a:t>#</a:t>
            </a:r>
            <a:r>
              <a:rPr lang="zh-CN" altLang="zh-CN" b="0" dirty="0"/>
              <a:t>hive --service hiveserver </a:t>
            </a:r>
            <a:r>
              <a:rPr lang="zh-CN" altLang="zh-CN" b="0" dirty="0" smtClean="0"/>
              <a:t>&amp;</a:t>
            </a:r>
            <a:endParaRPr lang="en-US" altLang="zh-CN" b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41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smtClean="0">
                <a:ea typeface="黑体" pitchFamily="49" charset="-122"/>
              </a:rPr>
              <a:t>目录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 smtClean="0">
                <a:ea typeface="宋体" charset="-122"/>
              </a:rPr>
              <a:t>Hive</a:t>
            </a:r>
            <a:r>
              <a:rPr lang="zh-CN" altLang="en-US" b="0" dirty="0" smtClean="0">
                <a:ea typeface="宋体" charset="-122"/>
              </a:rPr>
              <a:t>简介及体系结构</a:t>
            </a:r>
            <a:endParaRPr lang="en-US" altLang="zh-CN" b="0" dirty="0" smtClean="0">
              <a:ea typeface="宋体" charset="-122"/>
            </a:endParaRPr>
          </a:p>
          <a:p>
            <a:r>
              <a:rPr lang="en-US" altLang="zh-CN" b="0" dirty="0" smtClean="0">
                <a:ea typeface="宋体" charset="-122"/>
              </a:rPr>
              <a:t>Hive</a:t>
            </a:r>
            <a:r>
              <a:rPr lang="zh-CN" altLang="en-US" b="0" dirty="0" smtClean="0">
                <a:ea typeface="宋体" charset="-122"/>
              </a:rPr>
              <a:t>的安装与管理</a:t>
            </a:r>
            <a:endParaRPr lang="en-US" altLang="zh-CN" b="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2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/>
              <a:t>Hive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5072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en-US" altLang="zh-CN" b="0" dirty="0"/>
              <a:t>Hive</a:t>
            </a:r>
            <a:r>
              <a:rPr lang="zh-CN" altLang="en-US" b="0" dirty="0"/>
              <a:t>是一个开源的</a:t>
            </a:r>
            <a:r>
              <a:rPr lang="en-US" altLang="zh-CN" b="0" dirty="0"/>
              <a:t>Apache</a:t>
            </a:r>
            <a:r>
              <a:rPr lang="zh-CN" altLang="en-US" b="0" dirty="0"/>
              <a:t>工程，最初是由</a:t>
            </a:r>
            <a:r>
              <a:rPr lang="en-US" altLang="zh-CN" b="0" dirty="0"/>
              <a:t>Facebook</a:t>
            </a:r>
            <a:r>
              <a:rPr lang="zh-CN" altLang="en-US" b="0" dirty="0"/>
              <a:t>开发</a:t>
            </a:r>
            <a:endParaRPr lang="en-US" altLang="zh-CN" b="0" dirty="0"/>
          </a:p>
          <a:p>
            <a:r>
              <a:rPr lang="zh-CN" altLang="zh-CN" b="0" dirty="0"/>
              <a:t>Hive 是建立在 Hadoop  上的数据仓库基础构架。它提供了一系列的工具，可以用来进行数据提取转化加载（ETL ）</a:t>
            </a:r>
            <a:endParaRPr lang="en-US" altLang="zh-CN" b="0" dirty="0"/>
          </a:p>
          <a:p>
            <a:r>
              <a:rPr lang="en-US" altLang="zh-CN" b="0" dirty="0"/>
              <a:t>Hive </a:t>
            </a:r>
            <a:r>
              <a:rPr lang="zh-CN" altLang="en-US" b="0" dirty="0"/>
              <a:t>可以使用</a:t>
            </a:r>
            <a:r>
              <a:rPr lang="en-US" altLang="zh-CN" b="0" dirty="0" err="1"/>
              <a:t>HiveSQL</a:t>
            </a:r>
            <a:r>
              <a:rPr lang="zh-CN" altLang="en-US" b="0" dirty="0"/>
              <a:t>这种类</a:t>
            </a:r>
            <a:r>
              <a:rPr lang="en-US" altLang="zh-CN" b="0" dirty="0"/>
              <a:t>SQL</a:t>
            </a:r>
            <a:r>
              <a:rPr lang="zh-CN" altLang="en-US" b="0" dirty="0"/>
              <a:t>语句对存储在</a:t>
            </a:r>
            <a:r>
              <a:rPr lang="en-US" altLang="zh-CN" b="0" dirty="0"/>
              <a:t>HDFS</a:t>
            </a:r>
            <a:r>
              <a:rPr lang="zh-CN" altLang="en-US" b="0" dirty="0"/>
              <a:t>上的数据进行查询分析</a:t>
            </a:r>
            <a:endParaRPr lang="en-US" altLang="zh-CN" b="0" dirty="0"/>
          </a:p>
          <a:p>
            <a:r>
              <a:rPr lang="zh-CN" altLang="en-US" b="0" dirty="0"/>
              <a:t>构建在</a:t>
            </a:r>
            <a:r>
              <a:rPr lang="en-US" altLang="zh-CN" b="0" dirty="0" err="1"/>
              <a:t>Hadoop</a:t>
            </a:r>
            <a:r>
              <a:rPr lang="zh-CN" altLang="en-US" b="0" dirty="0"/>
              <a:t>之上，提供对大数据的分析</a:t>
            </a:r>
            <a:endParaRPr lang="en-US" altLang="zh-CN" b="0" dirty="0"/>
          </a:p>
          <a:p>
            <a:r>
              <a:rPr lang="en-US" altLang="zh-CN" b="0" dirty="0"/>
              <a:t>Hive </a:t>
            </a:r>
            <a:r>
              <a:rPr lang="zh-CN" altLang="en-US" b="0" dirty="0"/>
              <a:t>转换</a:t>
            </a:r>
            <a:r>
              <a:rPr lang="en-US" altLang="zh-CN" b="0" dirty="0" err="1"/>
              <a:t>HiveSQL</a:t>
            </a:r>
            <a:r>
              <a:rPr lang="zh-CN" altLang="en-US" b="0" dirty="0"/>
              <a:t>查询为标准的</a:t>
            </a:r>
            <a:r>
              <a:rPr lang="en-US" altLang="zh-CN" b="0" dirty="0" err="1"/>
              <a:t>MapReduce</a:t>
            </a:r>
            <a:r>
              <a:rPr lang="en-US" altLang="zh-CN" b="0" dirty="0"/>
              <a:t> jobs(</a:t>
            </a:r>
            <a:r>
              <a:rPr lang="en-US" altLang="zh-CN" b="0" dirty="0" err="1"/>
              <a:t>MapReduce</a:t>
            </a:r>
            <a:r>
              <a:rPr lang="zh-CN" altLang="en-US" b="0" dirty="0"/>
              <a:t>上的高度抽象</a:t>
            </a:r>
            <a:r>
              <a:rPr lang="en-US" altLang="zh-CN" b="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405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系统架构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0072"/>
            <a:ext cx="3898776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用户接口，包括 CLI，JDBC/ODBC，WebUI</a:t>
            </a:r>
          </a:p>
          <a:p>
            <a:pPr eaLnBrk="1" hangingPunct="1"/>
            <a:r>
              <a:rPr lang="zh-CN" altLang="zh-CN" b="0" dirty="0"/>
              <a:t>元数据存储，通常是存储在关系数据库如 mysql, derby 中</a:t>
            </a:r>
          </a:p>
          <a:p>
            <a:pPr eaLnBrk="1" hangingPunct="1"/>
            <a:r>
              <a:rPr lang="zh-CN" altLang="zh-CN" b="0" dirty="0"/>
              <a:t>解释器、编译器、优化器、执行器</a:t>
            </a:r>
          </a:p>
          <a:p>
            <a:pPr eaLnBrk="1" hangingPunct="1"/>
            <a:r>
              <a:rPr lang="zh-CN" altLang="zh-CN" b="0" dirty="0"/>
              <a:t>Hadoop：用 HDFS 进行存储，利用 MapReduce 进行计算</a:t>
            </a:r>
            <a:endParaRPr lang="en-US" altLang="zh-CN" b="0" dirty="0"/>
          </a:p>
        </p:txBody>
      </p:sp>
      <p:pic>
        <p:nvPicPr>
          <p:cNvPr id="4" name="Picture 3" descr="hive_architect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5"/>
            <a:ext cx="4464496" cy="465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1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系统架构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179512" y="1210072"/>
            <a:ext cx="8964488" cy="564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用户接口主要有三个：CLI，JDBC/ODBC和 WebUI</a:t>
            </a:r>
            <a:endParaRPr lang="en-US" altLang="zh-CN" b="0" dirty="0"/>
          </a:p>
          <a:p>
            <a:pPr lvl="1" eaLnBrk="1" hangingPunct="1"/>
            <a:r>
              <a:rPr lang="zh-CN" altLang="zh-CN" dirty="0"/>
              <a:t>CLI，即Shell命令行</a:t>
            </a:r>
          </a:p>
          <a:p>
            <a:pPr lvl="1" eaLnBrk="1" hangingPunct="1"/>
            <a:r>
              <a:rPr lang="zh-CN" altLang="zh-CN" dirty="0"/>
              <a:t>JDBC/ODBC 是 Hive 的Java，与使用传统数据库JDBC的方式</a:t>
            </a:r>
            <a:r>
              <a:rPr lang="zh-CN" altLang="zh-CN" dirty="0" smtClean="0"/>
              <a:t>类似</a:t>
            </a:r>
            <a:endParaRPr lang="en-US" altLang="zh-CN" dirty="0" smtClean="0"/>
          </a:p>
          <a:p>
            <a:pPr lvl="1" eaLnBrk="1" hangingPunct="1"/>
            <a:r>
              <a:rPr lang="zh-CN" altLang="zh-CN" dirty="0"/>
              <a:t>WebGUI是通过浏览器访问 </a:t>
            </a:r>
            <a:r>
              <a:rPr lang="zh-CN" altLang="zh-CN" dirty="0" smtClean="0"/>
              <a:t>Hive</a:t>
            </a:r>
            <a:endParaRPr lang="en-US" altLang="zh-CN" b="0" dirty="0" smtClean="0"/>
          </a:p>
          <a:p>
            <a:pPr marL="338202" lvl="1" indent="-169101" eaLnBrk="1" hangingPunct="1">
              <a:buFont typeface="Wingdings" pitchFamily="2" charset="2"/>
              <a:buChar char="l"/>
            </a:pPr>
            <a:r>
              <a:rPr lang="zh-CN" altLang="zh-CN" sz="2400" b="0" dirty="0">
                <a:solidFill>
                  <a:schemeClr val="tx1"/>
                </a:solidFill>
              </a:rPr>
              <a:t>Hive 将元数据存储在数据库中(metastore)，目前只支持 mysql、derby。Hive 中的</a:t>
            </a:r>
            <a:r>
              <a:rPr lang="zh-CN" altLang="zh-CN" sz="2400" b="0" dirty="0">
                <a:solidFill>
                  <a:srgbClr val="FF0000"/>
                </a:solidFill>
              </a:rPr>
              <a:t>元数据包括表的名字，表的列和分区及其属性，表的属性（是否为外部表等），表的数据所在目录</a:t>
            </a:r>
            <a:r>
              <a:rPr lang="zh-CN" altLang="zh-CN" sz="2400" b="0" dirty="0" smtClean="0">
                <a:solidFill>
                  <a:schemeClr val="tx1"/>
                </a:solidFill>
              </a:rPr>
              <a:t>等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marL="338202" lvl="1" indent="-169101" eaLnBrk="1" hangingPunct="1">
              <a:buFont typeface="Wingdings" pitchFamily="2" charset="2"/>
              <a:buChar char="l"/>
            </a:pPr>
            <a:r>
              <a:rPr lang="zh-CN" altLang="zh-CN" sz="2400" b="0" dirty="0" smtClean="0">
                <a:solidFill>
                  <a:schemeClr val="tx1"/>
                </a:solidFill>
              </a:rPr>
              <a:t>解释器、编译器、优化器完成 HQL 查询语句从词法分析、语法分析、编译、优化以及查询计划（plan）的生成。生成的查询计划存储在 HDFS 中，并在随后有 MapReduce 调用执行</a:t>
            </a:r>
            <a:endParaRPr lang="en-US" altLang="zh-CN" sz="2400" b="0" dirty="0" smtClean="0">
              <a:solidFill>
                <a:schemeClr val="tx1"/>
              </a:solidFill>
            </a:endParaRPr>
          </a:p>
          <a:p>
            <a:pPr marL="338202" lvl="1" indent="-169101" eaLnBrk="1" hangingPunct="1">
              <a:buFont typeface="Wingdings" pitchFamily="2" charset="2"/>
              <a:buChar char="l"/>
            </a:pPr>
            <a:r>
              <a:rPr lang="zh-CN" altLang="zh-CN" sz="2400" b="0" dirty="0" smtClean="0">
                <a:solidFill>
                  <a:schemeClr val="tx1"/>
                </a:solidFill>
              </a:rPr>
              <a:t>Hive </a:t>
            </a:r>
            <a:r>
              <a:rPr lang="zh-CN" altLang="zh-CN" sz="2400" b="0" dirty="0">
                <a:solidFill>
                  <a:schemeClr val="tx1"/>
                </a:solidFill>
              </a:rPr>
              <a:t>的数据存储在 HDFS 中，大部分的查询由 MapReduce 完成</a:t>
            </a:r>
            <a:r>
              <a:rPr lang="zh-CN" altLang="zh-CN" sz="2400" b="0" dirty="0" smtClean="0">
                <a:solidFill>
                  <a:schemeClr val="tx1"/>
                </a:solidFill>
              </a:rPr>
              <a:t>（</a:t>
            </a:r>
            <a:r>
              <a:rPr lang="zh-CN" altLang="en-US" sz="2400" b="0" dirty="0" smtClean="0">
                <a:solidFill>
                  <a:schemeClr val="tx1"/>
                </a:solidFill>
              </a:rPr>
              <a:t>不</a:t>
            </a:r>
            <a:r>
              <a:rPr lang="zh-CN" altLang="zh-CN" sz="2400" b="0" dirty="0" smtClean="0">
                <a:solidFill>
                  <a:schemeClr val="tx1"/>
                </a:solidFill>
              </a:rPr>
              <a:t>包含 </a:t>
            </a:r>
            <a:r>
              <a:rPr lang="zh-CN" altLang="zh-CN" sz="2400" b="0" dirty="0">
                <a:solidFill>
                  <a:schemeClr val="tx1"/>
                </a:solidFill>
              </a:rPr>
              <a:t>* 的查询，比如 select * from table 不会生成 MapRedcue 任务）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8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安装</a:t>
            </a: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r>
              <a:rPr lang="zh-CN" altLang="en-US" b="0" dirty="0"/>
              <a:t>内嵌模式：元数据保存在内嵌的</a:t>
            </a:r>
            <a:r>
              <a:rPr lang="en-US" altLang="zh-CN" b="0" dirty="0"/>
              <a:t>derby</a:t>
            </a:r>
            <a:r>
              <a:rPr lang="zh-CN" altLang="en-US" b="0" dirty="0"/>
              <a:t>数据库，只允许一个会话连接</a:t>
            </a:r>
            <a:endParaRPr lang="en-US" altLang="zh-CN" b="0" dirty="0"/>
          </a:p>
          <a:p>
            <a:r>
              <a:rPr lang="zh-CN" altLang="en-US" b="0" dirty="0"/>
              <a:t>本地模式：在本地安装</a:t>
            </a:r>
            <a:r>
              <a:rPr lang="en-US" altLang="zh-CN" b="0" dirty="0" err="1"/>
              <a:t>Mysql</a:t>
            </a:r>
            <a:r>
              <a:rPr lang="zh-CN" altLang="en-US" b="0" dirty="0"/>
              <a:t>，把元数据放到</a:t>
            </a:r>
            <a:r>
              <a:rPr lang="en-US" altLang="zh-CN" b="0" dirty="0" err="1"/>
              <a:t>Mysql</a:t>
            </a:r>
            <a:r>
              <a:rPr lang="zh-CN" altLang="en-US" b="0" dirty="0"/>
              <a:t>内</a:t>
            </a:r>
            <a:endParaRPr lang="en-US" altLang="zh-CN" b="0" dirty="0"/>
          </a:p>
          <a:p>
            <a:r>
              <a:rPr lang="zh-CN" altLang="en-US" b="0" dirty="0"/>
              <a:t>远程模式：元数据放置在远程的</a:t>
            </a:r>
            <a:r>
              <a:rPr lang="en-US" altLang="zh-CN" b="0" dirty="0" err="1"/>
              <a:t>Mysql</a:t>
            </a:r>
            <a:r>
              <a:rPr lang="zh-CN" altLang="en-US" b="0" dirty="0"/>
              <a:t>数据库</a:t>
            </a: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11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zh-CN" altLang="en-US" dirty="0" smtClean="0">
                <a:ea typeface="黑体" pitchFamily="49" charset="-122"/>
              </a:rPr>
              <a:t>启动</a:t>
            </a:r>
            <a:r>
              <a:rPr lang="en-US" altLang="zh-CN" dirty="0" smtClean="0">
                <a:ea typeface="黑体" pitchFamily="49" charset="-122"/>
              </a:rPr>
              <a:t>Hive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zh-CN" b="0" dirty="0"/>
              <a:t>启动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#</a:t>
            </a:r>
            <a:r>
              <a:rPr lang="zh-CN" altLang="zh-CN" b="0" dirty="0"/>
              <a:t>hive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hive</a:t>
            </a:r>
            <a:r>
              <a:rPr lang="zh-CN" altLang="zh-CN" b="0" dirty="0"/>
              <a:t>&gt;show tables;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hive</a:t>
            </a:r>
            <a:r>
              <a:rPr lang="zh-CN" altLang="zh-CN" b="0" dirty="0"/>
              <a:t>&gt;create table test(id int,name string);</a:t>
            </a:r>
          </a:p>
          <a:p>
            <a:pPr eaLnBrk="1" hangingPunct="1">
              <a:buNone/>
            </a:pPr>
            <a:r>
              <a:rPr lang="en-US" altLang="zh-CN" b="0" dirty="0" smtClean="0"/>
              <a:t>	</a:t>
            </a:r>
            <a:r>
              <a:rPr lang="zh-CN" altLang="zh-CN" b="0" dirty="0" smtClean="0"/>
              <a:t>hive&gt;quit;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15616" y="4725144"/>
            <a:ext cx="604996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r>
              <a:rPr lang="zh-CN" sz="2400" dirty="0"/>
              <a:t>观察：</a:t>
            </a:r>
            <a:r>
              <a:rPr lang="zh-CN" altLang="zh-CN" sz="2400" dirty="0"/>
              <a:t>#hadoop fs -ls /user/hive</a:t>
            </a:r>
          </a:p>
          <a:p>
            <a:pPr eaLnBrk="1" hangingPunct="1"/>
            <a:r>
              <a:rPr lang="zh-CN" sz="2400" dirty="0"/>
              <a:t>参数：</a:t>
            </a:r>
            <a:r>
              <a:rPr lang="zh-CN" altLang="zh-CN" sz="2400" dirty="0"/>
              <a:t>hive.metastore.warehouse.dir</a:t>
            </a:r>
          </a:p>
        </p:txBody>
      </p:sp>
    </p:spTree>
    <p:extLst>
      <p:ext uri="{BB962C8B-B14F-4D97-AF65-F5344CB8AC3E}">
        <p14:creationId xmlns:p14="http://schemas.microsoft.com/office/powerpoint/2010/main" val="356115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的</a:t>
            </a:r>
            <a:r>
              <a:rPr lang="zh-CN" altLang="en-US" dirty="0"/>
              <a:t>metastore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 bwMode="auto">
          <a:xfrm>
            <a:off x="457200" y="1219200"/>
            <a:ext cx="830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137" tIns="45070" rIns="90137" bIns="45070" numCol="1" anchor="t" anchorCtr="0" compatLnSpc="1">
            <a:prstTxWarp prst="textNoShape">
              <a:avLst/>
            </a:prstTxWarp>
          </a:bodyPr>
          <a:lstStyle>
            <a:lvl1pPr marL="338202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13983" indent="-18789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§"/>
              <a:defRPr sz="2000" b="1">
                <a:solidFill>
                  <a:schemeClr val="bg1"/>
                </a:solidFill>
                <a:latin typeface="Arial" charset="0"/>
                <a:ea typeface="+mn-ea"/>
              </a:defRPr>
            </a:lvl2pPr>
            <a:lvl3pPr marL="1146130" indent="-169101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rgbClr val="FF0000"/>
              </a:buClr>
              <a:buSzPct val="80000"/>
              <a:buFont typeface="Wingdings" pitchFamily="2" charset="2"/>
              <a:buChar char="ü"/>
              <a:defRPr b="1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551660" indent="-228600" algn="l" defTabSz="914399" rtl="0" eaLnBrk="0" fontAlgn="base" hangingPunct="0">
              <a:spcBef>
                <a:spcPts val="592"/>
              </a:spcBef>
              <a:spcAft>
                <a:spcPts val="592"/>
              </a:spcAft>
              <a:buClr>
                <a:schemeClr val="tx2"/>
              </a:buClr>
              <a:defRPr b="1">
                <a:solidFill>
                  <a:schemeClr val="tx1"/>
                </a:solidFill>
                <a:latin typeface="Arial" charset="0"/>
                <a:ea typeface="+mj-ea"/>
              </a:defRPr>
            </a:lvl4pPr>
            <a:lvl5pPr marL="1957189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Arial" charset="0"/>
                <a:ea typeface="+mj-ea"/>
              </a:defRPr>
            </a:lvl5pPr>
            <a:lvl6pPr marL="240812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6pPr>
            <a:lvl7pPr marL="2859062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7pPr>
            <a:lvl8pPr marL="3309998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8pPr>
            <a:lvl9pPr marL="3760935" indent="-228600" algn="l" defTabSz="914399" rtl="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defRPr sz="2200" b="1">
                <a:solidFill>
                  <a:srgbClr val="FFFFFF"/>
                </a:solidFill>
                <a:latin typeface="+mj-ea"/>
                <a:ea typeface="+mj-ea"/>
              </a:defRPr>
            </a:lvl9pPr>
          </a:lstStyle>
          <a:p>
            <a:pPr eaLnBrk="1" hangingPunct="1"/>
            <a:r>
              <a:rPr lang="zh-CN" altLang="en-US" b="0" dirty="0"/>
              <a:t>metastore是hive元数据的集中存放地。metastore默认使用内嵌的derby数据库作为存储引擎</a:t>
            </a:r>
          </a:p>
          <a:p>
            <a:pPr eaLnBrk="1" hangingPunct="1"/>
            <a:r>
              <a:rPr lang="zh-CN" altLang="en-US" b="0" dirty="0"/>
              <a:t>Derby引擎的缺点：一次只能打开一个</a:t>
            </a:r>
            <a:r>
              <a:rPr lang="zh-CN" altLang="en-US" b="0" dirty="0" smtClean="0"/>
              <a:t>会话</a:t>
            </a:r>
            <a:endParaRPr lang="en-US" altLang="zh-CN" b="0" dirty="0" smtClean="0"/>
          </a:p>
          <a:p>
            <a:pPr eaLnBrk="1" hangingPunct="1"/>
            <a:endParaRPr lang="en-US" altLang="zh-CN" b="0" dirty="0"/>
          </a:p>
          <a:p>
            <a:pPr eaLnBrk="1" hangingPunct="1"/>
            <a:r>
              <a:rPr lang="zh-CN" altLang="en-US" b="0" dirty="0"/>
              <a:t>使用Mysql作为外置存储引擎，多用户同时访问 </a:t>
            </a:r>
          </a:p>
          <a:p>
            <a:pPr eaLnBrk="1" hangingPunct="1"/>
            <a:endParaRPr lang="zh-CN" altLang="en-US" dirty="0"/>
          </a:p>
          <a:p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55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609600" y="228600"/>
            <a:ext cx="80772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20" tIns="44418" rIns="90420" bIns="44418" numCol="1" anchor="b" anchorCtr="0" compatLnSpc="1">
            <a:prstTxWarp prst="textNoShape">
              <a:avLst/>
            </a:prstTxWarp>
          </a:bodyPr>
          <a:lstStyle>
            <a:lvl1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2pPr>
            <a:lvl3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3pPr>
            <a:lvl4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4pPr>
            <a:lvl5pPr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5pPr>
            <a:lvl6pPr marL="450936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6pPr>
            <a:lvl7pPr marL="901873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7pPr>
            <a:lvl8pPr marL="1352809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8pPr>
            <a:lvl9pPr marL="1803745" algn="r" defTabSz="914399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r>
              <a:rPr lang="en-US" altLang="zh-CN" dirty="0" smtClean="0">
                <a:ea typeface="黑体" pitchFamily="49" charset="-122"/>
              </a:rPr>
              <a:t>Hive</a:t>
            </a:r>
            <a:r>
              <a:rPr lang="zh-CN" altLang="en-US" dirty="0" smtClean="0">
                <a:ea typeface="黑体" pitchFamily="49" charset="-122"/>
              </a:rPr>
              <a:t>配置</a:t>
            </a:r>
            <a:r>
              <a:rPr lang="en-US" altLang="zh-CN" dirty="0" smtClean="0">
                <a:ea typeface="黑体" pitchFamily="49" charset="-122"/>
              </a:rPr>
              <a:t>MySQL </a:t>
            </a:r>
            <a:r>
              <a:rPr lang="zh-CN" altLang="en-US" dirty="0" smtClean="0"/>
              <a:t>metastore</a:t>
            </a:r>
            <a:endParaRPr lang="zh-CN" altLang="en-US" dirty="0" smtClean="0">
              <a:ea typeface="黑体" pitchFamily="49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276225" y="1381124"/>
            <a:ext cx="8591550" cy="507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1600" b="1"/>
              <a:t>修改$HIVE_HOME/conf/hive-site.xml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&lt;name&gt;javax.jdo.option.ConnectionURL&lt;/name&gt;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&lt;value&gt;jdbc:mysql://hadoop0:3306/hive?createDatabaseIfNotExist=true&lt;/value&gt;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&lt;/property&gt;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&lt;name&gt;javax.jdo.option.ConnectionDriverName&lt;/name&gt;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&lt;value&gt;com.mysql.jdbc.Driver&lt;/value&gt;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&lt;/property&gt;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&lt;name&gt;javax.jdo.option.ConnectionUserName&lt;/name&gt;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&lt;value&gt;root&lt;/value&gt;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&lt;/property&gt;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&lt;property&gt;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&lt;name&gt;javax.jdo.option.ConnectionPassword&lt;/name&gt;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	&lt;value&gt;admin&lt;/value&gt;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600"/>
              <a:t>&lt;/property&gt;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544158024"/>
      </p:ext>
    </p:extLst>
  </p:cSld>
  <p:clrMapOvr>
    <a:masterClrMapping/>
  </p:clrMapOvr>
</p:sld>
</file>

<file path=ppt/theme/theme1.xml><?xml version="1.0" encoding="utf-8"?>
<a:theme xmlns:a="http://schemas.openxmlformats.org/drawingml/2006/main" name="2_aa">
  <a:themeElements>
    <a:clrScheme name="a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2_aa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03" tIns="45651" rIns="91303" bIns="45651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itchFamily="34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03" tIns="45651" rIns="91303" bIns="45651" numCol="1" anchor="t" anchorCtr="0" compatLnSpc="1">
        <a:prstTxWarp prst="textNoShape">
          <a:avLst/>
        </a:prstTxWarp>
        <a:spAutoFit/>
      </a:bodyPr>
      <a:lstStyle>
        <a:defPPr marL="457200" marR="0" indent="-45720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CC00CC"/>
            </a:solidFill>
            <a:effectLst/>
            <a:latin typeface="Arial" pitchFamily="34" charset="0"/>
            <a:ea typeface="华文中宋" pitchFamily="2" charset="-122"/>
          </a:defRPr>
        </a:defPPr>
      </a:lstStyle>
    </a:lnDef>
  </a:objectDefaults>
  <a:extraClrSchemeLst>
    <a:extraClrScheme>
      <a:clrScheme name="a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502</Words>
  <Application>Microsoft Office PowerPoint</Application>
  <PresentationFormat>全屏显示(4:3)</PresentationFormat>
  <Paragraphs>72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2_aa</vt:lpstr>
      <vt:lpstr>自定义设计方案</vt:lpstr>
      <vt:lpstr>Hive  第1章:hive入门及安装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zm</dc:creator>
  <cp:lastModifiedBy>zm</cp:lastModifiedBy>
  <cp:revision>95</cp:revision>
  <dcterms:created xsi:type="dcterms:W3CDTF">2014-03-17T02:02:49Z</dcterms:created>
  <dcterms:modified xsi:type="dcterms:W3CDTF">2016-04-29T01:01:46Z</dcterms:modified>
</cp:coreProperties>
</file>