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6" r:id="rId4"/>
    <p:sldId id="257" r:id="rId5"/>
    <p:sldId id="258" r:id="rId6"/>
    <p:sldId id="262" r:id="rId7"/>
    <p:sldId id="259" r:id="rId8"/>
    <p:sldId id="260" r:id="rId9"/>
    <p:sldId id="261" r:id="rId10"/>
    <p:sldId id="263" r:id="rId11"/>
    <p:sldId id="278" r:id="rId12"/>
    <p:sldId id="277" r:id="rId13"/>
    <p:sldId id="267" r:id="rId14"/>
    <p:sldId id="264" r:id="rId15"/>
    <p:sldId id="268" r:id="rId16"/>
    <p:sldId id="265" r:id="rId17"/>
    <p:sldId id="266" r:id="rId18"/>
    <p:sldId id="269" r:id="rId19"/>
    <p:sldId id="270" r:id="rId20"/>
    <p:sldId id="271" r:id="rId21"/>
    <p:sldId id="272" r:id="rId22"/>
    <p:sldId id="273" r:id="rId23"/>
    <p:sldId id="274" r:id="rId24"/>
    <p:sldId id="27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smtClean="0"/>
              <a:t>  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1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1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Hive</a:t>
            </a: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sz="3600" dirty="0" smtClean="0">
                <a:latin typeface="Arial" panose="020B0604020202020204" pitchFamily="34" charset="0"/>
              </a:rPr>
              <a:t>第</a:t>
            </a:r>
            <a:r>
              <a:rPr lang="en-US" altLang="zh-CN" sz="3600" dirty="0">
                <a:latin typeface="Arial" panose="020B0604020202020204" pitchFamily="34" charset="0"/>
              </a:rPr>
              <a:t>2</a:t>
            </a:r>
            <a:r>
              <a:rPr lang="zh-CN" altLang="en-US" sz="3600" dirty="0" smtClean="0">
                <a:latin typeface="Arial" panose="020B0604020202020204" pitchFamily="34" charset="0"/>
              </a:rPr>
              <a:t>章</a:t>
            </a:r>
            <a:r>
              <a:rPr lang="en-US" altLang="zh-CN" sz="3600" dirty="0" smtClean="0">
                <a:latin typeface="Arial" panose="020B0604020202020204" pitchFamily="34" charset="0"/>
              </a:rPr>
              <a:t>:Hive</a:t>
            </a:r>
            <a:r>
              <a:rPr lang="zh-CN" altLang="en-US" sz="3600" dirty="0" smtClean="0">
                <a:latin typeface="Arial" panose="020B0604020202020204" pitchFamily="34" charset="0"/>
              </a:rPr>
              <a:t>数据类型及表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内部表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b="0" dirty="0"/>
              <a:t>与数据库中的 Table 在概念上是</a:t>
            </a:r>
            <a:r>
              <a:rPr lang="zh-CN" altLang="zh-CN" b="0" dirty="0" smtClean="0"/>
              <a:t>类似</a:t>
            </a:r>
            <a:endParaRPr lang="en-US" altLang="zh-CN" b="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每一个 Table 在 Hive 中都有一个相应的目录存储数据。例如，一个表 test，它在 HDFS 中的路径为：/ warehouse/test。 warehouse是在 hive-site.xml 中由 ${hive.metastore.warehouse.dir} 指定的数据仓库的目录</a:t>
            </a:r>
            <a:endParaRPr lang="zh-CN" altLang="zh-CN" b="0" dirty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所有的 Table 数据（不包括 External Table）都保存在这个目录中。</a:t>
            </a:r>
            <a:endParaRPr lang="zh-CN" altLang="zh-CN" b="0" dirty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删除表时，元数据与数据都会被删除</a:t>
            </a:r>
            <a:endParaRPr lang="zh-CN" altLang="zh-CN" b="0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内部表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b="0" dirty="0"/>
              <a:t>创建数据文件inner_table.dat</a:t>
            </a:r>
            <a:endParaRPr lang="zh-CN" altLang="en-US" b="0" dirty="0"/>
          </a:p>
          <a:p>
            <a:pPr eaLnBrk="1" hangingPunct="1">
              <a:lnSpc>
                <a:spcPct val="80000"/>
              </a:lnSpc>
            </a:pPr>
            <a:r>
              <a:rPr lang="zh-CN" altLang="en-US" b="0" dirty="0"/>
              <a:t>创建表</a:t>
            </a:r>
            <a:endParaRPr lang="zh-CN" altLang="en-US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en-US" sz="2000" b="0" dirty="0"/>
              <a:t>hive&gt;create table inner_table (key string</a:t>
            </a:r>
            <a:r>
              <a:rPr lang="zh-CN" altLang="en-US" sz="2000" b="0" dirty="0" smtClean="0"/>
              <a:t>) 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FORMAT DELIMITED </a:t>
            </a:r>
            <a:r>
              <a:rPr lang="zh-CN" altLang="zh-CN" sz="2000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 </a:t>
            </a:r>
            <a:r>
              <a:rPr lang="zh-CN" altLang="zh-CN" sz="200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zh-CN" sz="200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0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000" b="0" dirty="0" smtClean="0"/>
              <a:t>;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</a:pPr>
            <a:r>
              <a:rPr lang="zh-CN" altLang="en-US" b="0" dirty="0"/>
              <a:t>加载数据</a:t>
            </a:r>
            <a:endParaRPr lang="zh-CN" altLang="en-US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en-US" sz="2000" b="0" dirty="0"/>
              <a:t>hive&gt;load data local inpath '/root/inner_table.dat' into table inner_table;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</a:pPr>
            <a:r>
              <a:rPr lang="zh-CN" altLang="en-US" b="0" dirty="0"/>
              <a:t>查看数据</a:t>
            </a:r>
            <a:endParaRPr lang="zh-CN" altLang="en-US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en-US" sz="2000" b="0" dirty="0"/>
              <a:t>select * from inner_table</a:t>
            </a:r>
            <a:endParaRPr lang="zh-CN" altLang="en-US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0" dirty="0"/>
              <a:t>	</a:t>
            </a:r>
            <a:r>
              <a:rPr lang="zh-CN" altLang="en-US" sz="2000" b="0" dirty="0"/>
              <a:t>select count(*) from inner_table</a:t>
            </a:r>
            <a:endParaRPr lang="zh-CN" altLang="en-US" sz="2000" b="0" dirty="0"/>
          </a:p>
          <a:p>
            <a:r>
              <a:rPr lang="zh-CN" altLang="en-US" b="0" dirty="0"/>
              <a:t>删除表 </a:t>
            </a:r>
            <a:endParaRPr lang="en-US" altLang="zh-CN" b="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en-US" sz="2000" b="0" dirty="0"/>
              <a:t>drop table inner_table</a:t>
            </a:r>
            <a:endParaRPr lang="zh-CN" altLang="en-US" sz="2000" b="0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外部表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b="0" dirty="0"/>
              <a:t>指向已经在 HDFS 中存在的数据，可以创建 </a:t>
            </a:r>
            <a:r>
              <a:rPr lang="zh-CN" altLang="zh-CN" b="0" dirty="0" smtClean="0"/>
              <a:t>Partition</a:t>
            </a:r>
            <a:endParaRPr lang="en-US" altLang="zh-CN" b="0" dirty="0" smtClean="0"/>
          </a:p>
          <a:p>
            <a:r>
              <a:rPr lang="zh-CN" altLang="zh-CN" b="0" dirty="0"/>
              <a:t>它和 内部表 在元数据的组织上是相同的，而实际数据的存储则有较大的</a:t>
            </a:r>
            <a:r>
              <a:rPr lang="zh-CN" altLang="zh-CN" b="0" dirty="0" smtClean="0"/>
              <a:t>差异</a:t>
            </a:r>
            <a:endParaRPr lang="en-US" altLang="zh-CN" b="0" dirty="0" smtClean="0"/>
          </a:p>
          <a:p>
            <a:r>
              <a:rPr lang="zh-CN" altLang="zh-CN" b="0" dirty="0"/>
              <a:t>内部表 的创建过程和数据加载过程（这两个过程可以在同一个语句中完成），在加载数据的过程中，实际数据会被移动到数据仓库目录中；之后对数据对访问将会直接在数据仓库目录中完成。删除表时，表中的数据和元数据将会被同时</a:t>
            </a:r>
            <a:r>
              <a:rPr lang="zh-CN" altLang="zh-CN" b="0" dirty="0" smtClean="0"/>
              <a:t>删除</a:t>
            </a:r>
            <a:endParaRPr lang="en-US" altLang="zh-CN" b="0" dirty="0" smtClean="0"/>
          </a:p>
          <a:p>
            <a:r>
              <a:rPr lang="zh-CN" altLang="zh-CN" b="0" dirty="0"/>
              <a:t>外部表 只有一个过程，加载数据和创建表同时完成，并不会移动到数据仓库目录中，只是与外部数据建立一个链接。当删除一个 外部表 时，仅删除该链接</a:t>
            </a:r>
            <a:endParaRPr lang="zh-CN" altLang="zh-CN" b="0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外部表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925" y="1250157"/>
            <a:ext cx="8820150" cy="4357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1874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EXTERNAL </a:t>
            </a: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page_view</a:t>
            </a:r>
            <a:endParaRPr lang="zh-CN" altLang="zh-CN" sz="2000" dirty="0">
              <a:solidFill>
                <a:srgbClr val="2C2C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viewTime INT</a:t>
            </a: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zh-CN" sz="2000" dirty="0">
              <a:solidFill>
                <a:srgbClr val="2C2C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userid BIGINT</a:t>
            </a: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00" dirty="0"/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page_url STRING</a:t>
            </a: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endParaRPr lang="zh-CN" altLang="zh-CN" sz="2000" dirty="0">
              <a:solidFill>
                <a:srgbClr val="2C2C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referrer_url STRING</a:t>
            </a: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endParaRPr lang="zh-CN" altLang="zh-CN" sz="1100" dirty="0"/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STRING COMMENT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'IP Address of the User'</a:t>
            </a: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100" dirty="0"/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country STRING COMMENT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'country of origination‘</a:t>
            </a:r>
            <a:endParaRPr lang="zh-CN" altLang="zh-CN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zh-CN" sz="11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COMMENT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'This is the staging page view table'</a:t>
            </a:r>
            <a:endParaRPr lang="zh-CN" altLang="zh-CN" sz="11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 FORMAT DELIMITED </a:t>
            </a: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 </a:t>
            </a: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'44'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TERMINATED </a:t>
            </a: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'12'</a:t>
            </a:r>
            <a:endParaRPr lang="zh-CN" altLang="zh-CN" sz="11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STORED </a:t>
            </a:r>
            <a:r>
              <a:rPr lang="zh-CN" altLang="zh-CN" sz="20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TEXTFILE</a:t>
            </a:r>
            <a:endParaRPr lang="zh-CN" altLang="zh-CN" sz="11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LOCATION 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hdfs://centos:9000</a:t>
            </a:r>
            <a:r>
              <a:rPr lang="zh-CN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/user/data/staging/page_view'</a:t>
            </a:r>
            <a:r>
              <a:rPr lang="zh-CN" altLang="zh-CN" sz="20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外部表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zh-CN" altLang="zh-CN" b="0" dirty="0"/>
              <a:t>创建数据文件external_table.</a:t>
            </a:r>
            <a:r>
              <a:rPr lang="zh-CN" altLang="zh-CN" b="0" dirty="0" smtClean="0"/>
              <a:t>dat</a:t>
            </a:r>
            <a:endParaRPr lang="zh-CN" altLang="zh-CN" b="0" dirty="0"/>
          </a:p>
          <a:p>
            <a:pPr eaLnBrk="1" hangingPunct="1">
              <a:lnSpc>
                <a:spcPct val="70000"/>
              </a:lnSpc>
            </a:pPr>
            <a:r>
              <a:rPr lang="zh-CN" altLang="zh-CN" b="0" dirty="0"/>
              <a:t>创建表</a:t>
            </a:r>
            <a:endParaRPr lang="zh-CN" altLang="zh-CN" b="0" dirty="0"/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sz="2000" b="0" dirty="0"/>
              <a:t>hive&gt;create external table external_table1 (key string) ROW FORMAT DELIMITED FIELDS TERMINATED BY '\t' location '/home/external';</a:t>
            </a:r>
            <a:endParaRPr lang="zh-CN" altLang="zh-CN" sz="2000" b="0" dirty="0"/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b="0" dirty="0"/>
              <a:t>在HDFS创建目录/home/external</a:t>
            </a:r>
            <a:endParaRPr lang="zh-CN" altLang="zh-CN" b="0" dirty="0"/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sz="2000" b="0" dirty="0"/>
              <a:t>#hadoop fs -put /home/external_table.dat /home/external</a:t>
            </a:r>
            <a:endParaRPr lang="zh-CN" altLang="zh-CN" sz="2000" b="0" dirty="0"/>
          </a:p>
          <a:p>
            <a:pPr eaLnBrk="1" hangingPunct="1">
              <a:lnSpc>
                <a:spcPct val="70000"/>
              </a:lnSpc>
            </a:pPr>
            <a:r>
              <a:rPr lang="zh-CN" altLang="zh-CN" b="0" dirty="0">
                <a:sym typeface="Arial" panose="020B0604020202020204" pitchFamily="34" charset="0"/>
              </a:rPr>
              <a:t>加载数据</a:t>
            </a:r>
            <a:endParaRPr lang="zh-CN" altLang="zh-CN" b="0" dirty="0">
              <a:sym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sz="2000" b="0" dirty="0"/>
              <a:t>LOAD DATA INPATH '/home/external_table1.dat' INTO TABLE external_table1;</a:t>
            </a:r>
            <a:endParaRPr lang="zh-CN" altLang="zh-CN" sz="2000" b="0" dirty="0"/>
          </a:p>
          <a:p>
            <a:pPr eaLnBrk="1" hangingPunct="1">
              <a:lnSpc>
                <a:spcPct val="70000"/>
              </a:lnSpc>
            </a:pPr>
            <a:r>
              <a:rPr lang="zh-CN" altLang="zh-CN" b="0" dirty="0">
                <a:sym typeface="Arial" panose="020B0604020202020204" pitchFamily="34" charset="0"/>
              </a:rPr>
              <a:t>查看数据</a:t>
            </a:r>
            <a:endParaRPr lang="zh-CN" altLang="zh-CN" b="0" dirty="0">
              <a:sym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sz="2000" b="0" dirty="0"/>
              <a:t>select * from external_table</a:t>
            </a:r>
            <a:endParaRPr lang="zh-CN" altLang="zh-CN" sz="2000" b="0" dirty="0"/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sz="2000" b="0" dirty="0"/>
              <a:t>select count(*) from external_table</a:t>
            </a:r>
            <a:endParaRPr lang="zh-CN" altLang="zh-CN" sz="2000" b="0" dirty="0"/>
          </a:p>
          <a:p>
            <a:pPr eaLnBrk="1" hangingPunct="1">
              <a:lnSpc>
                <a:spcPct val="70000"/>
              </a:lnSpc>
            </a:pPr>
            <a:r>
              <a:rPr lang="zh-CN" altLang="zh-CN" b="0" dirty="0">
                <a:sym typeface="Arial" panose="020B0604020202020204" pitchFamily="34" charset="0"/>
              </a:rPr>
              <a:t>删除表 </a:t>
            </a:r>
            <a:endParaRPr lang="zh-CN" altLang="zh-CN" b="0" dirty="0">
              <a:sym typeface="Arial" panose="020B0604020202020204" pitchFamily="34" charset="0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zh-CN" sz="2000" b="0" dirty="0"/>
              <a:t>drop table external_table</a:t>
            </a:r>
            <a:endParaRPr lang="zh-CN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30235" y="228599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分区表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Partition 对应于数据库的 Partition 列的密集索引</a:t>
            </a:r>
            <a:endParaRPr lang="zh-CN" altLang="zh-CN" b="0" dirty="0"/>
          </a:p>
          <a:p>
            <a:pPr eaLnBrk="1" hangingPunct="1"/>
            <a:r>
              <a:rPr lang="zh-CN" altLang="zh-CN" b="0" dirty="0"/>
              <a:t>在 Hive 中，表中的一个 Partition 对应于表下的一个目录，所有的 Partition 的数据都存储在对应的目录中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b="0" dirty="0"/>
              <a:t>例如：test表中包含 date 和 city 两个 Partition，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b="0" dirty="0"/>
              <a:t>则对应于date=20130201, city = bj 的 HDFS 子目录为：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b="0" dirty="0"/>
              <a:t>/warehouse/test/date=20130201/city=bj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b="0" dirty="0"/>
              <a:t>对应于date=20130202, city=sh 的HDFS 子目录为；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b="0" dirty="0"/>
              <a:t>/warehouse/test/date=20130202/city=sh</a:t>
            </a:r>
            <a:endParaRPr lang="zh-CN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分区表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268760"/>
            <a:ext cx="9144000" cy="32623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1874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tmp_table 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表名</a:t>
            </a:r>
            <a:endParaRPr 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zh-CN" alt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  string</a:t>
            </a: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字段名称 字段类型</a:t>
            </a:r>
            <a:endParaRPr 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minimum_bid     double</a:t>
            </a: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quantity        bigint</a:t>
            </a: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have_invoice    bigint</a:t>
            </a:r>
            <a:endParaRPr lang="zh-CN" alt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 </a:t>
            </a:r>
            <a:r>
              <a:rPr lang="zh-CN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注释：</a:t>
            </a:r>
            <a:r>
              <a:rPr lang="zh-CN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XXX'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表注释</a:t>
            </a:r>
            <a:endParaRPr 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PARTITIONED </a:t>
            </a:r>
            <a:r>
              <a:rPr lang="zh-CN" altLang="zh-CN" sz="16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 STRING</a:t>
            </a:r>
            <a:r>
              <a:rPr lang="zh-CN" altLang="zh-CN" sz="1600" dirty="0">
                <a:solidFill>
                  <a:srgbClr val="66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分区表字段（如果你文件非常之大的话，采用分区表可以快过滤出按分区字段划分的数据）</a:t>
            </a:r>
            <a:endParaRPr 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 FORMAT DELIMITED </a:t>
            </a:r>
            <a:endParaRPr lang="zh-CN" alt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TERMINATED </a:t>
            </a:r>
            <a:r>
              <a:rPr lang="zh-CN" altLang="zh-CN" sz="16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zh-CN" sz="16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zh-CN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01'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字段是用什么分割开的</a:t>
            </a:r>
            <a:endParaRPr lang="zh-CN" sz="10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STORED </a:t>
            </a:r>
            <a:r>
              <a:rPr lang="zh-CN" altLang="zh-CN" sz="16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zh-CN" altLang="zh-CN" sz="16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SEQUENCEFILE; 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用哪种方式存储数据，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SEQUENCEFILE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zh-CN" alt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zh-CN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自带的文件压缩格式</a:t>
            </a:r>
            <a:endParaRPr lang="zh-CN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680744"/>
            <a:ext cx="9144000" cy="1158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1874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一些相关命令</a:t>
            </a:r>
            <a:endParaRPr lang="zh-CN" sz="1400" b="1" dirty="0">
              <a:solidFill>
                <a:srgbClr val="99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查看所有的表</a:t>
            </a:r>
            <a:endParaRPr lang="zh-CN" sz="9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'*TMP*'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支持模糊查询</a:t>
            </a:r>
            <a:endParaRPr lang="zh-CN" sz="9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PARTITIONS 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</a:rPr>
              <a:t>TMP_</a:t>
            </a: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查看表有哪些分区</a:t>
            </a:r>
            <a:endParaRPr lang="zh-CN" sz="900" dirty="0"/>
          </a:p>
          <a:p>
            <a:pPr defTabSz="-635">
              <a:tabLst>
                <a:tab pos="581025" algn="l"/>
                <a:tab pos="1163320" algn="l"/>
                <a:tab pos="1744345" algn="l"/>
                <a:tab pos="2327275" algn="l"/>
                <a:tab pos="2908300" algn="l"/>
                <a:tab pos="3489325" algn="l"/>
                <a:tab pos="4071620" algn="l"/>
                <a:tab pos="4652645" algn="l"/>
                <a:tab pos="5235575" algn="l"/>
                <a:tab pos="5816600" algn="l"/>
                <a:tab pos="6397625" algn="l"/>
                <a:tab pos="6979920" algn="l"/>
                <a:tab pos="7560945" algn="l"/>
                <a:tab pos="8143875" algn="l"/>
                <a:tab pos="8724900" algn="l"/>
                <a:tab pos="9305925" algn="l"/>
              </a:tabLst>
            </a:pP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400" dirty="0">
                <a:solidFill>
                  <a:srgbClr val="2C2C29"/>
                </a:solidFill>
              </a:rPr>
              <a:t>TMP_</a:t>
            </a:r>
            <a:r>
              <a:rPr lang="zh-CN" altLang="zh-CN" sz="1400" b="1" dirty="0">
                <a:solidFill>
                  <a:srgbClr val="99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zh-CN" sz="1400" dirty="0">
                <a:solidFill>
                  <a:srgbClr val="2C2C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sz="1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查看表结构</a:t>
            </a:r>
            <a:endParaRPr 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分区表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创建数据文件partition_table.dat</a:t>
            </a:r>
            <a:endParaRPr lang="zh-CN" altLang="zh-CN" b="0" dirty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创建表</a:t>
            </a:r>
            <a:endParaRPr lang="zh-CN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/>
              <a:t>create table partition_table(rectime string,msisdn string) partitioned by(daytime string,city string) row format delimited fields terminated by '\t' stored as TEXTFILE;</a:t>
            </a:r>
            <a:endParaRPr lang="zh-CN" altLang="zh-CN" sz="2000" b="0" dirty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加载数据到分区</a:t>
            </a:r>
            <a:endParaRPr lang="zh-CN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/>
              <a:t>load data local inpath '/home/partition_table.dat' into table partition_table partition (daytime='2013-02-01',city='bj');</a:t>
            </a:r>
            <a:endParaRPr lang="zh-CN" altLang="zh-CN" sz="2000" b="0" dirty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/>
              <a:t>查看数据</a:t>
            </a:r>
            <a:endParaRPr lang="zh-CN" altLang="zh-CN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/>
              <a:t>select * from partition_table</a:t>
            </a:r>
            <a:endParaRPr lang="zh-CN" altLang="zh-CN" sz="2000" b="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zh-CN" sz="2000" b="0" dirty="0"/>
              <a:t>select count(*) from partition_table</a:t>
            </a:r>
            <a:endParaRPr lang="zh-CN" altLang="zh-CN" sz="2000" b="0" dirty="0"/>
          </a:p>
          <a:p>
            <a:pPr eaLnBrk="1" hangingPunct="1">
              <a:lnSpc>
                <a:spcPct val="80000"/>
              </a:lnSpc>
            </a:pPr>
            <a:r>
              <a:rPr lang="zh-CN" altLang="zh-CN" b="0" dirty="0" smtClean="0"/>
              <a:t>删除</a:t>
            </a:r>
            <a:r>
              <a:rPr lang="zh-CN" altLang="zh-CN" b="0" dirty="0"/>
              <a:t>表 </a:t>
            </a:r>
            <a:r>
              <a:rPr lang="zh-CN" altLang="zh-CN" sz="2000" b="0" dirty="0"/>
              <a:t>drop table partition_table</a:t>
            </a:r>
            <a:endParaRPr lang="zh-CN" altLang="zh-CN" sz="20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分区表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sz="2000" b="0" dirty="0"/>
              <a:t>alter table partition_table add partition (daytime='2013-02-04',city='bj');</a:t>
            </a:r>
            <a:endParaRPr lang="zh-CN" altLang="zh-CN" sz="2000" b="0" dirty="0"/>
          </a:p>
          <a:p>
            <a:pPr eaLnBrk="1" hangingPunct="1">
              <a:buNone/>
            </a:pPr>
            <a:r>
              <a:rPr lang="zh-CN" altLang="zh-CN" b="0" dirty="0"/>
              <a:t>通过load data 加载数据</a:t>
            </a:r>
            <a:endParaRPr lang="zh-CN" altLang="zh-CN" b="0" dirty="0"/>
          </a:p>
          <a:p>
            <a:pPr eaLnBrk="1" hangingPunct="1">
              <a:buNone/>
            </a:pPr>
            <a:endParaRPr lang="zh-CN" altLang="zh-CN" b="0" dirty="0"/>
          </a:p>
          <a:p>
            <a:pPr eaLnBrk="1" hangingPunct="1"/>
            <a:r>
              <a:rPr lang="zh-CN" altLang="zh-CN" sz="2000" b="0" dirty="0"/>
              <a:t>alter table partition_table drop partition (daytime='2013-02-04',city='bj')</a:t>
            </a:r>
            <a:endParaRPr lang="zh-CN" altLang="zh-CN" sz="2000" b="0" dirty="0"/>
          </a:p>
          <a:p>
            <a:pPr eaLnBrk="1" hangingPunct="1">
              <a:buNone/>
            </a:pPr>
            <a:r>
              <a:rPr lang="zh-CN" altLang="zh-CN" b="0" dirty="0"/>
              <a:t>元数据，数据文件删除，但目录daytime=2013-02-04还在</a:t>
            </a:r>
            <a:endParaRPr lang="zh-CN" altLang="zh-CN" b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桶表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0" y="1219200"/>
            <a:ext cx="9144000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桶表是对数据进行哈希取值，然后放到不同文件中存储。</a:t>
            </a:r>
            <a:endParaRPr lang="zh-CN" altLang="en-US" b="0" dirty="0"/>
          </a:p>
          <a:p>
            <a:r>
              <a:rPr lang="zh-CN" altLang="en-US" b="0" dirty="0"/>
              <a:t>创建表</a:t>
            </a:r>
            <a:endParaRPr lang="zh-CN" altLang="en-US" b="0" dirty="0"/>
          </a:p>
          <a:p>
            <a:pPr>
              <a:buNone/>
            </a:pPr>
            <a:r>
              <a:rPr lang="zh-CN" altLang="en-US" b="0" dirty="0"/>
              <a:t>	</a:t>
            </a:r>
            <a:r>
              <a:rPr lang="zh-CN" altLang="en-US" sz="2000" b="0" dirty="0"/>
              <a:t>create table bucket_table(id string) clustered by(id) into </a:t>
            </a:r>
            <a:r>
              <a:rPr lang="zh-CN" altLang="en-US" sz="2000" b="0" dirty="0" smtClean="0"/>
              <a:t>4 buckets</a:t>
            </a:r>
            <a:r>
              <a:rPr lang="zh-CN" altLang="en-US" sz="2000" b="0" dirty="0"/>
              <a:t>;</a:t>
            </a:r>
            <a:r>
              <a:rPr lang="zh-CN" altLang="en-US" b="0" dirty="0"/>
              <a:t>	</a:t>
            </a:r>
            <a:endParaRPr lang="zh-CN" altLang="en-US" b="0" dirty="0"/>
          </a:p>
          <a:p>
            <a:r>
              <a:rPr lang="zh-CN" altLang="en-US" b="0" dirty="0"/>
              <a:t>加载数据</a:t>
            </a:r>
            <a:endParaRPr lang="zh-CN" altLang="en-US" b="0" dirty="0"/>
          </a:p>
          <a:p>
            <a:pPr>
              <a:buNone/>
            </a:pPr>
            <a:r>
              <a:rPr lang="zh-CN" altLang="en-US" b="0" dirty="0"/>
              <a:t>	</a:t>
            </a:r>
            <a:r>
              <a:rPr lang="zh-CN" altLang="en-US" sz="2000" b="0" dirty="0"/>
              <a:t>set hive.enforce.bucketing = true;</a:t>
            </a:r>
            <a:endParaRPr lang="zh-CN" altLang="en-US" sz="2000" b="0" dirty="0"/>
          </a:p>
          <a:p>
            <a:pPr>
              <a:buNone/>
            </a:pPr>
            <a:r>
              <a:rPr lang="zh-CN" altLang="en-US" sz="2000" b="0" dirty="0"/>
              <a:t>	insert into table bucket_table select name from stu;	</a:t>
            </a:r>
            <a:endParaRPr lang="zh-CN" altLang="en-US" sz="2000" b="0" dirty="0"/>
          </a:p>
          <a:p>
            <a:pPr>
              <a:buNone/>
            </a:pPr>
            <a:r>
              <a:rPr lang="zh-CN" altLang="en-US" sz="2000" b="0" dirty="0"/>
              <a:t>	insert overwrite table bucket_table select name from stu;</a:t>
            </a:r>
            <a:endParaRPr lang="zh-CN" altLang="en-US" sz="2000" b="0" dirty="0"/>
          </a:p>
          <a:p>
            <a:r>
              <a:rPr lang="zh-CN" altLang="en-US" b="0" dirty="0"/>
              <a:t>数据加载到桶表时，会对字段取hash值，然后与桶的数量取模。把数据放到对应的文件中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r>
              <a:rPr lang="zh-CN" altLang="en-US" b="0" dirty="0"/>
              <a:t>抽样查询</a:t>
            </a:r>
            <a:endParaRPr lang="zh-CN" altLang="en-US" b="0" dirty="0"/>
          </a:p>
          <a:p>
            <a:pPr>
              <a:buNone/>
            </a:pPr>
            <a:r>
              <a:rPr lang="zh-CN" altLang="en-US" b="0" dirty="0"/>
              <a:t>	</a:t>
            </a:r>
            <a:r>
              <a:rPr lang="zh-CN" altLang="en-US" sz="2000" b="0" dirty="0"/>
              <a:t>select * from bucket_table tablesample(bucket 1 out of 4 on id);</a:t>
            </a:r>
            <a:endParaRPr lang="zh-CN" altLang="en-US" sz="20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目录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Hive</a:t>
            </a:r>
            <a:r>
              <a:rPr lang="zh-CN" altLang="en-US" dirty="0" smtClean="0">
                <a:ea typeface="宋体" panose="02010600030101010101" pitchFamily="2" charset="-122"/>
              </a:rPr>
              <a:t>基本数据类型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Hive</a:t>
            </a:r>
            <a:r>
              <a:rPr lang="zh-CN" altLang="en-US" dirty="0" smtClean="0">
                <a:ea typeface="宋体" panose="02010600030101010101" pitchFamily="2" charset="-122"/>
              </a:rPr>
              <a:t>表分类及创建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表操作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表的修改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sz="2000" b="0" dirty="0"/>
              <a:t>alter table target_tab add columns (cols,string)</a:t>
            </a:r>
            <a:endParaRPr lang="zh-CN" altLang="zh-CN" sz="2000" b="0" dirty="0"/>
          </a:p>
          <a:p>
            <a:pPr eaLnBrk="1" hangingPunct="1"/>
            <a:r>
              <a:rPr lang="zh-CN" altLang="zh-CN" b="0" dirty="0"/>
              <a:t>表的删除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sz="2000" b="0" dirty="0"/>
              <a:t>drop table</a:t>
            </a:r>
            <a:endParaRPr lang="zh-CN" altLang="zh-CN" sz="2000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导入数据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234315" y="1219200"/>
            <a:ext cx="8813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b="0" dirty="0"/>
              <a:t>当数据被加载至表中时，不会对数据进行任何转换。Load 操作只是将数据复制/移动至 Hive 表对应的位置。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sz="2000" b="0" dirty="0"/>
              <a:t>LOAD DATA [LOCAL] INPATH 'filepath' [OVERWRITE]</a:t>
            </a:r>
            <a:br>
              <a:rPr lang="zh-CN" altLang="zh-CN" sz="2000" b="0" dirty="0"/>
            </a:br>
            <a:r>
              <a:rPr lang="zh-CN" altLang="zh-CN" sz="2000" b="0" dirty="0"/>
              <a:t>    INTO TABLE tablename  [PARTITION (partcol1=val1, partcol2=val2 ...)]</a:t>
            </a:r>
            <a:endParaRPr lang="zh-CN" altLang="zh-CN" sz="2000" b="0" dirty="0"/>
          </a:p>
          <a:p>
            <a:r>
              <a:rPr lang="zh-CN" altLang="zh-CN" b="0" dirty="0"/>
              <a:t>把一个Hive表导入到另一个已建Hive表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sz="2000" b="0" dirty="0"/>
              <a:t>INSERT </a:t>
            </a:r>
            <a:r>
              <a:rPr lang="en-US" altLang="zh-CN" sz="2000" b="0" dirty="0"/>
              <a:t>INTO</a:t>
            </a:r>
            <a:r>
              <a:rPr lang="en-US" altLang="zh-CN" sz="2000" b="0" dirty="0">
                <a:solidFill>
                  <a:srgbClr val="FF0000"/>
                </a:solidFill>
              </a:rPr>
              <a:t>/</a:t>
            </a:r>
            <a:r>
              <a:rPr lang="zh-CN" altLang="zh-CN" sz="2000" b="0" dirty="0"/>
              <a:t>OVERWRITE TABLE tablename [PARTITION (partcol1=val1, </a:t>
            </a:r>
            <a:r>
              <a:rPr lang="en-US" altLang="zh-CN" sz="2000" b="0" dirty="0"/>
              <a:t>	</a:t>
            </a:r>
            <a:r>
              <a:rPr lang="zh-CN" altLang="zh-CN" sz="2000" b="0" dirty="0"/>
              <a:t>partcol2=val2 ...)] select_statement FROM from_statement</a:t>
            </a:r>
            <a:endParaRPr lang="zh-CN" altLang="zh-CN" sz="2000" b="0" dirty="0"/>
          </a:p>
          <a:p>
            <a:r>
              <a:rPr lang="zh-CN" altLang="zh-CN" b="0" dirty="0"/>
              <a:t>CTAS</a:t>
            </a:r>
            <a:endParaRPr lang="zh-CN" altLang="zh-CN" b="0" dirty="0"/>
          </a:p>
          <a:p>
            <a:pPr eaLnBrk="1" hangingPunct="1">
              <a:buNone/>
            </a:pPr>
            <a:r>
              <a:rPr lang="zh-CN" altLang="zh-CN" sz="2000" b="0" dirty="0"/>
              <a:t>CREATE [EXTERNAL] TABLE [IF NOT EXISTS] table_name </a:t>
            </a:r>
            <a:endParaRPr lang="zh-CN" altLang="zh-CN" sz="2000" b="0" dirty="0"/>
          </a:p>
          <a:p>
            <a:pPr marL="338455" lvl="1" indent="-168910" eaLnBrk="1" hangingPunct="1">
              <a:buNone/>
            </a:pPr>
            <a:r>
              <a:rPr lang="zh-CN" altLang="zh-CN" b="0" dirty="0">
                <a:solidFill>
                  <a:schemeClr val="tx1"/>
                </a:solidFill>
              </a:rPr>
              <a:t>	(col_name data_type, ...) </a:t>
            </a:r>
            <a:r>
              <a:rPr lang="zh-CN" altLang="zh-CN" b="0" dirty="0">
                <a:solidFill>
                  <a:srgbClr val="FF0000"/>
                </a:solidFill>
              </a:rPr>
              <a:t>AS </a:t>
            </a:r>
            <a:r>
              <a:rPr lang="zh-CN" altLang="zh-CN" b="0" dirty="0">
                <a:solidFill>
                  <a:schemeClr val="tx1"/>
                </a:solidFill>
              </a:rPr>
              <a:t>SELECT …</a:t>
            </a:r>
            <a:endParaRPr lang="zh-CN" altLang="zh-CN" b="0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zh-CN" sz="2000" b="0" dirty="0"/>
              <a:t>例：create table new_external_test as  select * from external_table1;</a:t>
            </a:r>
            <a:endParaRPr lang="zh-CN" altLang="zh-CN" sz="2000" b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smtClean="0">
                <a:ea typeface="黑体" panose="02010609060101010101" pitchFamily="2" charset="-122"/>
              </a:rPr>
              <a:t>Hive</a:t>
            </a:r>
            <a:r>
              <a:rPr lang="zh-CN" altLang="en-US" dirty="0" smtClean="0">
                <a:ea typeface="黑体" panose="02010609060101010101" pitchFamily="2" charset="-122"/>
              </a:rPr>
              <a:t>与传统数据库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557972"/>
            <a:ext cx="8193087" cy="466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数据类型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zh-CN" b="0" dirty="0"/>
              <a:t>基本数据类型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tinyint</a:t>
            </a:r>
            <a:r>
              <a:rPr lang="zh-CN" altLang="zh-CN" b="0" dirty="0"/>
              <a:t>/smallint/int/bigint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float</a:t>
            </a:r>
            <a:r>
              <a:rPr lang="zh-CN" altLang="zh-CN" b="0" dirty="0"/>
              <a:t>/double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boolean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string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</a:pPr>
            <a:r>
              <a:rPr lang="zh-CN" altLang="zh-CN" b="0" dirty="0"/>
              <a:t>复杂数据类型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Array</a:t>
            </a:r>
            <a:r>
              <a:rPr lang="zh-CN" altLang="zh-CN" b="0" dirty="0"/>
              <a:t>/Map/Struct</a:t>
            </a:r>
            <a:endParaRPr lang="zh-CN" altLang="zh-CN" b="0" dirty="0"/>
          </a:p>
          <a:p>
            <a:pPr eaLnBrk="1" hangingPunct="1">
              <a:lnSpc>
                <a:spcPct val="90000"/>
              </a:lnSpc>
            </a:pPr>
            <a:r>
              <a:rPr lang="zh-CN" altLang="zh-CN" b="0" dirty="0">
                <a:solidFill>
                  <a:srgbClr val="FF0000"/>
                </a:solidFill>
              </a:rPr>
              <a:t>没有date/</a:t>
            </a:r>
            <a:r>
              <a:rPr lang="zh-CN" altLang="zh-CN" b="0" dirty="0" smtClean="0">
                <a:solidFill>
                  <a:srgbClr val="FF0000"/>
                </a:solidFill>
              </a:rPr>
              <a:t>datetime</a:t>
            </a:r>
            <a:endParaRPr lang="en-US" altLang="zh-CN" b="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zh-CN" dirty="0"/>
              <a:t>Hive的数据存储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Hive的数据存储基于Hadoop </a:t>
            </a:r>
            <a:r>
              <a:rPr lang="zh-CN" altLang="en-US" b="0" dirty="0" smtClean="0"/>
              <a:t>HDFS</a:t>
            </a:r>
            <a:endParaRPr lang="en-US" altLang="zh-CN" b="0" dirty="0" smtClean="0"/>
          </a:p>
          <a:p>
            <a:r>
              <a:rPr lang="zh-CN" altLang="en-US" b="0" dirty="0"/>
              <a:t>Hive没有专门的数据存储</a:t>
            </a:r>
            <a:r>
              <a:rPr lang="zh-CN" altLang="en-US" b="0" dirty="0" smtClean="0"/>
              <a:t>格式</a:t>
            </a:r>
            <a:endParaRPr lang="en-US" altLang="zh-CN" b="0" dirty="0" smtClean="0"/>
          </a:p>
          <a:p>
            <a:r>
              <a:rPr lang="zh-CN" altLang="en-US" b="0" dirty="0"/>
              <a:t>存储结构主要包括：</a:t>
            </a:r>
            <a:r>
              <a:rPr lang="zh-CN" altLang="en-US" b="0" dirty="0">
                <a:solidFill>
                  <a:srgbClr val="FF0000"/>
                </a:solidFill>
              </a:rPr>
              <a:t>数据库、文件、表、</a:t>
            </a:r>
            <a:r>
              <a:rPr lang="zh-CN" altLang="en-US" b="0" dirty="0" smtClean="0">
                <a:solidFill>
                  <a:srgbClr val="FF0000"/>
                </a:solidFill>
              </a:rPr>
              <a:t>视图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zh-CN" altLang="en-US" sz="2600" b="0" dirty="0"/>
              <a:t>Hive默认可以直接加载文本文件（</a:t>
            </a:r>
            <a:r>
              <a:rPr lang="zh-CN" altLang="en-US" b="0" dirty="0"/>
              <a:t>TextFile），还支持sequence file 、RC </a:t>
            </a:r>
            <a:r>
              <a:rPr lang="zh-CN" altLang="en-US" b="0" dirty="0" smtClean="0"/>
              <a:t>file</a:t>
            </a:r>
            <a:endParaRPr lang="en-US" altLang="zh-CN" b="0" dirty="0" smtClean="0"/>
          </a:p>
          <a:p>
            <a:r>
              <a:rPr lang="zh-CN" altLang="en-US" b="0" dirty="0"/>
              <a:t>创建表时，指定Hive数据的列分隔符与行分隔符，Hive即可解析数据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zh-CN" dirty="0"/>
              <a:t>Hive的数据模型-数据库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类似传统数据库的</a:t>
            </a:r>
            <a:r>
              <a:rPr lang="zh-CN" altLang="zh-CN" b="0" dirty="0" smtClean="0"/>
              <a:t>DataBase</a:t>
            </a:r>
            <a:endParaRPr lang="en-US" altLang="zh-CN" b="0" dirty="0" smtClean="0"/>
          </a:p>
          <a:p>
            <a:pPr eaLnBrk="1" hangingPunct="1"/>
            <a:r>
              <a:rPr lang="zh-CN" altLang="zh-CN" b="0" dirty="0"/>
              <a:t>默认数据库"</a:t>
            </a:r>
            <a:r>
              <a:rPr lang="zh-CN" altLang="zh-CN" b="0" dirty="0" smtClean="0"/>
              <a:t>default“</a:t>
            </a:r>
            <a:endParaRPr lang="en-US" altLang="zh-CN" b="0" dirty="0" smtClean="0"/>
          </a:p>
          <a:p>
            <a:pPr marL="168910" indent="0"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使用</a:t>
            </a:r>
            <a:r>
              <a:rPr lang="zh-CN" altLang="zh-CN" b="0" dirty="0"/>
              <a:t>#hive命令后，不使用hive&gt;use &lt;数据库名&gt;，系统默认的数据库。可以显式使用hive&gt; use default;</a:t>
            </a:r>
            <a:endParaRPr lang="zh-CN" altLang="zh-CN" b="0" dirty="0"/>
          </a:p>
          <a:p>
            <a:pPr eaLnBrk="1" hangingPunct="1"/>
            <a:r>
              <a:rPr lang="zh-CN" altLang="zh-CN" b="0" dirty="0"/>
              <a:t>创建一个新库</a:t>
            </a:r>
            <a:endParaRPr lang="zh-CN" altLang="zh-CN" b="0" dirty="0"/>
          </a:p>
          <a:p>
            <a:pPr eaLnBrk="1" hangingPunct="1">
              <a:buNone/>
            </a:pPr>
            <a:r>
              <a:rPr lang="en-US" altLang="zh-CN" b="0" dirty="0" smtClean="0"/>
              <a:t>		</a:t>
            </a:r>
            <a:r>
              <a:rPr lang="zh-CN" altLang="zh-CN" b="0" dirty="0" smtClean="0"/>
              <a:t>hive </a:t>
            </a:r>
            <a:r>
              <a:rPr lang="zh-CN" altLang="zh-CN" b="0" dirty="0"/>
              <a:t>&gt; create database test_dw;</a:t>
            </a:r>
            <a:endParaRPr lang="zh-CN" altLang="zh-CN" b="0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zh-CN" dirty="0"/>
              <a:t>Hive的数据模型-表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Table </a:t>
            </a:r>
            <a:r>
              <a:rPr lang="zh-CN" altLang="en-US" b="0" dirty="0"/>
              <a:t>内部</a:t>
            </a:r>
            <a:r>
              <a:rPr lang="zh-CN" altLang="en-US" b="0" dirty="0" smtClean="0"/>
              <a:t>表</a:t>
            </a:r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External </a:t>
            </a:r>
            <a:r>
              <a:rPr lang="zh-CN" altLang="en-US" b="0" dirty="0"/>
              <a:t>Table 外部</a:t>
            </a:r>
            <a:r>
              <a:rPr lang="zh-CN" altLang="en-US" b="0" dirty="0" smtClean="0"/>
              <a:t>表</a:t>
            </a:r>
            <a:endParaRPr lang="en-US" altLang="zh-CN" b="0" dirty="0" smtClean="0"/>
          </a:p>
          <a:p>
            <a:pPr eaLnBrk="1" hangingPunct="1"/>
            <a:r>
              <a:rPr lang="zh-CN" altLang="en-US" b="0" dirty="0" smtClean="0"/>
              <a:t>Partition  </a:t>
            </a:r>
            <a:r>
              <a:rPr lang="zh-CN" altLang="en-US" b="0" dirty="0"/>
              <a:t>分区</a:t>
            </a:r>
            <a:r>
              <a:rPr lang="zh-CN" altLang="en-US" b="0" dirty="0" smtClean="0"/>
              <a:t>表</a:t>
            </a:r>
            <a:endParaRPr lang="zh-CN" altLang="en-US" b="0" dirty="0"/>
          </a:p>
          <a:p>
            <a:pPr eaLnBrk="1" hangingPunct="1"/>
            <a:r>
              <a:rPr lang="zh-CN" altLang="en-US" b="0" dirty="0"/>
              <a:t>Bucket  Table 桶表 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ea typeface="黑体" panose="02010609060101010101" pitchFamily="2" charset="-122"/>
              </a:rPr>
              <a:t>建</a:t>
            </a:r>
            <a:r>
              <a:rPr lang="zh-CN" altLang="en-US" dirty="0" smtClean="0">
                <a:ea typeface="黑体" panose="02010609060101010101" pitchFamily="2" charset="-122"/>
              </a:rPr>
              <a:t>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40181" y="4190764"/>
            <a:ext cx="8305800" cy="24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sz="1800" b="0" dirty="0"/>
              <a:t>CREATE TABLE </a:t>
            </a:r>
            <a:r>
              <a:rPr lang="zh-CN" altLang="en-US" sz="1800" b="0" dirty="0"/>
              <a:t>创建一个指定名字的表。如果相同名字的表已经存在，则抛出异常；用户可以用 </a:t>
            </a:r>
            <a:r>
              <a:rPr lang="en-US" altLang="zh-CN" sz="1800" b="0" dirty="0"/>
              <a:t>IF NOT EXIST </a:t>
            </a:r>
            <a:r>
              <a:rPr lang="zh-CN" altLang="en-US" sz="1800" b="0" dirty="0"/>
              <a:t>选项来忽略这个</a:t>
            </a:r>
            <a:r>
              <a:rPr lang="zh-CN" altLang="en-US" sz="1800" b="0" dirty="0" smtClean="0"/>
              <a:t>异常</a:t>
            </a:r>
            <a:endParaRPr lang="en-US" altLang="zh-CN" sz="1800" b="0" dirty="0" smtClean="0"/>
          </a:p>
          <a:p>
            <a:r>
              <a:rPr lang="en-US" altLang="zh-CN" sz="1800" b="0" dirty="0"/>
              <a:t>EXTERNAL </a:t>
            </a:r>
            <a:r>
              <a:rPr lang="zh-CN" altLang="en-US" sz="1800" b="0" dirty="0"/>
              <a:t>关键字可以让用户创建一个外部表，在建表的同时指定一个指向实际数据的路径（</a:t>
            </a:r>
            <a:r>
              <a:rPr lang="en-US" altLang="zh-CN" sz="1800" b="0" dirty="0"/>
              <a:t>LOCATION</a:t>
            </a:r>
            <a:r>
              <a:rPr lang="zh-CN" altLang="en-US" sz="1800" b="0" dirty="0" smtClean="0"/>
              <a:t>）</a:t>
            </a:r>
            <a:endParaRPr lang="en-US" altLang="zh-CN" sz="1800" b="0" dirty="0" smtClean="0"/>
          </a:p>
          <a:p>
            <a:r>
              <a:rPr lang="en-US" altLang="zh-CN" sz="1800" b="0" dirty="0"/>
              <a:t>LIKE </a:t>
            </a:r>
            <a:r>
              <a:rPr lang="zh-CN" altLang="en-US" sz="1800" b="0" dirty="0"/>
              <a:t>允许用户复制现有的表结构，但是不复制</a:t>
            </a:r>
            <a:r>
              <a:rPr lang="zh-CN" altLang="en-US" sz="1800" b="0" dirty="0" smtClean="0"/>
              <a:t>数据</a:t>
            </a:r>
            <a:endParaRPr lang="en-US" altLang="zh-CN" sz="1800" b="0" dirty="0" smtClean="0"/>
          </a:p>
          <a:p>
            <a:r>
              <a:rPr lang="en-US" altLang="zh-CN" sz="1800" b="0" dirty="0"/>
              <a:t>COMMENT</a:t>
            </a:r>
            <a:r>
              <a:rPr lang="zh-CN" altLang="en-US" sz="1800" b="0" dirty="0"/>
              <a:t>可以为表与字段增加描述</a:t>
            </a:r>
            <a:endParaRPr lang="en-US" altLang="zh-CN" sz="18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8166379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>
                <a:ea typeface="黑体" panose="02010609060101010101" pitchFamily="2" charset="-122"/>
              </a:rPr>
              <a:t>建</a:t>
            </a:r>
            <a:r>
              <a:rPr lang="zh-CN" altLang="en-US" dirty="0" smtClean="0">
                <a:ea typeface="黑体" panose="02010609060101010101" pitchFamily="2" charset="-122"/>
              </a:rPr>
              <a:t>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381000" y="1412776"/>
            <a:ext cx="8305800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sz="1800" b="0" dirty="0"/>
              <a:t>ROW </a:t>
            </a:r>
            <a:r>
              <a:rPr lang="en-US" altLang="zh-CN" sz="1800" b="0" dirty="0" smtClean="0"/>
              <a:t>FORMAT </a:t>
            </a:r>
            <a:r>
              <a:rPr lang="en-US" altLang="zh-CN" sz="1800" b="0" dirty="0"/>
              <a:t>DELIMITED [FIELDS TERMINATED BY char] [COLLECTION ITEMS TERMINATED BY char] [MAP KEYS TERMINATED BY char] [LINES TERMINATED BY char] | SERDE </a:t>
            </a:r>
            <a:r>
              <a:rPr lang="en-US" altLang="zh-CN" sz="1800" b="0" dirty="0" err="1"/>
              <a:t>serde_name</a:t>
            </a:r>
            <a:r>
              <a:rPr lang="en-US" altLang="zh-CN" sz="1800" b="0" dirty="0"/>
              <a:t> [WITH SERDEPROPERTIES (</a:t>
            </a:r>
            <a:r>
              <a:rPr lang="en-US" altLang="zh-CN" sz="1800" b="0" dirty="0" err="1"/>
              <a:t>property_name</a:t>
            </a:r>
            <a:r>
              <a:rPr lang="en-US" altLang="zh-CN" sz="1800" b="0" dirty="0"/>
              <a:t>=</a:t>
            </a:r>
            <a:r>
              <a:rPr lang="en-US" altLang="zh-CN" sz="1800" b="0" dirty="0" err="1"/>
              <a:t>property_value</a:t>
            </a:r>
            <a:r>
              <a:rPr lang="en-US" altLang="zh-CN" sz="1800" b="0" dirty="0"/>
              <a:t>, </a:t>
            </a:r>
            <a:r>
              <a:rPr lang="en-US" altLang="zh-CN" sz="1800" b="0" dirty="0" err="1"/>
              <a:t>property_name</a:t>
            </a:r>
            <a:r>
              <a:rPr lang="en-US" altLang="zh-CN" sz="1800" b="0" dirty="0"/>
              <a:t>=</a:t>
            </a:r>
            <a:r>
              <a:rPr lang="en-US" altLang="zh-CN" sz="1800" b="0" dirty="0" err="1"/>
              <a:t>property_value</a:t>
            </a:r>
            <a:r>
              <a:rPr lang="en-US" altLang="zh-CN" sz="1800" b="0" dirty="0"/>
              <a:t>, ...)]</a:t>
            </a:r>
            <a:endParaRPr lang="en-US" altLang="zh-CN" sz="1800" b="0" dirty="0"/>
          </a:p>
          <a:p>
            <a:pPr lvl="1"/>
            <a:r>
              <a:rPr lang="zh-CN" altLang="en-US" sz="1600" b="0" dirty="0"/>
              <a:t>用户在建表的时候可以自定义 </a:t>
            </a:r>
            <a:r>
              <a:rPr lang="en-US" altLang="zh-CN" sz="1600" b="0" dirty="0" err="1"/>
              <a:t>SerDe</a:t>
            </a:r>
            <a:r>
              <a:rPr lang="en-US" altLang="zh-CN" sz="1600" b="0" dirty="0"/>
              <a:t> </a:t>
            </a:r>
            <a:r>
              <a:rPr lang="zh-CN" altLang="en-US" sz="1600" b="0" dirty="0"/>
              <a:t>或者使用自带的 </a:t>
            </a:r>
            <a:r>
              <a:rPr lang="en-US" altLang="zh-CN" sz="1600" b="0" dirty="0" err="1"/>
              <a:t>SerDe</a:t>
            </a:r>
            <a:r>
              <a:rPr lang="zh-CN" altLang="en-US" sz="1600" b="0" dirty="0"/>
              <a:t>。如果没有指定 </a:t>
            </a:r>
            <a:r>
              <a:rPr lang="en-US" altLang="zh-CN" sz="1600" b="0" dirty="0"/>
              <a:t>ROW FORMAT </a:t>
            </a:r>
            <a:r>
              <a:rPr lang="zh-CN" altLang="en-US" sz="1600" b="0" dirty="0"/>
              <a:t>或者 </a:t>
            </a:r>
            <a:r>
              <a:rPr lang="en-US" altLang="zh-CN" sz="1600" b="0" dirty="0"/>
              <a:t>ROW FORMAT DELIMITED</a:t>
            </a:r>
            <a:r>
              <a:rPr lang="zh-CN" altLang="en-US" sz="1600" b="0" dirty="0"/>
              <a:t>，将会使用自带的 </a:t>
            </a:r>
            <a:r>
              <a:rPr lang="en-US" altLang="zh-CN" sz="1600" b="0" dirty="0" err="1"/>
              <a:t>SerDe</a:t>
            </a:r>
            <a:r>
              <a:rPr lang="zh-CN" altLang="en-US" sz="1600" b="0" dirty="0"/>
              <a:t>。在建表的时候，用户还需要为表指定列，用户在指定表的列的同时也会指定自定义的 </a:t>
            </a:r>
            <a:r>
              <a:rPr lang="en-US" altLang="zh-CN" sz="1600" b="0" dirty="0" err="1"/>
              <a:t>SerDe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Hive </a:t>
            </a:r>
            <a:r>
              <a:rPr lang="zh-CN" altLang="en-US" sz="1600" b="0" dirty="0"/>
              <a:t>通过 </a:t>
            </a:r>
            <a:r>
              <a:rPr lang="en-US" altLang="zh-CN" sz="1600" b="0" dirty="0" err="1"/>
              <a:t>SerDe</a:t>
            </a:r>
            <a:r>
              <a:rPr lang="en-US" altLang="zh-CN" sz="1600" b="0" dirty="0"/>
              <a:t> </a:t>
            </a:r>
            <a:r>
              <a:rPr lang="zh-CN" altLang="en-US" sz="1600" b="0" dirty="0"/>
              <a:t>确定表的具体的列的数据</a:t>
            </a:r>
            <a:endParaRPr lang="en-US" altLang="zh-CN" sz="1600" b="0" dirty="0" smtClean="0"/>
          </a:p>
          <a:p>
            <a:r>
              <a:rPr lang="en-US" altLang="zh-CN" sz="1800" b="0" dirty="0"/>
              <a:t>STORED </a:t>
            </a:r>
            <a:r>
              <a:rPr lang="en-US" altLang="zh-CN" sz="1800" b="0" dirty="0" smtClean="0"/>
              <a:t>AS  </a:t>
            </a:r>
            <a:r>
              <a:rPr lang="en-US" altLang="zh-CN" sz="1800" b="0" dirty="0"/>
              <a:t>SEQUENCEFILE  | TEXTFILE | RCFILE | INPUTFORMAT </a:t>
            </a:r>
            <a:r>
              <a:rPr lang="en-US" altLang="zh-CN" sz="1800" b="0" dirty="0" err="1"/>
              <a:t>input_format_classname</a:t>
            </a:r>
            <a:r>
              <a:rPr lang="en-US" altLang="zh-CN" sz="1800" b="0" dirty="0"/>
              <a:t>  OUTPUTFORMAT  </a:t>
            </a:r>
            <a:r>
              <a:rPr lang="en-US" altLang="zh-CN" sz="1800" b="0" dirty="0" err="1"/>
              <a:t>output_format_classname</a:t>
            </a:r>
            <a:endParaRPr lang="en-US" altLang="zh-CN" sz="1800" b="0" dirty="0"/>
          </a:p>
          <a:p>
            <a:pPr lvl="1"/>
            <a:r>
              <a:rPr lang="zh-CN" altLang="en-US" sz="1600" b="0" dirty="0"/>
              <a:t>如果文件数据是纯文本，可以使用 </a:t>
            </a:r>
            <a:r>
              <a:rPr lang="en-US" altLang="zh-CN" sz="1600" b="0" dirty="0"/>
              <a:t>STORED AS TEXTFILE</a:t>
            </a:r>
            <a:r>
              <a:rPr lang="zh-CN" altLang="en-US" sz="1600" b="0" dirty="0"/>
              <a:t>。如果数据需要压缩，使用 </a:t>
            </a:r>
            <a:r>
              <a:rPr lang="en-US" altLang="zh-CN" sz="1600" b="0" dirty="0"/>
              <a:t>STORED AS </a:t>
            </a:r>
            <a:r>
              <a:rPr lang="en-US" altLang="zh-CN" sz="1600" b="0" dirty="0" smtClean="0"/>
              <a:t>SEQUENCE</a:t>
            </a:r>
            <a:endParaRPr lang="en-US" altLang="zh-CN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5174</Words>
  <Application>WPS 演示</Application>
  <PresentationFormat>全屏显示(4:3)</PresentationFormat>
  <Paragraphs>201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华文中宋</vt:lpstr>
      <vt:lpstr>黑体</vt:lpstr>
      <vt:lpstr>Times New Roman</vt:lpstr>
      <vt:lpstr>Courier New</vt:lpstr>
      <vt:lpstr>微软雅黑</vt:lpstr>
      <vt:lpstr>Calibri</vt:lpstr>
      <vt:lpstr>2_aa</vt:lpstr>
      <vt:lpstr>自定义设计方案</vt:lpstr>
      <vt:lpstr>Hive  第2章:Hive数据类型及表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182</cp:revision>
  <dcterms:created xsi:type="dcterms:W3CDTF">2014-03-17T02:02:00Z</dcterms:created>
  <dcterms:modified xsi:type="dcterms:W3CDTF">2016-12-10T03:42:24Z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