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63" r:id="rId7"/>
    <p:sldId id="267" r:id="rId8"/>
    <p:sldId id="259" r:id="rId9"/>
    <p:sldId id="260" r:id="rId10"/>
    <p:sldId id="272" r:id="rId11"/>
    <p:sldId id="273" r:id="rId12"/>
    <p:sldId id="274" r:id="rId13"/>
    <p:sldId id="275" r:id="rId14"/>
    <p:sldId id="276" r:id="rId15"/>
    <p:sldId id="271" r:id="rId16"/>
    <p:sldId id="261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smtClean="0"/>
              <a:t> 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Hive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</a:t>
            </a:r>
            <a:r>
              <a:rPr lang="en-US" altLang="zh-CN" sz="3600" dirty="0" smtClean="0">
                <a:latin typeface="Arial" panose="020B0604020202020204" pitchFamily="34" charset="0"/>
              </a:rPr>
              <a:t>3</a:t>
            </a:r>
            <a:r>
              <a:rPr lang="zh-CN" altLang="en-US" sz="3600" dirty="0" smtClean="0">
                <a:latin typeface="Arial" panose="020B0604020202020204" pitchFamily="34" charset="0"/>
              </a:rPr>
              <a:t>章</a:t>
            </a:r>
            <a:r>
              <a:rPr lang="en-US" altLang="zh-CN" sz="3600" dirty="0" smtClean="0">
                <a:latin typeface="Arial" panose="020B0604020202020204" pitchFamily="34" charset="0"/>
              </a:rPr>
              <a:t>:Hive</a:t>
            </a:r>
            <a:r>
              <a:rPr lang="zh-CN" altLang="en-US" sz="3600" dirty="0">
                <a:latin typeface="Arial" panose="020B0604020202020204" pitchFamily="34" charset="0"/>
              </a:rPr>
              <a:t>查询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半连接语法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半连接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(LEFT SEMI 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特有的，所以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提供了一个替代方案。需要注意的是，被连接的表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右表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，不能出现在查询列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其他部分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(where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等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中，只能出现在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on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字句中。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出现也是无效的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。提出半连接的主要作用其实是提高查询效率，真正来讲的话，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中可以使用其他连接方式来代替半连接，但是就效率而已的话，还是半连接比较高效。语法格式：</a:t>
            </a:r>
            <a:endParaRPr lang="en-US" altLang="x-none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ea typeface="宋体" panose="02010600030101010101" pitchFamily="2" charset="-122"/>
                <a:sym typeface="宋体" panose="02010600030101010101" pitchFamily="2" charset="-122"/>
              </a:rPr>
              <a:t>table_reference LEFT SEMI JOIN table_factor join_condition</a:t>
            </a:r>
            <a:endParaRPr lang="zh-CN" altLang="en-US" sz="15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525780" lvl="1" indent="0">
              <a:lnSpc>
                <a:spcPct val="150000"/>
              </a:lnSpc>
              <a:buNone/>
            </a:pPr>
            <a:r>
              <a:rPr lang="zh-CN" altLang="en-US" sz="15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原来：SELECT a.key, a.value  FROM a  WHERE a.key in   (SELECT b.key    FROM B);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525780" lvl="1" indent="0">
              <a:lnSpc>
                <a:spcPct val="150000"/>
              </a:lnSpc>
              <a:buNone/>
            </a:pPr>
            <a:r>
              <a:rPr lang="zh-CN" altLang="en-US" sz="15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替换为：SELECT a.key, a.val FROM a LEFT SEMI JOIN b on (a.key = b.key)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x-none" sz="15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69545" indent="0">
              <a:buNone/>
            </a:pPr>
            <a:endParaRPr lang="zh-CN" altLang="zh-CN" sz="18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mapjoin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如果所有被连接的表都是小表，那么可以使用mapjoin,将需要连接的表数据全部读入mapper端内存中。也就是说你使用mapjoin的前提就是你的连接数据比较小，mapjoin需要和其他join方式一起使用，一般情况下使用mapjoin的时候，推荐使用内连接。语法格式为:</a:t>
            </a:r>
            <a:endParaRPr lang="zh-CN" altLang="en-US" sz="1800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b="0" dirty="0">
                <a:sym typeface="宋体" panose="02010600030101010101" pitchFamily="2" charset="-122"/>
              </a:rPr>
              <a:t>select /*+ MAPJOIN(table_ref1) */ ... from table_ref join table_ref1 on ....;</a:t>
            </a:r>
            <a:endParaRPr lang="en-US" altLang="x-none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1800" b="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1800" b="0" dirty="0"/>
              <a:t> 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join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建议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等值连接：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中的所有连接条件必须为等值连接条件，不支持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&lt;&gt;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等非等值连接方式。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多表连接：多表连接的时候，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一般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先进行left semi join，然后再进行join, 再进行外连接。(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减少数据量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join过滤条件，可以将where的过滤条件移动到join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的过滤条件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中去，这样可以减少网络数据量。</a:t>
            </a:r>
            <a:endParaRPr lang="en-US" altLang="x-none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join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执行顺序都是从左到右，不管是那种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join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方式，那么一般将大的表放到右边，这样可以节省内存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&amp;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减少网络传输。</a:t>
            </a:r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mapjoin只适合连接表是小表的情况，是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一种空间换时间的解决方案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x-none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x-none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1800" b="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1800" b="0" dirty="0"/>
              <a:t> 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子查询语法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</a:rPr>
              <a:t>导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Hive对子查询的支持有限，只支持嵌套select子句，而且只能在from和with语句块中使用子查询。语法规则如下</a:t>
            </a:r>
            <a:endParaRPr lang="zh-CN" altLang="en-US" sz="1800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b="0" dirty="0">
                <a:sym typeface="宋体" panose="02010600030101010101" pitchFamily="2" charset="-122"/>
              </a:rPr>
              <a:t>.... from (select statement) [[as] tmp_name]....</a:t>
            </a:r>
            <a:endParaRPr lang="zh-CN" altLang="zh-CN" sz="2000" b="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x-none" sz="18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1800" b="0" dirty="0"/>
              <a:t> 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Java</a:t>
            </a:r>
            <a:r>
              <a:rPr lang="zh-CN" altLang="en-US" dirty="0" smtClean="0">
                <a:ea typeface="黑体" panose="02010609060101010101" pitchFamily="2" charset="-122"/>
              </a:rPr>
              <a:t>客户端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686800" cy="53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>
                <a:ea typeface="宋体" panose="02010600030101010101" pitchFamily="2" charset="-122"/>
              </a:rPr>
              <a:t>Hive远程服务启动#hive --service hiveserver</a:t>
            </a:r>
            <a:r>
              <a:rPr lang="en-US" altLang="zh-CN" b="0" dirty="0">
                <a:ea typeface="宋体" panose="02010600030101010101" pitchFamily="2" charset="-122"/>
              </a:rPr>
              <a:t>2</a:t>
            </a:r>
            <a:r>
              <a:rPr lang="zh-CN" altLang="zh-CN" b="0" dirty="0">
                <a:ea typeface="宋体" panose="02010600030101010101" pitchFamily="2" charset="-122"/>
              </a:rPr>
              <a:t> &gt;/dev/null  2&gt;/dev/null &amp;</a:t>
            </a:r>
            <a:endParaRPr lang="zh-CN" altLang="zh-CN" b="0" dirty="0">
              <a:ea typeface="宋体" panose="02010600030101010101" pitchFamily="2" charset="-122"/>
            </a:endParaRPr>
          </a:p>
          <a:p>
            <a:r>
              <a:rPr lang="zh-CN" altLang="zh-CN" b="0" dirty="0">
                <a:ea typeface="宋体" panose="02010600030101010101" pitchFamily="2" charset="-122"/>
              </a:rPr>
              <a:t>JAVA客户端相关代码</a:t>
            </a:r>
            <a:endParaRPr lang="zh-CN" altLang="zh-CN" b="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1800" b="0" dirty="0"/>
              <a:t>Class.forName("org.apache.hive.jdbc.HiveDriver");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Connection con = DriverManager.getConnection(</a:t>
            </a:r>
            <a:r>
              <a:rPr lang="zh-CN" altLang="zh-CN" sz="1800" b="0" dirty="0">
                <a:sym typeface="+mn-ea"/>
              </a:rPr>
              <a:t>"</a:t>
            </a:r>
            <a:r>
              <a:rPr lang="zh-CN" altLang="zh-CN" sz="1800" b="0" dirty="0"/>
              <a:t>jdbc:hive2://192.168.80.89:10000/default", "", "");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Statement stmt = con.createStatement();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String querySQL="SELECT * FROM wlan_dw.dim_m order by flux desc limit 10"</a:t>
            </a:r>
            <a:r>
              <a:rPr lang="zh-CN" altLang="zh-CN" sz="1800" b="0" dirty="0" smtClean="0"/>
              <a:t>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ResultSet res = stmt.executeQuery(querySQL);  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while (res.next()) {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System.out.println(res.getString(1) +"\t" +res.getLong(2)+"\t" +res.getLong(3)+"\t" +res.getLong(4)+"\t" +res.getLong(5));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}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Java</a:t>
            </a:r>
            <a:r>
              <a:rPr lang="zh-CN" altLang="en-US" dirty="0" smtClean="0">
                <a:ea typeface="黑体" panose="02010609060101010101" pitchFamily="2" charset="-122"/>
              </a:rPr>
              <a:t>客户端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45770" y="1565910"/>
            <a:ext cx="8686800" cy="466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>
                <a:ea typeface="宋体" panose="02010600030101010101" pitchFamily="2" charset="-122"/>
              </a:rPr>
              <a:t>在</a:t>
            </a:r>
            <a:r>
              <a:rPr lang="en-US" altLang="zh-CN" b="0" dirty="0">
                <a:ea typeface="宋体" panose="02010600030101010101" pitchFamily="2" charset="-122"/>
              </a:rPr>
              <a:t>hive-site.xml</a:t>
            </a:r>
            <a:r>
              <a:rPr lang="zh-CN" altLang="en-US" b="0" dirty="0">
                <a:ea typeface="宋体" panose="02010600030101010101" pitchFamily="2" charset="-122"/>
              </a:rPr>
              <a:t>中添加下面的配置，以登录hiveserver2的用户身份执行hadoop job</a:t>
            </a:r>
            <a:endParaRPr lang="zh-CN" altLang="en-US" b="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1800" b="0" dirty="0"/>
              <a:t>&lt;property&gt; 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     &lt;name&gt;hive.server2.enable.doAs&lt;/name&gt;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     &lt;value&gt;false&lt;/value&gt;</a:t>
            </a:r>
            <a:endParaRPr lang="zh-CN" altLang="zh-CN" sz="1800" b="0" dirty="0"/>
          </a:p>
          <a:p>
            <a:pPr eaLnBrk="1" hangingPunct="1">
              <a:buNone/>
            </a:pPr>
            <a:r>
              <a:rPr lang="zh-CN" altLang="zh-CN" sz="1800" b="0" dirty="0"/>
              <a:t>&lt;/property&gt;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Hive</a:t>
            </a:r>
            <a:r>
              <a:rPr lang="zh-CN" altLang="en-US" dirty="0" smtClean="0">
                <a:ea typeface="宋体" panose="02010600030101010101" pitchFamily="2" charset="-122"/>
              </a:rPr>
              <a:t>基本查询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</a:rPr>
              <a:t>roup by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oin</a:t>
            </a:r>
            <a:r>
              <a:rPr lang="zh-CN" altLang="en-US" dirty="0" smtClean="0">
                <a:ea typeface="宋体" panose="02010600030101010101" pitchFamily="2" charset="-122"/>
              </a:rPr>
              <a:t>链接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select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124744"/>
            <a:ext cx="83058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语法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200" y="4594629"/>
            <a:ext cx="8305800" cy="23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sz="1800" b="0" dirty="0"/>
              <a:t>使用</a:t>
            </a:r>
            <a:r>
              <a:rPr lang="en-US" altLang="zh-CN" sz="1800" b="0" dirty="0"/>
              <a:t>ALL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DISTINCT</a:t>
            </a:r>
            <a:r>
              <a:rPr lang="zh-CN" altLang="en-US" sz="1800" b="0" dirty="0"/>
              <a:t>选项区分对重复记录的处理。默认是</a:t>
            </a:r>
            <a:r>
              <a:rPr lang="en-US" altLang="zh-CN" sz="1800" b="0" dirty="0"/>
              <a:t>ALL</a:t>
            </a:r>
            <a:r>
              <a:rPr lang="zh-CN" altLang="en-US" sz="1800" b="0" dirty="0"/>
              <a:t>，表示查询所有记录。</a:t>
            </a:r>
            <a:r>
              <a:rPr lang="en-US" altLang="zh-CN" sz="1800" b="0" dirty="0"/>
              <a:t>DISTINCT</a:t>
            </a:r>
            <a:r>
              <a:rPr lang="zh-CN" altLang="en-US" sz="1800" b="0" dirty="0"/>
              <a:t>表示去掉重复的</a:t>
            </a:r>
            <a:r>
              <a:rPr lang="zh-CN" altLang="en-US" sz="1800" b="0" dirty="0" smtClean="0"/>
              <a:t>记录</a:t>
            </a:r>
            <a:endParaRPr lang="en-US" altLang="zh-CN" sz="1800" b="0" dirty="0" smtClean="0"/>
          </a:p>
          <a:p>
            <a:r>
              <a:rPr lang="en-US" altLang="zh-CN" sz="1800" b="0" dirty="0"/>
              <a:t>Where </a:t>
            </a:r>
            <a:r>
              <a:rPr lang="zh-CN" altLang="en-US" sz="1800" b="0" dirty="0" smtClean="0"/>
              <a:t>条件，</a:t>
            </a:r>
            <a:r>
              <a:rPr lang="zh-CN" altLang="en-US" sz="1800" b="0" dirty="0"/>
              <a:t>类似我们传统</a:t>
            </a:r>
            <a:r>
              <a:rPr lang="en-US" altLang="zh-CN" sz="1800" b="0" dirty="0"/>
              <a:t>SQL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where </a:t>
            </a:r>
            <a:r>
              <a:rPr lang="zh-CN" altLang="en-US" sz="1800" b="0" dirty="0" smtClean="0"/>
              <a:t>条件，目前</a:t>
            </a:r>
            <a:r>
              <a:rPr lang="zh-CN" altLang="en-US" sz="1800" b="0" dirty="0"/>
              <a:t>支持 </a:t>
            </a:r>
            <a:r>
              <a:rPr lang="en-US" altLang="zh-CN" sz="1800" b="0" dirty="0"/>
              <a:t>AND,OR ,0.9</a:t>
            </a:r>
            <a:r>
              <a:rPr lang="zh-CN" altLang="en-US" sz="1800" b="0" dirty="0"/>
              <a:t>版本支持</a:t>
            </a:r>
            <a:r>
              <a:rPr lang="en-US" altLang="zh-CN" sz="1800" b="0" dirty="0" smtClean="0"/>
              <a:t>between</a:t>
            </a:r>
            <a:r>
              <a:rPr lang="zh-CN" altLang="en-US" sz="1800" b="0" dirty="0"/>
              <a:t>，</a:t>
            </a:r>
            <a:r>
              <a:rPr lang="en-US" altLang="zh-CN" sz="1800" b="0" dirty="0" smtClean="0"/>
              <a:t>IN</a:t>
            </a:r>
            <a:r>
              <a:rPr lang="en-US" altLang="zh-CN" sz="1800" b="0" dirty="0"/>
              <a:t>, NOT </a:t>
            </a:r>
            <a:r>
              <a:rPr lang="en-US" altLang="zh-CN" sz="1800" b="0" dirty="0" smtClean="0"/>
              <a:t>IN</a:t>
            </a:r>
            <a:r>
              <a:rPr lang="zh-CN" altLang="en-US" sz="1800" b="0" dirty="0" smtClean="0"/>
              <a:t>，</a:t>
            </a:r>
            <a:r>
              <a:rPr lang="zh-CN" altLang="en-US" sz="1800" b="0" dirty="0"/>
              <a:t>不支持</a:t>
            </a:r>
            <a:r>
              <a:rPr lang="en-US" altLang="zh-CN" sz="1800" b="0" dirty="0"/>
              <a:t>EXIST ,NOT </a:t>
            </a:r>
            <a:r>
              <a:rPr lang="en-US" altLang="zh-CN" sz="1800" b="0" dirty="0" smtClean="0"/>
              <a:t>EXIST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6" y="1628800"/>
            <a:ext cx="770021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select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45638" y="1412776"/>
            <a:ext cx="83058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sz="1800" b="0" dirty="0" smtClean="0"/>
              <a:t>ORDER </a:t>
            </a:r>
            <a:r>
              <a:rPr lang="en-US" altLang="zh-CN" sz="1800" b="0" dirty="0"/>
              <a:t>BY</a:t>
            </a:r>
            <a:r>
              <a:rPr lang="zh-CN" altLang="en-US" sz="1800" b="0" dirty="0"/>
              <a:t>与</a:t>
            </a:r>
            <a:r>
              <a:rPr lang="en-US" altLang="zh-CN" sz="1800" b="0" dirty="0"/>
              <a:t>SORT BY</a:t>
            </a:r>
            <a:r>
              <a:rPr lang="zh-CN" altLang="en-US" sz="1800" b="0" dirty="0"/>
              <a:t>的不同</a:t>
            </a:r>
            <a:endParaRPr lang="en-US" altLang="zh-CN" sz="1800" b="0" dirty="0"/>
          </a:p>
          <a:p>
            <a:pPr lvl="1"/>
            <a:r>
              <a:rPr lang="en-US" altLang="zh-CN" sz="1600" b="0" dirty="0"/>
              <a:t>ORDER BY </a:t>
            </a:r>
            <a:r>
              <a:rPr lang="zh-CN" altLang="en-US" sz="1600" b="0" dirty="0"/>
              <a:t>全局排序，只有一个</a:t>
            </a:r>
            <a:r>
              <a:rPr lang="en-US" altLang="zh-CN" sz="1600" b="0" dirty="0"/>
              <a:t>Reduce</a:t>
            </a:r>
            <a:r>
              <a:rPr lang="zh-CN" altLang="en-US" sz="1600" b="0" dirty="0" smtClean="0"/>
              <a:t>任务（</a:t>
            </a:r>
            <a:r>
              <a:rPr lang="zh-CN" altLang="en-US" sz="1600" b="0" dirty="0"/>
              <a:t>多个</a:t>
            </a:r>
            <a:r>
              <a:rPr lang="en-US" altLang="zh-CN" sz="1600" b="0" dirty="0"/>
              <a:t>reducer</a:t>
            </a:r>
            <a:r>
              <a:rPr lang="zh-CN" altLang="en-US" sz="1600" b="0" dirty="0"/>
              <a:t>无法保证全局有序）</a:t>
            </a:r>
            <a:endParaRPr lang="en-US" altLang="zh-CN" sz="1600" b="0" dirty="0" smtClean="0"/>
          </a:p>
          <a:p>
            <a:pPr lvl="1"/>
            <a:r>
              <a:rPr lang="en-US" altLang="zh-CN" sz="1600" b="0" dirty="0"/>
              <a:t>SORT </a:t>
            </a:r>
            <a:r>
              <a:rPr lang="en-US" altLang="zh-CN" sz="1600" b="0" dirty="0" smtClean="0"/>
              <a:t>BY </a:t>
            </a:r>
            <a:r>
              <a:rPr lang="zh-CN" altLang="en-US" sz="1600" b="0" dirty="0" smtClean="0"/>
              <a:t>不是</a:t>
            </a:r>
            <a:r>
              <a:rPr lang="zh-CN" altLang="en-US" sz="1600" b="0" dirty="0"/>
              <a:t>全局排序，其在数据进入</a:t>
            </a:r>
            <a:r>
              <a:rPr lang="en-US" altLang="zh-CN" sz="1600" b="0" dirty="0"/>
              <a:t>reducer</a:t>
            </a:r>
            <a:r>
              <a:rPr lang="zh-CN" altLang="en-US" sz="1600" b="0" dirty="0"/>
              <a:t>前完成</a:t>
            </a:r>
            <a:r>
              <a:rPr lang="zh-CN" altLang="en-US" sz="1600" b="0" dirty="0" smtClean="0"/>
              <a:t>排序。因此</a:t>
            </a:r>
            <a:r>
              <a:rPr lang="zh-CN" altLang="en-US" sz="1600" b="0" dirty="0"/>
              <a:t>，如果用</a:t>
            </a:r>
            <a:r>
              <a:rPr lang="en-US" altLang="zh-CN" sz="1600" b="0" dirty="0"/>
              <a:t>sort by</a:t>
            </a:r>
            <a:r>
              <a:rPr lang="zh-CN" altLang="en-US" sz="1600" b="0" dirty="0"/>
              <a:t>进行排序，并且设置</a:t>
            </a:r>
            <a:r>
              <a:rPr lang="en-US" altLang="zh-CN" sz="1600" b="0" dirty="0" err="1"/>
              <a:t>mapred.reduce.tasks</a:t>
            </a:r>
            <a:r>
              <a:rPr lang="en-US" altLang="zh-CN" sz="1600" b="0" dirty="0"/>
              <a:t>&gt;1</a:t>
            </a:r>
            <a:r>
              <a:rPr lang="zh-CN" altLang="en-US" sz="1600" b="0" dirty="0"/>
              <a:t>， 则</a:t>
            </a:r>
            <a:r>
              <a:rPr lang="en-US" altLang="zh-CN" sz="1600" b="0" dirty="0"/>
              <a:t>sort by</a:t>
            </a:r>
            <a:r>
              <a:rPr lang="zh-CN" altLang="en-US" sz="1600" b="0" dirty="0"/>
              <a:t>只保证每个</a:t>
            </a:r>
            <a:r>
              <a:rPr lang="en-US" altLang="zh-CN" sz="1600" b="0" dirty="0"/>
              <a:t>reducer</a:t>
            </a:r>
            <a:r>
              <a:rPr lang="zh-CN" altLang="en-US" sz="1600" b="0" dirty="0"/>
              <a:t>的输出有序，不保证全局有序</a:t>
            </a:r>
            <a:endParaRPr lang="en-US" altLang="zh-CN" sz="1600" b="0" dirty="0" smtClean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en-US" altLang="zh-CN" sz="1800" b="0" dirty="0" smtClean="0">
                <a:solidFill>
                  <a:schemeClr val="tx1"/>
                </a:solidFill>
              </a:rPr>
              <a:t>Limit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可以限制查询的记录数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chemeClr val="tx1"/>
                </a:solidFill>
              </a:rPr>
              <a:t>distribute by</a:t>
            </a:r>
            <a:r>
              <a:rPr lang="zh-CN" altLang="en-US" sz="1800" b="0" dirty="0">
                <a:solidFill>
                  <a:schemeClr val="tx1"/>
                </a:solidFill>
              </a:rPr>
              <a:t>， 按照指定的字段对数据进行划分到不同的输出</a:t>
            </a:r>
            <a:r>
              <a:rPr lang="en-US" altLang="zh-CN" sz="1800" b="0" dirty="0">
                <a:solidFill>
                  <a:schemeClr val="tx1"/>
                </a:solidFill>
              </a:rPr>
              <a:t>reduce  / </a:t>
            </a:r>
            <a:r>
              <a:rPr lang="zh-CN" altLang="en-US" sz="1800" b="0" dirty="0">
                <a:solidFill>
                  <a:schemeClr val="tx1"/>
                </a:solidFill>
              </a:rPr>
              <a:t>文件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中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1600" b="0" dirty="0"/>
              <a:t>insert overwrite local directory '/home/</a:t>
            </a:r>
            <a:r>
              <a:rPr lang="en-US" altLang="zh-CN" sz="1600" b="0" dirty="0" err="1"/>
              <a:t>hadoop</a:t>
            </a:r>
            <a:r>
              <a:rPr lang="en-US" altLang="zh-CN" sz="1600" b="0" dirty="0"/>
              <a:t>/out' select * from test order by name distribute by length(name);  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此方法会根据</a:t>
            </a:r>
            <a:r>
              <a:rPr lang="en-US" altLang="zh-CN" sz="1600" b="0" dirty="0"/>
              <a:t>name</a:t>
            </a:r>
            <a:r>
              <a:rPr lang="zh-CN" altLang="en-US" sz="1600" b="0" dirty="0"/>
              <a:t>的长度划分到不同的</a:t>
            </a:r>
            <a:r>
              <a:rPr lang="en-US" altLang="zh-CN" sz="1600" b="0" dirty="0"/>
              <a:t>reduce</a:t>
            </a:r>
            <a:r>
              <a:rPr lang="zh-CN" altLang="en-US" sz="1600" b="0" dirty="0"/>
              <a:t>中，最终输出到不同的文件中。</a:t>
            </a:r>
            <a:endParaRPr lang="en-US" altLang="zh-CN" sz="1600" b="0" dirty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chemeClr val="tx1"/>
                </a:solidFill>
              </a:rPr>
              <a:t>Cluster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By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</a:rPr>
              <a:t>cluster by </a:t>
            </a:r>
            <a:r>
              <a:rPr lang="zh-CN" altLang="en-US" sz="1800" b="0" dirty="0">
                <a:solidFill>
                  <a:schemeClr val="tx1"/>
                </a:solidFill>
              </a:rPr>
              <a:t>除了具有 </a:t>
            </a:r>
            <a:r>
              <a:rPr lang="en-US" altLang="zh-CN" sz="1800" b="0" dirty="0">
                <a:solidFill>
                  <a:schemeClr val="tx1"/>
                </a:solidFill>
              </a:rPr>
              <a:t>distribute by </a:t>
            </a:r>
            <a:r>
              <a:rPr lang="zh-CN" altLang="en-US" sz="1800" b="0" dirty="0">
                <a:solidFill>
                  <a:schemeClr val="tx1"/>
                </a:solidFill>
              </a:rPr>
              <a:t>的功能外还兼具 </a:t>
            </a:r>
            <a:r>
              <a:rPr lang="en-US" altLang="zh-CN" sz="1800" b="0" dirty="0">
                <a:solidFill>
                  <a:schemeClr val="tx1"/>
                </a:solidFill>
              </a:rPr>
              <a:t>sort by </a:t>
            </a:r>
            <a:r>
              <a:rPr lang="zh-CN" altLang="en-US" sz="1800" b="0" dirty="0">
                <a:solidFill>
                  <a:schemeClr val="tx1"/>
                </a:solidFill>
              </a:rPr>
              <a:t>的功能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1400" b="0" dirty="0"/>
              <a:t> </a:t>
            </a:r>
            <a:r>
              <a:rPr lang="zh-CN" altLang="en-US" sz="1600" b="0" dirty="0"/>
              <a:t>但是排序只能是倒序排序，不能指定排序规则为</a:t>
            </a:r>
            <a:r>
              <a:rPr lang="en-US" altLang="zh-CN" sz="1600" b="0" dirty="0" err="1"/>
              <a:t>asc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或者</a:t>
            </a:r>
            <a:r>
              <a:rPr lang="en-US" altLang="zh-CN" sz="1600" b="0" dirty="0" err="1"/>
              <a:t>desc</a:t>
            </a:r>
            <a:r>
              <a:rPr lang="zh-CN" altLang="en-US" sz="1600" b="0" dirty="0"/>
              <a:t>。</a:t>
            </a:r>
            <a:endParaRPr lang="en-US" altLang="zh-CN" sz="1600" b="0" dirty="0"/>
          </a:p>
          <a:p>
            <a:pPr marL="525780" lvl="1" indent="0">
              <a:buNone/>
            </a:pPr>
            <a:r>
              <a:rPr lang="zh-CN" altLang="en-US" sz="1400" b="0" dirty="0"/>
              <a:t> </a:t>
            </a:r>
            <a:endParaRPr lang="en-US" altLang="zh-CN" sz="1400" b="0" dirty="0"/>
          </a:p>
          <a:p>
            <a:pPr marL="338455" lvl="1" indent="-168910">
              <a:buFont typeface="Wingdings" panose="05000000000000000000" pitchFamily="2" charset="2"/>
              <a:buChar char="l"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endParaRPr lang="en-US" altLang="zh-CN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select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45638" y="1412776"/>
            <a:ext cx="83058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sz="1800" b="0" dirty="0"/>
              <a:t>group by</a:t>
            </a:r>
            <a:endParaRPr lang="en-US" altLang="zh-CN" sz="1800" b="0" dirty="0"/>
          </a:p>
          <a:p>
            <a:pPr lvl="1"/>
            <a:r>
              <a:rPr lang="en-US" altLang="zh-CN" sz="1600" b="0" dirty="0" smtClean="0"/>
              <a:t>按照某些字段的值进行分组，有相同值放到一起</a:t>
            </a:r>
            <a:endParaRPr lang="en-US" altLang="zh-CN" sz="1600" b="0" dirty="0" smtClean="0"/>
          </a:p>
          <a:p>
            <a:pPr lvl="1"/>
            <a:r>
              <a:rPr sz="1600" b="0"/>
              <a:t>select后面非聚合列，必须出现在group by中</a:t>
            </a:r>
            <a:endParaRPr sz="1600" b="0"/>
          </a:p>
          <a:p>
            <a:pPr lvl="1"/>
            <a:r>
              <a:rPr sz="1600" b="0"/>
              <a:t>select后面除了普通列就是一些聚合操作</a:t>
            </a:r>
            <a:endParaRPr sz="1600" b="0"/>
          </a:p>
          <a:p>
            <a:pPr lvl="1"/>
            <a:r>
              <a:rPr sz="1600" b="0"/>
              <a:t>group by后面也可以跟表达式，比如substr(col)</a:t>
            </a:r>
            <a:endParaRPr sz="1600" b="0"/>
          </a:p>
          <a:p>
            <a:pPr marL="525780" lvl="1" indent="0">
              <a:buNone/>
            </a:pPr>
            <a:endParaRPr sz="1600" b="0"/>
          </a:p>
          <a:p>
            <a:pPr marL="525780" lvl="1" indent="0">
              <a:buNone/>
            </a:pPr>
            <a:r>
              <a:rPr lang="zh-CN" altLang="en-US" sz="1400" b="0" dirty="0"/>
              <a:t> </a:t>
            </a:r>
            <a:endParaRPr lang="en-US" altLang="zh-CN" sz="1400" b="0" dirty="0"/>
          </a:p>
          <a:p>
            <a:pPr marL="338455" lvl="1" indent="-168910">
              <a:buFont typeface="Wingdings" panose="05000000000000000000" pitchFamily="2" charset="2"/>
              <a:buChar char="l"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endParaRPr lang="en-US" altLang="zh-CN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21410" y="364680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1450340">
                <a:tc>
                  <a:txBody>
                    <a:bodyPr/>
                    <a:p>
                      <a:pPr marL="525780" lvl="1" indent="0" algn="l">
                        <a:buNone/>
                      </a:pPr>
                      <a:r>
                        <a:rPr sz="1800" b="0">
                          <a:sym typeface="+mn-ea"/>
                        </a:rPr>
                        <a:t>select col1 [,col2] ,count(1),sel_expr（聚合操作）from table</a:t>
                      </a:r>
                      <a:endParaRPr sz="1800" b="0">
                        <a:sym typeface="+mn-ea"/>
                      </a:endParaRPr>
                    </a:p>
                    <a:p>
                      <a:pPr marL="525780" lvl="1" indent="0">
                        <a:buNone/>
                      </a:pPr>
                      <a:r>
                        <a:rPr sz="1800" b="0">
                          <a:sym typeface="+mn-ea"/>
                        </a:rPr>
                        <a:t>where condition         --&gt;Map端执行</a:t>
                      </a:r>
                      <a:endParaRPr sz="1800" b="0">
                        <a:sym typeface="+mn-ea"/>
                      </a:endParaRPr>
                    </a:p>
                    <a:p>
                      <a:pPr marL="525780" lvl="1" indent="0">
                        <a:buNone/>
                      </a:pPr>
                      <a:r>
                        <a:rPr sz="1800" b="0">
                          <a:sym typeface="+mn-ea"/>
                        </a:rPr>
                        <a:t>group by col1 [,col2]   --&gt;Reduce端执行</a:t>
                      </a:r>
                      <a:endParaRPr sz="1800" b="0">
                        <a:sym typeface="+mn-ea"/>
                      </a:endParaRPr>
                    </a:p>
                    <a:p>
                      <a:pPr marL="525780" lvl="1" indent="0">
                        <a:buNone/>
                      </a:pPr>
                      <a:r>
                        <a:rPr sz="1800" b="0">
                          <a:sym typeface="+mn-ea"/>
                        </a:rPr>
                        <a:t>[having]                --&gt;Reduce端执行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查询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79512" y="1075184"/>
            <a:ext cx="8507288" cy="58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>
                <a:ea typeface="宋体" panose="02010600030101010101" pitchFamily="2" charset="-122"/>
              </a:rPr>
              <a:t>基于Partition的查询  </a:t>
            </a:r>
            <a:endParaRPr lang="zh-CN" altLang="zh-CN" b="0" dirty="0">
              <a:ea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 smtClean="0"/>
              <a:t>一般 </a:t>
            </a:r>
            <a:r>
              <a:rPr lang="zh-CN" altLang="zh-CN" sz="1800" b="0" dirty="0"/>
              <a:t>SELECT 查询是全表扫描。但如果是分区表，查询就可以利用分区剪枝（input pruning）的特性，类似“分区索引“”，只扫描一个表中它关心的那一部分。Hive 当前的实现是，只有分区断言（Partitioned by）出现在离 FROM 子句最近的那个WHERE 子句中，才会启用分区剪枝。例如，如果 page_views 表（按天分区）使用 date 列分区，以下语句只会读取分区为‘2008-03-01’的数据。</a:t>
            </a:r>
            <a:endParaRPr lang="zh-CN" altLang="zh-CN" sz="1800" b="0" dirty="0"/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 smtClean="0"/>
              <a:t>SELECT </a:t>
            </a:r>
            <a:r>
              <a:rPr lang="zh-CN" altLang="zh-CN" sz="1800" b="0" dirty="0"/>
              <a:t>page_views.*    FROM page_views    WHERE page_views.date &gt;= '2013-03-01' AND page_views.date &lt;= '2013-03-01'</a:t>
            </a:r>
            <a:endParaRPr lang="zh-CN" altLang="zh-CN" sz="1800" b="0" dirty="0"/>
          </a:p>
          <a:p>
            <a:r>
              <a:rPr lang="zh-CN" altLang="zh-CN" b="0" dirty="0">
                <a:ea typeface="宋体" panose="02010600030101010101" pitchFamily="2" charset="-122"/>
              </a:rPr>
              <a:t>LIMIT Clause </a:t>
            </a:r>
            <a:endParaRPr lang="zh-CN" altLang="zh-CN" b="0" dirty="0">
              <a:ea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/>
              <a:t>Limit 可以限制查询的记录数。查询的结果是随机选择的。下面的查询语句从 t1 表中随机查询5条记录：</a:t>
            </a:r>
            <a:endParaRPr lang="zh-CN" altLang="zh-CN" sz="1800" b="0" dirty="0"/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/>
              <a:t>SELECT * FROM t1 LIMIT 5</a:t>
            </a:r>
            <a:endParaRPr lang="zh-CN" altLang="zh-CN" sz="1800" b="0" dirty="0"/>
          </a:p>
          <a:p>
            <a:r>
              <a:rPr lang="zh-CN" altLang="zh-CN" b="0" dirty="0">
                <a:ea typeface="宋体" panose="02010600030101010101" pitchFamily="2" charset="-122"/>
              </a:rPr>
              <a:t>Top N查询</a:t>
            </a:r>
            <a:endParaRPr lang="zh-CN" altLang="zh-CN" b="0" dirty="0">
              <a:ea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/>
              <a:t>下面的查询语句查询销售记录最大的 5 个销售代表。</a:t>
            </a:r>
            <a:endParaRPr lang="zh-CN" altLang="zh-CN" sz="1800" b="0" dirty="0"/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1800" b="0" dirty="0"/>
              <a:t>SET mapred.reduce.tasks = 1</a:t>
            </a:r>
            <a:br>
              <a:rPr lang="zh-CN" altLang="zh-CN" sz="1800" b="0" dirty="0"/>
            </a:br>
            <a:r>
              <a:rPr lang="zh-CN" altLang="zh-CN" sz="1800" b="0" dirty="0"/>
              <a:t>  SELECT * FROM sales SORT BY amount DESC LIMIT 5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表连接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在多表查询的时候，由于表与表之间有关联性，所有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hive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提供了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join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的语法，基本类似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join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语法。主要分为以下五类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内连接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(JOIN)</a:t>
            </a:r>
            <a:endParaRPr lang="en-US" altLang="x-none" sz="1665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外链接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({LEFT|RIGHT|FULL} [OUTER] JOIN)</a:t>
            </a:r>
            <a:endParaRPr lang="en-US" altLang="x-none" sz="1665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半连接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(LEFT SEMI JOIN)</a:t>
            </a:r>
            <a:endParaRPr lang="en-US" altLang="x-none" sz="1665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笛卡尔连接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(CROSS JOIN)</a:t>
            </a:r>
            <a:endParaRPr lang="en-US" altLang="x-none" sz="1665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其他连接方式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(eg. mapjoin</a:t>
            </a:r>
            <a:r>
              <a:rPr lang="zh-CN" altLang="en-US" sz="1665" dirty="0">
                <a:ea typeface="宋体" panose="02010600030101010101" pitchFamily="2" charset="-122"/>
                <a:sym typeface="宋体" panose="02010600030101010101" pitchFamily="2" charset="-122"/>
              </a:rPr>
              <a:t>等</a:t>
            </a:r>
            <a:r>
              <a:rPr lang="en-US" altLang="x-none" sz="1665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zh-CN" sz="18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内连接语法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内连接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主要作用是获取连接的两张表全部匹配的数据，如果不给定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join_condition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的话，会进行笛卡尔乘积。笛卡尔连接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(CROSS 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和内连接语法一样，区别在于：笛卡尔连接是对内连接的一种优化。语法格式为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x-none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sz="1500" dirty="0">
                <a:ea typeface="宋体" panose="02010600030101010101" pitchFamily="2" charset="-122"/>
                <a:sym typeface="宋体" panose="02010600030101010101" pitchFamily="2" charset="-122"/>
              </a:rPr>
              <a:t>table_reference [cross] join table_factor [join_condition]</a:t>
            </a:r>
            <a:endParaRPr lang="en-US" altLang="x-none" sz="15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69545" indent="0">
              <a:buNone/>
            </a:pPr>
            <a:endParaRPr lang="zh-CN" altLang="zh-CN" sz="18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外连接语法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外连接的主要作用是保留一部分没有匹配的数据。左外连接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(LEFT OUTER 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的结果是包括左表中的所有行，如果左表中的某一个行在右表中不存在，那么则在相关联的结果集中右表的所有选择列值均设置为空值。右外连接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(RIGHT OUTER 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就是左外连接的反先连接，将返回右表的所有行，左表进行空值填充。全外连接</a:t>
            </a:r>
            <a:r>
              <a:rPr lang="en-US" altLang="x-none" sz="1800" b="0" dirty="0">
                <a:ea typeface="宋体" panose="02010600030101010101" pitchFamily="2" charset="-122"/>
                <a:sym typeface="宋体" panose="02010600030101010101" pitchFamily="2" charset="-122"/>
              </a:rPr>
              <a:t>(FULL OUTER JOIN)</a:t>
            </a:r>
            <a:r>
              <a:rPr lang="zh-CN" altLang="en-US" sz="1800" b="0" dirty="0">
                <a:ea typeface="宋体" panose="02010600030101010101" pitchFamily="2" charset="-122"/>
                <a:sym typeface="宋体" panose="02010600030101010101" pitchFamily="2" charset="-122"/>
              </a:rPr>
              <a:t>返回左表和右表的所有行，关联表中没有匹配值的直接设置为空值。语法格式为：</a:t>
            </a:r>
            <a:endParaRPr lang="en-US" altLang="x-none" sz="1800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sz="1500" dirty="0">
                <a:ea typeface="宋体" panose="02010600030101010101" pitchFamily="2" charset="-122"/>
                <a:sym typeface="宋体" panose="02010600030101010101" pitchFamily="2" charset="-122"/>
              </a:rPr>
              <a:t>table_reference {left|right|full} [outer] join table_factor join_condition</a:t>
            </a:r>
            <a:endParaRPr lang="en-US" altLang="x-none" sz="15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69545" indent="0">
              <a:buNone/>
            </a:pPr>
            <a:endParaRPr lang="zh-CN" altLang="zh-CN" sz="18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演示</Application>
  <PresentationFormat>全屏显示(4:3)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黑体</vt:lpstr>
      <vt:lpstr>Times New Roman</vt:lpstr>
      <vt:lpstr>微软雅黑</vt:lpstr>
      <vt:lpstr>Calibri</vt:lpstr>
      <vt:lpstr>2_aa</vt:lpstr>
      <vt:lpstr>自定义设计方案</vt:lpstr>
      <vt:lpstr>Hive  第1章:Hive查询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191</cp:revision>
  <dcterms:created xsi:type="dcterms:W3CDTF">2014-03-17T02:02:00Z</dcterms:created>
  <dcterms:modified xsi:type="dcterms:W3CDTF">2016-12-10T06:58:13Z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