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15" r:id="rId4"/>
  </p:sldMasterIdLst>
  <p:notesMasterIdLst>
    <p:notesMasterId r:id="rId37"/>
  </p:notesMasterIdLst>
  <p:handoutMasterIdLst>
    <p:handoutMasterId r:id="rId38"/>
  </p:handoutMasterIdLst>
  <p:sldIdLst>
    <p:sldId id="2076137052" r:id="rId5"/>
    <p:sldId id="2076137983" r:id="rId6"/>
    <p:sldId id="2076137985" r:id="rId7"/>
    <p:sldId id="2076137994" r:id="rId8"/>
    <p:sldId id="2076138002" r:id="rId9"/>
    <p:sldId id="2076138009" r:id="rId10"/>
    <p:sldId id="2076138024" r:id="rId11"/>
    <p:sldId id="2076138029" r:id="rId12"/>
    <p:sldId id="2076138026" r:id="rId13"/>
    <p:sldId id="2076138033" r:id="rId14"/>
    <p:sldId id="2076138034" r:id="rId15"/>
    <p:sldId id="2076138035" r:id="rId16"/>
    <p:sldId id="2076137996" r:id="rId17"/>
    <p:sldId id="2076137995" r:id="rId18"/>
    <p:sldId id="2076137998" r:id="rId19"/>
    <p:sldId id="2076138006" r:id="rId20"/>
    <p:sldId id="2076138005" r:id="rId21"/>
    <p:sldId id="2076138007" r:id="rId22"/>
    <p:sldId id="2076138008" r:id="rId23"/>
    <p:sldId id="2076138016" r:id="rId24"/>
    <p:sldId id="2076138017" r:id="rId25"/>
    <p:sldId id="2076138018" r:id="rId26"/>
    <p:sldId id="2076138019" r:id="rId27"/>
    <p:sldId id="2076138020" r:id="rId28"/>
    <p:sldId id="2076138021" r:id="rId29"/>
    <p:sldId id="2076138022" r:id="rId30"/>
    <p:sldId id="2076138023" r:id="rId31"/>
    <p:sldId id="2076138014" r:id="rId32"/>
    <p:sldId id="2076138015" r:id="rId33"/>
    <p:sldId id="2076138012" r:id="rId34"/>
    <p:sldId id="2076138013" r:id="rId35"/>
    <p:sldId id="2076137379" r:id="rId36"/>
  </p:sldIdLst>
  <p:sldSz cx="9906000" cy="6858000" type="A4"/>
  <p:notesSz cx="6794500" cy="9906000"/>
  <p:custDataLst>
    <p:tags r:id="rId3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78ABE4-4F79-405B-A763-56E8C196C91D}">
          <p14:sldIdLst>
            <p14:sldId id="2076137052"/>
          </p14:sldIdLst>
        </p14:section>
        <p14:section name="IV.중요데이터 데이터 흐름" id="{7AD126A3-3EE8-4687-A631-566448B81B0C}">
          <p14:sldIdLst>
            <p14:sldId id="2076137983"/>
            <p14:sldId id="2076137985"/>
            <p14:sldId id="2076137994"/>
            <p14:sldId id="2076138002"/>
            <p14:sldId id="2076138009"/>
            <p14:sldId id="2076138024"/>
            <p14:sldId id="2076138029"/>
            <p14:sldId id="2076138026"/>
            <p14:sldId id="2076138033"/>
            <p14:sldId id="2076138034"/>
            <p14:sldId id="2076138035"/>
            <p14:sldId id="2076137996"/>
            <p14:sldId id="2076137995"/>
            <p14:sldId id="2076137998"/>
            <p14:sldId id="2076138006"/>
            <p14:sldId id="2076138005"/>
            <p14:sldId id="2076138007"/>
            <p14:sldId id="2076138008"/>
            <p14:sldId id="2076138016"/>
            <p14:sldId id="2076138017"/>
            <p14:sldId id="2076138018"/>
            <p14:sldId id="2076138019"/>
            <p14:sldId id="2076138020"/>
            <p14:sldId id="2076138021"/>
            <p14:sldId id="2076138022"/>
            <p14:sldId id="2076138023"/>
            <p14:sldId id="2076138014"/>
            <p14:sldId id="2076138015"/>
            <p14:sldId id="2076138012"/>
            <p14:sldId id="2076138013"/>
          </p14:sldIdLst>
        </p14:section>
        <p14:section name="EOD" id="{FFC3E302-A375-40FD-9C71-3980CC85A874}">
          <p14:sldIdLst>
            <p14:sldId id="2076137379"/>
          </p14:sldIdLst>
        </p14:section>
      </p14:sectionLst>
    </p:ext>
    <p:ext uri="{EFAFB233-063F-42B5-8137-9DF3F51BA10A}">
      <p15:sldGuideLst xmlns:p15="http://schemas.microsoft.com/office/powerpoint/2012/main">
        <p15:guide id="53" pos="172" userDrawn="1">
          <p15:clr>
            <a:srgbClr val="A4A3A4"/>
          </p15:clr>
        </p15:guide>
        <p15:guide id="69" orient="horz" pos="4042" userDrawn="1">
          <p15:clr>
            <a:srgbClr val="A4A3A4"/>
          </p15:clr>
        </p15:guide>
        <p15:guide id="80" pos="60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2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Sia Kim" initials="SK" lastIdx="1" clrIdx="6">
    <p:extLst>
      <p:ext uri="{19B8F6BF-5375-455C-9EA6-DF929625EA0E}">
        <p15:presenceInfo xmlns:p15="http://schemas.microsoft.com/office/powerpoint/2012/main" userId="S::Sia.Kim@kr.ey.com::f9e04689-53c8-45a6-b03f-3c479afe995e" providerId="AD"/>
      </p:ext>
    </p:extLst>
  </p:cmAuthor>
  <p:cmAuthor id="1" name="18NGT12" initials="1" lastIdx="1" clrIdx="0">
    <p:extLst>
      <p:ext uri="{19B8F6BF-5375-455C-9EA6-DF929625EA0E}">
        <p15:presenceInfo xmlns:p15="http://schemas.microsoft.com/office/powerpoint/2012/main" userId="18NGT12" providerId="None"/>
      </p:ext>
    </p:extLst>
  </p:cmAuthor>
  <p:cmAuthor id="2" name="Seok-Hoon Choi" initials="SC" lastIdx="1" clrIdx="1">
    <p:extLst>
      <p:ext uri="{19B8F6BF-5375-455C-9EA6-DF929625EA0E}">
        <p15:presenceInfo xmlns:p15="http://schemas.microsoft.com/office/powerpoint/2012/main" userId="S-1-5-21-3190493677-272540594-4000629471-527822" providerId="AD"/>
      </p:ext>
    </p:extLst>
  </p:cmAuthor>
  <p:cmAuthor id="3" name="Jungsik Shin" initials="JS" lastIdx="2" clrIdx="2">
    <p:extLst>
      <p:ext uri="{19B8F6BF-5375-455C-9EA6-DF929625EA0E}">
        <p15:presenceInfo xmlns:p15="http://schemas.microsoft.com/office/powerpoint/2012/main" userId="S-1-5-21-3190493677-272540594-4000629471-611001" providerId="AD"/>
      </p:ext>
    </p:extLst>
  </p:cmAuthor>
  <p:cmAuthor id="4" name="Yae-Won Park" initials="YP" lastIdx="3" clrIdx="3">
    <p:extLst>
      <p:ext uri="{19B8F6BF-5375-455C-9EA6-DF929625EA0E}">
        <p15:presenceInfo xmlns:p15="http://schemas.microsoft.com/office/powerpoint/2012/main" userId="S::Yae-Won.Park@kr.ey.com::dc7667f2-1efe-4ab2-8072-c6ae2cf3a408" providerId="AD"/>
      </p:ext>
    </p:extLst>
  </p:cmAuthor>
  <p:cmAuthor id="5" name="Ji-Su Lee" initials="JL" lastIdx="2" clrIdx="4">
    <p:extLst>
      <p:ext uri="{19B8F6BF-5375-455C-9EA6-DF929625EA0E}">
        <p15:presenceInfo xmlns:p15="http://schemas.microsoft.com/office/powerpoint/2012/main" userId="S::Ji-Su.Lee@kr.ey.com::6706f5d4-0969-4d21-a060-f2bb6b6d5cd3" providerId="AD"/>
      </p:ext>
    </p:extLst>
  </p:cmAuthor>
  <p:cmAuthor id="6" name="Seung-Won Kwon" initials="SK" lastIdx="1" clrIdx="5">
    <p:extLst>
      <p:ext uri="{19B8F6BF-5375-455C-9EA6-DF929625EA0E}">
        <p15:presenceInfo xmlns:p15="http://schemas.microsoft.com/office/powerpoint/2012/main" userId="S::Seung-Won.Kwon@kr.ey.com::19ba9743-59d6-4dfb-a995-d3092da364f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CC"/>
    <a:srgbClr val="92D050"/>
    <a:srgbClr val="D9D9D9"/>
    <a:srgbClr val="A1D6B9"/>
    <a:srgbClr val="B2E7CA"/>
    <a:srgbClr val="00B050"/>
    <a:srgbClr val="E6E6E6"/>
    <a:srgbClr val="01707F"/>
    <a:srgbClr val="BF9D00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51" autoAdjust="0"/>
    <p:restoredTop sz="94960" autoAdjust="0"/>
  </p:normalViewPr>
  <p:slideViewPr>
    <p:cSldViewPr snapToGrid="0" showGuides="1">
      <p:cViewPr varScale="1">
        <p:scale>
          <a:sx n="66" d="100"/>
          <a:sy n="66" d="100"/>
        </p:scale>
        <p:origin x="1584" y="62"/>
      </p:cViewPr>
      <p:guideLst>
        <p:guide pos="172"/>
        <p:guide orient="horz" pos="4042"/>
        <p:guide pos="60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122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hern Han" userId="30a38840-29df-4200-9b1e-cfc7d136b1cd" providerId="ADAL" clId="{42DFA27B-410B-4157-ACFA-08FB1DFA3951}"/>
    <pc:docChg chg="delSld delSection modSection">
      <pc:chgData name="Zuhern Han" userId="30a38840-29df-4200-9b1e-cfc7d136b1cd" providerId="ADAL" clId="{42DFA27B-410B-4157-ACFA-08FB1DFA3951}" dt="2022-10-04T00:51:40.087" v="2" actId="18676"/>
      <pc:docMkLst>
        <pc:docMk/>
      </pc:docMkLst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225130532" sldId="2165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4149359573" sldId="2166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1237941019" sldId="2167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1028112730" sldId="2168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2401960454" sldId="2169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251331811" sldId="2170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3151938350" sldId="2171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2703165362" sldId="2172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1666851565" sldId="2174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3324149341" sldId="2176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441741999" sldId="2177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1905300556" sldId="2178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1447270969" sldId="2180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3861082139" sldId="2181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662458370" sldId="2182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4197352722" sldId="2183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2299072913" sldId="2186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3007197700" sldId="17762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1282684293" sldId="2076137057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72099847" sldId="2076137947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2603528865" sldId="2076137957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518239036" sldId="2076137959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1364491501" sldId="2076137960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4074219570" sldId="2076137963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4094853843" sldId="2076137964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2986505744" sldId="2076137965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2708547165" sldId="2076137966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1287236543" sldId="2076137969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3379722266" sldId="2076137970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2884728375" sldId="2076137971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409205125" sldId="2076137972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2988635525" sldId="2076137973"/>
        </pc:sldMkLst>
      </pc:sldChg>
      <pc:sldChg chg="del">
        <pc:chgData name="Zuhern Han" userId="30a38840-29df-4200-9b1e-cfc7d136b1cd" providerId="ADAL" clId="{42DFA27B-410B-4157-ACFA-08FB1DFA3951}" dt="2022-10-04T00:51:31.855" v="1" actId="18676"/>
        <pc:sldMkLst>
          <pc:docMk/>
          <pc:sldMk cId="2940749952" sldId="2076137978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3350715044" sldId="2076137981"/>
        </pc:sldMkLst>
      </pc:sldChg>
      <pc:sldChg chg="del">
        <pc:chgData name="Zuhern Han" userId="30a38840-29df-4200-9b1e-cfc7d136b1cd" providerId="ADAL" clId="{42DFA27B-410B-4157-ACFA-08FB1DFA3951}" dt="2022-10-04T00:51:40.087" v="2" actId="18676"/>
        <pc:sldMkLst>
          <pc:docMk/>
          <pc:sldMk cId="721109961" sldId="2076137982"/>
        </pc:sldMkLst>
      </pc:sldChg>
      <pc:sldChg chg="del">
        <pc:chgData name="Zuhern Han" userId="30a38840-29df-4200-9b1e-cfc7d136b1cd" providerId="ADAL" clId="{42DFA27B-410B-4157-ACFA-08FB1DFA3951}" dt="2022-10-04T00:51:40.087" v="2" actId="18676"/>
        <pc:sldMkLst>
          <pc:docMk/>
          <pc:sldMk cId="1413939634" sldId="2076137986"/>
        </pc:sldMkLst>
      </pc:sldChg>
      <pc:sldChg chg="del">
        <pc:chgData name="Zuhern Han" userId="30a38840-29df-4200-9b1e-cfc7d136b1cd" providerId="ADAL" clId="{42DFA27B-410B-4157-ACFA-08FB1DFA3951}" dt="2022-10-04T00:51:40.087" v="2" actId="18676"/>
        <pc:sldMkLst>
          <pc:docMk/>
          <pc:sldMk cId="291305526" sldId="2076137988"/>
        </pc:sldMkLst>
      </pc:sldChg>
      <pc:sldChg chg="del">
        <pc:chgData name="Zuhern Han" userId="30a38840-29df-4200-9b1e-cfc7d136b1cd" providerId="ADAL" clId="{42DFA27B-410B-4157-ACFA-08FB1DFA3951}" dt="2022-10-04T00:51:40.087" v="2" actId="18676"/>
        <pc:sldMkLst>
          <pc:docMk/>
          <pc:sldMk cId="3226278436" sldId="2076137989"/>
        </pc:sldMkLst>
      </pc:sldChg>
      <pc:sldChg chg="del">
        <pc:chgData name="Zuhern Han" userId="30a38840-29df-4200-9b1e-cfc7d136b1cd" providerId="ADAL" clId="{42DFA27B-410B-4157-ACFA-08FB1DFA3951}" dt="2022-10-04T00:51:40.087" v="2" actId="18676"/>
        <pc:sldMkLst>
          <pc:docMk/>
          <pc:sldMk cId="1426014444" sldId="2076137990"/>
        </pc:sldMkLst>
      </pc:sldChg>
      <pc:sldChg chg="del">
        <pc:chgData name="Zuhern Han" userId="30a38840-29df-4200-9b1e-cfc7d136b1cd" providerId="ADAL" clId="{42DFA27B-410B-4157-ACFA-08FB1DFA3951}" dt="2022-10-04T00:51:40.087" v="2" actId="18676"/>
        <pc:sldMkLst>
          <pc:docMk/>
          <pc:sldMk cId="1016777995" sldId="2076137991"/>
        </pc:sldMkLst>
      </pc:sldChg>
      <pc:sldChg chg="del">
        <pc:chgData name="Zuhern Han" userId="30a38840-29df-4200-9b1e-cfc7d136b1cd" providerId="ADAL" clId="{42DFA27B-410B-4157-ACFA-08FB1DFA3951}" dt="2022-10-04T00:51:40.087" v="2" actId="18676"/>
        <pc:sldMkLst>
          <pc:docMk/>
          <pc:sldMk cId="345978334" sldId="2076137993"/>
        </pc:sldMkLst>
      </pc:sldChg>
      <pc:sldChg chg="del">
        <pc:chgData name="Zuhern Han" userId="30a38840-29df-4200-9b1e-cfc7d136b1cd" providerId="ADAL" clId="{42DFA27B-410B-4157-ACFA-08FB1DFA3951}" dt="2022-10-04T00:51:40.087" v="2" actId="18676"/>
        <pc:sldMkLst>
          <pc:docMk/>
          <pc:sldMk cId="2158836441" sldId="2076138036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1160236021" sldId="2076138037"/>
        </pc:sldMkLst>
      </pc:sldChg>
      <pc:sldChg chg="del">
        <pc:chgData name="Zuhern Han" userId="30a38840-29df-4200-9b1e-cfc7d136b1cd" providerId="ADAL" clId="{42DFA27B-410B-4157-ACFA-08FB1DFA3951}" dt="2022-10-04T00:51:26.029" v="0" actId="18676"/>
        <pc:sldMkLst>
          <pc:docMk/>
          <pc:sldMk cId="3317267166" sldId="20761380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024" cy="49577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7890" y="2"/>
            <a:ext cx="2945024" cy="495776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E735A29B-D7EA-444B-8765-192E6F83C4E7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08643"/>
            <a:ext cx="2945024" cy="495776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7890" y="9408643"/>
            <a:ext cx="2945024" cy="495776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C81830D2-E95A-4F15-B092-14AF9F385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61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5"/>
            <a:ext cx="2944283" cy="49530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9" y="5"/>
            <a:ext cx="2944283" cy="49530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B1CF2F71-CB9E-44FF-BFD3-47906994D720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4538"/>
            <a:ext cx="536575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94" tIns="45647" rIns="91294" bIns="45647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05355"/>
            <a:ext cx="5435600" cy="4457701"/>
          </a:xfrm>
          <a:prstGeom prst="rect">
            <a:avLst/>
          </a:prstGeom>
        </p:spPr>
        <p:txBody>
          <a:bodyPr vert="horz" lIns="91294" tIns="45647" rIns="91294" bIns="45647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9408985"/>
            <a:ext cx="2944283" cy="49530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9" y="9408985"/>
            <a:ext cx="2944283" cy="49530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0ECF3EB9-7813-4B8B-A5A1-AE86C4BDD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03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67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TCLayout.ActiveDocument.1">
                  <p:embed/>
                </p:oleObj>
              </mc:Choice>
              <mc:Fallback>
                <p:oleObj name="think-cell Slide" r:id="rId3" imgW="360" imgH="360" progId="TCLayout.ActiveDocument.1">
                  <p:embed/>
                  <p:pic>
                    <p:nvPicPr>
                      <p:cNvPr id="2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5281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46FE223-1D4E-448C-8B31-AEEB6DDEFC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267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46FE223-1D4E-448C-8B31-AEEB6DDEFC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39753E8-D3BE-4453-B5F0-F4766164096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en-US" altLang="ko-KR" sz="2000" b="1" i="0" kern="0" baseline="0">
              <a:solidFill>
                <a:schemeClr val="tx2"/>
              </a:solidFill>
              <a:latin typeface="Arial" panose="020B0604020202020204" pitchFamily="34" charset="0"/>
              <a:ea typeface="맑은 고딕" pitchFamily="50" charset="-127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050" y="851134"/>
            <a:ext cx="9359846" cy="7397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 sz="1600" b="1" spc="0" baseline="0">
                <a:ln>
                  <a:noFill/>
                </a:ln>
                <a:solidFill>
                  <a:srgbClr val="000000"/>
                </a:solidFill>
                <a:latin typeface="+mn-ea"/>
                <a:ea typeface="+mn-ea"/>
              </a:defRPr>
            </a:lvl1pPr>
            <a:lvl2pPr marL="268288" indent="-215900" latinLnBrk="0">
              <a:defRPr sz="1600" baseline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540000" indent="-216000" latinLnBrk="0">
              <a:defRPr sz="1400" b="1" baseline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810000" indent="-216000" latinLnBrk="0">
              <a:defRPr sz="1400" baseline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1080000" indent="-216000" latinLnBrk="0">
              <a:defRPr sz="1200" b="1" baseline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000" y="370495"/>
            <a:ext cx="9359896" cy="334313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>
              <a:lnSpc>
                <a:spcPct val="100000"/>
              </a:lnSpc>
              <a:defRPr sz="2200" b="1" spc="0" baseline="0">
                <a:ln>
                  <a:noFill/>
                </a:ln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57EBC-0D23-44EF-AC9E-A409827A3A52}"/>
              </a:ext>
            </a:extLst>
          </p:cNvPr>
          <p:cNvSpPr txBox="1"/>
          <p:nvPr userDrawn="1"/>
        </p:nvSpPr>
        <p:spPr>
          <a:xfrm>
            <a:off x="4761440" y="6627728"/>
            <a:ext cx="383117" cy="15388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fld id="{35D8DEFF-9838-4C53-ACCA-D2C16569057A}" type="slidenum"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–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Line 23">
            <a:extLst>
              <a:ext uri="{FF2B5EF4-FFF2-40B4-BE49-F238E27FC236}">
                <a16:creationId xmlns:a16="http://schemas.microsoft.com/office/drawing/2014/main" id="{B2534BBB-90E5-43A9-82D5-DD88E55D61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777971"/>
            <a:ext cx="935990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D0900"/>
              </a:buClr>
              <a:defRPr/>
            </a:pPr>
            <a:endParaRPr lang="ko-KR" altLang="en-US">
              <a:solidFill>
                <a:srgbClr val="646464"/>
              </a:solidFill>
              <a:latin typeface="맑은 고딕" pitchFamily="50" charset="-127"/>
            </a:endParaRPr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E6E628CD-F115-4C23-9727-9A0385116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546608"/>
            <a:ext cx="93599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D0900"/>
              </a:buClr>
              <a:defRPr/>
            </a:pPr>
            <a:endParaRPr lang="ko-KR" altLang="en-US">
              <a:solidFill>
                <a:srgbClr val="646464"/>
              </a:solidFill>
              <a:latin typeface="맑은 고딕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6EA926-0DB7-47AA-857F-42D6AAB46630}"/>
              </a:ext>
            </a:extLst>
          </p:cNvPr>
          <p:cNvGrpSpPr/>
          <p:nvPr userDrawn="1"/>
        </p:nvGrpSpPr>
        <p:grpSpPr>
          <a:xfrm>
            <a:off x="9415913" y="6638808"/>
            <a:ext cx="217038" cy="131728"/>
            <a:chOff x="9453959" y="6651034"/>
            <a:chExt cx="178991" cy="10863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5EC89A-4A31-4F94-99DE-6B2636299C6B}"/>
                </a:ext>
              </a:extLst>
            </p:cNvPr>
            <p:cNvSpPr/>
            <p:nvPr/>
          </p:nvSpPr>
          <p:spPr>
            <a:xfrm>
              <a:off x="9453959" y="6651034"/>
              <a:ext cx="87944" cy="108636"/>
            </a:xfrm>
            <a:custGeom>
              <a:avLst/>
              <a:gdLst>
                <a:gd name="connsiteX0" fmla="*/ 124301 w 323850"/>
                <a:gd name="connsiteY0" fmla="*/ 243364 h 400050"/>
                <a:gd name="connsiteX1" fmla="*/ 266224 w 323850"/>
                <a:gd name="connsiteY1" fmla="*/ 243364 h 400050"/>
                <a:gd name="connsiteX2" fmla="*/ 266224 w 323850"/>
                <a:gd name="connsiteY2" fmla="*/ 161449 h 400050"/>
                <a:gd name="connsiteX3" fmla="*/ 124301 w 323850"/>
                <a:gd name="connsiteY3" fmla="*/ 161449 h 400050"/>
                <a:gd name="connsiteX4" fmla="*/ 124301 w 323850"/>
                <a:gd name="connsiteY4" fmla="*/ 96679 h 400050"/>
                <a:gd name="connsiteX5" fmla="*/ 280511 w 323850"/>
                <a:gd name="connsiteY5" fmla="*/ 96679 h 400050"/>
                <a:gd name="connsiteX6" fmla="*/ 229076 w 323850"/>
                <a:gd name="connsiteY6" fmla="*/ 7144 h 400050"/>
                <a:gd name="connsiteX7" fmla="*/ 7144 w 323850"/>
                <a:gd name="connsiteY7" fmla="*/ 7144 h 400050"/>
                <a:gd name="connsiteX8" fmla="*/ 7144 w 323850"/>
                <a:gd name="connsiteY8" fmla="*/ 397669 h 400050"/>
                <a:gd name="connsiteX9" fmla="*/ 320516 w 323850"/>
                <a:gd name="connsiteY9" fmla="*/ 397669 h 400050"/>
                <a:gd name="connsiteX10" fmla="*/ 320516 w 323850"/>
                <a:gd name="connsiteY10" fmla="*/ 307181 h 400050"/>
                <a:gd name="connsiteX11" fmla="*/ 124301 w 323850"/>
                <a:gd name="connsiteY11" fmla="*/ 30718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400050">
                  <a:moveTo>
                    <a:pt x="124301" y="243364"/>
                  </a:moveTo>
                  <a:lnTo>
                    <a:pt x="266224" y="243364"/>
                  </a:lnTo>
                  <a:lnTo>
                    <a:pt x="266224" y="161449"/>
                  </a:lnTo>
                  <a:lnTo>
                    <a:pt x="124301" y="161449"/>
                  </a:lnTo>
                  <a:lnTo>
                    <a:pt x="124301" y="96679"/>
                  </a:lnTo>
                  <a:lnTo>
                    <a:pt x="280511" y="96679"/>
                  </a:lnTo>
                  <a:lnTo>
                    <a:pt x="229076" y="7144"/>
                  </a:lnTo>
                  <a:lnTo>
                    <a:pt x="7144" y="7144"/>
                  </a:lnTo>
                  <a:lnTo>
                    <a:pt x="7144" y="397669"/>
                  </a:lnTo>
                  <a:lnTo>
                    <a:pt x="320516" y="397669"/>
                  </a:lnTo>
                  <a:lnTo>
                    <a:pt x="320516" y="307181"/>
                  </a:lnTo>
                  <a:lnTo>
                    <a:pt x="124301" y="307181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2914B6-037F-43B1-A72D-878EFC15B69D}"/>
                </a:ext>
              </a:extLst>
            </p:cNvPr>
            <p:cNvSpPr/>
            <p:nvPr/>
          </p:nvSpPr>
          <p:spPr>
            <a:xfrm>
              <a:off x="9524314" y="6651034"/>
              <a:ext cx="108636" cy="108636"/>
            </a:xfrm>
            <a:custGeom>
              <a:avLst/>
              <a:gdLst>
                <a:gd name="connsiteX0" fmla="*/ 269081 w 400050"/>
                <a:gd name="connsiteY0" fmla="*/ 7144 h 400050"/>
                <a:gd name="connsiteX1" fmla="*/ 202406 w 400050"/>
                <a:gd name="connsiteY1" fmla="*/ 133826 h 400050"/>
                <a:gd name="connsiteX2" fmla="*/ 136684 w 400050"/>
                <a:gd name="connsiteY2" fmla="*/ 7144 h 400050"/>
                <a:gd name="connsiteX3" fmla="*/ 7144 w 400050"/>
                <a:gd name="connsiteY3" fmla="*/ 7144 h 400050"/>
                <a:gd name="connsiteX4" fmla="*/ 143351 w 400050"/>
                <a:gd name="connsiteY4" fmla="*/ 243364 h 400050"/>
                <a:gd name="connsiteX5" fmla="*/ 143351 w 400050"/>
                <a:gd name="connsiteY5" fmla="*/ 397669 h 400050"/>
                <a:gd name="connsiteX6" fmla="*/ 260509 w 400050"/>
                <a:gd name="connsiteY6" fmla="*/ 397669 h 400050"/>
                <a:gd name="connsiteX7" fmla="*/ 260509 w 400050"/>
                <a:gd name="connsiteY7" fmla="*/ 243364 h 400050"/>
                <a:gd name="connsiteX8" fmla="*/ 396716 w 400050"/>
                <a:gd name="connsiteY8" fmla="*/ 714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400050">
                  <a:moveTo>
                    <a:pt x="269081" y="7144"/>
                  </a:moveTo>
                  <a:lnTo>
                    <a:pt x="202406" y="133826"/>
                  </a:lnTo>
                  <a:lnTo>
                    <a:pt x="136684" y="7144"/>
                  </a:lnTo>
                  <a:lnTo>
                    <a:pt x="7144" y="7144"/>
                  </a:lnTo>
                  <a:lnTo>
                    <a:pt x="143351" y="243364"/>
                  </a:lnTo>
                  <a:lnTo>
                    <a:pt x="143351" y="397669"/>
                  </a:lnTo>
                  <a:lnTo>
                    <a:pt x="260509" y="397669"/>
                  </a:lnTo>
                  <a:lnTo>
                    <a:pt x="260509" y="243364"/>
                  </a:lnTo>
                  <a:lnTo>
                    <a:pt x="396716" y="7144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</p:grpSp>
      <p:pic>
        <p:nvPicPr>
          <p:cNvPr id="13" name="Picture 2" descr="kakaobank">
            <a:extLst>
              <a:ext uri="{FF2B5EF4-FFF2-40B4-BE49-F238E27FC236}">
                <a16:creationId xmlns:a16="http://schemas.microsoft.com/office/drawing/2014/main" id="{D7A368E1-B075-4B27-A6CE-6C8BF301F9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7" b="32298"/>
          <a:stretch/>
        </p:blipFill>
        <p:spPr bwMode="auto">
          <a:xfrm>
            <a:off x="273050" y="6616068"/>
            <a:ext cx="787014" cy="1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500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46FE223-1D4E-448C-8B31-AEEB6DDEFC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267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8" imgH="499" progId="TCLayout.ActiveDocument.1">
                  <p:embed/>
                </p:oleObj>
              </mc:Choice>
              <mc:Fallback>
                <p:oleObj name="think-cell Slide" r:id="rId4" imgW="498" imgH="499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46FE223-1D4E-448C-8B31-AEEB6DDEFC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39753E8-D3BE-4453-B5F0-F4766164096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en-US" altLang="ko-KR" sz="2000" b="1" i="0" kern="0" baseline="0">
              <a:solidFill>
                <a:schemeClr val="tx2"/>
              </a:solidFill>
              <a:latin typeface="Arial" panose="020B0604020202020204" pitchFamily="34" charset="0"/>
              <a:ea typeface="맑은 고딕" pitchFamily="50" charset="-127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000" y="370495"/>
            <a:ext cx="9359896" cy="334313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>
              <a:lnSpc>
                <a:spcPct val="100000"/>
              </a:lnSpc>
              <a:defRPr sz="2200" b="1" spc="0" baseline="0">
                <a:ln>
                  <a:noFill/>
                </a:ln>
                <a:solidFill>
                  <a:srgbClr val="000000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57EBC-0D23-44EF-AC9E-A409827A3A52}"/>
              </a:ext>
            </a:extLst>
          </p:cNvPr>
          <p:cNvSpPr txBox="1"/>
          <p:nvPr userDrawn="1"/>
        </p:nvSpPr>
        <p:spPr>
          <a:xfrm>
            <a:off x="4761440" y="6627728"/>
            <a:ext cx="383117" cy="153888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– </a:t>
            </a:r>
            <a:fld id="{35D8DEFF-9838-4C53-ACCA-D2C16569057A}" type="slidenum">
              <a:rPr lang="ko-KR" altLang="en-US" sz="10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pPr algn="ctr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ko-KR" altLang="en-US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–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Line 23">
            <a:extLst>
              <a:ext uri="{FF2B5EF4-FFF2-40B4-BE49-F238E27FC236}">
                <a16:creationId xmlns:a16="http://schemas.microsoft.com/office/drawing/2014/main" id="{B2534BBB-90E5-43A9-82D5-DD88E55D61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777971"/>
            <a:ext cx="935990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D0900"/>
              </a:buClr>
              <a:defRPr/>
            </a:pPr>
            <a:endParaRPr lang="ko-KR" altLang="en-US">
              <a:solidFill>
                <a:srgbClr val="646464"/>
              </a:solidFill>
              <a:latin typeface="맑은 고딕" pitchFamily="50" charset="-127"/>
            </a:endParaRPr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E6E628CD-F115-4C23-9727-9A038511663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73050" y="6546608"/>
            <a:ext cx="93599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base" latinLnBrk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7D0900"/>
              </a:buClr>
              <a:defRPr/>
            </a:pPr>
            <a:endParaRPr lang="ko-KR" altLang="en-US">
              <a:solidFill>
                <a:srgbClr val="646464"/>
              </a:solidFill>
              <a:latin typeface="맑은 고딕" pitchFamily="50" charset="-12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6EA926-0DB7-47AA-857F-42D6AAB46630}"/>
              </a:ext>
            </a:extLst>
          </p:cNvPr>
          <p:cNvGrpSpPr/>
          <p:nvPr userDrawn="1"/>
        </p:nvGrpSpPr>
        <p:grpSpPr>
          <a:xfrm>
            <a:off x="9415913" y="6638808"/>
            <a:ext cx="217038" cy="131728"/>
            <a:chOff x="9453959" y="6651034"/>
            <a:chExt cx="178991" cy="10863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5EC89A-4A31-4F94-99DE-6B2636299C6B}"/>
                </a:ext>
              </a:extLst>
            </p:cNvPr>
            <p:cNvSpPr/>
            <p:nvPr/>
          </p:nvSpPr>
          <p:spPr>
            <a:xfrm>
              <a:off x="9453959" y="6651034"/>
              <a:ext cx="87944" cy="108636"/>
            </a:xfrm>
            <a:custGeom>
              <a:avLst/>
              <a:gdLst>
                <a:gd name="connsiteX0" fmla="*/ 124301 w 323850"/>
                <a:gd name="connsiteY0" fmla="*/ 243364 h 400050"/>
                <a:gd name="connsiteX1" fmla="*/ 266224 w 323850"/>
                <a:gd name="connsiteY1" fmla="*/ 243364 h 400050"/>
                <a:gd name="connsiteX2" fmla="*/ 266224 w 323850"/>
                <a:gd name="connsiteY2" fmla="*/ 161449 h 400050"/>
                <a:gd name="connsiteX3" fmla="*/ 124301 w 323850"/>
                <a:gd name="connsiteY3" fmla="*/ 161449 h 400050"/>
                <a:gd name="connsiteX4" fmla="*/ 124301 w 323850"/>
                <a:gd name="connsiteY4" fmla="*/ 96679 h 400050"/>
                <a:gd name="connsiteX5" fmla="*/ 280511 w 323850"/>
                <a:gd name="connsiteY5" fmla="*/ 96679 h 400050"/>
                <a:gd name="connsiteX6" fmla="*/ 229076 w 323850"/>
                <a:gd name="connsiteY6" fmla="*/ 7144 h 400050"/>
                <a:gd name="connsiteX7" fmla="*/ 7144 w 323850"/>
                <a:gd name="connsiteY7" fmla="*/ 7144 h 400050"/>
                <a:gd name="connsiteX8" fmla="*/ 7144 w 323850"/>
                <a:gd name="connsiteY8" fmla="*/ 397669 h 400050"/>
                <a:gd name="connsiteX9" fmla="*/ 320516 w 323850"/>
                <a:gd name="connsiteY9" fmla="*/ 397669 h 400050"/>
                <a:gd name="connsiteX10" fmla="*/ 320516 w 323850"/>
                <a:gd name="connsiteY10" fmla="*/ 307181 h 400050"/>
                <a:gd name="connsiteX11" fmla="*/ 124301 w 323850"/>
                <a:gd name="connsiteY11" fmla="*/ 30718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850" h="400050">
                  <a:moveTo>
                    <a:pt x="124301" y="243364"/>
                  </a:moveTo>
                  <a:lnTo>
                    <a:pt x="266224" y="243364"/>
                  </a:lnTo>
                  <a:lnTo>
                    <a:pt x="266224" y="161449"/>
                  </a:lnTo>
                  <a:lnTo>
                    <a:pt x="124301" y="161449"/>
                  </a:lnTo>
                  <a:lnTo>
                    <a:pt x="124301" y="96679"/>
                  </a:lnTo>
                  <a:lnTo>
                    <a:pt x="280511" y="96679"/>
                  </a:lnTo>
                  <a:lnTo>
                    <a:pt x="229076" y="7144"/>
                  </a:lnTo>
                  <a:lnTo>
                    <a:pt x="7144" y="7144"/>
                  </a:lnTo>
                  <a:lnTo>
                    <a:pt x="7144" y="397669"/>
                  </a:lnTo>
                  <a:lnTo>
                    <a:pt x="320516" y="397669"/>
                  </a:lnTo>
                  <a:lnTo>
                    <a:pt x="320516" y="307181"/>
                  </a:lnTo>
                  <a:lnTo>
                    <a:pt x="124301" y="307181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2914B6-037F-43B1-A72D-878EFC15B69D}"/>
                </a:ext>
              </a:extLst>
            </p:cNvPr>
            <p:cNvSpPr/>
            <p:nvPr/>
          </p:nvSpPr>
          <p:spPr>
            <a:xfrm>
              <a:off x="9524314" y="6651034"/>
              <a:ext cx="108636" cy="108636"/>
            </a:xfrm>
            <a:custGeom>
              <a:avLst/>
              <a:gdLst>
                <a:gd name="connsiteX0" fmla="*/ 269081 w 400050"/>
                <a:gd name="connsiteY0" fmla="*/ 7144 h 400050"/>
                <a:gd name="connsiteX1" fmla="*/ 202406 w 400050"/>
                <a:gd name="connsiteY1" fmla="*/ 133826 h 400050"/>
                <a:gd name="connsiteX2" fmla="*/ 136684 w 400050"/>
                <a:gd name="connsiteY2" fmla="*/ 7144 h 400050"/>
                <a:gd name="connsiteX3" fmla="*/ 7144 w 400050"/>
                <a:gd name="connsiteY3" fmla="*/ 7144 h 400050"/>
                <a:gd name="connsiteX4" fmla="*/ 143351 w 400050"/>
                <a:gd name="connsiteY4" fmla="*/ 243364 h 400050"/>
                <a:gd name="connsiteX5" fmla="*/ 143351 w 400050"/>
                <a:gd name="connsiteY5" fmla="*/ 397669 h 400050"/>
                <a:gd name="connsiteX6" fmla="*/ 260509 w 400050"/>
                <a:gd name="connsiteY6" fmla="*/ 397669 h 400050"/>
                <a:gd name="connsiteX7" fmla="*/ 260509 w 400050"/>
                <a:gd name="connsiteY7" fmla="*/ 243364 h 400050"/>
                <a:gd name="connsiteX8" fmla="*/ 396716 w 400050"/>
                <a:gd name="connsiteY8" fmla="*/ 7144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400050">
                  <a:moveTo>
                    <a:pt x="269081" y="7144"/>
                  </a:moveTo>
                  <a:lnTo>
                    <a:pt x="202406" y="133826"/>
                  </a:lnTo>
                  <a:lnTo>
                    <a:pt x="136684" y="7144"/>
                  </a:lnTo>
                  <a:lnTo>
                    <a:pt x="7144" y="7144"/>
                  </a:lnTo>
                  <a:lnTo>
                    <a:pt x="143351" y="243364"/>
                  </a:lnTo>
                  <a:lnTo>
                    <a:pt x="143351" y="397669"/>
                  </a:lnTo>
                  <a:lnTo>
                    <a:pt x="260509" y="397669"/>
                  </a:lnTo>
                  <a:lnTo>
                    <a:pt x="260509" y="243364"/>
                  </a:lnTo>
                  <a:lnTo>
                    <a:pt x="396716" y="7144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</a:endParaRPr>
            </a:p>
          </p:txBody>
        </p:sp>
      </p:grpSp>
      <p:pic>
        <p:nvPicPr>
          <p:cNvPr id="13" name="Picture 2" descr="kakaobank">
            <a:extLst>
              <a:ext uri="{FF2B5EF4-FFF2-40B4-BE49-F238E27FC236}">
                <a16:creationId xmlns:a16="http://schemas.microsoft.com/office/drawing/2014/main" id="{D7A368E1-B075-4B27-A6CE-6C8BF301F9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7" b="32298"/>
          <a:stretch/>
        </p:blipFill>
        <p:spPr bwMode="auto">
          <a:xfrm>
            <a:off x="273050" y="6616068"/>
            <a:ext cx="787014" cy="17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94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 bwMode="gray">
          <a:xfrm>
            <a:off x="272249" y="287338"/>
            <a:ext cx="9361500" cy="328612"/>
          </a:xfrm>
          <a:prstGeom prst="rect">
            <a:avLst/>
          </a:prstGeom>
        </p:spPr>
        <p:txBody>
          <a:bodyPr anchor="ctr"/>
          <a:lstStyle>
            <a:lvl1pPr>
              <a:defRPr sz="2000" baseline="0">
                <a:latin typeface="+mn-lt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Line 35"/>
          <p:cNvSpPr>
            <a:spLocks noChangeShapeType="1"/>
          </p:cNvSpPr>
          <p:nvPr userDrawn="1"/>
        </p:nvSpPr>
        <p:spPr bwMode="gray">
          <a:xfrm>
            <a:off x="272249" y="706438"/>
            <a:ext cx="9361500" cy="0"/>
          </a:xfrm>
          <a:prstGeom prst="line">
            <a:avLst/>
          </a:prstGeom>
          <a:ln w="19050"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 eaLnBrk="0" fontAlgn="auto" hangingPunct="0">
              <a:lnSpc>
                <a:spcPct val="106000"/>
              </a:lnSpc>
              <a:spcBef>
                <a:spcPct val="50000"/>
              </a:spcBef>
              <a:spcAft>
                <a:spcPts val="0"/>
              </a:spcAft>
              <a:buSzPct val="100000"/>
              <a:buFont typeface="Wingdings 2" pitchFamily="18" charset="2"/>
              <a:buNone/>
              <a:defRPr/>
            </a:pPr>
            <a:endParaRPr lang="en-US" sz="1100" baseline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" name="텍스트 개체 틀 2"/>
          <p:cNvSpPr>
            <a:spLocks noGrp="1"/>
          </p:cNvSpPr>
          <p:nvPr>
            <p:ph idx="1"/>
          </p:nvPr>
        </p:nvSpPr>
        <p:spPr bwMode="gray">
          <a:xfrm>
            <a:off x="272249" y="704419"/>
            <a:ext cx="9361500" cy="53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>
              <a:defRPr sz="1800" b="1" i="0" baseline="0">
                <a:latin typeface="+mn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617723" y="0"/>
            <a:ext cx="2288278" cy="706438"/>
          </a:xfrm>
          <a:prstGeom prst="rect">
            <a:avLst/>
          </a:prstGeom>
        </p:spPr>
        <p:txBody>
          <a:bodyPr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 kumimoji="0" lang="ko-KR" altLang="en-US" sz="1000" b="1" i="0" u="none" strike="noStrike" kern="0" cap="none" spc="0" normalizeH="0" baseline="0" noProof="0" dirty="0" smtClean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  <a:lvl2pPr marL="457200" indent="0">
              <a:buFontTx/>
              <a:buNone/>
              <a:defRPr/>
            </a:lvl2pPr>
          </a:lstStyle>
          <a:p>
            <a:pPr marL="0" marR="0" indent="0" algn="r" defTabSz="4572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</a:pPr>
            <a:endParaRPr kumimoji="0" lang="ko-KR" altLang="en-US" sz="1000" b="1" i="0" u="none" strike="noStrike" kern="0" cap="none" spc="0" normalizeH="0" baseline="0" noProof="0" dirty="0">
              <a:ln>
                <a:solidFill>
                  <a:srgbClr val="7F7E82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78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BA53B5C-2A13-41AD-B201-1CC9E2E5E3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98" imgH="499" progId="TCLayout.ActiveDocument.1">
                  <p:embed/>
                </p:oleObj>
              </mc:Choice>
              <mc:Fallback>
                <p:oleObj name="think-cell Slide" r:id="rId7" imgW="498" imgH="499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BA53B5C-2A13-41AD-B201-1CC9E2E5E3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689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3716" r:id="rId2"/>
    <p:sldLayoutId id="2147484060" r:id="rId3"/>
    <p:sldLayoutId id="2147484061" r:id="rId4"/>
  </p:sldLayoutIdLst>
  <p:txStyles>
    <p:titleStyle>
      <a:lvl1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  <a:ea typeface="맑은 고딕" pitchFamily="50" charset="-127"/>
        </a:defRPr>
      </a:lvl2pPr>
      <a:lvl3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  <a:ea typeface="맑은 고딕" pitchFamily="50" charset="-127"/>
        </a:defRPr>
      </a:lvl3pPr>
      <a:lvl4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  <a:ea typeface="맑은 고딕" pitchFamily="50" charset="-127"/>
        </a:defRPr>
      </a:lvl4pPr>
      <a:lvl5pPr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  <a:ea typeface="맑은 고딕" pitchFamily="50" charset="-127"/>
        </a:defRPr>
      </a:lvl5pPr>
      <a:lvl6pPr marL="4572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6pPr>
      <a:lvl7pPr marL="9144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7pPr>
      <a:lvl8pPr marL="13716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8pPr>
      <a:lvl9pPr marL="1828800" algn="l" rtl="0" eaLnBrk="1" fontAlgn="base" latinLnBrk="1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9pPr>
    </p:titleStyle>
    <p:bodyStyle>
      <a:lvl1pPr marL="360363" indent="-360363" algn="l" rtl="0" eaLnBrk="1" fontAlgn="base" latinLnBrk="1" hangingPunct="1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2400">
          <a:solidFill>
            <a:srgbClr val="646464"/>
          </a:solidFill>
          <a:latin typeface="+mn-lt"/>
          <a:ea typeface="+mn-ea"/>
          <a:cs typeface="+mn-cs"/>
        </a:defRPr>
      </a:lvl1pPr>
      <a:lvl2pPr marL="717550" indent="-355600" algn="l" rtl="0" eaLnBrk="1" fontAlgn="base" latinLnBrk="1" hangingPunct="1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2000">
          <a:solidFill>
            <a:srgbClr val="646464"/>
          </a:solidFill>
          <a:latin typeface="+mn-lt"/>
          <a:ea typeface="맑은 고딕" pitchFamily="50" charset="-127"/>
        </a:defRPr>
      </a:lvl2pPr>
      <a:lvl3pPr marL="1081088" indent="-361950" algn="l" rtl="0" eaLnBrk="1" fontAlgn="base" latinLnBrk="1" hangingPunct="1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>
          <a:solidFill>
            <a:srgbClr val="646464"/>
          </a:solidFill>
          <a:latin typeface="+mn-lt"/>
          <a:ea typeface="맑은 고딕" pitchFamily="50" charset="-127"/>
        </a:defRPr>
      </a:lvl3pPr>
      <a:lvl4pPr marL="1441450" indent="-358775" algn="l" rtl="0" eaLnBrk="1" fontAlgn="base" latinLnBrk="1" hangingPunct="1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600">
          <a:solidFill>
            <a:srgbClr val="646464"/>
          </a:solidFill>
          <a:latin typeface="+mn-lt"/>
          <a:ea typeface="맑은 고딕" pitchFamily="50" charset="-127"/>
        </a:defRPr>
      </a:lvl4pPr>
      <a:lvl5pPr marL="1800225" indent="-357188" algn="l" rtl="0" eaLnBrk="1" fontAlgn="base" latinLnBrk="1" hangingPunct="1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pitchFamily="34" charset="0"/>
        <a:buChar char="►"/>
        <a:defRPr sz="1600">
          <a:solidFill>
            <a:srgbClr val="646464"/>
          </a:solidFill>
          <a:latin typeface="+mn-lt"/>
          <a:ea typeface="맑은 고딕" pitchFamily="50" charset="-127"/>
        </a:defRPr>
      </a:lvl5pPr>
      <a:lvl6pPr marL="2257425" indent="-357188" algn="l" rtl="0" eaLnBrk="1" fontAlgn="base" latinLnBrk="1" hangingPunct="1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6pPr>
      <a:lvl7pPr marL="2714625" indent="-357188" algn="l" rtl="0" eaLnBrk="1" fontAlgn="base" latinLnBrk="1" hangingPunct="1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7pPr>
      <a:lvl8pPr marL="3171825" indent="-357188" algn="l" rtl="0" eaLnBrk="1" fontAlgn="base" latinLnBrk="1" hangingPunct="1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8pPr>
      <a:lvl9pPr marL="3629025" indent="-357188" algn="l" rtl="0" eaLnBrk="1" fontAlgn="base" latinLnBrk="1" hangingPunct="1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wmf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958253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Picture 50">
            <a:extLst>
              <a:ext uri="{FF2B5EF4-FFF2-40B4-BE49-F238E27FC236}">
                <a16:creationId xmlns:a16="http://schemas.microsoft.com/office/drawing/2014/main" id="{6AC469D7-2028-4B36-ADBB-B9C51409E2F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r="16645"/>
          <a:stretch/>
        </p:blipFill>
        <p:spPr>
          <a:xfrm>
            <a:off x="0" y="0"/>
            <a:ext cx="9934857" cy="6858000"/>
          </a:xfrm>
          <a:prstGeom prst="rect">
            <a:avLst/>
          </a:prstGeom>
        </p:spPr>
      </p:pic>
      <p:grpSp>
        <p:nvGrpSpPr>
          <p:cNvPr id="9" name="Group 116">
            <a:extLst>
              <a:ext uri="{FF2B5EF4-FFF2-40B4-BE49-F238E27FC236}">
                <a16:creationId xmlns:a16="http://schemas.microsoft.com/office/drawing/2014/main" id="{E72206E0-4AE8-4993-9805-E8A608B94C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68839" y="5771534"/>
            <a:ext cx="764021" cy="826115"/>
            <a:chOff x="5524" y="3544"/>
            <a:chExt cx="566" cy="612"/>
          </a:xfrm>
        </p:grpSpPr>
        <p:sp>
          <p:nvSpPr>
            <p:cNvPr id="10" name="AutoShape 115">
              <a:extLst>
                <a:ext uri="{FF2B5EF4-FFF2-40B4-BE49-F238E27FC236}">
                  <a16:creationId xmlns:a16="http://schemas.microsoft.com/office/drawing/2014/main" id="{D9C46F74-A919-412B-AAFD-9AE34A02B919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24" y="3544"/>
              <a:ext cx="566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" name="Freeform 117">
              <a:extLst>
                <a:ext uri="{FF2B5EF4-FFF2-40B4-BE49-F238E27FC236}">
                  <a16:creationId xmlns:a16="http://schemas.microsoft.com/office/drawing/2014/main" id="{84862AC4-36E4-4FD6-B668-08C000879A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4" y="3544"/>
              <a:ext cx="454" cy="153"/>
            </a:xfrm>
            <a:custGeom>
              <a:avLst/>
              <a:gdLst>
                <a:gd name="T0" fmla="*/ 2267 w 2267"/>
                <a:gd name="T1" fmla="*/ 0 h 916"/>
                <a:gd name="T2" fmla="*/ 0 w 2267"/>
                <a:gd name="T3" fmla="*/ 916 h 916"/>
                <a:gd name="T4" fmla="*/ 2267 w 2267"/>
                <a:gd name="T5" fmla="*/ 473 h 916"/>
                <a:gd name="T6" fmla="*/ 2267 w 2267"/>
                <a:gd name="T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7" h="916">
                  <a:moveTo>
                    <a:pt x="2267" y="0"/>
                  </a:moveTo>
                  <a:lnTo>
                    <a:pt x="0" y="916"/>
                  </a:lnTo>
                  <a:lnTo>
                    <a:pt x="2267" y="473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" name="Freeform 118">
              <a:extLst>
                <a:ext uri="{FF2B5EF4-FFF2-40B4-BE49-F238E27FC236}">
                  <a16:creationId xmlns:a16="http://schemas.microsoft.com/office/drawing/2014/main" id="{C6250293-1B87-46B2-AD99-099D723924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24" y="3760"/>
              <a:ext cx="566" cy="396"/>
            </a:xfrm>
            <a:custGeom>
              <a:avLst/>
              <a:gdLst>
                <a:gd name="T0" fmla="*/ 213 w 2830"/>
                <a:gd name="T1" fmla="*/ 1612 h 2375"/>
                <a:gd name="T2" fmla="*/ 232 w 2830"/>
                <a:gd name="T3" fmla="*/ 1823 h 2375"/>
                <a:gd name="T4" fmla="*/ 139 w 2830"/>
                <a:gd name="T5" fmla="*/ 1837 h 2375"/>
                <a:gd name="T6" fmla="*/ 322 w 2830"/>
                <a:gd name="T7" fmla="*/ 1788 h 2375"/>
                <a:gd name="T8" fmla="*/ 381 w 2830"/>
                <a:gd name="T9" fmla="*/ 1885 h 2375"/>
                <a:gd name="T10" fmla="*/ 1045 w 2830"/>
                <a:gd name="T11" fmla="*/ 1677 h 2375"/>
                <a:gd name="T12" fmla="*/ 1115 w 2830"/>
                <a:gd name="T13" fmla="*/ 1764 h 2375"/>
                <a:gd name="T14" fmla="*/ 638 w 2830"/>
                <a:gd name="T15" fmla="*/ 1570 h 2375"/>
                <a:gd name="T16" fmla="*/ 677 w 2830"/>
                <a:gd name="T17" fmla="*/ 1736 h 2375"/>
                <a:gd name="T18" fmla="*/ 788 w 2830"/>
                <a:gd name="T19" fmla="*/ 1882 h 2375"/>
                <a:gd name="T20" fmla="*/ 763 w 2830"/>
                <a:gd name="T21" fmla="*/ 1710 h 2375"/>
                <a:gd name="T22" fmla="*/ 1852 w 2830"/>
                <a:gd name="T23" fmla="*/ 1889 h 2375"/>
                <a:gd name="T24" fmla="*/ 1977 w 2830"/>
                <a:gd name="T25" fmla="*/ 1773 h 2375"/>
                <a:gd name="T26" fmla="*/ 1925 w 2830"/>
                <a:gd name="T27" fmla="*/ 1757 h 2375"/>
                <a:gd name="T28" fmla="*/ 1887 w 2830"/>
                <a:gd name="T29" fmla="*/ 1710 h 2375"/>
                <a:gd name="T30" fmla="*/ 1200 w 2830"/>
                <a:gd name="T31" fmla="*/ 1761 h 2375"/>
                <a:gd name="T32" fmla="*/ 1324 w 2830"/>
                <a:gd name="T33" fmla="*/ 1872 h 2375"/>
                <a:gd name="T34" fmla="*/ 1350 w 2830"/>
                <a:gd name="T35" fmla="*/ 1953 h 2375"/>
                <a:gd name="T36" fmla="*/ 1254 w 2830"/>
                <a:gd name="T37" fmla="*/ 1808 h 2375"/>
                <a:gd name="T38" fmla="*/ 1583 w 2830"/>
                <a:gd name="T39" fmla="*/ 1703 h 2375"/>
                <a:gd name="T40" fmla="*/ 1496 w 2830"/>
                <a:gd name="T41" fmla="*/ 1805 h 2375"/>
                <a:gd name="T42" fmla="*/ 1670 w 2830"/>
                <a:gd name="T43" fmla="*/ 1736 h 2375"/>
                <a:gd name="T44" fmla="*/ 1545 w 2830"/>
                <a:gd name="T45" fmla="*/ 1814 h 2375"/>
                <a:gd name="T46" fmla="*/ 1566 w 2830"/>
                <a:gd name="T47" fmla="*/ 1845 h 2375"/>
                <a:gd name="T48" fmla="*/ 2053 w 2830"/>
                <a:gd name="T49" fmla="*/ 1794 h 2375"/>
                <a:gd name="T50" fmla="*/ 2041 w 2830"/>
                <a:gd name="T51" fmla="*/ 1678 h 2375"/>
                <a:gd name="T52" fmla="*/ 2099 w 2830"/>
                <a:gd name="T53" fmla="*/ 1894 h 2375"/>
                <a:gd name="T54" fmla="*/ 2127 w 2830"/>
                <a:gd name="T55" fmla="*/ 1735 h 2375"/>
                <a:gd name="T56" fmla="*/ 2665 w 2830"/>
                <a:gd name="T57" fmla="*/ 1777 h 2375"/>
                <a:gd name="T58" fmla="*/ 2502 w 2830"/>
                <a:gd name="T59" fmla="*/ 1708 h 2375"/>
                <a:gd name="T60" fmla="*/ 2614 w 2830"/>
                <a:gd name="T61" fmla="*/ 1889 h 2375"/>
                <a:gd name="T62" fmla="*/ 2418 w 2830"/>
                <a:gd name="T63" fmla="*/ 1810 h 2375"/>
                <a:gd name="T64" fmla="*/ 2387 w 2830"/>
                <a:gd name="T65" fmla="*/ 1881 h 2375"/>
                <a:gd name="T66" fmla="*/ 2259 w 2830"/>
                <a:gd name="T67" fmla="*/ 1890 h 2375"/>
                <a:gd name="T68" fmla="*/ 2287 w 2830"/>
                <a:gd name="T69" fmla="*/ 1840 h 2375"/>
                <a:gd name="T70" fmla="*/ 2747 w 2830"/>
                <a:gd name="T71" fmla="*/ 1664 h 2375"/>
                <a:gd name="T72" fmla="*/ 893 w 2830"/>
                <a:gd name="T73" fmla="*/ 1889 h 2375"/>
                <a:gd name="T74" fmla="*/ 2214 w 2830"/>
                <a:gd name="T75" fmla="*/ 2101 h 2375"/>
                <a:gd name="T76" fmla="*/ 2300 w 2830"/>
                <a:gd name="T77" fmla="*/ 2285 h 2375"/>
                <a:gd name="T78" fmla="*/ 2278 w 2830"/>
                <a:gd name="T79" fmla="*/ 2106 h 2375"/>
                <a:gd name="T80" fmla="*/ 574 w 2830"/>
                <a:gd name="T81" fmla="*/ 2110 h 2375"/>
                <a:gd name="T82" fmla="*/ 616 w 2830"/>
                <a:gd name="T83" fmla="*/ 2121 h 2375"/>
                <a:gd name="T84" fmla="*/ 185 w 2830"/>
                <a:gd name="T85" fmla="*/ 2168 h 2375"/>
                <a:gd name="T86" fmla="*/ 284 w 2830"/>
                <a:gd name="T87" fmla="*/ 2207 h 2375"/>
                <a:gd name="T88" fmla="*/ 461 w 2830"/>
                <a:gd name="T89" fmla="*/ 2207 h 2375"/>
                <a:gd name="T90" fmla="*/ 343 w 2830"/>
                <a:gd name="T91" fmla="*/ 2218 h 2375"/>
                <a:gd name="T92" fmla="*/ 403 w 2830"/>
                <a:gd name="T93" fmla="*/ 2218 h 2375"/>
                <a:gd name="T94" fmla="*/ 2014 w 2830"/>
                <a:gd name="T95" fmla="*/ 2071 h 2375"/>
                <a:gd name="T96" fmla="*/ 1464 w 2830"/>
                <a:gd name="T97" fmla="*/ 2058 h 2375"/>
                <a:gd name="T98" fmla="*/ 1775 w 2830"/>
                <a:gd name="T99" fmla="*/ 2078 h 2375"/>
                <a:gd name="T100" fmla="*/ 1835 w 2830"/>
                <a:gd name="T101" fmla="*/ 2289 h 2375"/>
                <a:gd name="T102" fmla="*/ 1888 w 2830"/>
                <a:gd name="T103" fmla="*/ 2073 h 2375"/>
                <a:gd name="T104" fmla="*/ 1835 w 2830"/>
                <a:gd name="T105" fmla="*/ 2105 h 2375"/>
                <a:gd name="T106" fmla="*/ 703 w 2830"/>
                <a:gd name="T107" fmla="*/ 1964 h 2375"/>
                <a:gd name="T108" fmla="*/ 1101 w 2830"/>
                <a:gd name="T109" fmla="*/ 2068 h 2375"/>
                <a:gd name="T110" fmla="*/ 1015 w 2830"/>
                <a:gd name="T111" fmla="*/ 2118 h 2375"/>
                <a:gd name="T112" fmla="*/ 1173 w 2830"/>
                <a:gd name="T113" fmla="*/ 2110 h 2375"/>
                <a:gd name="T114" fmla="*/ 1269 w 2830"/>
                <a:gd name="T115" fmla="*/ 2283 h 2375"/>
                <a:gd name="T116" fmla="*/ 1286 w 2830"/>
                <a:gd name="T117" fmla="*/ 2368 h 2375"/>
                <a:gd name="T118" fmla="*/ 1241 w 2830"/>
                <a:gd name="T119" fmla="*/ 2234 h 2375"/>
                <a:gd name="T120" fmla="*/ 910 w 2830"/>
                <a:gd name="T121" fmla="*/ 2158 h 2375"/>
                <a:gd name="T122" fmla="*/ 364 w 2830"/>
                <a:gd name="T123" fmla="*/ 978 h 2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30" h="2375">
                  <a:moveTo>
                    <a:pt x="236" y="1790"/>
                  </a:moveTo>
                  <a:lnTo>
                    <a:pt x="236" y="1790"/>
                  </a:lnTo>
                  <a:lnTo>
                    <a:pt x="236" y="1782"/>
                  </a:lnTo>
                  <a:lnTo>
                    <a:pt x="235" y="1776"/>
                  </a:lnTo>
                  <a:lnTo>
                    <a:pt x="232" y="1762"/>
                  </a:lnTo>
                  <a:lnTo>
                    <a:pt x="227" y="1751"/>
                  </a:lnTo>
                  <a:lnTo>
                    <a:pt x="220" y="1742"/>
                  </a:lnTo>
                  <a:lnTo>
                    <a:pt x="213" y="1735"/>
                  </a:lnTo>
                  <a:lnTo>
                    <a:pt x="206" y="1730"/>
                  </a:lnTo>
                  <a:lnTo>
                    <a:pt x="200" y="1725"/>
                  </a:lnTo>
                  <a:lnTo>
                    <a:pt x="194" y="1722"/>
                  </a:lnTo>
                  <a:lnTo>
                    <a:pt x="194" y="1722"/>
                  </a:lnTo>
                  <a:lnTo>
                    <a:pt x="201" y="1716"/>
                  </a:lnTo>
                  <a:lnTo>
                    <a:pt x="207" y="1711"/>
                  </a:lnTo>
                  <a:lnTo>
                    <a:pt x="212" y="1704"/>
                  </a:lnTo>
                  <a:lnTo>
                    <a:pt x="217" y="1696"/>
                  </a:lnTo>
                  <a:lnTo>
                    <a:pt x="222" y="1688"/>
                  </a:lnTo>
                  <a:lnTo>
                    <a:pt x="224" y="1679"/>
                  </a:lnTo>
                  <a:lnTo>
                    <a:pt x="226" y="1670"/>
                  </a:lnTo>
                  <a:lnTo>
                    <a:pt x="226" y="1660"/>
                  </a:lnTo>
                  <a:lnTo>
                    <a:pt x="226" y="1660"/>
                  </a:lnTo>
                  <a:lnTo>
                    <a:pt x="226" y="1651"/>
                  </a:lnTo>
                  <a:lnTo>
                    <a:pt x="225" y="1642"/>
                  </a:lnTo>
                  <a:lnTo>
                    <a:pt x="223" y="1635"/>
                  </a:lnTo>
                  <a:lnTo>
                    <a:pt x="220" y="1627"/>
                  </a:lnTo>
                  <a:lnTo>
                    <a:pt x="217" y="1619"/>
                  </a:lnTo>
                  <a:lnTo>
                    <a:pt x="213" y="1612"/>
                  </a:lnTo>
                  <a:lnTo>
                    <a:pt x="208" y="1607"/>
                  </a:lnTo>
                  <a:lnTo>
                    <a:pt x="203" y="1601"/>
                  </a:lnTo>
                  <a:lnTo>
                    <a:pt x="197" y="1596"/>
                  </a:lnTo>
                  <a:lnTo>
                    <a:pt x="191" y="1592"/>
                  </a:lnTo>
                  <a:lnTo>
                    <a:pt x="184" y="1589"/>
                  </a:lnTo>
                  <a:lnTo>
                    <a:pt x="176" y="1585"/>
                  </a:lnTo>
                  <a:lnTo>
                    <a:pt x="168" y="1583"/>
                  </a:lnTo>
                  <a:lnTo>
                    <a:pt x="159" y="1581"/>
                  </a:lnTo>
                  <a:lnTo>
                    <a:pt x="150" y="1581"/>
                  </a:lnTo>
                  <a:lnTo>
                    <a:pt x="140" y="1580"/>
                  </a:lnTo>
                  <a:lnTo>
                    <a:pt x="20" y="1580"/>
                  </a:lnTo>
                  <a:lnTo>
                    <a:pt x="20" y="1889"/>
                  </a:lnTo>
                  <a:lnTo>
                    <a:pt x="139" y="1889"/>
                  </a:lnTo>
                  <a:lnTo>
                    <a:pt x="139" y="1889"/>
                  </a:lnTo>
                  <a:lnTo>
                    <a:pt x="150" y="1889"/>
                  </a:lnTo>
                  <a:lnTo>
                    <a:pt x="160" y="1888"/>
                  </a:lnTo>
                  <a:lnTo>
                    <a:pt x="170" y="1885"/>
                  </a:lnTo>
                  <a:lnTo>
                    <a:pt x="179" y="1882"/>
                  </a:lnTo>
                  <a:lnTo>
                    <a:pt x="188" y="1879"/>
                  </a:lnTo>
                  <a:lnTo>
                    <a:pt x="196" y="1874"/>
                  </a:lnTo>
                  <a:lnTo>
                    <a:pt x="203" y="1869"/>
                  </a:lnTo>
                  <a:lnTo>
                    <a:pt x="209" y="1863"/>
                  </a:lnTo>
                  <a:lnTo>
                    <a:pt x="215" y="1856"/>
                  </a:lnTo>
                  <a:lnTo>
                    <a:pt x="220" y="1849"/>
                  </a:lnTo>
                  <a:lnTo>
                    <a:pt x="226" y="1841"/>
                  </a:lnTo>
                  <a:lnTo>
                    <a:pt x="229" y="1832"/>
                  </a:lnTo>
                  <a:lnTo>
                    <a:pt x="232" y="1823"/>
                  </a:lnTo>
                  <a:lnTo>
                    <a:pt x="234" y="1813"/>
                  </a:lnTo>
                  <a:lnTo>
                    <a:pt x="235" y="1801"/>
                  </a:lnTo>
                  <a:lnTo>
                    <a:pt x="236" y="1790"/>
                  </a:lnTo>
                  <a:lnTo>
                    <a:pt x="236" y="1790"/>
                  </a:lnTo>
                  <a:close/>
                  <a:moveTo>
                    <a:pt x="139" y="1837"/>
                  </a:moveTo>
                  <a:lnTo>
                    <a:pt x="72" y="1837"/>
                  </a:lnTo>
                  <a:lnTo>
                    <a:pt x="72" y="1749"/>
                  </a:lnTo>
                  <a:lnTo>
                    <a:pt x="139" y="1749"/>
                  </a:lnTo>
                  <a:lnTo>
                    <a:pt x="139" y="1749"/>
                  </a:lnTo>
                  <a:lnTo>
                    <a:pt x="149" y="1750"/>
                  </a:lnTo>
                  <a:lnTo>
                    <a:pt x="157" y="1751"/>
                  </a:lnTo>
                  <a:lnTo>
                    <a:pt x="164" y="1754"/>
                  </a:lnTo>
                  <a:lnTo>
                    <a:pt x="170" y="1760"/>
                  </a:lnTo>
                  <a:lnTo>
                    <a:pt x="175" y="1766"/>
                  </a:lnTo>
                  <a:lnTo>
                    <a:pt x="178" y="1773"/>
                  </a:lnTo>
                  <a:lnTo>
                    <a:pt x="180" y="1782"/>
                  </a:lnTo>
                  <a:lnTo>
                    <a:pt x="181" y="1792"/>
                  </a:lnTo>
                  <a:lnTo>
                    <a:pt x="181" y="1792"/>
                  </a:lnTo>
                  <a:lnTo>
                    <a:pt x="180" y="1803"/>
                  </a:lnTo>
                  <a:lnTo>
                    <a:pt x="178" y="1812"/>
                  </a:lnTo>
                  <a:lnTo>
                    <a:pt x="174" y="1819"/>
                  </a:lnTo>
                  <a:lnTo>
                    <a:pt x="170" y="1825"/>
                  </a:lnTo>
                  <a:lnTo>
                    <a:pt x="164" y="1831"/>
                  </a:lnTo>
                  <a:lnTo>
                    <a:pt x="157" y="1834"/>
                  </a:lnTo>
                  <a:lnTo>
                    <a:pt x="148" y="1836"/>
                  </a:lnTo>
                  <a:lnTo>
                    <a:pt x="139" y="1837"/>
                  </a:lnTo>
                  <a:lnTo>
                    <a:pt x="139" y="1837"/>
                  </a:lnTo>
                  <a:close/>
                  <a:moveTo>
                    <a:pt x="138" y="1698"/>
                  </a:moveTo>
                  <a:lnTo>
                    <a:pt x="72" y="1698"/>
                  </a:lnTo>
                  <a:lnTo>
                    <a:pt x="72" y="1632"/>
                  </a:lnTo>
                  <a:lnTo>
                    <a:pt x="136" y="1632"/>
                  </a:lnTo>
                  <a:lnTo>
                    <a:pt x="136" y="1632"/>
                  </a:lnTo>
                  <a:lnTo>
                    <a:pt x="144" y="1633"/>
                  </a:lnTo>
                  <a:lnTo>
                    <a:pt x="152" y="1635"/>
                  </a:lnTo>
                  <a:lnTo>
                    <a:pt x="158" y="1637"/>
                  </a:lnTo>
                  <a:lnTo>
                    <a:pt x="163" y="1640"/>
                  </a:lnTo>
                  <a:lnTo>
                    <a:pt x="167" y="1646"/>
                  </a:lnTo>
                  <a:lnTo>
                    <a:pt x="170" y="1651"/>
                  </a:lnTo>
                  <a:lnTo>
                    <a:pt x="171" y="1658"/>
                  </a:lnTo>
                  <a:lnTo>
                    <a:pt x="172" y="1666"/>
                  </a:lnTo>
                  <a:lnTo>
                    <a:pt x="172" y="1666"/>
                  </a:lnTo>
                  <a:lnTo>
                    <a:pt x="172" y="1672"/>
                  </a:lnTo>
                  <a:lnTo>
                    <a:pt x="171" y="1677"/>
                  </a:lnTo>
                  <a:lnTo>
                    <a:pt x="169" y="1683"/>
                  </a:lnTo>
                  <a:lnTo>
                    <a:pt x="166" y="1687"/>
                  </a:lnTo>
                  <a:lnTo>
                    <a:pt x="161" y="1692"/>
                  </a:lnTo>
                  <a:lnTo>
                    <a:pt x="155" y="1695"/>
                  </a:lnTo>
                  <a:lnTo>
                    <a:pt x="148" y="1697"/>
                  </a:lnTo>
                  <a:lnTo>
                    <a:pt x="138" y="1698"/>
                  </a:lnTo>
                  <a:lnTo>
                    <a:pt x="138" y="1698"/>
                  </a:lnTo>
                  <a:close/>
                  <a:moveTo>
                    <a:pt x="271" y="1791"/>
                  </a:moveTo>
                  <a:lnTo>
                    <a:pt x="271" y="1664"/>
                  </a:lnTo>
                  <a:lnTo>
                    <a:pt x="322" y="1664"/>
                  </a:lnTo>
                  <a:lnTo>
                    <a:pt x="322" y="1788"/>
                  </a:lnTo>
                  <a:lnTo>
                    <a:pt x="322" y="1788"/>
                  </a:lnTo>
                  <a:lnTo>
                    <a:pt x="322" y="1800"/>
                  </a:lnTo>
                  <a:lnTo>
                    <a:pt x="324" y="1813"/>
                  </a:lnTo>
                  <a:lnTo>
                    <a:pt x="327" y="1822"/>
                  </a:lnTo>
                  <a:lnTo>
                    <a:pt x="331" y="1829"/>
                  </a:lnTo>
                  <a:lnTo>
                    <a:pt x="336" y="1835"/>
                  </a:lnTo>
                  <a:lnTo>
                    <a:pt x="342" y="1840"/>
                  </a:lnTo>
                  <a:lnTo>
                    <a:pt x="350" y="1842"/>
                  </a:lnTo>
                  <a:lnTo>
                    <a:pt x="359" y="1843"/>
                  </a:lnTo>
                  <a:lnTo>
                    <a:pt x="359" y="1843"/>
                  </a:lnTo>
                  <a:lnTo>
                    <a:pt x="368" y="1842"/>
                  </a:lnTo>
                  <a:lnTo>
                    <a:pt x="375" y="1840"/>
                  </a:lnTo>
                  <a:lnTo>
                    <a:pt x="382" y="1835"/>
                  </a:lnTo>
                  <a:lnTo>
                    <a:pt x="387" y="1829"/>
                  </a:lnTo>
                  <a:lnTo>
                    <a:pt x="391" y="1822"/>
                  </a:lnTo>
                  <a:lnTo>
                    <a:pt x="394" y="1812"/>
                  </a:lnTo>
                  <a:lnTo>
                    <a:pt x="396" y="1800"/>
                  </a:lnTo>
                  <a:lnTo>
                    <a:pt x="396" y="1788"/>
                  </a:lnTo>
                  <a:lnTo>
                    <a:pt x="396" y="1664"/>
                  </a:lnTo>
                  <a:lnTo>
                    <a:pt x="447" y="1664"/>
                  </a:lnTo>
                  <a:lnTo>
                    <a:pt x="447" y="1889"/>
                  </a:lnTo>
                  <a:lnTo>
                    <a:pt x="396" y="1889"/>
                  </a:lnTo>
                  <a:lnTo>
                    <a:pt x="396" y="1871"/>
                  </a:lnTo>
                  <a:lnTo>
                    <a:pt x="396" y="1871"/>
                  </a:lnTo>
                  <a:lnTo>
                    <a:pt x="392" y="1877"/>
                  </a:lnTo>
                  <a:lnTo>
                    <a:pt x="386" y="1881"/>
                  </a:lnTo>
                  <a:lnTo>
                    <a:pt x="381" y="1885"/>
                  </a:lnTo>
                  <a:lnTo>
                    <a:pt x="375" y="1888"/>
                  </a:lnTo>
                  <a:lnTo>
                    <a:pt x="369" y="1891"/>
                  </a:lnTo>
                  <a:lnTo>
                    <a:pt x="362" y="1892"/>
                  </a:lnTo>
                  <a:lnTo>
                    <a:pt x="355" y="1893"/>
                  </a:lnTo>
                  <a:lnTo>
                    <a:pt x="348" y="1894"/>
                  </a:lnTo>
                  <a:lnTo>
                    <a:pt x="348" y="1894"/>
                  </a:lnTo>
                  <a:lnTo>
                    <a:pt x="336" y="1893"/>
                  </a:lnTo>
                  <a:lnTo>
                    <a:pt x="326" y="1891"/>
                  </a:lnTo>
                  <a:lnTo>
                    <a:pt x="317" y="1888"/>
                  </a:lnTo>
                  <a:lnTo>
                    <a:pt x="307" y="1883"/>
                  </a:lnTo>
                  <a:lnTo>
                    <a:pt x="300" y="1878"/>
                  </a:lnTo>
                  <a:lnTo>
                    <a:pt x="294" y="1872"/>
                  </a:lnTo>
                  <a:lnTo>
                    <a:pt x="289" y="1864"/>
                  </a:lnTo>
                  <a:lnTo>
                    <a:pt x="284" y="1856"/>
                  </a:lnTo>
                  <a:lnTo>
                    <a:pt x="281" y="1849"/>
                  </a:lnTo>
                  <a:lnTo>
                    <a:pt x="278" y="1841"/>
                  </a:lnTo>
                  <a:lnTo>
                    <a:pt x="274" y="1823"/>
                  </a:lnTo>
                  <a:lnTo>
                    <a:pt x="272" y="1806"/>
                  </a:lnTo>
                  <a:lnTo>
                    <a:pt x="271" y="1791"/>
                  </a:lnTo>
                  <a:lnTo>
                    <a:pt x="271" y="1791"/>
                  </a:lnTo>
                  <a:close/>
                  <a:moveTo>
                    <a:pt x="1040" y="1889"/>
                  </a:moveTo>
                  <a:lnTo>
                    <a:pt x="989" y="1889"/>
                  </a:lnTo>
                  <a:lnTo>
                    <a:pt x="989" y="1664"/>
                  </a:lnTo>
                  <a:lnTo>
                    <a:pt x="1040" y="1664"/>
                  </a:lnTo>
                  <a:lnTo>
                    <a:pt x="1040" y="1683"/>
                  </a:lnTo>
                  <a:lnTo>
                    <a:pt x="1040" y="1683"/>
                  </a:lnTo>
                  <a:lnTo>
                    <a:pt x="1045" y="1677"/>
                  </a:lnTo>
                  <a:lnTo>
                    <a:pt x="1050" y="1672"/>
                  </a:lnTo>
                  <a:lnTo>
                    <a:pt x="1056" y="1668"/>
                  </a:lnTo>
                  <a:lnTo>
                    <a:pt x="1062" y="1665"/>
                  </a:lnTo>
                  <a:lnTo>
                    <a:pt x="1069" y="1661"/>
                  </a:lnTo>
                  <a:lnTo>
                    <a:pt x="1075" y="1660"/>
                  </a:lnTo>
                  <a:lnTo>
                    <a:pt x="1083" y="1659"/>
                  </a:lnTo>
                  <a:lnTo>
                    <a:pt x="1090" y="1658"/>
                  </a:lnTo>
                  <a:lnTo>
                    <a:pt x="1090" y="1658"/>
                  </a:lnTo>
                  <a:lnTo>
                    <a:pt x="1099" y="1659"/>
                  </a:lnTo>
                  <a:lnTo>
                    <a:pt x="1108" y="1660"/>
                  </a:lnTo>
                  <a:lnTo>
                    <a:pt x="1116" y="1663"/>
                  </a:lnTo>
                  <a:lnTo>
                    <a:pt x="1123" y="1665"/>
                  </a:lnTo>
                  <a:lnTo>
                    <a:pt x="1130" y="1668"/>
                  </a:lnTo>
                  <a:lnTo>
                    <a:pt x="1136" y="1674"/>
                  </a:lnTo>
                  <a:lnTo>
                    <a:pt x="1141" y="1678"/>
                  </a:lnTo>
                  <a:lnTo>
                    <a:pt x="1146" y="1685"/>
                  </a:lnTo>
                  <a:lnTo>
                    <a:pt x="1151" y="1692"/>
                  </a:lnTo>
                  <a:lnTo>
                    <a:pt x="1154" y="1700"/>
                  </a:lnTo>
                  <a:lnTo>
                    <a:pt x="1158" y="1707"/>
                  </a:lnTo>
                  <a:lnTo>
                    <a:pt x="1160" y="1716"/>
                  </a:lnTo>
                  <a:lnTo>
                    <a:pt x="1162" y="1726"/>
                  </a:lnTo>
                  <a:lnTo>
                    <a:pt x="1164" y="1738"/>
                  </a:lnTo>
                  <a:lnTo>
                    <a:pt x="1165" y="1749"/>
                  </a:lnTo>
                  <a:lnTo>
                    <a:pt x="1165" y="1761"/>
                  </a:lnTo>
                  <a:lnTo>
                    <a:pt x="1165" y="1889"/>
                  </a:lnTo>
                  <a:lnTo>
                    <a:pt x="1115" y="1889"/>
                  </a:lnTo>
                  <a:lnTo>
                    <a:pt x="1115" y="1764"/>
                  </a:lnTo>
                  <a:lnTo>
                    <a:pt x="1115" y="1764"/>
                  </a:lnTo>
                  <a:lnTo>
                    <a:pt x="1115" y="1751"/>
                  </a:lnTo>
                  <a:lnTo>
                    <a:pt x="1113" y="1740"/>
                  </a:lnTo>
                  <a:lnTo>
                    <a:pt x="1110" y="1731"/>
                  </a:lnTo>
                  <a:lnTo>
                    <a:pt x="1106" y="1723"/>
                  </a:lnTo>
                  <a:lnTo>
                    <a:pt x="1100" y="1717"/>
                  </a:lnTo>
                  <a:lnTo>
                    <a:pt x="1094" y="1713"/>
                  </a:lnTo>
                  <a:lnTo>
                    <a:pt x="1087" y="1711"/>
                  </a:lnTo>
                  <a:lnTo>
                    <a:pt x="1078" y="1710"/>
                  </a:lnTo>
                  <a:lnTo>
                    <a:pt x="1078" y="1710"/>
                  </a:lnTo>
                  <a:lnTo>
                    <a:pt x="1069" y="1711"/>
                  </a:lnTo>
                  <a:lnTo>
                    <a:pt x="1061" y="1713"/>
                  </a:lnTo>
                  <a:lnTo>
                    <a:pt x="1055" y="1717"/>
                  </a:lnTo>
                  <a:lnTo>
                    <a:pt x="1050" y="1723"/>
                  </a:lnTo>
                  <a:lnTo>
                    <a:pt x="1045" y="1731"/>
                  </a:lnTo>
                  <a:lnTo>
                    <a:pt x="1042" y="1741"/>
                  </a:lnTo>
                  <a:lnTo>
                    <a:pt x="1040" y="1752"/>
                  </a:lnTo>
                  <a:lnTo>
                    <a:pt x="1040" y="1764"/>
                  </a:lnTo>
                  <a:lnTo>
                    <a:pt x="1040" y="1889"/>
                  </a:lnTo>
                  <a:close/>
                  <a:moveTo>
                    <a:pt x="543" y="1776"/>
                  </a:moveTo>
                  <a:lnTo>
                    <a:pt x="543" y="1889"/>
                  </a:lnTo>
                  <a:lnTo>
                    <a:pt x="493" y="1889"/>
                  </a:lnTo>
                  <a:lnTo>
                    <a:pt x="493" y="1664"/>
                  </a:lnTo>
                  <a:lnTo>
                    <a:pt x="543" y="1664"/>
                  </a:lnTo>
                  <a:lnTo>
                    <a:pt x="543" y="1776"/>
                  </a:lnTo>
                  <a:close/>
                  <a:moveTo>
                    <a:pt x="588" y="1598"/>
                  </a:moveTo>
                  <a:lnTo>
                    <a:pt x="638" y="1570"/>
                  </a:lnTo>
                  <a:lnTo>
                    <a:pt x="638" y="1773"/>
                  </a:lnTo>
                  <a:lnTo>
                    <a:pt x="638" y="1889"/>
                  </a:lnTo>
                  <a:lnTo>
                    <a:pt x="588" y="1889"/>
                  </a:lnTo>
                  <a:lnTo>
                    <a:pt x="588" y="1598"/>
                  </a:lnTo>
                  <a:close/>
                  <a:moveTo>
                    <a:pt x="798" y="1679"/>
                  </a:moveTo>
                  <a:lnTo>
                    <a:pt x="798" y="1679"/>
                  </a:lnTo>
                  <a:lnTo>
                    <a:pt x="794" y="1674"/>
                  </a:lnTo>
                  <a:lnTo>
                    <a:pt x="789" y="1670"/>
                  </a:lnTo>
                  <a:lnTo>
                    <a:pt x="783" y="1666"/>
                  </a:lnTo>
                  <a:lnTo>
                    <a:pt x="778" y="1664"/>
                  </a:lnTo>
                  <a:lnTo>
                    <a:pt x="772" y="1661"/>
                  </a:lnTo>
                  <a:lnTo>
                    <a:pt x="766" y="1659"/>
                  </a:lnTo>
                  <a:lnTo>
                    <a:pt x="754" y="1658"/>
                  </a:lnTo>
                  <a:lnTo>
                    <a:pt x="754" y="1658"/>
                  </a:lnTo>
                  <a:lnTo>
                    <a:pt x="744" y="1659"/>
                  </a:lnTo>
                  <a:lnTo>
                    <a:pt x="735" y="1660"/>
                  </a:lnTo>
                  <a:lnTo>
                    <a:pt x="727" y="1663"/>
                  </a:lnTo>
                  <a:lnTo>
                    <a:pt x="720" y="1666"/>
                  </a:lnTo>
                  <a:lnTo>
                    <a:pt x="713" y="1670"/>
                  </a:lnTo>
                  <a:lnTo>
                    <a:pt x="706" y="1676"/>
                  </a:lnTo>
                  <a:lnTo>
                    <a:pt x="700" y="1683"/>
                  </a:lnTo>
                  <a:lnTo>
                    <a:pt x="695" y="1689"/>
                  </a:lnTo>
                  <a:lnTo>
                    <a:pt x="690" y="1697"/>
                  </a:lnTo>
                  <a:lnTo>
                    <a:pt x="686" y="1706"/>
                  </a:lnTo>
                  <a:lnTo>
                    <a:pt x="682" y="1715"/>
                  </a:lnTo>
                  <a:lnTo>
                    <a:pt x="679" y="1725"/>
                  </a:lnTo>
                  <a:lnTo>
                    <a:pt x="677" y="1736"/>
                  </a:lnTo>
                  <a:lnTo>
                    <a:pt x="675" y="1749"/>
                  </a:lnTo>
                  <a:lnTo>
                    <a:pt x="674" y="1761"/>
                  </a:lnTo>
                  <a:lnTo>
                    <a:pt x="674" y="1773"/>
                  </a:lnTo>
                  <a:lnTo>
                    <a:pt x="674" y="1773"/>
                  </a:lnTo>
                  <a:lnTo>
                    <a:pt x="674" y="1788"/>
                  </a:lnTo>
                  <a:lnTo>
                    <a:pt x="675" y="1800"/>
                  </a:lnTo>
                  <a:lnTo>
                    <a:pt x="677" y="1813"/>
                  </a:lnTo>
                  <a:lnTo>
                    <a:pt x="679" y="1824"/>
                  </a:lnTo>
                  <a:lnTo>
                    <a:pt x="682" y="1835"/>
                  </a:lnTo>
                  <a:lnTo>
                    <a:pt x="685" y="1845"/>
                  </a:lnTo>
                  <a:lnTo>
                    <a:pt x="689" y="1854"/>
                  </a:lnTo>
                  <a:lnTo>
                    <a:pt x="694" y="1862"/>
                  </a:lnTo>
                  <a:lnTo>
                    <a:pt x="700" y="1870"/>
                  </a:lnTo>
                  <a:lnTo>
                    <a:pt x="705" y="1875"/>
                  </a:lnTo>
                  <a:lnTo>
                    <a:pt x="712" y="1881"/>
                  </a:lnTo>
                  <a:lnTo>
                    <a:pt x="719" y="1885"/>
                  </a:lnTo>
                  <a:lnTo>
                    <a:pt x="726" y="1889"/>
                  </a:lnTo>
                  <a:lnTo>
                    <a:pt x="734" y="1892"/>
                  </a:lnTo>
                  <a:lnTo>
                    <a:pt x="743" y="1893"/>
                  </a:lnTo>
                  <a:lnTo>
                    <a:pt x="753" y="1894"/>
                  </a:lnTo>
                  <a:lnTo>
                    <a:pt x="753" y="1894"/>
                  </a:lnTo>
                  <a:lnTo>
                    <a:pt x="759" y="1893"/>
                  </a:lnTo>
                  <a:lnTo>
                    <a:pt x="765" y="1892"/>
                  </a:lnTo>
                  <a:lnTo>
                    <a:pt x="771" y="1891"/>
                  </a:lnTo>
                  <a:lnTo>
                    <a:pt x="777" y="1889"/>
                  </a:lnTo>
                  <a:lnTo>
                    <a:pt x="782" y="1885"/>
                  </a:lnTo>
                  <a:lnTo>
                    <a:pt x="788" y="1882"/>
                  </a:lnTo>
                  <a:lnTo>
                    <a:pt x="793" y="1878"/>
                  </a:lnTo>
                  <a:lnTo>
                    <a:pt x="798" y="1872"/>
                  </a:lnTo>
                  <a:lnTo>
                    <a:pt x="798" y="1889"/>
                  </a:lnTo>
                  <a:lnTo>
                    <a:pt x="849" y="1889"/>
                  </a:lnTo>
                  <a:lnTo>
                    <a:pt x="849" y="1570"/>
                  </a:lnTo>
                  <a:lnTo>
                    <a:pt x="798" y="1598"/>
                  </a:lnTo>
                  <a:lnTo>
                    <a:pt x="798" y="1679"/>
                  </a:lnTo>
                  <a:close/>
                  <a:moveTo>
                    <a:pt x="763" y="1843"/>
                  </a:moveTo>
                  <a:lnTo>
                    <a:pt x="763" y="1843"/>
                  </a:lnTo>
                  <a:lnTo>
                    <a:pt x="757" y="1842"/>
                  </a:lnTo>
                  <a:lnTo>
                    <a:pt x="749" y="1840"/>
                  </a:lnTo>
                  <a:lnTo>
                    <a:pt x="743" y="1836"/>
                  </a:lnTo>
                  <a:lnTo>
                    <a:pt x="737" y="1829"/>
                  </a:lnTo>
                  <a:lnTo>
                    <a:pt x="732" y="1821"/>
                  </a:lnTo>
                  <a:lnTo>
                    <a:pt x="728" y="1808"/>
                  </a:lnTo>
                  <a:lnTo>
                    <a:pt x="725" y="1792"/>
                  </a:lnTo>
                  <a:lnTo>
                    <a:pt x="724" y="1772"/>
                  </a:lnTo>
                  <a:lnTo>
                    <a:pt x="724" y="1772"/>
                  </a:lnTo>
                  <a:lnTo>
                    <a:pt x="725" y="1754"/>
                  </a:lnTo>
                  <a:lnTo>
                    <a:pt x="728" y="1741"/>
                  </a:lnTo>
                  <a:lnTo>
                    <a:pt x="732" y="1730"/>
                  </a:lnTo>
                  <a:lnTo>
                    <a:pt x="737" y="1722"/>
                  </a:lnTo>
                  <a:lnTo>
                    <a:pt x="742" y="1715"/>
                  </a:lnTo>
                  <a:lnTo>
                    <a:pt x="749" y="1712"/>
                  </a:lnTo>
                  <a:lnTo>
                    <a:pt x="756" y="1710"/>
                  </a:lnTo>
                  <a:lnTo>
                    <a:pt x="763" y="1710"/>
                  </a:lnTo>
                  <a:lnTo>
                    <a:pt x="763" y="1710"/>
                  </a:lnTo>
                  <a:lnTo>
                    <a:pt x="769" y="1710"/>
                  </a:lnTo>
                  <a:lnTo>
                    <a:pt x="775" y="1712"/>
                  </a:lnTo>
                  <a:lnTo>
                    <a:pt x="781" y="1714"/>
                  </a:lnTo>
                  <a:lnTo>
                    <a:pt x="785" y="1717"/>
                  </a:lnTo>
                  <a:lnTo>
                    <a:pt x="789" y="1721"/>
                  </a:lnTo>
                  <a:lnTo>
                    <a:pt x="793" y="1724"/>
                  </a:lnTo>
                  <a:lnTo>
                    <a:pt x="798" y="1732"/>
                  </a:lnTo>
                  <a:lnTo>
                    <a:pt x="798" y="1821"/>
                  </a:lnTo>
                  <a:lnTo>
                    <a:pt x="798" y="1821"/>
                  </a:lnTo>
                  <a:lnTo>
                    <a:pt x="792" y="1828"/>
                  </a:lnTo>
                  <a:lnTo>
                    <a:pt x="785" y="1835"/>
                  </a:lnTo>
                  <a:lnTo>
                    <a:pt x="781" y="1838"/>
                  </a:lnTo>
                  <a:lnTo>
                    <a:pt x="775" y="1841"/>
                  </a:lnTo>
                  <a:lnTo>
                    <a:pt x="770" y="1842"/>
                  </a:lnTo>
                  <a:lnTo>
                    <a:pt x="763" y="1843"/>
                  </a:lnTo>
                  <a:lnTo>
                    <a:pt x="763" y="1843"/>
                  </a:lnTo>
                  <a:close/>
                  <a:moveTo>
                    <a:pt x="1896" y="1658"/>
                  </a:moveTo>
                  <a:lnTo>
                    <a:pt x="1896" y="1658"/>
                  </a:lnTo>
                  <a:lnTo>
                    <a:pt x="1891" y="1659"/>
                  </a:lnTo>
                  <a:lnTo>
                    <a:pt x="1885" y="1660"/>
                  </a:lnTo>
                  <a:lnTo>
                    <a:pt x="1873" y="1664"/>
                  </a:lnTo>
                  <a:lnTo>
                    <a:pt x="1862" y="1670"/>
                  </a:lnTo>
                  <a:lnTo>
                    <a:pt x="1852" y="1679"/>
                  </a:lnTo>
                  <a:lnTo>
                    <a:pt x="1852" y="1575"/>
                  </a:lnTo>
                  <a:lnTo>
                    <a:pt x="1801" y="1603"/>
                  </a:lnTo>
                  <a:lnTo>
                    <a:pt x="1801" y="1889"/>
                  </a:lnTo>
                  <a:lnTo>
                    <a:pt x="1852" y="1889"/>
                  </a:lnTo>
                  <a:lnTo>
                    <a:pt x="1852" y="1872"/>
                  </a:lnTo>
                  <a:lnTo>
                    <a:pt x="1852" y="1872"/>
                  </a:lnTo>
                  <a:lnTo>
                    <a:pt x="1856" y="1878"/>
                  </a:lnTo>
                  <a:lnTo>
                    <a:pt x="1862" y="1882"/>
                  </a:lnTo>
                  <a:lnTo>
                    <a:pt x="1867" y="1885"/>
                  </a:lnTo>
                  <a:lnTo>
                    <a:pt x="1873" y="1889"/>
                  </a:lnTo>
                  <a:lnTo>
                    <a:pt x="1878" y="1891"/>
                  </a:lnTo>
                  <a:lnTo>
                    <a:pt x="1885" y="1892"/>
                  </a:lnTo>
                  <a:lnTo>
                    <a:pt x="1891" y="1893"/>
                  </a:lnTo>
                  <a:lnTo>
                    <a:pt x="1897" y="1894"/>
                  </a:lnTo>
                  <a:lnTo>
                    <a:pt x="1897" y="1894"/>
                  </a:lnTo>
                  <a:lnTo>
                    <a:pt x="1907" y="1893"/>
                  </a:lnTo>
                  <a:lnTo>
                    <a:pt x="1916" y="1892"/>
                  </a:lnTo>
                  <a:lnTo>
                    <a:pt x="1924" y="1890"/>
                  </a:lnTo>
                  <a:lnTo>
                    <a:pt x="1932" y="1885"/>
                  </a:lnTo>
                  <a:lnTo>
                    <a:pt x="1939" y="1881"/>
                  </a:lnTo>
                  <a:lnTo>
                    <a:pt x="1945" y="1877"/>
                  </a:lnTo>
                  <a:lnTo>
                    <a:pt x="1951" y="1870"/>
                  </a:lnTo>
                  <a:lnTo>
                    <a:pt x="1956" y="1863"/>
                  </a:lnTo>
                  <a:lnTo>
                    <a:pt x="1961" y="1854"/>
                  </a:lnTo>
                  <a:lnTo>
                    <a:pt x="1965" y="1845"/>
                  </a:lnTo>
                  <a:lnTo>
                    <a:pt x="1968" y="1835"/>
                  </a:lnTo>
                  <a:lnTo>
                    <a:pt x="1971" y="1825"/>
                  </a:lnTo>
                  <a:lnTo>
                    <a:pt x="1974" y="1814"/>
                  </a:lnTo>
                  <a:lnTo>
                    <a:pt x="1975" y="1801"/>
                  </a:lnTo>
                  <a:lnTo>
                    <a:pt x="1976" y="1788"/>
                  </a:lnTo>
                  <a:lnTo>
                    <a:pt x="1977" y="1773"/>
                  </a:lnTo>
                  <a:lnTo>
                    <a:pt x="1977" y="1773"/>
                  </a:lnTo>
                  <a:lnTo>
                    <a:pt x="1976" y="1761"/>
                  </a:lnTo>
                  <a:lnTo>
                    <a:pt x="1975" y="1749"/>
                  </a:lnTo>
                  <a:lnTo>
                    <a:pt x="1973" y="1736"/>
                  </a:lnTo>
                  <a:lnTo>
                    <a:pt x="1971" y="1725"/>
                  </a:lnTo>
                  <a:lnTo>
                    <a:pt x="1968" y="1715"/>
                  </a:lnTo>
                  <a:lnTo>
                    <a:pt x="1964" y="1706"/>
                  </a:lnTo>
                  <a:lnTo>
                    <a:pt x="1960" y="1697"/>
                  </a:lnTo>
                  <a:lnTo>
                    <a:pt x="1955" y="1689"/>
                  </a:lnTo>
                  <a:lnTo>
                    <a:pt x="1950" y="1683"/>
                  </a:lnTo>
                  <a:lnTo>
                    <a:pt x="1944" y="1676"/>
                  </a:lnTo>
                  <a:lnTo>
                    <a:pt x="1937" y="1670"/>
                  </a:lnTo>
                  <a:lnTo>
                    <a:pt x="1930" y="1666"/>
                  </a:lnTo>
                  <a:lnTo>
                    <a:pt x="1923" y="1663"/>
                  </a:lnTo>
                  <a:lnTo>
                    <a:pt x="1915" y="1660"/>
                  </a:lnTo>
                  <a:lnTo>
                    <a:pt x="1906" y="1659"/>
                  </a:lnTo>
                  <a:lnTo>
                    <a:pt x="1896" y="1658"/>
                  </a:lnTo>
                  <a:lnTo>
                    <a:pt x="1896" y="1658"/>
                  </a:lnTo>
                  <a:close/>
                  <a:moveTo>
                    <a:pt x="1887" y="1710"/>
                  </a:moveTo>
                  <a:lnTo>
                    <a:pt x="1887" y="1710"/>
                  </a:lnTo>
                  <a:lnTo>
                    <a:pt x="1894" y="1711"/>
                  </a:lnTo>
                  <a:lnTo>
                    <a:pt x="1902" y="1713"/>
                  </a:lnTo>
                  <a:lnTo>
                    <a:pt x="1908" y="1717"/>
                  </a:lnTo>
                  <a:lnTo>
                    <a:pt x="1914" y="1724"/>
                  </a:lnTo>
                  <a:lnTo>
                    <a:pt x="1919" y="1732"/>
                  </a:lnTo>
                  <a:lnTo>
                    <a:pt x="1922" y="1743"/>
                  </a:lnTo>
                  <a:lnTo>
                    <a:pt x="1925" y="1757"/>
                  </a:lnTo>
                  <a:lnTo>
                    <a:pt x="1926" y="1772"/>
                  </a:lnTo>
                  <a:lnTo>
                    <a:pt x="1926" y="1772"/>
                  </a:lnTo>
                  <a:lnTo>
                    <a:pt x="1925" y="1789"/>
                  </a:lnTo>
                  <a:lnTo>
                    <a:pt x="1923" y="1804"/>
                  </a:lnTo>
                  <a:lnTo>
                    <a:pt x="1921" y="1815"/>
                  </a:lnTo>
                  <a:lnTo>
                    <a:pt x="1917" y="1825"/>
                  </a:lnTo>
                  <a:lnTo>
                    <a:pt x="1911" y="1833"/>
                  </a:lnTo>
                  <a:lnTo>
                    <a:pt x="1905" y="1838"/>
                  </a:lnTo>
                  <a:lnTo>
                    <a:pt x="1897" y="1842"/>
                  </a:lnTo>
                  <a:lnTo>
                    <a:pt x="1888" y="1843"/>
                  </a:lnTo>
                  <a:lnTo>
                    <a:pt x="1888" y="1843"/>
                  </a:lnTo>
                  <a:lnTo>
                    <a:pt x="1881" y="1842"/>
                  </a:lnTo>
                  <a:lnTo>
                    <a:pt x="1875" y="1841"/>
                  </a:lnTo>
                  <a:lnTo>
                    <a:pt x="1870" y="1837"/>
                  </a:lnTo>
                  <a:lnTo>
                    <a:pt x="1865" y="1835"/>
                  </a:lnTo>
                  <a:lnTo>
                    <a:pt x="1857" y="1827"/>
                  </a:lnTo>
                  <a:lnTo>
                    <a:pt x="1852" y="1822"/>
                  </a:lnTo>
                  <a:lnTo>
                    <a:pt x="1852" y="1732"/>
                  </a:lnTo>
                  <a:lnTo>
                    <a:pt x="1852" y="1732"/>
                  </a:lnTo>
                  <a:lnTo>
                    <a:pt x="1855" y="1728"/>
                  </a:lnTo>
                  <a:lnTo>
                    <a:pt x="1859" y="1723"/>
                  </a:lnTo>
                  <a:lnTo>
                    <a:pt x="1863" y="1719"/>
                  </a:lnTo>
                  <a:lnTo>
                    <a:pt x="1867" y="1715"/>
                  </a:lnTo>
                  <a:lnTo>
                    <a:pt x="1872" y="1713"/>
                  </a:lnTo>
                  <a:lnTo>
                    <a:pt x="1877" y="1711"/>
                  </a:lnTo>
                  <a:lnTo>
                    <a:pt x="1882" y="1710"/>
                  </a:lnTo>
                  <a:lnTo>
                    <a:pt x="1887" y="1710"/>
                  </a:lnTo>
                  <a:lnTo>
                    <a:pt x="1887" y="1710"/>
                  </a:lnTo>
                  <a:close/>
                  <a:moveTo>
                    <a:pt x="1324" y="1679"/>
                  </a:moveTo>
                  <a:lnTo>
                    <a:pt x="1324" y="1679"/>
                  </a:lnTo>
                  <a:lnTo>
                    <a:pt x="1320" y="1675"/>
                  </a:lnTo>
                  <a:lnTo>
                    <a:pt x="1315" y="1670"/>
                  </a:lnTo>
                  <a:lnTo>
                    <a:pt x="1309" y="1667"/>
                  </a:lnTo>
                  <a:lnTo>
                    <a:pt x="1304" y="1664"/>
                  </a:lnTo>
                  <a:lnTo>
                    <a:pt x="1298" y="1661"/>
                  </a:lnTo>
                  <a:lnTo>
                    <a:pt x="1292" y="1659"/>
                  </a:lnTo>
                  <a:lnTo>
                    <a:pt x="1286" y="1659"/>
                  </a:lnTo>
                  <a:lnTo>
                    <a:pt x="1279" y="1658"/>
                  </a:lnTo>
                  <a:lnTo>
                    <a:pt x="1279" y="1658"/>
                  </a:lnTo>
                  <a:lnTo>
                    <a:pt x="1270" y="1659"/>
                  </a:lnTo>
                  <a:lnTo>
                    <a:pt x="1261" y="1660"/>
                  </a:lnTo>
                  <a:lnTo>
                    <a:pt x="1253" y="1663"/>
                  </a:lnTo>
                  <a:lnTo>
                    <a:pt x="1246" y="1666"/>
                  </a:lnTo>
                  <a:lnTo>
                    <a:pt x="1239" y="1670"/>
                  </a:lnTo>
                  <a:lnTo>
                    <a:pt x="1232" y="1676"/>
                  </a:lnTo>
                  <a:lnTo>
                    <a:pt x="1226" y="1683"/>
                  </a:lnTo>
                  <a:lnTo>
                    <a:pt x="1221" y="1689"/>
                  </a:lnTo>
                  <a:lnTo>
                    <a:pt x="1216" y="1697"/>
                  </a:lnTo>
                  <a:lnTo>
                    <a:pt x="1212" y="1706"/>
                  </a:lnTo>
                  <a:lnTo>
                    <a:pt x="1208" y="1715"/>
                  </a:lnTo>
                  <a:lnTo>
                    <a:pt x="1205" y="1725"/>
                  </a:lnTo>
                  <a:lnTo>
                    <a:pt x="1203" y="1736"/>
                  </a:lnTo>
                  <a:lnTo>
                    <a:pt x="1201" y="1749"/>
                  </a:lnTo>
                  <a:lnTo>
                    <a:pt x="1200" y="1761"/>
                  </a:lnTo>
                  <a:lnTo>
                    <a:pt x="1200" y="1773"/>
                  </a:lnTo>
                  <a:lnTo>
                    <a:pt x="1200" y="1773"/>
                  </a:lnTo>
                  <a:lnTo>
                    <a:pt x="1200" y="1788"/>
                  </a:lnTo>
                  <a:lnTo>
                    <a:pt x="1201" y="1800"/>
                  </a:lnTo>
                  <a:lnTo>
                    <a:pt x="1203" y="1813"/>
                  </a:lnTo>
                  <a:lnTo>
                    <a:pt x="1205" y="1824"/>
                  </a:lnTo>
                  <a:lnTo>
                    <a:pt x="1208" y="1835"/>
                  </a:lnTo>
                  <a:lnTo>
                    <a:pt x="1211" y="1845"/>
                  </a:lnTo>
                  <a:lnTo>
                    <a:pt x="1216" y="1854"/>
                  </a:lnTo>
                  <a:lnTo>
                    <a:pt x="1220" y="1862"/>
                  </a:lnTo>
                  <a:lnTo>
                    <a:pt x="1226" y="1870"/>
                  </a:lnTo>
                  <a:lnTo>
                    <a:pt x="1231" y="1875"/>
                  </a:lnTo>
                  <a:lnTo>
                    <a:pt x="1238" y="1881"/>
                  </a:lnTo>
                  <a:lnTo>
                    <a:pt x="1245" y="1885"/>
                  </a:lnTo>
                  <a:lnTo>
                    <a:pt x="1252" y="1889"/>
                  </a:lnTo>
                  <a:lnTo>
                    <a:pt x="1260" y="1892"/>
                  </a:lnTo>
                  <a:lnTo>
                    <a:pt x="1269" y="1893"/>
                  </a:lnTo>
                  <a:lnTo>
                    <a:pt x="1278" y="1893"/>
                  </a:lnTo>
                  <a:lnTo>
                    <a:pt x="1278" y="1893"/>
                  </a:lnTo>
                  <a:lnTo>
                    <a:pt x="1285" y="1893"/>
                  </a:lnTo>
                  <a:lnTo>
                    <a:pt x="1291" y="1892"/>
                  </a:lnTo>
                  <a:lnTo>
                    <a:pt x="1297" y="1891"/>
                  </a:lnTo>
                  <a:lnTo>
                    <a:pt x="1303" y="1889"/>
                  </a:lnTo>
                  <a:lnTo>
                    <a:pt x="1309" y="1885"/>
                  </a:lnTo>
                  <a:lnTo>
                    <a:pt x="1314" y="1881"/>
                  </a:lnTo>
                  <a:lnTo>
                    <a:pt x="1319" y="1878"/>
                  </a:lnTo>
                  <a:lnTo>
                    <a:pt x="1324" y="1872"/>
                  </a:lnTo>
                  <a:lnTo>
                    <a:pt x="1324" y="1878"/>
                  </a:lnTo>
                  <a:lnTo>
                    <a:pt x="1324" y="1878"/>
                  </a:lnTo>
                  <a:lnTo>
                    <a:pt x="1324" y="1887"/>
                  </a:lnTo>
                  <a:lnTo>
                    <a:pt x="1323" y="1897"/>
                  </a:lnTo>
                  <a:lnTo>
                    <a:pt x="1321" y="1907"/>
                  </a:lnTo>
                  <a:lnTo>
                    <a:pt x="1319" y="1911"/>
                  </a:lnTo>
                  <a:lnTo>
                    <a:pt x="1316" y="1916"/>
                  </a:lnTo>
                  <a:lnTo>
                    <a:pt x="1313" y="1920"/>
                  </a:lnTo>
                  <a:lnTo>
                    <a:pt x="1309" y="1925"/>
                  </a:lnTo>
                  <a:lnTo>
                    <a:pt x="1303" y="1928"/>
                  </a:lnTo>
                  <a:lnTo>
                    <a:pt x="1297" y="1930"/>
                  </a:lnTo>
                  <a:lnTo>
                    <a:pt x="1290" y="1934"/>
                  </a:lnTo>
                  <a:lnTo>
                    <a:pt x="1280" y="1935"/>
                  </a:lnTo>
                  <a:lnTo>
                    <a:pt x="1270" y="1937"/>
                  </a:lnTo>
                  <a:lnTo>
                    <a:pt x="1259" y="1937"/>
                  </a:lnTo>
                  <a:lnTo>
                    <a:pt x="1257" y="1937"/>
                  </a:lnTo>
                  <a:lnTo>
                    <a:pt x="1274" y="1981"/>
                  </a:lnTo>
                  <a:lnTo>
                    <a:pt x="1275" y="1981"/>
                  </a:lnTo>
                  <a:lnTo>
                    <a:pt x="1275" y="1981"/>
                  </a:lnTo>
                  <a:lnTo>
                    <a:pt x="1288" y="1981"/>
                  </a:lnTo>
                  <a:lnTo>
                    <a:pt x="1299" y="1978"/>
                  </a:lnTo>
                  <a:lnTo>
                    <a:pt x="1310" y="1976"/>
                  </a:lnTo>
                  <a:lnTo>
                    <a:pt x="1319" y="1973"/>
                  </a:lnTo>
                  <a:lnTo>
                    <a:pt x="1328" y="1969"/>
                  </a:lnTo>
                  <a:lnTo>
                    <a:pt x="1336" y="1965"/>
                  </a:lnTo>
                  <a:lnTo>
                    <a:pt x="1343" y="1958"/>
                  </a:lnTo>
                  <a:lnTo>
                    <a:pt x="1350" y="1953"/>
                  </a:lnTo>
                  <a:lnTo>
                    <a:pt x="1356" y="1945"/>
                  </a:lnTo>
                  <a:lnTo>
                    <a:pt x="1360" y="1936"/>
                  </a:lnTo>
                  <a:lnTo>
                    <a:pt x="1365" y="1927"/>
                  </a:lnTo>
                  <a:lnTo>
                    <a:pt x="1368" y="1917"/>
                  </a:lnTo>
                  <a:lnTo>
                    <a:pt x="1372" y="1906"/>
                  </a:lnTo>
                  <a:lnTo>
                    <a:pt x="1374" y="1894"/>
                  </a:lnTo>
                  <a:lnTo>
                    <a:pt x="1375" y="1882"/>
                  </a:lnTo>
                  <a:lnTo>
                    <a:pt x="1375" y="1868"/>
                  </a:lnTo>
                  <a:lnTo>
                    <a:pt x="1375" y="1664"/>
                  </a:lnTo>
                  <a:lnTo>
                    <a:pt x="1324" y="1664"/>
                  </a:lnTo>
                  <a:lnTo>
                    <a:pt x="1324" y="1679"/>
                  </a:lnTo>
                  <a:close/>
                  <a:moveTo>
                    <a:pt x="1324" y="1732"/>
                  </a:moveTo>
                  <a:lnTo>
                    <a:pt x="1324" y="1821"/>
                  </a:lnTo>
                  <a:lnTo>
                    <a:pt x="1324" y="1821"/>
                  </a:lnTo>
                  <a:lnTo>
                    <a:pt x="1318" y="1828"/>
                  </a:lnTo>
                  <a:lnTo>
                    <a:pt x="1310" y="1836"/>
                  </a:lnTo>
                  <a:lnTo>
                    <a:pt x="1306" y="1838"/>
                  </a:lnTo>
                  <a:lnTo>
                    <a:pt x="1301" y="1841"/>
                  </a:lnTo>
                  <a:lnTo>
                    <a:pt x="1295" y="1842"/>
                  </a:lnTo>
                  <a:lnTo>
                    <a:pt x="1289" y="1843"/>
                  </a:lnTo>
                  <a:lnTo>
                    <a:pt x="1289" y="1843"/>
                  </a:lnTo>
                  <a:lnTo>
                    <a:pt x="1281" y="1842"/>
                  </a:lnTo>
                  <a:lnTo>
                    <a:pt x="1275" y="1840"/>
                  </a:lnTo>
                  <a:lnTo>
                    <a:pt x="1268" y="1835"/>
                  </a:lnTo>
                  <a:lnTo>
                    <a:pt x="1263" y="1829"/>
                  </a:lnTo>
                  <a:lnTo>
                    <a:pt x="1258" y="1821"/>
                  </a:lnTo>
                  <a:lnTo>
                    <a:pt x="1254" y="1808"/>
                  </a:lnTo>
                  <a:lnTo>
                    <a:pt x="1251" y="1792"/>
                  </a:lnTo>
                  <a:lnTo>
                    <a:pt x="1250" y="1772"/>
                  </a:lnTo>
                  <a:lnTo>
                    <a:pt x="1250" y="1772"/>
                  </a:lnTo>
                  <a:lnTo>
                    <a:pt x="1251" y="1754"/>
                  </a:lnTo>
                  <a:lnTo>
                    <a:pt x="1254" y="1741"/>
                  </a:lnTo>
                  <a:lnTo>
                    <a:pt x="1258" y="1730"/>
                  </a:lnTo>
                  <a:lnTo>
                    <a:pt x="1263" y="1722"/>
                  </a:lnTo>
                  <a:lnTo>
                    <a:pt x="1268" y="1715"/>
                  </a:lnTo>
                  <a:lnTo>
                    <a:pt x="1275" y="1712"/>
                  </a:lnTo>
                  <a:lnTo>
                    <a:pt x="1281" y="1710"/>
                  </a:lnTo>
                  <a:lnTo>
                    <a:pt x="1289" y="1710"/>
                  </a:lnTo>
                  <a:lnTo>
                    <a:pt x="1289" y="1710"/>
                  </a:lnTo>
                  <a:lnTo>
                    <a:pt x="1295" y="1710"/>
                  </a:lnTo>
                  <a:lnTo>
                    <a:pt x="1301" y="1712"/>
                  </a:lnTo>
                  <a:lnTo>
                    <a:pt x="1307" y="1714"/>
                  </a:lnTo>
                  <a:lnTo>
                    <a:pt x="1311" y="1716"/>
                  </a:lnTo>
                  <a:lnTo>
                    <a:pt x="1315" y="1721"/>
                  </a:lnTo>
                  <a:lnTo>
                    <a:pt x="1319" y="1724"/>
                  </a:lnTo>
                  <a:lnTo>
                    <a:pt x="1324" y="1732"/>
                  </a:lnTo>
                  <a:lnTo>
                    <a:pt x="1324" y="1732"/>
                  </a:lnTo>
                  <a:close/>
                  <a:moveTo>
                    <a:pt x="1531" y="1719"/>
                  </a:moveTo>
                  <a:lnTo>
                    <a:pt x="1531" y="1719"/>
                  </a:lnTo>
                  <a:lnTo>
                    <a:pt x="1543" y="1712"/>
                  </a:lnTo>
                  <a:lnTo>
                    <a:pt x="1556" y="1707"/>
                  </a:lnTo>
                  <a:lnTo>
                    <a:pt x="1569" y="1704"/>
                  </a:lnTo>
                  <a:lnTo>
                    <a:pt x="1583" y="1703"/>
                  </a:lnTo>
                  <a:lnTo>
                    <a:pt x="1583" y="1703"/>
                  </a:lnTo>
                  <a:lnTo>
                    <a:pt x="1592" y="1704"/>
                  </a:lnTo>
                  <a:lnTo>
                    <a:pt x="1599" y="1705"/>
                  </a:lnTo>
                  <a:lnTo>
                    <a:pt x="1605" y="1707"/>
                  </a:lnTo>
                  <a:lnTo>
                    <a:pt x="1610" y="1712"/>
                  </a:lnTo>
                  <a:lnTo>
                    <a:pt x="1614" y="1716"/>
                  </a:lnTo>
                  <a:lnTo>
                    <a:pt x="1617" y="1722"/>
                  </a:lnTo>
                  <a:lnTo>
                    <a:pt x="1619" y="1728"/>
                  </a:lnTo>
                  <a:lnTo>
                    <a:pt x="1619" y="1735"/>
                  </a:lnTo>
                  <a:lnTo>
                    <a:pt x="1619" y="1751"/>
                  </a:lnTo>
                  <a:lnTo>
                    <a:pt x="1619" y="1751"/>
                  </a:lnTo>
                  <a:lnTo>
                    <a:pt x="1610" y="1747"/>
                  </a:lnTo>
                  <a:lnTo>
                    <a:pt x="1599" y="1743"/>
                  </a:lnTo>
                  <a:lnTo>
                    <a:pt x="1588" y="1741"/>
                  </a:lnTo>
                  <a:lnTo>
                    <a:pt x="1576" y="1740"/>
                  </a:lnTo>
                  <a:lnTo>
                    <a:pt x="1576" y="1740"/>
                  </a:lnTo>
                  <a:lnTo>
                    <a:pt x="1562" y="1741"/>
                  </a:lnTo>
                  <a:lnTo>
                    <a:pt x="1547" y="1744"/>
                  </a:lnTo>
                  <a:lnTo>
                    <a:pt x="1534" y="1749"/>
                  </a:lnTo>
                  <a:lnTo>
                    <a:pt x="1527" y="1752"/>
                  </a:lnTo>
                  <a:lnTo>
                    <a:pt x="1521" y="1757"/>
                  </a:lnTo>
                  <a:lnTo>
                    <a:pt x="1516" y="1761"/>
                  </a:lnTo>
                  <a:lnTo>
                    <a:pt x="1511" y="1767"/>
                  </a:lnTo>
                  <a:lnTo>
                    <a:pt x="1506" y="1772"/>
                  </a:lnTo>
                  <a:lnTo>
                    <a:pt x="1502" y="1779"/>
                  </a:lnTo>
                  <a:lnTo>
                    <a:pt x="1499" y="1787"/>
                  </a:lnTo>
                  <a:lnTo>
                    <a:pt x="1497" y="1796"/>
                  </a:lnTo>
                  <a:lnTo>
                    <a:pt x="1496" y="1805"/>
                  </a:lnTo>
                  <a:lnTo>
                    <a:pt x="1495" y="1814"/>
                  </a:lnTo>
                  <a:lnTo>
                    <a:pt x="1495" y="1814"/>
                  </a:lnTo>
                  <a:lnTo>
                    <a:pt x="1496" y="1825"/>
                  </a:lnTo>
                  <a:lnTo>
                    <a:pt x="1497" y="1835"/>
                  </a:lnTo>
                  <a:lnTo>
                    <a:pt x="1499" y="1843"/>
                  </a:lnTo>
                  <a:lnTo>
                    <a:pt x="1502" y="1852"/>
                  </a:lnTo>
                  <a:lnTo>
                    <a:pt x="1505" y="1859"/>
                  </a:lnTo>
                  <a:lnTo>
                    <a:pt x="1510" y="1865"/>
                  </a:lnTo>
                  <a:lnTo>
                    <a:pt x="1514" y="1871"/>
                  </a:lnTo>
                  <a:lnTo>
                    <a:pt x="1520" y="1877"/>
                  </a:lnTo>
                  <a:lnTo>
                    <a:pt x="1525" y="1881"/>
                  </a:lnTo>
                  <a:lnTo>
                    <a:pt x="1531" y="1884"/>
                  </a:lnTo>
                  <a:lnTo>
                    <a:pt x="1544" y="1890"/>
                  </a:lnTo>
                  <a:lnTo>
                    <a:pt x="1558" y="1893"/>
                  </a:lnTo>
                  <a:lnTo>
                    <a:pt x="1571" y="1894"/>
                  </a:lnTo>
                  <a:lnTo>
                    <a:pt x="1571" y="1894"/>
                  </a:lnTo>
                  <a:lnTo>
                    <a:pt x="1582" y="1892"/>
                  </a:lnTo>
                  <a:lnTo>
                    <a:pt x="1589" y="1891"/>
                  </a:lnTo>
                  <a:lnTo>
                    <a:pt x="1595" y="1889"/>
                  </a:lnTo>
                  <a:lnTo>
                    <a:pt x="1602" y="1885"/>
                  </a:lnTo>
                  <a:lnTo>
                    <a:pt x="1608" y="1881"/>
                  </a:lnTo>
                  <a:lnTo>
                    <a:pt x="1614" y="1877"/>
                  </a:lnTo>
                  <a:lnTo>
                    <a:pt x="1619" y="1871"/>
                  </a:lnTo>
                  <a:lnTo>
                    <a:pt x="1619" y="1889"/>
                  </a:lnTo>
                  <a:lnTo>
                    <a:pt x="1670" y="1889"/>
                  </a:lnTo>
                  <a:lnTo>
                    <a:pt x="1670" y="1736"/>
                  </a:lnTo>
                  <a:lnTo>
                    <a:pt x="1670" y="1736"/>
                  </a:lnTo>
                  <a:lnTo>
                    <a:pt x="1670" y="1728"/>
                  </a:lnTo>
                  <a:lnTo>
                    <a:pt x="1669" y="1720"/>
                  </a:lnTo>
                  <a:lnTo>
                    <a:pt x="1667" y="1712"/>
                  </a:lnTo>
                  <a:lnTo>
                    <a:pt x="1665" y="1704"/>
                  </a:lnTo>
                  <a:lnTo>
                    <a:pt x="1661" y="1697"/>
                  </a:lnTo>
                  <a:lnTo>
                    <a:pt x="1658" y="1691"/>
                  </a:lnTo>
                  <a:lnTo>
                    <a:pt x="1653" y="1685"/>
                  </a:lnTo>
                  <a:lnTo>
                    <a:pt x="1648" y="1679"/>
                  </a:lnTo>
                  <a:lnTo>
                    <a:pt x="1643" y="1675"/>
                  </a:lnTo>
                  <a:lnTo>
                    <a:pt x="1637" y="1670"/>
                  </a:lnTo>
                  <a:lnTo>
                    <a:pt x="1629" y="1667"/>
                  </a:lnTo>
                  <a:lnTo>
                    <a:pt x="1622" y="1664"/>
                  </a:lnTo>
                  <a:lnTo>
                    <a:pt x="1614" y="1661"/>
                  </a:lnTo>
                  <a:lnTo>
                    <a:pt x="1606" y="1660"/>
                  </a:lnTo>
                  <a:lnTo>
                    <a:pt x="1597" y="1659"/>
                  </a:lnTo>
                  <a:lnTo>
                    <a:pt x="1588" y="1658"/>
                  </a:lnTo>
                  <a:lnTo>
                    <a:pt x="1588" y="1658"/>
                  </a:lnTo>
                  <a:lnTo>
                    <a:pt x="1577" y="1659"/>
                  </a:lnTo>
                  <a:lnTo>
                    <a:pt x="1568" y="1659"/>
                  </a:lnTo>
                  <a:lnTo>
                    <a:pt x="1558" y="1661"/>
                  </a:lnTo>
                  <a:lnTo>
                    <a:pt x="1547" y="1664"/>
                  </a:lnTo>
                  <a:lnTo>
                    <a:pt x="1538" y="1667"/>
                  </a:lnTo>
                  <a:lnTo>
                    <a:pt x="1529" y="1670"/>
                  </a:lnTo>
                  <a:lnTo>
                    <a:pt x="1520" y="1675"/>
                  </a:lnTo>
                  <a:lnTo>
                    <a:pt x="1511" y="1680"/>
                  </a:lnTo>
                  <a:lnTo>
                    <a:pt x="1531" y="1719"/>
                  </a:lnTo>
                  <a:close/>
                  <a:moveTo>
                    <a:pt x="1545" y="1814"/>
                  </a:moveTo>
                  <a:lnTo>
                    <a:pt x="1545" y="1814"/>
                  </a:lnTo>
                  <a:lnTo>
                    <a:pt x="1545" y="1807"/>
                  </a:lnTo>
                  <a:lnTo>
                    <a:pt x="1547" y="1800"/>
                  </a:lnTo>
                  <a:lnTo>
                    <a:pt x="1551" y="1795"/>
                  </a:lnTo>
                  <a:lnTo>
                    <a:pt x="1555" y="1790"/>
                  </a:lnTo>
                  <a:lnTo>
                    <a:pt x="1560" y="1787"/>
                  </a:lnTo>
                  <a:lnTo>
                    <a:pt x="1566" y="1785"/>
                  </a:lnTo>
                  <a:lnTo>
                    <a:pt x="1573" y="1782"/>
                  </a:lnTo>
                  <a:lnTo>
                    <a:pt x="1580" y="1782"/>
                  </a:lnTo>
                  <a:lnTo>
                    <a:pt x="1580" y="1782"/>
                  </a:lnTo>
                  <a:lnTo>
                    <a:pt x="1591" y="1782"/>
                  </a:lnTo>
                  <a:lnTo>
                    <a:pt x="1601" y="1785"/>
                  </a:lnTo>
                  <a:lnTo>
                    <a:pt x="1610" y="1788"/>
                  </a:lnTo>
                  <a:lnTo>
                    <a:pt x="1619" y="1794"/>
                  </a:lnTo>
                  <a:lnTo>
                    <a:pt x="1619" y="1824"/>
                  </a:lnTo>
                  <a:lnTo>
                    <a:pt x="1619" y="1824"/>
                  </a:lnTo>
                  <a:lnTo>
                    <a:pt x="1617" y="1828"/>
                  </a:lnTo>
                  <a:lnTo>
                    <a:pt x="1613" y="1833"/>
                  </a:lnTo>
                  <a:lnTo>
                    <a:pt x="1609" y="1837"/>
                  </a:lnTo>
                  <a:lnTo>
                    <a:pt x="1604" y="1841"/>
                  </a:lnTo>
                  <a:lnTo>
                    <a:pt x="1599" y="1844"/>
                  </a:lnTo>
                  <a:lnTo>
                    <a:pt x="1593" y="1846"/>
                  </a:lnTo>
                  <a:lnTo>
                    <a:pt x="1587" y="1847"/>
                  </a:lnTo>
                  <a:lnTo>
                    <a:pt x="1580" y="1849"/>
                  </a:lnTo>
                  <a:lnTo>
                    <a:pt x="1580" y="1849"/>
                  </a:lnTo>
                  <a:lnTo>
                    <a:pt x="1573" y="1847"/>
                  </a:lnTo>
                  <a:lnTo>
                    <a:pt x="1566" y="1845"/>
                  </a:lnTo>
                  <a:lnTo>
                    <a:pt x="1560" y="1843"/>
                  </a:lnTo>
                  <a:lnTo>
                    <a:pt x="1555" y="1838"/>
                  </a:lnTo>
                  <a:lnTo>
                    <a:pt x="1551" y="1834"/>
                  </a:lnTo>
                  <a:lnTo>
                    <a:pt x="1547" y="1828"/>
                  </a:lnTo>
                  <a:lnTo>
                    <a:pt x="1546" y="1822"/>
                  </a:lnTo>
                  <a:lnTo>
                    <a:pt x="1545" y="1814"/>
                  </a:lnTo>
                  <a:lnTo>
                    <a:pt x="1545" y="1814"/>
                  </a:lnTo>
                  <a:close/>
                  <a:moveTo>
                    <a:pt x="2138" y="1824"/>
                  </a:moveTo>
                  <a:lnTo>
                    <a:pt x="2138" y="1824"/>
                  </a:lnTo>
                  <a:lnTo>
                    <a:pt x="2131" y="1831"/>
                  </a:lnTo>
                  <a:lnTo>
                    <a:pt x="2122" y="1836"/>
                  </a:lnTo>
                  <a:lnTo>
                    <a:pt x="2117" y="1838"/>
                  </a:lnTo>
                  <a:lnTo>
                    <a:pt x="2111" y="1841"/>
                  </a:lnTo>
                  <a:lnTo>
                    <a:pt x="2105" y="1842"/>
                  </a:lnTo>
                  <a:lnTo>
                    <a:pt x="2099" y="1843"/>
                  </a:lnTo>
                  <a:lnTo>
                    <a:pt x="2099" y="1843"/>
                  </a:lnTo>
                  <a:lnTo>
                    <a:pt x="2094" y="1842"/>
                  </a:lnTo>
                  <a:lnTo>
                    <a:pt x="2088" y="1842"/>
                  </a:lnTo>
                  <a:lnTo>
                    <a:pt x="2081" y="1840"/>
                  </a:lnTo>
                  <a:lnTo>
                    <a:pt x="2072" y="1835"/>
                  </a:lnTo>
                  <a:lnTo>
                    <a:pt x="2065" y="1829"/>
                  </a:lnTo>
                  <a:lnTo>
                    <a:pt x="2062" y="1825"/>
                  </a:lnTo>
                  <a:lnTo>
                    <a:pt x="2059" y="1821"/>
                  </a:lnTo>
                  <a:lnTo>
                    <a:pt x="2057" y="1815"/>
                  </a:lnTo>
                  <a:lnTo>
                    <a:pt x="2055" y="1808"/>
                  </a:lnTo>
                  <a:lnTo>
                    <a:pt x="2054" y="1801"/>
                  </a:lnTo>
                  <a:lnTo>
                    <a:pt x="2053" y="1794"/>
                  </a:lnTo>
                  <a:lnTo>
                    <a:pt x="2178" y="1794"/>
                  </a:lnTo>
                  <a:lnTo>
                    <a:pt x="2178" y="1794"/>
                  </a:lnTo>
                  <a:lnTo>
                    <a:pt x="2179" y="1777"/>
                  </a:lnTo>
                  <a:lnTo>
                    <a:pt x="2179" y="1777"/>
                  </a:lnTo>
                  <a:lnTo>
                    <a:pt x="2179" y="1763"/>
                  </a:lnTo>
                  <a:lnTo>
                    <a:pt x="2177" y="1751"/>
                  </a:lnTo>
                  <a:lnTo>
                    <a:pt x="2176" y="1739"/>
                  </a:lnTo>
                  <a:lnTo>
                    <a:pt x="2173" y="1728"/>
                  </a:lnTo>
                  <a:lnTo>
                    <a:pt x="2170" y="1717"/>
                  </a:lnTo>
                  <a:lnTo>
                    <a:pt x="2165" y="1707"/>
                  </a:lnTo>
                  <a:lnTo>
                    <a:pt x="2160" y="1698"/>
                  </a:lnTo>
                  <a:lnTo>
                    <a:pt x="2155" y="1691"/>
                  </a:lnTo>
                  <a:lnTo>
                    <a:pt x="2149" y="1683"/>
                  </a:lnTo>
                  <a:lnTo>
                    <a:pt x="2143" y="1677"/>
                  </a:lnTo>
                  <a:lnTo>
                    <a:pt x="2136" y="1672"/>
                  </a:lnTo>
                  <a:lnTo>
                    <a:pt x="2128" y="1667"/>
                  </a:lnTo>
                  <a:lnTo>
                    <a:pt x="2120" y="1664"/>
                  </a:lnTo>
                  <a:lnTo>
                    <a:pt x="2112" y="1660"/>
                  </a:lnTo>
                  <a:lnTo>
                    <a:pt x="2103" y="1659"/>
                  </a:lnTo>
                  <a:lnTo>
                    <a:pt x="2093" y="1658"/>
                  </a:lnTo>
                  <a:lnTo>
                    <a:pt x="2093" y="1658"/>
                  </a:lnTo>
                  <a:lnTo>
                    <a:pt x="2084" y="1659"/>
                  </a:lnTo>
                  <a:lnTo>
                    <a:pt x="2074" y="1660"/>
                  </a:lnTo>
                  <a:lnTo>
                    <a:pt x="2065" y="1664"/>
                  </a:lnTo>
                  <a:lnTo>
                    <a:pt x="2056" y="1667"/>
                  </a:lnTo>
                  <a:lnTo>
                    <a:pt x="2048" y="1672"/>
                  </a:lnTo>
                  <a:lnTo>
                    <a:pt x="2041" y="1678"/>
                  </a:lnTo>
                  <a:lnTo>
                    <a:pt x="2034" y="1684"/>
                  </a:lnTo>
                  <a:lnTo>
                    <a:pt x="2028" y="1692"/>
                  </a:lnTo>
                  <a:lnTo>
                    <a:pt x="2022" y="1700"/>
                  </a:lnTo>
                  <a:lnTo>
                    <a:pt x="2017" y="1708"/>
                  </a:lnTo>
                  <a:lnTo>
                    <a:pt x="2013" y="1719"/>
                  </a:lnTo>
                  <a:lnTo>
                    <a:pt x="2009" y="1729"/>
                  </a:lnTo>
                  <a:lnTo>
                    <a:pt x="2006" y="1740"/>
                  </a:lnTo>
                  <a:lnTo>
                    <a:pt x="2004" y="1752"/>
                  </a:lnTo>
                  <a:lnTo>
                    <a:pt x="2003" y="1763"/>
                  </a:lnTo>
                  <a:lnTo>
                    <a:pt x="2002" y="1777"/>
                  </a:lnTo>
                  <a:lnTo>
                    <a:pt x="2002" y="1777"/>
                  </a:lnTo>
                  <a:lnTo>
                    <a:pt x="2003" y="1789"/>
                  </a:lnTo>
                  <a:lnTo>
                    <a:pt x="2004" y="1801"/>
                  </a:lnTo>
                  <a:lnTo>
                    <a:pt x="2006" y="1814"/>
                  </a:lnTo>
                  <a:lnTo>
                    <a:pt x="2009" y="1825"/>
                  </a:lnTo>
                  <a:lnTo>
                    <a:pt x="2013" y="1835"/>
                  </a:lnTo>
                  <a:lnTo>
                    <a:pt x="2017" y="1845"/>
                  </a:lnTo>
                  <a:lnTo>
                    <a:pt x="2022" y="1854"/>
                  </a:lnTo>
                  <a:lnTo>
                    <a:pt x="2028" y="1862"/>
                  </a:lnTo>
                  <a:lnTo>
                    <a:pt x="2035" y="1869"/>
                  </a:lnTo>
                  <a:lnTo>
                    <a:pt x="2042" y="1875"/>
                  </a:lnTo>
                  <a:lnTo>
                    <a:pt x="2050" y="1881"/>
                  </a:lnTo>
                  <a:lnTo>
                    <a:pt x="2058" y="1885"/>
                  </a:lnTo>
                  <a:lnTo>
                    <a:pt x="2067" y="1889"/>
                  </a:lnTo>
                  <a:lnTo>
                    <a:pt x="2077" y="1892"/>
                  </a:lnTo>
                  <a:lnTo>
                    <a:pt x="2088" y="1893"/>
                  </a:lnTo>
                  <a:lnTo>
                    <a:pt x="2099" y="1894"/>
                  </a:lnTo>
                  <a:lnTo>
                    <a:pt x="2099" y="1894"/>
                  </a:lnTo>
                  <a:lnTo>
                    <a:pt x="2109" y="1893"/>
                  </a:lnTo>
                  <a:lnTo>
                    <a:pt x="2118" y="1892"/>
                  </a:lnTo>
                  <a:lnTo>
                    <a:pt x="2128" y="1889"/>
                  </a:lnTo>
                  <a:lnTo>
                    <a:pt x="2137" y="1885"/>
                  </a:lnTo>
                  <a:lnTo>
                    <a:pt x="2146" y="1880"/>
                  </a:lnTo>
                  <a:lnTo>
                    <a:pt x="2154" y="1874"/>
                  </a:lnTo>
                  <a:lnTo>
                    <a:pt x="2162" y="1866"/>
                  </a:lnTo>
                  <a:lnTo>
                    <a:pt x="2171" y="1859"/>
                  </a:lnTo>
                  <a:lnTo>
                    <a:pt x="2138" y="1824"/>
                  </a:lnTo>
                  <a:close/>
                  <a:moveTo>
                    <a:pt x="2054" y="1752"/>
                  </a:moveTo>
                  <a:lnTo>
                    <a:pt x="2054" y="1752"/>
                  </a:lnTo>
                  <a:lnTo>
                    <a:pt x="2055" y="1742"/>
                  </a:lnTo>
                  <a:lnTo>
                    <a:pt x="2057" y="1733"/>
                  </a:lnTo>
                  <a:lnTo>
                    <a:pt x="2060" y="1725"/>
                  </a:lnTo>
                  <a:lnTo>
                    <a:pt x="2065" y="1719"/>
                  </a:lnTo>
                  <a:lnTo>
                    <a:pt x="2070" y="1713"/>
                  </a:lnTo>
                  <a:lnTo>
                    <a:pt x="2076" y="1710"/>
                  </a:lnTo>
                  <a:lnTo>
                    <a:pt x="2084" y="1706"/>
                  </a:lnTo>
                  <a:lnTo>
                    <a:pt x="2092" y="1706"/>
                  </a:lnTo>
                  <a:lnTo>
                    <a:pt x="2092" y="1706"/>
                  </a:lnTo>
                  <a:lnTo>
                    <a:pt x="2101" y="1707"/>
                  </a:lnTo>
                  <a:lnTo>
                    <a:pt x="2109" y="1710"/>
                  </a:lnTo>
                  <a:lnTo>
                    <a:pt x="2115" y="1714"/>
                  </a:lnTo>
                  <a:lnTo>
                    <a:pt x="2120" y="1721"/>
                  </a:lnTo>
                  <a:lnTo>
                    <a:pt x="2124" y="1728"/>
                  </a:lnTo>
                  <a:lnTo>
                    <a:pt x="2127" y="1735"/>
                  </a:lnTo>
                  <a:lnTo>
                    <a:pt x="2129" y="1744"/>
                  </a:lnTo>
                  <a:lnTo>
                    <a:pt x="2130" y="1752"/>
                  </a:lnTo>
                  <a:lnTo>
                    <a:pt x="2054" y="1752"/>
                  </a:lnTo>
                  <a:close/>
                  <a:moveTo>
                    <a:pt x="2625" y="1824"/>
                  </a:moveTo>
                  <a:lnTo>
                    <a:pt x="2625" y="1824"/>
                  </a:lnTo>
                  <a:lnTo>
                    <a:pt x="2617" y="1831"/>
                  </a:lnTo>
                  <a:lnTo>
                    <a:pt x="2608" y="1836"/>
                  </a:lnTo>
                  <a:lnTo>
                    <a:pt x="2602" y="1838"/>
                  </a:lnTo>
                  <a:lnTo>
                    <a:pt x="2597" y="1841"/>
                  </a:lnTo>
                  <a:lnTo>
                    <a:pt x="2591" y="1842"/>
                  </a:lnTo>
                  <a:lnTo>
                    <a:pt x="2584" y="1843"/>
                  </a:lnTo>
                  <a:lnTo>
                    <a:pt x="2584" y="1843"/>
                  </a:lnTo>
                  <a:lnTo>
                    <a:pt x="2579" y="1842"/>
                  </a:lnTo>
                  <a:lnTo>
                    <a:pt x="2573" y="1842"/>
                  </a:lnTo>
                  <a:lnTo>
                    <a:pt x="2566" y="1840"/>
                  </a:lnTo>
                  <a:lnTo>
                    <a:pt x="2559" y="1835"/>
                  </a:lnTo>
                  <a:lnTo>
                    <a:pt x="2552" y="1829"/>
                  </a:lnTo>
                  <a:lnTo>
                    <a:pt x="2549" y="1825"/>
                  </a:lnTo>
                  <a:lnTo>
                    <a:pt x="2546" y="1821"/>
                  </a:lnTo>
                  <a:lnTo>
                    <a:pt x="2544" y="1815"/>
                  </a:lnTo>
                  <a:lnTo>
                    <a:pt x="2542" y="1808"/>
                  </a:lnTo>
                  <a:lnTo>
                    <a:pt x="2540" y="1801"/>
                  </a:lnTo>
                  <a:lnTo>
                    <a:pt x="2539" y="1794"/>
                  </a:lnTo>
                  <a:lnTo>
                    <a:pt x="2664" y="1794"/>
                  </a:lnTo>
                  <a:lnTo>
                    <a:pt x="2664" y="1794"/>
                  </a:lnTo>
                  <a:lnTo>
                    <a:pt x="2665" y="1777"/>
                  </a:lnTo>
                  <a:lnTo>
                    <a:pt x="2665" y="1777"/>
                  </a:lnTo>
                  <a:lnTo>
                    <a:pt x="2664" y="1763"/>
                  </a:lnTo>
                  <a:lnTo>
                    <a:pt x="2663" y="1751"/>
                  </a:lnTo>
                  <a:lnTo>
                    <a:pt x="2661" y="1739"/>
                  </a:lnTo>
                  <a:lnTo>
                    <a:pt x="2659" y="1728"/>
                  </a:lnTo>
                  <a:lnTo>
                    <a:pt x="2655" y="1717"/>
                  </a:lnTo>
                  <a:lnTo>
                    <a:pt x="2651" y="1707"/>
                  </a:lnTo>
                  <a:lnTo>
                    <a:pt x="2647" y="1698"/>
                  </a:lnTo>
                  <a:lnTo>
                    <a:pt x="2642" y="1691"/>
                  </a:lnTo>
                  <a:lnTo>
                    <a:pt x="2636" y="1683"/>
                  </a:lnTo>
                  <a:lnTo>
                    <a:pt x="2629" y="1677"/>
                  </a:lnTo>
                  <a:lnTo>
                    <a:pt x="2622" y="1672"/>
                  </a:lnTo>
                  <a:lnTo>
                    <a:pt x="2615" y="1667"/>
                  </a:lnTo>
                  <a:lnTo>
                    <a:pt x="2606" y="1664"/>
                  </a:lnTo>
                  <a:lnTo>
                    <a:pt x="2597" y="1660"/>
                  </a:lnTo>
                  <a:lnTo>
                    <a:pt x="2588" y="1659"/>
                  </a:lnTo>
                  <a:lnTo>
                    <a:pt x="2579" y="1658"/>
                  </a:lnTo>
                  <a:lnTo>
                    <a:pt x="2579" y="1658"/>
                  </a:lnTo>
                  <a:lnTo>
                    <a:pt x="2569" y="1659"/>
                  </a:lnTo>
                  <a:lnTo>
                    <a:pt x="2560" y="1660"/>
                  </a:lnTo>
                  <a:lnTo>
                    <a:pt x="2551" y="1664"/>
                  </a:lnTo>
                  <a:lnTo>
                    <a:pt x="2543" y="1667"/>
                  </a:lnTo>
                  <a:lnTo>
                    <a:pt x="2535" y="1672"/>
                  </a:lnTo>
                  <a:lnTo>
                    <a:pt x="2527" y="1678"/>
                  </a:lnTo>
                  <a:lnTo>
                    <a:pt x="2521" y="1684"/>
                  </a:lnTo>
                  <a:lnTo>
                    <a:pt x="2513" y="1692"/>
                  </a:lnTo>
                  <a:lnTo>
                    <a:pt x="2507" y="1700"/>
                  </a:lnTo>
                  <a:lnTo>
                    <a:pt x="2502" y="1708"/>
                  </a:lnTo>
                  <a:lnTo>
                    <a:pt x="2498" y="1719"/>
                  </a:lnTo>
                  <a:lnTo>
                    <a:pt x="2494" y="1729"/>
                  </a:lnTo>
                  <a:lnTo>
                    <a:pt x="2492" y="1740"/>
                  </a:lnTo>
                  <a:lnTo>
                    <a:pt x="2489" y="1752"/>
                  </a:lnTo>
                  <a:lnTo>
                    <a:pt x="2488" y="1763"/>
                  </a:lnTo>
                  <a:lnTo>
                    <a:pt x="2488" y="1777"/>
                  </a:lnTo>
                  <a:lnTo>
                    <a:pt x="2488" y="1777"/>
                  </a:lnTo>
                  <a:lnTo>
                    <a:pt x="2488" y="1789"/>
                  </a:lnTo>
                  <a:lnTo>
                    <a:pt x="2489" y="1801"/>
                  </a:lnTo>
                  <a:lnTo>
                    <a:pt x="2491" y="1814"/>
                  </a:lnTo>
                  <a:lnTo>
                    <a:pt x="2494" y="1825"/>
                  </a:lnTo>
                  <a:lnTo>
                    <a:pt x="2498" y="1835"/>
                  </a:lnTo>
                  <a:lnTo>
                    <a:pt x="2503" y="1845"/>
                  </a:lnTo>
                  <a:lnTo>
                    <a:pt x="2508" y="1854"/>
                  </a:lnTo>
                  <a:lnTo>
                    <a:pt x="2514" y="1862"/>
                  </a:lnTo>
                  <a:lnTo>
                    <a:pt x="2521" y="1869"/>
                  </a:lnTo>
                  <a:lnTo>
                    <a:pt x="2528" y="1875"/>
                  </a:lnTo>
                  <a:lnTo>
                    <a:pt x="2536" y="1881"/>
                  </a:lnTo>
                  <a:lnTo>
                    <a:pt x="2545" y="1885"/>
                  </a:lnTo>
                  <a:lnTo>
                    <a:pt x="2554" y="1889"/>
                  </a:lnTo>
                  <a:lnTo>
                    <a:pt x="2563" y="1892"/>
                  </a:lnTo>
                  <a:lnTo>
                    <a:pt x="2574" y="1893"/>
                  </a:lnTo>
                  <a:lnTo>
                    <a:pt x="2584" y="1894"/>
                  </a:lnTo>
                  <a:lnTo>
                    <a:pt x="2584" y="1894"/>
                  </a:lnTo>
                  <a:lnTo>
                    <a:pt x="2594" y="1893"/>
                  </a:lnTo>
                  <a:lnTo>
                    <a:pt x="2604" y="1892"/>
                  </a:lnTo>
                  <a:lnTo>
                    <a:pt x="2614" y="1889"/>
                  </a:lnTo>
                  <a:lnTo>
                    <a:pt x="2623" y="1885"/>
                  </a:lnTo>
                  <a:lnTo>
                    <a:pt x="2632" y="1880"/>
                  </a:lnTo>
                  <a:lnTo>
                    <a:pt x="2641" y="1874"/>
                  </a:lnTo>
                  <a:lnTo>
                    <a:pt x="2649" y="1866"/>
                  </a:lnTo>
                  <a:lnTo>
                    <a:pt x="2656" y="1859"/>
                  </a:lnTo>
                  <a:lnTo>
                    <a:pt x="2625" y="1824"/>
                  </a:lnTo>
                  <a:close/>
                  <a:moveTo>
                    <a:pt x="2540" y="1752"/>
                  </a:moveTo>
                  <a:lnTo>
                    <a:pt x="2540" y="1752"/>
                  </a:lnTo>
                  <a:lnTo>
                    <a:pt x="2541" y="1742"/>
                  </a:lnTo>
                  <a:lnTo>
                    <a:pt x="2544" y="1733"/>
                  </a:lnTo>
                  <a:lnTo>
                    <a:pt x="2547" y="1725"/>
                  </a:lnTo>
                  <a:lnTo>
                    <a:pt x="2551" y="1719"/>
                  </a:lnTo>
                  <a:lnTo>
                    <a:pt x="2557" y="1713"/>
                  </a:lnTo>
                  <a:lnTo>
                    <a:pt x="2563" y="1710"/>
                  </a:lnTo>
                  <a:lnTo>
                    <a:pt x="2570" y="1706"/>
                  </a:lnTo>
                  <a:lnTo>
                    <a:pt x="2578" y="1706"/>
                  </a:lnTo>
                  <a:lnTo>
                    <a:pt x="2578" y="1706"/>
                  </a:lnTo>
                  <a:lnTo>
                    <a:pt x="2587" y="1707"/>
                  </a:lnTo>
                  <a:lnTo>
                    <a:pt x="2594" y="1710"/>
                  </a:lnTo>
                  <a:lnTo>
                    <a:pt x="2601" y="1714"/>
                  </a:lnTo>
                  <a:lnTo>
                    <a:pt x="2606" y="1721"/>
                  </a:lnTo>
                  <a:lnTo>
                    <a:pt x="2611" y="1728"/>
                  </a:lnTo>
                  <a:lnTo>
                    <a:pt x="2614" y="1735"/>
                  </a:lnTo>
                  <a:lnTo>
                    <a:pt x="2616" y="1744"/>
                  </a:lnTo>
                  <a:lnTo>
                    <a:pt x="2617" y="1752"/>
                  </a:lnTo>
                  <a:lnTo>
                    <a:pt x="2540" y="1752"/>
                  </a:lnTo>
                  <a:close/>
                  <a:moveTo>
                    <a:pt x="2418" y="1810"/>
                  </a:moveTo>
                  <a:lnTo>
                    <a:pt x="2418" y="1810"/>
                  </a:lnTo>
                  <a:lnTo>
                    <a:pt x="2418" y="1818"/>
                  </a:lnTo>
                  <a:lnTo>
                    <a:pt x="2419" y="1824"/>
                  </a:lnTo>
                  <a:lnTo>
                    <a:pt x="2421" y="1829"/>
                  </a:lnTo>
                  <a:lnTo>
                    <a:pt x="2423" y="1834"/>
                  </a:lnTo>
                  <a:lnTo>
                    <a:pt x="2426" y="1837"/>
                  </a:lnTo>
                  <a:lnTo>
                    <a:pt x="2430" y="1840"/>
                  </a:lnTo>
                  <a:lnTo>
                    <a:pt x="2435" y="1841"/>
                  </a:lnTo>
                  <a:lnTo>
                    <a:pt x="2441" y="1841"/>
                  </a:lnTo>
                  <a:lnTo>
                    <a:pt x="2441" y="1841"/>
                  </a:lnTo>
                  <a:lnTo>
                    <a:pt x="2448" y="1841"/>
                  </a:lnTo>
                  <a:lnTo>
                    <a:pt x="2456" y="1838"/>
                  </a:lnTo>
                  <a:lnTo>
                    <a:pt x="2464" y="1835"/>
                  </a:lnTo>
                  <a:lnTo>
                    <a:pt x="2471" y="1831"/>
                  </a:lnTo>
                  <a:lnTo>
                    <a:pt x="2465" y="1883"/>
                  </a:lnTo>
                  <a:lnTo>
                    <a:pt x="2465" y="1883"/>
                  </a:lnTo>
                  <a:lnTo>
                    <a:pt x="2456" y="1888"/>
                  </a:lnTo>
                  <a:lnTo>
                    <a:pt x="2445" y="1891"/>
                  </a:lnTo>
                  <a:lnTo>
                    <a:pt x="2434" y="1893"/>
                  </a:lnTo>
                  <a:lnTo>
                    <a:pt x="2422" y="1894"/>
                  </a:lnTo>
                  <a:lnTo>
                    <a:pt x="2422" y="1894"/>
                  </a:lnTo>
                  <a:lnTo>
                    <a:pt x="2415" y="1893"/>
                  </a:lnTo>
                  <a:lnTo>
                    <a:pt x="2408" y="1892"/>
                  </a:lnTo>
                  <a:lnTo>
                    <a:pt x="2402" y="1890"/>
                  </a:lnTo>
                  <a:lnTo>
                    <a:pt x="2397" y="1888"/>
                  </a:lnTo>
                  <a:lnTo>
                    <a:pt x="2392" y="1884"/>
                  </a:lnTo>
                  <a:lnTo>
                    <a:pt x="2387" y="1881"/>
                  </a:lnTo>
                  <a:lnTo>
                    <a:pt x="2384" y="1877"/>
                  </a:lnTo>
                  <a:lnTo>
                    <a:pt x="2380" y="1871"/>
                  </a:lnTo>
                  <a:lnTo>
                    <a:pt x="2375" y="1861"/>
                  </a:lnTo>
                  <a:lnTo>
                    <a:pt x="2371" y="1849"/>
                  </a:lnTo>
                  <a:lnTo>
                    <a:pt x="2369" y="1837"/>
                  </a:lnTo>
                  <a:lnTo>
                    <a:pt x="2368" y="1825"/>
                  </a:lnTo>
                  <a:lnTo>
                    <a:pt x="2368" y="1715"/>
                  </a:lnTo>
                  <a:lnTo>
                    <a:pt x="2336" y="1715"/>
                  </a:lnTo>
                  <a:lnTo>
                    <a:pt x="2336" y="1664"/>
                  </a:lnTo>
                  <a:lnTo>
                    <a:pt x="2368" y="1664"/>
                  </a:lnTo>
                  <a:lnTo>
                    <a:pt x="2368" y="1605"/>
                  </a:lnTo>
                  <a:lnTo>
                    <a:pt x="2418" y="1577"/>
                  </a:lnTo>
                  <a:lnTo>
                    <a:pt x="2418" y="1664"/>
                  </a:lnTo>
                  <a:lnTo>
                    <a:pt x="2464" y="1664"/>
                  </a:lnTo>
                  <a:lnTo>
                    <a:pt x="2464" y="1715"/>
                  </a:lnTo>
                  <a:lnTo>
                    <a:pt x="2418" y="1715"/>
                  </a:lnTo>
                  <a:lnTo>
                    <a:pt x="2418" y="1810"/>
                  </a:lnTo>
                  <a:close/>
                  <a:moveTo>
                    <a:pt x="2320" y="1883"/>
                  </a:moveTo>
                  <a:lnTo>
                    <a:pt x="2320" y="1883"/>
                  </a:lnTo>
                  <a:lnTo>
                    <a:pt x="2311" y="1888"/>
                  </a:lnTo>
                  <a:lnTo>
                    <a:pt x="2301" y="1891"/>
                  </a:lnTo>
                  <a:lnTo>
                    <a:pt x="2290" y="1893"/>
                  </a:lnTo>
                  <a:lnTo>
                    <a:pt x="2279" y="1894"/>
                  </a:lnTo>
                  <a:lnTo>
                    <a:pt x="2279" y="1894"/>
                  </a:lnTo>
                  <a:lnTo>
                    <a:pt x="2271" y="1893"/>
                  </a:lnTo>
                  <a:lnTo>
                    <a:pt x="2265" y="1892"/>
                  </a:lnTo>
                  <a:lnTo>
                    <a:pt x="2259" y="1890"/>
                  </a:lnTo>
                  <a:lnTo>
                    <a:pt x="2252" y="1888"/>
                  </a:lnTo>
                  <a:lnTo>
                    <a:pt x="2248" y="1884"/>
                  </a:lnTo>
                  <a:lnTo>
                    <a:pt x="2243" y="1881"/>
                  </a:lnTo>
                  <a:lnTo>
                    <a:pt x="2239" y="1877"/>
                  </a:lnTo>
                  <a:lnTo>
                    <a:pt x="2236" y="1871"/>
                  </a:lnTo>
                  <a:lnTo>
                    <a:pt x="2230" y="1861"/>
                  </a:lnTo>
                  <a:lnTo>
                    <a:pt x="2227" y="1849"/>
                  </a:lnTo>
                  <a:lnTo>
                    <a:pt x="2224" y="1837"/>
                  </a:lnTo>
                  <a:lnTo>
                    <a:pt x="2224" y="1825"/>
                  </a:lnTo>
                  <a:lnTo>
                    <a:pt x="2224" y="1715"/>
                  </a:lnTo>
                  <a:lnTo>
                    <a:pt x="2193" y="1715"/>
                  </a:lnTo>
                  <a:lnTo>
                    <a:pt x="2193" y="1664"/>
                  </a:lnTo>
                  <a:lnTo>
                    <a:pt x="2224" y="1664"/>
                  </a:lnTo>
                  <a:lnTo>
                    <a:pt x="2224" y="1605"/>
                  </a:lnTo>
                  <a:lnTo>
                    <a:pt x="2275" y="1577"/>
                  </a:lnTo>
                  <a:lnTo>
                    <a:pt x="2275" y="1664"/>
                  </a:lnTo>
                  <a:lnTo>
                    <a:pt x="2317" y="1664"/>
                  </a:lnTo>
                  <a:lnTo>
                    <a:pt x="2317" y="1715"/>
                  </a:lnTo>
                  <a:lnTo>
                    <a:pt x="2275" y="1715"/>
                  </a:lnTo>
                  <a:lnTo>
                    <a:pt x="2275" y="1810"/>
                  </a:lnTo>
                  <a:lnTo>
                    <a:pt x="2275" y="1810"/>
                  </a:lnTo>
                  <a:lnTo>
                    <a:pt x="2275" y="1818"/>
                  </a:lnTo>
                  <a:lnTo>
                    <a:pt x="2276" y="1824"/>
                  </a:lnTo>
                  <a:lnTo>
                    <a:pt x="2278" y="1829"/>
                  </a:lnTo>
                  <a:lnTo>
                    <a:pt x="2280" y="1834"/>
                  </a:lnTo>
                  <a:lnTo>
                    <a:pt x="2283" y="1837"/>
                  </a:lnTo>
                  <a:lnTo>
                    <a:pt x="2287" y="1840"/>
                  </a:lnTo>
                  <a:lnTo>
                    <a:pt x="2291" y="1841"/>
                  </a:lnTo>
                  <a:lnTo>
                    <a:pt x="2296" y="1841"/>
                  </a:lnTo>
                  <a:lnTo>
                    <a:pt x="2296" y="1841"/>
                  </a:lnTo>
                  <a:lnTo>
                    <a:pt x="2304" y="1841"/>
                  </a:lnTo>
                  <a:lnTo>
                    <a:pt x="2312" y="1838"/>
                  </a:lnTo>
                  <a:lnTo>
                    <a:pt x="2319" y="1835"/>
                  </a:lnTo>
                  <a:lnTo>
                    <a:pt x="2326" y="1831"/>
                  </a:lnTo>
                  <a:lnTo>
                    <a:pt x="2320" y="1883"/>
                  </a:lnTo>
                  <a:close/>
                  <a:moveTo>
                    <a:pt x="2817" y="1726"/>
                  </a:moveTo>
                  <a:lnTo>
                    <a:pt x="2817" y="1726"/>
                  </a:lnTo>
                  <a:lnTo>
                    <a:pt x="2810" y="1721"/>
                  </a:lnTo>
                  <a:lnTo>
                    <a:pt x="2802" y="1717"/>
                  </a:lnTo>
                  <a:lnTo>
                    <a:pt x="2793" y="1715"/>
                  </a:lnTo>
                  <a:lnTo>
                    <a:pt x="2783" y="1714"/>
                  </a:lnTo>
                  <a:lnTo>
                    <a:pt x="2783" y="1714"/>
                  </a:lnTo>
                  <a:lnTo>
                    <a:pt x="2775" y="1715"/>
                  </a:lnTo>
                  <a:lnTo>
                    <a:pt x="2767" y="1717"/>
                  </a:lnTo>
                  <a:lnTo>
                    <a:pt x="2761" y="1722"/>
                  </a:lnTo>
                  <a:lnTo>
                    <a:pt x="2756" y="1728"/>
                  </a:lnTo>
                  <a:lnTo>
                    <a:pt x="2752" y="1734"/>
                  </a:lnTo>
                  <a:lnTo>
                    <a:pt x="2750" y="1743"/>
                  </a:lnTo>
                  <a:lnTo>
                    <a:pt x="2748" y="1754"/>
                  </a:lnTo>
                  <a:lnTo>
                    <a:pt x="2747" y="1767"/>
                  </a:lnTo>
                  <a:lnTo>
                    <a:pt x="2747" y="1889"/>
                  </a:lnTo>
                  <a:lnTo>
                    <a:pt x="2698" y="1889"/>
                  </a:lnTo>
                  <a:lnTo>
                    <a:pt x="2698" y="1664"/>
                  </a:lnTo>
                  <a:lnTo>
                    <a:pt x="2747" y="1664"/>
                  </a:lnTo>
                  <a:lnTo>
                    <a:pt x="2747" y="1683"/>
                  </a:lnTo>
                  <a:lnTo>
                    <a:pt x="2747" y="1683"/>
                  </a:lnTo>
                  <a:lnTo>
                    <a:pt x="2752" y="1677"/>
                  </a:lnTo>
                  <a:lnTo>
                    <a:pt x="2757" y="1672"/>
                  </a:lnTo>
                  <a:lnTo>
                    <a:pt x="2762" y="1668"/>
                  </a:lnTo>
                  <a:lnTo>
                    <a:pt x="2768" y="1665"/>
                  </a:lnTo>
                  <a:lnTo>
                    <a:pt x="2773" y="1661"/>
                  </a:lnTo>
                  <a:lnTo>
                    <a:pt x="2779" y="1660"/>
                  </a:lnTo>
                  <a:lnTo>
                    <a:pt x="2785" y="1659"/>
                  </a:lnTo>
                  <a:lnTo>
                    <a:pt x="2793" y="1658"/>
                  </a:lnTo>
                  <a:lnTo>
                    <a:pt x="2793" y="1658"/>
                  </a:lnTo>
                  <a:lnTo>
                    <a:pt x="2803" y="1659"/>
                  </a:lnTo>
                  <a:lnTo>
                    <a:pt x="2813" y="1663"/>
                  </a:lnTo>
                  <a:lnTo>
                    <a:pt x="2822" y="1666"/>
                  </a:lnTo>
                  <a:lnTo>
                    <a:pt x="2830" y="1672"/>
                  </a:lnTo>
                  <a:lnTo>
                    <a:pt x="2817" y="1726"/>
                  </a:lnTo>
                  <a:close/>
                  <a:moveTo>
                    <a:pt x="543" y="1610"/>
                  </a:moveTo>
                  <a:lnTo>
                    <a:pt x="543" y="1631"/>
                  </a:lnTo>
                  <a:lnTo>
                    <a:pt x="493" y="1631"/>
                  </a:lnTo>
                  <a:lnTo>
                    <a:pt x="493" y="1575"/>
                  </a:lnTo>
                  <a:lnTo>
                    <a:pt x="543" y="1575"/>
                  </a:lnTo>
                  <a:lnTo>
                    <a:pt x="543" y="1610"/>
                  </a:lnTo>
                  <a:close/>
                  <a:moveTo>
                    <a:pt x="893" y="1664"/>
                  </a:moveTo>
                  <a:lnTo>
                    <a:pt x="944" y="1664"/>
                  </a:lnTo>
                  <a:lnTo>
                    <a:pt x="944" y="1779"/>
                  </a:lnTo>
                  <a:lnTo>
                    <a:pt x="944" y="1889"/>
                  </a:lnTo>
                  <a:lnTo>
                    <a:pt x="893" y="1889"/>
                  </a:lnTo>
                  <a:lnTo>
                    <a:pt x="893" y="1664"/>
                  </a:lnTo>
                  <a:close/>
                  <a:moveTo>
                    <a:pt x="944" y="1603"/>
                  </a:moveTo>
                  <a:lnTo>
                    <a:pt x="944" y="1631"/>
                  </a:lnTo>
                  <a:lnTo>
                    <a:pt x="893" y="1631"/>
                  </a:lnTo>
                  <a:lnTo>
                    <a:pt x="893" y="1575"/>
                  </a:lnTo>
                  <a:lnTo>
                    <a:pt x="944" y="1575"/>
                  </a:lnTo>
                  <a:lnTo>
                    <a:pt x="944" y="1603"/>
                  </a:lnTo>
                  <a:close/>
                  <a:moveTo>
                    <a:pt x="2327" y="2074"/>
                  </a:moveTo>
                  <a:lnTo>
                    <a:pt x="2327" y="2074"/>
                  </a:lnTo>
                  <a:lnTo>
                    <a:pt x="2322" y="2069"/>
                  </a:lnTo>
                  <a:lnTo>
                    <a:pt x="2317" y="2065"/>
                  </a:lnTo>
                  <a:lnTo>
                    <a:pt x="2312" y="2061"/>
                  </a:lnTo>
                  <a:lnTo>
                    <a:pt x="2306" y="2058"/>
                  </a:lnTo>
                  <a:lnTo>
                    <a:pt x="2301" y="2056"/>
                  </a:lnTo>
                  <a:lnTo>
                    <a:pt x="2295" y="2055"/>
                  </a:lnTo>
                  <a:lnTo>
                    <a:pt x="2282" y="2052"/>
                  </a:lnTo>
                  <a:lnTo>
                    <a:pt x="2282" y="2052"/>
                  </a:lnTo>
                  <a:lnTo>
                    <a:pt x="2273" y="2054"/>
                  </a:lnTo>
                  <a:lnTo>
                    <a:pt x="2265" y="2055"/>
                  </a:lnTo>
                  <a:lnTo>
                    <a:pt x="2257" y="2058"/>
                  </a:lnTo>
                  <a:lnTo>
                    <a:pt x="2248" y="2061"/>
                  </a:lnTo>
                  <a:lnTo>
                    <a:pt x="2241" y="2066"/>
                  </a:lnTo>
                  <a:lnTo>
                    <a:pt x="2235" y="2070"/>
                  </a:lnTo>
                  <a:lnTo>
                    <a:pt x="2229" y="2077"/>
                  </a:lnTo>
                  <a:lnTo>
                    <a:pt x="2223" y="2084"/>
                  </a:lnTo>
                  <a:lnTo>
                    <a:pt x="2219" y="2092"/>
                  </a:lnTo>
                  <a:lnTo>
                    <a:pt x="2214" y="2101"/>
                  </a:lnTo>
                  <a:lnTo>
                    <a:pt x="2211" y="2110"/>
                  </a:lnTo>
                  <a:lnTo>
                    <a:pt x="2208" y="2121"/>
                  </a:lnTo>
                  <a:lnTo>
                    <a:pt x="2205" y="2131"/>
                  </a:lnTo>
                  <a:lnTo>
                    <a:pt x="2204" y="2143"/>
                  </a:lnTo>
                  <a:lnTo>
                    <a:pt x="2203" y="2155"/>
                  </a:lnTo>
                  <a:lnTo>
                    <a:pt x="2202" y="2169"/>
                  </a:lnTo>
                  <a:lnTo>
                    <a:pt x="2202" y="2169"/>
                  </a:lnTo>
                  <a:lnTo>
                    <a:pt x="2203" y="2182"/>
                  </a:lnTo>
                  <a:lnTo>
                    <a:pt x="2204" y="2195"/>
                  </a:lnTo>
                  <a:lnTo>
                    <a:pt x="2205" y="2207"/>
                  </a:lnTo>
                  <a:lnTo>
                    <a:pt x="2208" y="2219"/>
                  </a:lnTo>
                  <a:lnTo>
                    <a:pt x="2210" y="2229"/>
                  </a:lnTo>
                  <a:lnTo>
                    <a:pt x="2214" y="2239"/>
                  </a:lnTo>
                  <a:lnTo>
                    <a:pt x="2218" y="2248"/>
                  </a:lnTo>
                  <a:lnTo>
                    <a:pt x="2223" y="2256"/>
                  </a:lnTo>
                  <a:lnTo>
                    <a:pt x="2228" y="2264"/>
                  </a:lnTo>
                  <a:lnTo>
                    <a:pt x="2234" y="2270"/>
                  </a:lnTo>
                  <a:lnTo>
                    <a:pt x="2240" y="2275"/>
                  </a:lnTo>
                  <a:lnTo>
                    <a:pt x="2247" y="2280"/>
                  </a:lnTo>
                  <a:lnTo>
                    <a:pt x="2256" y="2284"/>
                  </a:lnTo>
                  <a:lnTo>
                    <a:pt x="2264" y="2287"/>
                  </a:lnTo>
                  <a:lnTo>
                    <a:pt x="2272" y="2288"/>
                  </a:lnTo>
                  <a:lnTo>
                    <a:pt x="2281" y="2289"/>
                  </a:lnTo>
                  <a:lnTo>
                    <a:pt x="2281" y="2289"/>
                  </a:lnTo>
                  <a:lnTo>
                    <a:pt x="2287" y="2288"/>
                  </a:lnTo>
                  <a:lnTo>
                    <a:pt x="2294" y="2287"/>
                  </a:lnTo>
                  <a:lnTo>
                    <a:pt x="2300" y="2285"/>
                  </a:lnTo>
                  <a:lnTo>
                    <a:pt x="2305" y="2283"/>
                  </a:lnTo>
                  <a:lnTo>
                    <a:pt x="2311" y="2280"/>
                  </a:lnTo>
                  <a:lnTo>
                    <a:pt x="2317" y="2276"/>
                  </a:lnTo>
                  <a:lnTo>
                    <a:pt x="2322" y="2272"/>
                  </a:lnTo>
                  <a:lnTo>
                    <a:pt x="2327" y="2266"/>
                  </a:lnTo>
                  <a:lnTo>
                    <a:pt x="2327" y="2283"/>
                  </a:lnTo>
                  <a:lnTo>
                    <a:pt x="2378" y="2283"/>
                  </a:lnTo>
                  <a:lnTo>
                    <a:pt x="2378" y="1964"/>
                  </a:lnTo>
                  <a:lnTo>
                    <a:pt x="2327" y="1992"/>
                  </a:lnTo>
                  <a:lnTo>
                    <a:pt x="2327" y="2074"/>
                  </a:lnTo>
                  <a:close/>
                  <a:moveTo>
                    <a:pt x="2292" y="2237"/>
                  </a:moveTo>
                  <a:lnTo>
                    <a:pt x="2292" y="2237"/>
                  </a:lnTo>
                  <a:lnTo>
                    <a:pt x="2285" y="2236"/>
                  </a:lnTo>
                  <a:lnTo>
                    <a:pt x="2279" y="2234"/>
                  </a:lnTo>
                  <a:lnTo>
                    <a:pt x="2272" y="2230"/>
                  </a:lnTo>
                  <a:lnTo>
                    <a:pt x="2266" y="2224"/>
                  </a:lnTo>
                  <a:lnTo>
                    <a:pt x="2261" y="2215"/>
                  </a:lnTo>
                  <a:lnTo>
                    <a:pt x="2257" y="2202"/>
                  </a:lnTo>
                  <a:lnTo>
                    <a:pt x="2254" y="2187"/>
                  </a:lnTo>
                  <a:lnTo>
                    <a:pt x="2253" y="2167"/>
                  </a:lnTo>
                  <a:lnTo>
                    <a:pt x="2253" y="2167"/>
                  </a:lnTo>
                  <a:lnTo>
                    <a:pt x="2254" y="2150"/>
                  </a:lnTo>
                  <a:lnTo>
                    <a:pt x="2257" y="2135"/>
                  </a:lnTo>
                  <a:lnTo>
                    <a:pt x="2261" y="2124"/>
                  </a:lnTo>
                  <a:lnTo>
                    <a:pt x="2266" y="2116"/>
                  </a:lnTo>
                  <a:lnTo>
                    <a:pt x="2272" y="2111"/>
                  </a:lnTo>
                  <a:lnTo>
                    <a:pt x="2278" y="2106"/>
                  </a:lnTo>
                  <a:lnTo>
                    <a:pt x="2285" y="2105"/>
                  </a:lnTo>
                  <a:lnTo>
                    <a:pt x="2291" y="2104"/>
                  </a:lnTo>
                  <a:lnTo>
                    <a:pt x="2291" y="2104"/>
                  </a:lnTo>
                  <a:lnTo>
                    <a:pt x="2298" y="2105"/>
                  </a:lnTo>
                  <a:lnTo>
                    <a:pt x="2304" y="2106"/>
                  </a:lnTo>
                  <a:lnTo>
                    <a:pt x="2309" y="2108"/>
                  </a:lnTo>
                  <a:lnTo>
                    <a:pt x="2314" y="2112"/>
                  </a:lnTo>
                  <a:lnTo>
                    <a:pt x="2318" y="2115"/>
                  </a:lnTo>
                  <a:lnTo>
                    <a:pt x="2322" y="2118"/>
                  </a:lnTo>
                  <a:lnTo>
                    <a:pt x="2327" y="2126"/>
                  </a:lnTo>
                  <a:lnTo>
                    <a:pt x="2327" y="2215"/>
                  </a:lnTo>
                  <a:lnTo>
                    <a:pt x="2327" y="2215"/>
                  </a:lnTo>
                  <a:lnTo>
                    <a:pt x="2321" y="2223"/>
                  </a:lnTo>
                  <a:lnTo>
                    <a:pt x="2314" y="2229"/>
                  </a:lnTo>
                  <a:lnTo>
                    <a:pt x="2309" y="2233"/>
                  </a:lnTo>
                  <a:lnTo>
                    <a:pt x="2304" y="2235"/>
                  </a:lnTo>
                  <a:lnTo>
                    <a:pt x="2298" y="2236"/>
                  </a:lnTo>
                  <a:lnTo>
                    <a:pt x="2292" y="2237"/>
                  </a:lnTo>
                  <a:lnTo>
                    <a:pt x="2292" y="2237"/>
                  </a:lnTo>
                  <a:close/>
                  <a:moveTo>
                    <a:pt x="616" y="2121"/>
                  </a:moveTo>
                  <a:lnTo>
                    <a:pt x="616" y="2121"/>
                  </a:lnTo>
                  <a:lnTo>
                    <a:pt x="609" y="2116"/>
                  </a:lnTo>
                  <a:lnTo>
                    <a:pt x="601" y="2112"/>
                  </a:lnTo>
                  <a:lnTo>
                    <a:pt x="592" y="2110"/>
                  </a:lnTo>
                  <a:lnTo>
                    <a:pt x="583" y="2108"/>
                  </a:lnTo>
                  <a:lnTo>
                    <a:pt x="583" y="2108"/>
                  </a:lnTo>
                  <a:lnTo>
                    <a:pt x="574" y="2110"/>
                  </a:lnTo>
                  <a:lnTo>
                    <a:pt x="566" y="2112"/>
                  </a:lnTo>
                  <a:lnTo>
                    <a:pt x="560" y="2116"/>
                  </a:lnTo>
                  <a:lnTo>
                    <a:pt x="555" y="2122"/>
                  </a:lnTo>
                  <a:lnTo>
                    <a:pt x="551" y="2129"/>
                  </a:lnTo>
                  <a:lnTo>
                    <a:pt x="549" y="2138"/>
                  </a:lnTo>
                  <a:lnTo>
                    <a:pt x="547" y="2149"/>
                  </a:lnTo>
                  <a:lnTo>
                    <a:pt x="546" y="2161"/>
                  </a:lnTo>
                  <a:lnTo>
                    <a:pt x="546" y="2283"/>
                  </a:lnTo>
                  <a:lnTo>
                    <a:pt x="497" y="2283"/>
                  </a:lnTo>
                  <a:lnTo>
                    <a:pt x="497" y="2058"/>
                  </a:lnTo>
                  <a:lnTo>
                    <a:pt x="546" y="2058"/>
                  </a:lnTo>
                  <a:lnTo>
                    <a:pt x="546" y="2077"/>
                  </a:lnTo>
                  <a:lnTo>
                    <a:pt x="546" y="2077"/>
                  </a:lnTo>
                  <a:lnTo>
                    <a:pt x="551" y="2071"/>
                  </a:lnTo>
                  <a:lnTo>
                    <a:pt x="556" y="2066"/>
                  </a:lnTo>
                  <a:lnTo>
                    <a:pt x="561" y="2062"/>
                  </a:lnTo>
                  <a:lnTo>
                    <a:pt x="567" y="2059"/>
                  </a:lnTo>
                  <a:lnTo>
                    <a:pt x="572" y="2056"/>
                  </a:lnTo>
                  <a:lnTo>
                    <a:pt x="579" y="2055"/>
                  </a:lnTo>
                  <a:lnTo>
                    <a:pt x="586" y="2054"/>
                  </a:lnTo>
                  <a:lnTo>
                    <a:pt x="592" y="2052"/>
                  </a:lnTo>
                  <a:lnTo>
                    <a:pt x="592" y="2052"/>
                  </a:lnTo>
                  <a:lnTo>
                    <a:pt x="602" y="2054"/>
                  </a:lnTo>
                  <a:lnTo>
                    <a:pt x="612" y="2057"/>
                  </a:lnTo>
                  <a:lnTo>
                    <a:pt x="622" y="2061"/>
                  </a:lnTo>
                  <a:lnTo>
                    <a:pt x="630" y="2067"/>
                  </a:lnTo>
                  <a:lnTo>
                    <a:pt x="616" y="2121"/>
                  </a:lnTo>
                  <a:close/>
                  <a:moveTo>
                    <a:pt x="220" y="2058"/>
                  </a:moveTo>
                  <a:lnTo>
                    <a:pt x="270" y="2058"/>
                  </a:lnTo>
                  <a:lnTo>
                    <a:pt x="212" y="2283"/>
                  </a:lnTo>
                  <a:lnTo>
                    <a:pt x="169" y="2283"/>
                  </a:lnTo>
                  <a:lnTo>
                    <a:pt x="147" y="2190"/>
                  </a:lnTo>
                  <a:lnTo>
                    <a:pt x="147" y="2190"/>
                  </a:lnTo>
                  <a:lnTo>
                    <a:pt x="136" y="2141"/>
                  </a:lnTo>
                  <a:lnTo>
                    <a:pt x="136" y="2141"/>
                  </a:lnTo>
                  <a:lnTo>
                    <a:pt x="130" y="2164"/>
                  </a:lnTo>
                  <a:lnTo>
                    <a:pt x="124" y="2191"/>
                  </a:lnTo>
                  <a:lnTo>
                    <a:pt x="101" y="2283"/>
                  </a:lnTo>
                  <a:lnTo>
                    <a:pt x="58" y="2283"/>
                  </a:lnTo>
                  <a:lnTo>
                    <a:pt x="58" y="2282"/>
                  </a:lnTo>
                  <a:lnTo>
                    <a:pt x="0" y="2058"/>
                  </a:lnTo>
                  <a:lnTo>
                    <a:pt x="53" y="2058"/>
                  </a:lnTo>
                  <a:lnTo>
                    <a:pt x="71" y="2142"/>
                  </a:lnTo>
                  <a:lnTo>
                    <a:pt x="71" y="2142"/>
                  </a:lnTo>
                  <a:lnTo>
                    <a:pt x="76" y="2169"/>
                  </a:lnTo>
                  <a:lnTo>
                    <a:pt x="81" y="2197"/>
                  </a:lnTo>
                  <a:lnTo>
                    <a:pt x="81" y="2197"/>
                  </a:lnTo>
                  <a:lnTo>
                    <a:pt x="87" y="2169"/>
                  </a:lnTo>
                  <a:lnTo>
                    <a:pt x="93" y="2141"/>
                  </a:lnTo>
                  <a:lnTo>
                    <a:pt x="114" y="2058"/>
                  </a:lnTo>
                  <a:lnTo>
                    <a:pt x="158" y="2058"/>
                  </a:lnTo>
                  <a:lnTo>
                    <a:pt x="179" y="2141"/>
                  </a:lnTo>
                  <a:lnTo>
                    <a:pt x="179" y="2141"/>
                  </a:lnTo>
                  <a:lnTo>
                    <a:pt x="185" y="2168"/>
                  </a:lnTo>
                  <a:lnTo>
                    <a:pt x="191" y="2198"/>
                  </a:lnTo>
                  <a:lnTo>
                    <a:pt x="191" y="2198"/>
                  </a:lnTo>
                  <a:lnTo>
                    <a:pt x="195" y="2172"/>
                  </a:lnTo>
                  <a:lnTo>
                    <a:pt x="201" y="2141"/>
                  </a:lnTo>
                  <a:lnTo>
                    <a:pt x="220" y="2058"/>
                  </a:lnTo>
                  <a:close/>
                  <a:moveTo>
                    <a:pt x="372" y="2052"/>
                  </a:moveTo>
                  <a:lnTo>
                    <a:pt x="372" y="2052"/>
                  </a:lnTo>
                  <a:lnTo>
                    <a:pt x="363" y="2054"/>
                  </a:lnTo>
                  <a:lnTo>
                    <a:pt x="353" y="2055"/>
                  </a:lnTo>
                  <a:lnTo>
                    <a:pt x="344" y="2058"/>
                  </a:lnTo>
                  <a:lnTo>
                    <a:pt x="336" y="2061"/>
                  </a:lnTo>
                  <a:lnTo>
                    <a:pt x="328" y="2066"/>
                  </a:lnTo>
                  <a:lnTo>
                    <a:pt x="320" y="2071"/>
                  </a:lnTo>
                  <a:lnTo>
                    <a:pt x="313" y="2078"/>
                  </a:lnTo>
                  <a:lnTo>
                    <a:pt x="306" y="2086"/>
                  </a:lnTo>
                  <a:lnTo>
                    <a:pt x="300" y="2094"/>
                  </a:lnTo>
                  <a:lnTo>
                    <a:pt x="295" y="2103"/>
                  </a:lnTo>
                  <a:lnTo>
                    <a:pt x="290" y="2113"/>
                  </a:lnTo>
                  <a:lnTo>
                    <a:pt x="287" y="2123"/>
                  </a:lnTo>
                  <a:lnTo>
                    <a:pt x="284" y="2134"/>
                  </a:lnTo>
                  <a:lnTo>
                    <a:pt x="282" y="2145"/>
                  </a:lnTo>
                  <a:lnTo>
                    <a:pt x="280" y="2158"/>
                  </a:lnTo>
                  <a:lnTo>
                    <a:pt x="280" y="2171"/>
                  </a:lnTo>
                  <a:lnTo>
                    <a:pt x="280" y="2171"/>
                  </a:lnTo>
                  <a:lnTo>
                    <a:pt x="280" y="2183"/>
                  </a:lnTo>
                  <a:lnTo>
                    <a:pt x="282" y="2196"/>
                  </a:lnTo>
                  <a:lnTo>
                    <a:pt x="284" y="2207"/>
                  </a:lnTo>
                  <a:lnTo>
                    <a:pt x="287" y="2218"/>
                  </a:lnTo>
                  <a:lnTo>
                    <a:pt x="290" y="2228"/>
                  </a:lnTo>
                  <a:lnTo>
                    <a:pt x="295" y="2238"/>
                  </a:lnTo>
                  <a:lnTo>
                    <a:pt x="300" y="2247"/>
                  </a:lnTo>
                  <a:lnTo>
                    <a:pt x="306" y="2255"/>
                  </a:lnTo>
                  <a:lnTo>
                    <a:pt x="313" y="2263"/>
                  </a:lnTo>
                  <a:lnTo>
                    <a:pt x="320" y="2270"/>
                  </a:lnTo>
                  <a:lnTo>
                    <a:pt x="328" y="2275"/>
                  </a:lnTo>
                  <a:lnTo>
                    <a:pt x="336" y="2280"/>
                  </a:lnTo>
                  <a:lnTo>
                    <a:pt x="344" y="2283"/>
                  </a:lnTo>
                  <a:lnTo>
                    <a:pt x="353" y="2287"/>
                  </a:lnTo>
                  <a:lnTo>
                    <a:pt x="363" y="2288"/>
                  </a:lnTo>
                  <a:lnTo>
                    <a:pt x="372" y="2289"/>
                  </a:lnTo>
                  <a:lnTo>
                    <a:pt x="372" y="2289"/>
                  </a:lnTo>
                  <a:lnTo>
                    <a:pt x="382" y="2288"/>
                  </a:lnTo>
                  <a:lnTo>
                    <a:pt x="392" y="2287"/>
                  </a:lnTo>
                  <a:lnTo>
                    <a:pt x="402" y="2283"/>
                  </a:lnTo>
                  <a:lnTo>
                    <a:pt x="410" y="2280"/>
                  </a:lnTo>
                  <a:lnTo>
                    <a:pt x="418" y="2275"/>
                  </a:lnTo>
                  <a:lnTo>
                    <a:pt x="426" y="2270"/>
                  </a:lnTo>
                  <a:lnTo>
                    <a:pt x="433" y="2263"/>
                  </a:lnTo>
                  <a:lnTo>
                    <a:pt x="439" y="2255"/>
                  </a:lnTo>
                  <a:lnTo>
                    <a:pt x="445" y="2247"/>
                  </a:lnTo>
                  <a:lnTo>
                    <a:pt x="450" y="2238"/>
                  </a:lnTo>
                  <a:lnTo>
                    <a:pt x="454" y="2228"/>
                  </a:lnTo>
                  <a:lnTo>
                    <a:pt x="458" y="2218"/>
                  </a:lnTo>
                  <a:lnTo>
                    <a:pt x="461" y="2207"/>
                  </a:lnTo>
                  <a:lnTo>
                    <a:pt x="463" y="2196"/>
                  </a:lnTo>
                  <a:lnTo>
                    <a:pt x="465" y="2183"/>
                  </a:lnTo>
                  <a:lnTo>
                    <a:pt x="465" y="2171"/>
                  </a:lnTo>
                  <a:lnTo>
                    <a:pt x="465" y="2171"/>
                  </a:lnTo>
                  <a:lnTo>
                    <a:pt x="465" y="2158"/>
                  </a:lnTo>
                  <a:lnTo>
                    <a:pt x="463" y="2145"/>
                  </a:lnTo>
                  <a:lnTo>
                    <a:pt x="461" y="2134"/>
                  </a:lnTo>
                  <a:lnTo>
                    <a:pt x="458" y="2123"/>
                  </a:lnTo>
                  <a:lnTo>
                    <a:pt x="454" y="2113"/>
                  </a:lnTo>
                  <a:lnTo>
                    <a:pt x="450" y="2103"/>
                  </a:lnTo>
                  <a:lnTo>
                    <a:pt x="445" y="2094"/>
                  </a:lnTo>
                  <a:lnTo>
                    <a:pt x="439" y="2086"/>
                  </a:lnTo>
                  <a:lnTo>
                    <a:pt x="433" y="2078"/>
                  </a:lnTo>
                  <a:lnTo>
                    <a:pt x="426" y="2071"/>
                  </a:lnTo>
                  <a:lnTo>
                    <a:pt x="418" y="2066"/>
                  </a:lnTo>
                  <a:lnTo>
                    <a:pt x="410" y="2061"/>
                  </a:lnTo>
                  <a:lnTo>
                    <a:pt x="402" y="2058"/>
                  </a:lnTo>
                  <a:lnTo>
                    <a:pt x="392" y="2055"/>
                  </a:lnTo>
                  <a:lnTo>
                    <a:pt x="382" y="2054"/>
                  </a:lnTo>
                  <a:lnTo>
                    <a:pt x="372" y="2052"/>
                  </a:lnTo>
                  <a:lnTo>
                    <a:pt x="372" y="2052"/>
                  </a:lnTo>
                  <a:close/>
                  <a:moveTo>
                    <a:pt x="372" y="2236"/>
                  </a:moveTo>
                  <a:lnTo>
                    <a:pt x="372" y="2236"/>
                  </a:lnTo>
                  <a:lnTo>
                    <a:pt x="363" y="2235"/>
                  </a:lnTo>
                  <a:lnTo>
                    <a:pt x="355" y="2232"/>
                  </a:lnTo>
                  <a:lnTo>
                    <a:pt x="349" y="2226"/>
                  </a:lnTo>
                  <a:lnTo>
                    <a:pt x="343" y="2218"/>
                  </a:lnTo>
                  <a:lnTo>
                    <a:pt x="338" y="2209"/>
                  </a:lnTo>
                  <a:lnTo>
                    <a:pt x="334" y="2198"/>
                  </a:lnTo>
                  <a:lnTo>
                    <a:pt x="332" y="2185"/>
                  </a:lnTo>
                  <a:lnTo>
                    <a:pt x="332" y="2171"/>
                  </a:lnTo>
                  <a:lnTo>
                    <a:pt x="332" y="2171"/>
                  </a:lnTo>
                  <a:lnTo>
                    <a:pt x="332" y="2157"/>
                  </a:lnTo>
                  <a:lnTo>
                    <a:pt x="334" y="2143"/>
                  </a:lnTo>
                  <a:lnTo>
                    <a:pt x="338" y="2133"/>
                  </a:lnTo>
                  <a:lnTo>
                    <a:pt x="343" y="2123"/>
                  </a:lnTo>
                  <a:lnTo>
                    <a:pt x="349" y="2115"/>
                  </a:lnTo>
                  <a:lnTo>
                    <a:pt x="355" y="2110"/>
                  </a:lnTo>
                  <a:lnTo>
                    <a:pt x="363" y="2106"/>
                  </a:lnTo>
                  <a:lnTo>
                    <a:pt x="372" y="2105"/>
                  </a:lnTo>
                  <a:lnTo>
                    <a:pt x="372" y="2105"/>
                  </a:lnTo>
                  <a:lnTo>
                    <a:pt x="381" y="2106"/>
                  </a:lnTo>
                  <a:lnTo>
                    <a:pt x="389" y="2110"/>
                  </a:lnTo>
                  <a:lnTo>
                    <a:pt x="396" y="2115"/>
                  </a:lnTo>
                  <a:lnTo>
                    <a:pt x="403" y="2123"/>
                  </a:lnTo>
                  <a:lnTo>
                    <a:pt x="408" y="2133"/>
                  </a:lnTo>
                  <a:lnTo>
                    <a:pt x="411" y="2143"/>
                  </a:lnTo>
                  <a:lnTo>
                    <a:pt x="413" y="2157"/>
                  </a:lnTo>
                  <a:lnTo>
                    <a:pt x="414" y="2171"/>
                  </a:lnTo>
                  <a:lnTo>
                    <a:pt x="414" y="2171"/>
                  </a:lnTo>
                  <a:lnTo>
                    <a:pt x="413" y="2185"/>
                  </a:lnTo>
                  <a:lnTo>
                    <a:pt x="411" y="2198"/>
                  </a:lnTo>
                  <a:lnTo>
                    <a:pt x="408" y="2209"/>
                  </a:lnTo>
                  <a:lnTo>
                    <a:pt x="403" y="2218"/>
                  </a:lnTo>
                  <a:lnTo>
                    <a:pt x="396" y="2226"/>
                  </a:lnTo>
                  <a:lnTo>
                    <a:pt x="389" y="2232"/>
                  </a:lnTo>
                  <a:lnTo>
                    <a:pt x="381" y="2235"/>
                  </a:lnTo>
                  <a:lnTo>
                    <a:pt x="372" y="2236"/>
                  </a:lnTo>
                  <a:lnTo>
                    <a:pt x="372" y="2236"/>
                  </a:lnTo>
                  <a:close/>
                  <a:moveTo>
                    <a:pt x="2080" y="2121"/>
                  </a:moveTo>
                  <a:lnTo>
                    <a:pt x="2080" y="2121"/>
                  </a:lnTo>
                  <a:lnTo>
                    <a:pt x="2071" y="2116"/>
                  </a:lnTo>
                  <a:lnTo>
                    <a:pt x="2063" y="2112"/>
                  </a:lnTo>
                  <a:lnTo>
                    <a:pt x="2054" y="2110"/>
                  </a:lnTo>
                  <a:lnTo>
                    <a:pt x="2046" y="2108"/>
                  </a:lnTo>
                  <a:lnTo>
                    <a:pt x="2046" y="2108"/>
                  </a:lnTo>
                  <a:lnTo>
                    <a:pt x="2037" y="2110"/>
                  </a:lnTo>
                  <a:lnTo>
                    <a:pt x="2030" y="2112"/>
                  </a:lnTo>
                  <a:lnTo>
                    <a:pt x="2024" y="2116"/>
                  </a:lnTo>
                  <a:lnTo>
                    <a:pt x="2019" y="2122"/>
                  </a:lnTo>
                  <a:lnTo>
                    <a:pt x="2015" y="2129"/>
                  </a:lnTo>
                  <a:lnTo>
                    <a:pt x="2012" y="2138"/>
                  </a:lnTo>
                  <a:lnTo>
                    <a:pt x="2010" y="2149"/>
                  </a:lnTo>
                  <a:lnTo>
                    <a:pt x="2010" y="2161"/>
                  </a:lnTo>
                  <a:lnTo>
                    <a:pt x="2010" y="2283"/>
                  </a:lnTo>
                  <a:lnTo>
                    <a:pt x="1959" y="2283"/>
                  </a:lnTo>
                  <a:lnTo>
                    <a:pt x="1959" y="2058"/>
                  </a:lnTo>
                  <a:lnTo>
                    <a:pt x="2010" y="2058"/>
                  </a:lnTo>
                  <a:lnTo>
                    <a:pt x="2010" y="2077"/>
                  </a:lnTo>
                  <a:lnTo>
                    <a:pt x="2010" y="2077"/>
                  </a:lnTo>
                  <a:lnTo>
                    <a:pt x="2014" y="2071"/>
                  </a:lnTo>
                  <a:lnTo>
                    <a:pt x="2019" y="2066"/>
                  </a:lnTo>
                  <a:lnTo>
                    <a:pt x="2024" y="2062"/>
                  </a:lnTo>
                  <a:lnTo>
                    <a:pt x="2030" y="2059"/>
                  </a:lnTo>
                  <a:lnTo>
                    <a:pt x="2036" y="2056"/>
                  </a:lnTo>
                  <a:lnTo>
                    <a:pt x="2042" y="2055"/>
                  </a:lnTo>
                  <a:lnTo>
                    <a:pt x="2048" y="2054"/>
                  </a:lnTo>
                  <a:lnTo>
                    <a:pt x="2054" y="2052"/>
                  </a:lnTo>
                  <a:lnTo>
                    <a:pt x="2054" y="2052"/>
                  </a:lnTo>
                  <a:lnTo>
                    <a:pt x="2064" y="2054"/>
                  </a:lnTo>
                  <a:lnTo>
                    <a:pt x="2074" y="2057"/>
                  </a:lnTo>
                  <a:lnTo>
                    <a:pt x="2085" y="2061"/>
                  </a:lnTo>
                  <a:lnTo>
                    <a:pt x="2093" y="2067"/>
                  </a:lnTo>
                  <a:lnTo>
                    <a:pt x="2080" y="2121"/>
                  </a:lnTo>
                  <a:close/>
                  <a:moveTo>
                    <a:pt x="1683" y="2058"/>
                  </a:moveTo>
                  <a:lnTo>
                    <a:pt x="1733" y="2058"/>
                  </a:lnTo>
                  <a:lnTo>
                    <a:pt x="1675" y="2283"/>
                  </a:lnTo>
                  <a:lnTo>
                    <a:pt x="1631" y="2283"/>
                  </a:lnTo>
                  <a:lnTo>
                    <a:pt x="1609" y="2190"/>
                  </a:lnTo>
                  <a:lnTo>
                    <a:pt x="1609" y="2190"/>
                  </a:lnTo>
                  <a:lnTo>
                    <a:pt x="1598" y="2141"/>
                  </a:lnTo>
                  <a:lnTo>
                    <a:pt x="1598" y="2141"/>
                  </a:lnTo>
                  <a:lnTo>
                    <a:pt x="1593" y="2164"/>
                  </a:lnTo>
                  <a:lnTo>
                    <a:pt x="1587" y="2191"/>
                  </a:lnTo>
                  <a:lnTo>
                    <a:pt x="1565" y="2283"/>
                  </a:lnTo>
                  <a:lnTo>
                    <a:pt x="1521" y="2283"/>
                  </a:lnTo>
                  <a:lnTo>
                    <a:pt x="1520" y="2282"/>
                  </a:lnTo>
                  <a:lnTo>
                    <a:pt x="1464" y="2058"/>
                  </a:lnTo>
                  <a:lnTo>
                    <a:pt x="1515" y="2058"/>
                  </a:lnTo>
                  <a:lnTo>
                    <a:pt x="1534" y="2142"/>
                  </a:lnTo>
                  <a:lnTo>
                    <a:pt x="1534" y="2142"/>
                  </a:lnTo>
                  <a:lnTo>
                    <a:pt x="1539" y="2169"/>
                  </a:lnTo>
                  <a:lnTo>
                    <a:pt x="1544" y="2197"/>
                  </a:lnTo>
                  <a:lnTo>
                    <a:pt x="1544" y="2197"/>
                  </a:lnTo>
                  <a:lnTo>
                    <a:pt x="1550" y="2169"/>
                  </a:lnTo>
                  <a:lnTo>
                    <a:pt x="1557" y="2141"/>
                  </a:lnTo>
                  <a:lnTo>
                    <a:pt x="1578" y="2058"/>
                  </a:lnTo>
                  <a:lnTo>
                    <a:pt x="1620" y="2058"/>
                  </a:lnTo>
                  <a:lnTo>
                    <a:pt x="1642" y="2141"/>
                  </a:lnTo>
                  <a:lnTo>
                    <a:pt x="1642" y="2141"/>
                  </a:lnTo>
                  <a:lnTo>
                    <a:pt x="1648" y="2168"/>
                  </a:lnTo>
                  <a:lnTo>
                    <a:pt x="1654" y="2198"/>
                  </a:lnTo>
                  <a:lnTo>
                    <a:pt x="1654" y="2198"/>
                  </a:lnTo>
                  <a:lnTo>
                    <a:pt x="1659" y="2172"/>
                  </a:lnTo>
                  <a:lnTo>
                    <a:pt x="1665" y="2141"/>
                  </a:lnTo>
                  <a:lnTo>
                    <a:pt x="1683" y="2058"/>
                  </a:lnTo>
                  <a:close/>
                  <a:moveTo>
                    <a:pt x="1835" y="2052"/>
                  </a:moveTo>
                  <a:lnTo>
                    <a:pt x="1835" y="2052"/>
                  </a:lnTo>
                  <a:lnTo>
                    <a:pt x="1826" y="2054"/>
                  </a:lnTo>
                  <a:lnTo>
                    <a:pt x="1816" y="2055"/>
                  </a:lnTo>
                  <a:lnTo>
                    <a:pt x="1806" y="2058"/>
                  </a:lnTo>
                  <a:lnTo>
                    <a:pt x="1798" y="2061"/>
                  </a:lnTo>
                  <a:lnTo>
                    <a:pt x="1790" y="2066"/>
                  </a:lnTo>
                  <a:lnTo>
                    <a:pt x="1782" y="2073"/>
                  </a:lnTo>
                  <a:lnTo>
                    <a:pt x="1775" y="2078"/>
                  </a:lnTo>
                  <a:lnTo>
                    <a:pt x="1769" y="2086"/>
                  </a:lnTo>
                  <a:lnTo>
                    <a:pt x="1763" y="2094"/>
                  </a:lnTo>
                  <a:lnTo>
                    <a:pt x="1758" y="2103"/>
                  </a:lnTo>
                  <a:lnTo>
                    <a:pt x="1753" y="2113"/>
                  </a:lnTo>
                  <a:lnTo>
                    <a:pt x="1750" y="2123"/>
                  </a:lnTo>
                  <a:lnTo>
                    <a:pt x="1747" y="2134"/>
                  </a:lnTo>
                  <a:lnTo>
                    <a:pt x="1744" y="2146"/>
                  </a:lnTo>
                  <a:lnTo>
                    <a:pt x="1743" y="2158"/>
                  </a:lnTo>
                  <a:lnTo>
                    <a:pt x="1743" y="2171"/>
                  </a:lnTo>
                  <a:lnTo>
                    <a:pt x="1743" y="2171"/>
                  </a:lnTo>
                  <a:lnTo>
                    <a:pt x="1743" y="2183"/>
                  </a:lnTo>
                  <a:lnTo>
                    <a:pt x="1744" y="2196"/>
                  </a:lnTo>
                  <a:lnTo>
                    <a:pt x="1747" y="2207"/>
                  </a:lnTo>
                  <a:lnTo>
                    <a:pt x="1750" y="2218"/>
                  </a:lnTo>
                  <a:lnTo>
                    <a:pt x="1753" y="2228"/>
                  </a:lnTo>
                  <a:lnTo>
                    <a:pt x="1758" y="2238"/>
                  </a:lnTo>
                  <a:lnTo>
                    <a:pt x="1763" y="2247"/>
                  </a:lnTo>
                  <a:lnTo>
                    <a:pt x="1769" y="2255"/>
                  </a:lnTo>
                  <a:lnTo>
                    <a:pt x="1775" y="2263"/>
                  </a:lnTo>
                  <a:lnTo>
                    <a:pt x="1782" y="2270"/>
                  </a:lnTo>
                  <a:lnTo>
                    <a:pt x="1790" y="2275"/>
                  </a:lnTo>
                  <a:lnTo>
                    <a:pt x="1798" y="2280"/>
                  </a:lnTo>
                  <a:lnTo>
                    <a:pt x="1806" y="2283"/>
                  </a:lnTo>
                  <a:lnTo>
                    <a:pt x="1816" y="2287"/>
                  </a:lnTo>
                  <a:lnTo>
                    <a:pt x="1826" y="2288"/>
                  </a:lnTo>
                  <a:lnTo>
                    <a:pt x="1835" y="2289"/>
                  </a:lnTo>
                  <a:lnTo>
                    <a:pt x="1835" y="2289"/>
                  </a:lnTo>
                  <a:lnTo>
                    <a:pt x="1845" y="2288"/>
                  </a:lnTo>
                  <a:lnTo>
                    <a:pt x="1855" y="2287"/>
                  </a:lnTo>
                  <a:lnTo>
                    <a:pt x="1864" y="2283"/>
                  </a:lnTo>
                  <a:lnTo>
                    <a:pt x="1872" y="2280"/>
                  </a:lnTo>
                  <a:lnTo>
                    <a:pt x="1880" y="2275"/>
                  </a:lnTo>
                  <a:lnTo>
                    <a:pt x="1888" y="2270"/>
                  </a:lnTo>
                  <a:lnTo>
                    <a:pt x="1895" y="2263"/>
                  </a:lnTo>
                  <a:lnTo>
                    <a:pt x="1902" y="2255"/>
                  </a:lnTo>
                  <a:lnTo>
                    <a:pt x="1908" y="2247"/>
                  </a:lnTo>
                  <a:lnTo>
                    <a:pt x="1913" y="2238"/>
                  </a:lnTo>
                  <a:lnTo>
                    <a:pt x="1917" y="2228"/>
                  </a:lnTo>
                  <a:lnTo>
                    <a:pt x="1921" y="2218"/>
                  </a:lnTo>
                  <a:lnTo>
                    <a:pt x="1924" y="2207"/>
                  </a:lnTo>
                  <a:lnTo>
                    <a:pt x="1926" y="2196"/>
                  </a:lnTo>
                  <a:lnTo>
                    <a:pt x="1928" y="2183"/>
                  </a:lnTo>
                  <a:lnTo>
                    <a:pt x="1928" y="2171"/>
                  </a:lnTo>
                  <a:lnTo>
                    <a:pt x="1928" y="2171"/>
                  </a:lnTo>
                  <a:lnTo>
                    <a:pt x="1928" y="2158"/>
                  </a:lnTo>
                  <a:lnTo>
                    <a:pt x="1926" y="2146"/>
                  </a:lnTo>
                  <a:lnTo>
                    <a:pt x="1924" y="2134"/>
                  </a:lnTo>
                  <a:lnTo>
                    <a:pt x="1921" y="2123"/>
                  </a:lnTo>
                  <a:lnTo>
                    <a:pt x="1917" y="2113"/>
                  </a:lnTo>
                  <a:lnTo>
                    <a:pt x="1913" y="2103"/>
                  </a:lnTo>
                  <a:lnTo>
                    <a:pt x="1908" y="2094"/>
                  </a:lnTo>
                  <a:lnTo>
                    <a:pt x="1902" y="2086"/>
                  </a:lnTo>
                  <a:lnTo>
                    <a:pt x="1895" y="2078"/>
                  </a:lnTo>
                  <a:lnTo>
                    <a:pt x="1888" y="2073"/>
                  </a:lnTo>
                  <a:lnTo>
                    <a:pt x="1880" y="2066"/>
                  </a:lnTo>
                  <a:lnTo>
                    <a:pt x="1872" y="2061"/>
                  </a:lnTo>
                  <a:lnTo>
                    <a:pt x="1864" y="2058"/>
                  </a:lnTo>
                  <a:lnTo>
                    <a:pt x="1855" y="2055"/>
                  </a:lnTo>
                  <a:lnTo>
                    <a:pt x="1845" y="2054"/>
                  </a:lnTo>
                  <a:lnTo>
                    <a:pt x="1835" y="2052"/>
                  </a:lnTo>
                  <a:lnTo>
                    <a:pt x="1835" y="2052"/>
                  </a:lnTo>
                  <a:close/>
                  <a:moveTo>
                    <a:pt x="1835" y="2236"/>
                  </a:moveTo>
                  <a:lnTo>
                    <a:pt x="1835" y="2236"/>
                  </a:lnTo>
                  <a:lnTo>
                    <a:pt x="1826" y="2235"/>
                  </a:lnTo>
                  <a:lnTo>
                    <a:pt x="1819" y="2232"/>
                  </a:lnTo>
                  <a:lnTo>
                    <a:pt x="1811" y="2226"/>
                  </a:lnTo>
                  <a:lnTo>
                    <a:pt x="1805" y="2218"/>
                  </a:lnTo>
                  <a:lnTo>
                    <a:pt x="1800" y="2209"/>
                  </a:lnTo>
                  <a:lnTo>
                    <a:pt x="1796" y="2198"/>
                  </a:lnTo>
                  <a:lnTo>
                    <a:pt x="1794" y="2185"/>
                  </a:lnTo>
                  <a:lnTo>
                    <a:pt x="1794" y="2171"/>
                  </a:lnTo>
                  <a:lnTo>
                    <a:pt x="1794" y="2171"/>
                  </a:lnTo>
                  <a:lnTo>
                    <a:pt x="1794" y="2157"/>
                  </a:lnTo>
                  <a:lnTo>
                    <a:pt x="1796" y="2144"/>
                  </a:lnTo>
                  <a:lnTo>
                    <a:pt x="1800" y="2133"/>
                  </a:lnTo>
                  <a:lnTo>
                    <a:pt x="1805" y="2123"/>
                  </a:lnTo>
                  <a:lnTo>
                    <a:pt x="1811" y="2115"/>
                  </a:lnTo>
                  <a:lnTo>
                    <a:pt x="1819" y="2110"/>
                  </a:lnTo>
                  <a:lnTo>
                    <a:pt x="1826" y="2106"/>
                  </a:lnTo>
                  <a:lnTo>
                    <a:pt x="1835" y="2105"/>
                  </a:lnTo>
                  <a:lnTo>
                    <a:pt x="1835" y="2105"/>
                  </a:lnTo>
                  <a:lnTo>
                    <a:pt x="1844" y="2106"/>
                  </a:lnTo>
                  <a:lnTo>
                    <a:pt x="1852" y="2110"/>
                  </a:lnTo>
                  <a:lnTo>
                    <a:pt x="1859" y="2115"/>
                  </a:lnTo>
                  <a:lnTo>
                    <a:pt x="1865" y="2123"/>
                  </a:lnTo>
                  <a:lnTo>
                    <a:pt x="1870" y="2133"/>
                  </a:lnTo>
                  <a:lnTo>
                    <a:pt x="1873" y="2144"/>
                  </a:lnTo>
                  <a:lnTo>
                    <a:pt x="1875" y="2157"/>
                  </a:lnTo>
                  <a:lnTo>
                    <a:pt x="1876" y="2171"/>
                  </a:lnTo>
                  <a:lnTo>
                    <a:pt x="1876" y="2171"/>
                  </a:lnTo>
                  <a:lnTo>
                    <a:pt x="1875" y="2185"/>
                  </a:lnTo>
                  <a:lnTo>
                    <a:pt x="1873" y="2198"/>
                  </a:lnTo>
                  <a:lnTo>
                    <a:pt x="1870" y="2209"/>
                  </a:lnTo>
                  <a:lnTo>
                    <a:pt x="1865" y="2218"/>
                  </a:lnTo>
                  <a:lnTo>
                    <a:pt x="1859" y="2226"/>
                  </a:lnTo>
                  <a:lnTo>
                    <a:pt x="1852" y="2232"/>
                  </a:lnTo>
                  <a:lnTo>
                    <a:pt x="1844" y="2235"/>
                  </a:lnTo>
                  <a:lnTo>
                    <a:pt x="1835" y="2236"/>
                  </a:lnTo>
                  <a:lnTo>
                    <a:pt x="1835" y="2236"/>
                  </a:lnTo>
                  <a:close/>
                  <a:moveTo>
                    <a:pt x="767" y="2132"/>
                  </a:moveTo>
                  <a:lnTo>
                    <a:pt x="828" y="2283"/>
                  </a:lnTo>
                  <a:lnTo>
                    <a:pt x="773" y="2283"/>
                  </a:lnTo>
                  <a:lnTo>
                    <a:pt x="730" y="2179"/>
                  </a:lnTo>
                  <a:lnTo>
                    <a:pt x="703" y="2216"/>
                  </a:lnTo>
                  <a:lnTo>
                    <a:pt x="703" y="2283"/>
                  </a:lnTo>
                  <a:lnTo>
                    <a:pt x="653" y="2283"/>
                  </a:lnTo>
                  <a:lnTo>
                    <a:pt x="653" y="1992"/>
                  </a:lnTo>
                  <a:lnTo>
                    <a:pt x="703" y="1964"/>
                  </a:lnTo>
                  <a:lnTo>
                    <a:pt x="703" y="2144"/>
                  </a:lnTo>
                  <a:lnTo>
                    <a:pt x="703" y="2144"/>
                  </a:lnTo>
                  <a:lnTo>
                    <a:pt x="722" y="2115"/>
                  </a:lnTo>
                  <a:lnTo>
                    <a:pt x="763" y="2058"/>
                  </a:lnTo>
                  <a:lnTo>
                    <a:pt x="821" y="2058"/>
                  </a:lnTo>
                  <a:lnTo>
                    <a:pt x="767" y="2132"/>
                  </a:lnTo>
                  <a:close/>
                  <a:moveTo>
                    <a:pt x="1005" y="2283"/>
                  </a:moveTo>
                  <a:lnTo>
                    <a:pt x="955" y="2283"/>
                  </a:lnTo>
                  <a:lnTo>
                    <a:pt x="955" y="2058"/>
                  </a:lnTo>
                  <a:lnTo>
                    <a:pt x="1005" y="2058"/>
                  </a:lnTo>
                  <a:lnTo>
                    <a:pt x="1005" y="2077"/>
                  </a:lnTo>
                  <a:lnTo>
                    <a:pt x="1005" y="2077"/>
                  </a:lnTo>
                  <a:lnTo>
                    <a:pt x="1010" y="2071"/>
                  </a:lnTo>
                  <a:lnTo>
                    <a:pt x="1015" y="2067"/>
                  </a:lnTo>
                  <a:lnTo>
                    <a:pt x="1022" y="2062"/>
                  </a:lnTo>
                  <a:lnTo>
                    <a:pt x="1028" y="2059"/>
                  </a:lnTo>
                  <a:lnTo>
                    <a:pt x="1035" y="2057"/>
                  </a:lnTo>
                  <a:lnTo>
                    <a:pt x="1042" y="2055"/>
                  </a:lnTo>
                  <a:lnTo>
                    <a:pt x="1049" y="2054"/>
                  </a:lnTo>
                  <a:lnTo>
                    <a:pt x="1057" y="2052"/>
                  </a:lnTo>
                  <a:lnTo>
                    <a:pt x="1057" y="2052"/>
                  </a:lnTo>
                  <a:lnTo>
                    <a:pt x="1066" y="2054"/>
                  </a:lnTo>
                  <a:lnTo>
                    <a:pt x="1074" y="2055"/>
                  </a:lnTo>
                  <a:lnTo>
                    <a:pt x="1081" y="2057"/>
                  </a:lnTo>
                  <a:lnTo>
                    <a:pt x="1089" y="2059"/>
                  </a:lnTo>
                  <a:lnTo>
                    <a:pt x="1095" y="2064"/>
                  </a:lnTo>
                  <a:lnTo>
                    <a:pt x="1101" y="2068"/>
                  </a:lnTo>
                  <a:lnTo>
                    <a:pt x="1108" y="2073"/>
                  </a:lnTo>
                  <a:lnTo>
                    <a:pt x="1113" y="2079"/>
                  </a:lnTo>
                  <a:lnTo>
                    <a:pt x="1117" y="2086"/>
                  </a:lnTo>
                  <a:lnTo>
                    <a:pt x="1121" y="2094"/>
                  </a:lnTo>
                  <a:lnTo>
                    <a:pt x="1124" y="2102"/>
                  </a:lnTo>
                  <a:lnTo>
                    <a:pt x="1127" y="2112"/>
                  </a:lnTo>
                  <a:lnTo>
                    <a:pt x="1129" y="2122"/>
                  </a:lnTo>
                  <a:lnTo>
                    <a:pt x="1130" y="2132"/>
                  </a:lnTo>
                  <a:lnTo>
                    <a:pt x="1131" y="2143"/>
                  </a:lnTo>
                  <a:lnTo>
                    <a:pt x="1132" y="2155"/>
                  </a:lnTo>
                  <a:lnTo>
                    <a:pt x="1132" y="2283"/>
                  </a:lnTo>
                  <a:lnTo>
                    <a:pt x="1081" y="2283"/>
                  </a:lnTo>
                  <a:lnTo>
                    <a:pt x="1081" y="2159"/>
                  </a:lnTo>
                  <a:lnTo>
                    <a:pt x="1081" y="2159"/>
                  </a:lnTo>
                  <a:lnTo>
                    <a:pt x="1080" y="2146"/>
                  </a:lnTo>
                  <a:lnTo>
                    <a:pt x="1079" y="2134"/>
                  </a:lnTo>
                  <a:lnTo>
                    <a:pt x="1076" y="2125"/>
                  </a:lnTo>
                  <a:lnTo>
                    <a:pt x="1072" y="2117"/>
                  </a:lnTo>
                  <a:lnTo>
                    <a:pt x="1067" y="2112"/>
                  </a:lnTo>
                  <a:lnTo>
                    <a:pt x="1061" y="2107"/>
                  </a:lnTo>
                  <a:lnTo>
                    <a:pt x="1053" y="2105"/>
                  </a:lnTo>
                  <a:lnTo>
                    <a:pt x="1044" y="2104"/>
                  </a:lnTo>
                  <a:lnTo>
                    <a:pt x="1044" y="2104"/>
                  </a:lnTo>
                  <a:lnTo>
                    <a:pt x="1036" y="2105"/>
                  </a:lnTo>
                  <a:lnTo>
                    <a:pt x="1028" y="2107"/>
                  </a:lnTo>
                  <a:lnTo>
                    <a:pt x="1021" y="2112"/>
                  </a:lnTo>
                  <a:lnTo>
                    <a:pt x="1015" y="2118"/>
                  </a:lnTo>
                  <a:lnTo>
                    <a:pt x="1011" y="2125"/>
                  </a:lnTo>
                  <a:lnTo>
                    <a:pt x="1008" y="2135"/>
                  </a:lnTo>
                  <a:lnTo>
                    <a:pt x="1006" y="2146"/>
                  </a:lnTo>
                  <a:lnTo>
                    <a:pt x="1005" y="2159"/>
                  </a:lnTo>
                  <a:lnTo>
                    <a:pt x="1005" y="2283"/>
                  </a:lnTo>
                  <a:close/>
                  <a:moveTo>
                    <a:pt x="1291" y="2074"/>
                  </a:moveTo>
                  <a:lnTo>
                    <a:pt x="1291" y="2074"/>
                  </a:lnTo>
                  <a:lnTo>
                    <a:pt x="1286" y="2069"/>
                  </a:lnTo>
                  <a:lnTo>
                    <a:pt x="1280" y="2065"/>
                  </a:lnTo>
                  <a:lnTo>
                    <a:pt x="1275" y="2061"/>
                  </a:lnTo>
                  <a:lnTo>
                    <a:pt x="1269" y="2058"/>
                  </a:lnTo>
                  <a:lnTo>
                    <a:pt x="1263" y="2056"/>
                  </a:lnTo>
                  <a:lnTo>
                    <a:pt x="1257" y="2055"/>
                  </a:lnTo>
                  <a:lnTo>
                    <a:pt x="1251" y="2054"/>
                  </a:lnTo>
                  <a:lnTo>
                    <a:pt x="1245" y="2052"/>
                  </a:lnTo>
                  <a:lnTo>
                    <a:pt x="1245" y="2052"/>
                  </a:lnTo>
                  <a:lnTo>
                    <a:pt x="1236" y="2054"/>
                  </a:lnTo>
                  <a:lnTo>
                    <a:pt x="1228" y="2055"/>
                  </a:lnTo>
                  <a:lnTo>
                    <a:pt x="1220" y="2057"/>
                  </a:lnTo>
                  <a:lnTo>
                    <a:pt x="1212" y="2061"/>
                  </a:lnTo>
                  <a:lnTo>
                    <a:pt x="1205" y="2065"/>
                  </a:lnTo>
                  <a:lnTo>
                    <a:pt x="1199" y="2070"/>
                  </a:lnTo>
                  <a:lnTo>
                    <a:pt x="1192" y="2077"/>
                  </a:lnTo>
                  <a:lnTo>
                    <a:pt x="1186" y="2084"/>
                  </a:lnTo>
                  <a:lnTo>
                    <a:pt x="1181" y="2092"/>
                  </a:lnTo>
                  <a:lnTo>
                    <a:pt x="1177" y="2101"/>
                  </a:lnTo>
                  <a:lnTo>
                    <a:pt x="1173" y="2110"/>
                  </a:lnTo>
                  <a:lnTo>
                    <a:pt x="1170" y="2121"/>
                  </a:lnTo>
                  <a:lnTo>
                    <a:pt x="1168" y="2131"/>
                  </a:lnTo>
                  <a:lnTo>
                    <a:pt x="1166" y="2143"/>
                  </a:lnTo>
                  <a:lnTo>
                    <a:pt x="1165" y="2155"/>
                  </a:lnTo>
                  <a:lnTo>
                    <a:pt x="1165" y="2168"/>
                  </a:lnTo>
                  <a:lnTo>
                    <a:pt x="1165" y="2168"/>
                  </a:lnTo>
                  <a:lnTo>
                    <a:pt x="1165" y="2182"/>
                  </a:lnTo>
                  <a:lnTo>
                    <a:pt x="1166" y="2195"/>
                  </a:lnTo>
                  <a:lnTo>
                    <a:pt x="1168" y="2207"/>
                  </a:lnTo>
                  <a:lnTo>
                    <a:pt x="1170" y="2219"/>
                  </a:lnTo>
                  <a:lnTo>
                    <a:pt x="1173" y="2229"/>
                  </a:lnTo>
                  <a:lnTo>
                    <a:pt x="1177" y="2239"/>
                  </a:lnTo>
                  <a:lnTo>
                    <a:pt x="1181" y="2248"/>
                  </a:lnTo>
                  <a:lnTo>
                    <a:pt x="1186" y="2256"/>
                  </a:lnTo>
                  <a:lnTo>
                    <a:pt x="1191" y="2264"/>
                  </a:lnTo>
                  <a:lnTo>
                    <a:pt x="1198" y="2270"/>
                  </a:lnTo>
                  <a:lnTo>
                    <a:pt x="1204" y="2275"/>
                  </a:lnTo>
                  <a:lnTo>
                    <a:pt x="1211" y="2280"/>
                  </a:lnTo>
                  <a:lnTo>
                    <a:pt x="1219" y="2283"/>
                  </a:lnTo>
                  <a:lnTo>
                    <a:pt x="1227" y="2287"/>
                  </a:lnTo>
                  <a:lnTo>
                    <a:pt x="1235" y="2288"/>
                  </a:lnTo>
                  <a:lnTo>
                    <a:pt x="1244" y="2289"/>
                  </a:lnTo>
                  <a:lnTo>
                    <a:pt x="1244" y="2289"/>
                  </a:lnTo>
                  <a:lnTo>
                    <a:pt x="1250" y="2288"/>
                  </a:lnTo>
                  <a:lnTo>
                    <a:pt x="1257" y="2287"/>
                  </a:lnTo>
                  <a:lnTo>
                    <a:pt x="1263" y="2285"/>
                  </a:lnTo>
                  <a:lnTo>
                    <a:pt x="1269" y="2283"/>
                  </a:lnTo>
                  <a:lnTo>
                    <a:pt x="1274" y="2280"/>
                  </a:lnTo>
                  <a:lnTo>
                    <a:pt x="1280" y="2276"/>
                  </a:lnTo>
                  <a:lnTo>
                    <a:pt x="1286" y="2272"/>
                  </a:lnTo>
                  <a:lnTo>
                    <a:pt x="1291" y="2266"/>
                  </a:lnTo>
                  <a:lnTo>
                    <a:pt x="1291" y="2272"/>
                  </a:lnTo>
                  <a:lnTo>
                    <a:pt x="1291" y="2272"/>
                  </a:lnTo>
                  <a:lnTo>
                    <a:pt x="1291" y="2281"/>
                  </a:lnTo>
                  <a:lnTo>
                    <a:pt x="1290" y="2291"/>
                  </a:lnTo>
                  <a:lnTo>
                    <a:pt x="1287" y="2301"/>
                  </a:lnTo>
                  <a:lnTo>
                    <a:pt x="1285" y="2306"/>
                  </a:lnTo>
                  <a:lnTo>
                    <a:pt x="1283" y="2310"/>
                  </a:lnTo>
                  <a:lnTo>
                    <a:pt x="1278" y="2315"/>
                  </a:lnTo>
                  <a:lnTo>
                    <a:pt x="1274" y="2319"/>
                  </a:lnTo>
                  <a:lnTo>
                    <a:pt x="1269" y="2322"/>
                  </a:lnTo>
                  <a:lnTo>
                    <a:pt x="1263" y="2326"/>
                  </a:lnTo>
                  <a:lnTo>
                    <a:pt x="1255" y="2328"/>
                  </a:lnTo>
                  <a:lnTo>
                    <a:pt x="1247" y="2330"/>
                  </a:lnTo>
                  <a:lnTo>
                    <a:pt x="1237" y="2331"/>
                  </a:lnTo>
                  <a:lnTo>
                    <a:pt x="1225" y="2331"/>
                  </a:lnTo>
                  <a:lnTo>
                    <a:pt x="1223" y="2331"/>
                  </a:lnTo>
                  <a:lnTo>
                    <a:pt x="1241" y="2375"/>
                  </a:lnTo>
                  <a:lnTo>
                    <a:pt x="1242" y="2375"/>
                  </a:lnTo>
                  <a:lnTo>
                    <a:pt x="1242" y="2375"/>
                  </a:lnTo>
                  <a:lnTo>
                    <a:pt x="1254" y="2375"/>
                  </a:lnTo>
                  <a:lnTo>
                    <a:pt x="1265" y="2374"/>
                  </a:lnTo>
                  <a:lnTo>
                    <a:pt x="1275" y="2371"/>
                  </a:lnTo>
                  <a:lnTo>
                    <a:pt x="1286" y="2368"/>
                  </a:lnTo>
                  <a:lnTo>
                    <a:pt x="1295" y="2364"/>
                  </a:lnTo>
                  <a:lnTo>
                    <a:pt x="1303" y="2359"/>
                  </a:lnTo>
                  <a:lnTo>
                    <a:pt x="1310" y="2354"/>
                  </a:lnTo>
                  <a:lnTo>
                    <a:pt x="1316" y="2347"/>
                  </a:lnTo>
                  <a:lnTo>
                    <a:pt x="1322" y="2339"/>
                  </a:lnTo>
                  <a:lnTo>
                    <a:pt x="1327" y="2331"/>
                  </a:lnTo>
                  <a:lnTo>
                    <a:pt x="1331" y="2321"/>
                  </a:lnTo>
                  <a:lnTo>
                    <a:pt x="1334" y="2311"/>
                  </a:lnTo>
                  <a:lnTo>
                    <a:pt x="1337" y="2301"/>
                  </a:lnTo>
                  <a:lnTo>
                    <a:pt x="1339" y="2289"/>
                  </a:lnTo>
                  <a:lnTo>
                    <a:pt x="1340" y="2276"/>
                  </a:lnTo>
                  <a:lnTo>
                    <a:pt x="1340" y="2263"/>
                  </a:lnTo>
                  <a:lnTo>
                    <a:pt x="1340" y="2058"/>
                  </a:lnTo>
                  <a:lnTo>
                    <a:pt x="1291" y="2058"/>
                  </a:lnTo>
                  <a:lnTo>
                    <a:pt x="1291" y="2074"/>
                  </a:lnTo>
                  <a:close/>
                  <a:moveTo>
                    <a:pt x="1291" y="2126"/>
                  </a:moveTo>
                  <a:lnTo>
                    <a:pt x="1291" y="2215"/>
                  </a:lnTo>
                  <a:lnTo>
                    <a:pt x="1291" y="2215"/>
                  </a:lnTo>
                  <a:lnTo>
                    <a:pt x="1284" y="2223"/>
                  </a:lnTo>
                  <a:lnTo>
                    <a:pt x="1276" y="2230"/>
                  </a:lnTo>
                  <a:lnTo>
                    <a:pt x="1271" y="2233"/>
                  </a:lnTo>
                  <a:lnTo>
                    <a:pt x="1266" y="2235"/>
                  </a:lnTo>
                  <a:lnTo>
                    <a:pt x="1261" y="2236"/>
                  </a:lnTo>
                  <a:lnTo>
                    <a:pt x="1254" y="2237"/>
                  </a:lnTo>
                  <a:lnTo>
                    <a:pt x="1254" y="2237"/>
                  </a:lnTo>
                  <a:lnTo>
                    <a:pt x="1248" y="2236"/>
                  </a:lnTo>
                  <a:lnTo>
                    <a:pt x="1241" y="2234"/>
                  </a:lnTo>
                  <a:lnTo>
                    <a:pt x="1235" y="2230"/>
                  </a:lnTo>
                  <a:lnTo>
                    <a:pt x="1229" y="2224"/>
                  </a:lnTo>
                  <a:lnTo>
                    <a:pt x="1224" y="2215"/>
                  </a:lnTo>
                  <a:lnTo>
                    <a:pt x="1220" y="2202"/>
                  </a:lnTo>
                  <a:lnTo>
                    <a:pt x="1218" y="2187"/>
                  </a:lnTo>
                  <a:lnTo>
                    <a:pt x="1217" y="2167"/>
                  </a:lnTo>
                  <a:lnTo>
                    <a:pt x="1217" y="2167"/>
                  </a:lnTo>
                  <a:lnTo>
                    <a:pt x="1218" y="2150"/>
                  </a:lnTo>
                  <a:lnTo>
                    <a:pt x="1220" y="2135"/>
                  </a:lnTo>
                  <a:lnTo>
                    <a:pt x="1224" y="2124"/>
                  </a:lnTo>
                  <a:lnTo>
                    <a:pt x="1229" y="2116"/>
                  </a:lnTo>
                  <a:lnTo>
                    <a:pt x="1235" y="2111"/>
                  </a:lnTo>
                  <a:lnTo>
                    <a:pt x="1241" y="2106"/>
                  </a:lnTo>
                  <a:lnTo>
                    <a:pt x="1248" y="2105"/>
                  </a:lnTo>
                  <a:lnTo>
                    <a:pt x="1254" y="2104"/>
                  </a:lnTo>
                  <a:lnTo>
                    <a:pt x="1254" y="2104"/>
                  </a:lnTo>
                  <a:lnTo>
                    <a:pt x="1261" y="2105"/>
                  </a:lnTo>
                  <a:lnTo>
                    <a:pt x="1267" y="2106"/>
                  </a:lnTo>
                  <a:lnTo>
                    <a:pt x="1272" y="2108"/>
                  </a:lnTo>
                  <a:lnTo>
                    <a:pt x="1277" y="2112"/>
                  </a:lnTo>
                  <a:lnTo>
                    <a:pt x="1281" y="2115"/>
                  </a:lnTo>
                  <a:lnTo>
                    <a:pt x="1285" y="2118"/>
                  </a:lnTo>
                  <a:lnTo>
                    <a:pt x="1291" y="2126"/>
                  </a:lnTo>
                  <a:lnTo>
                    <a:pt x="1291" y="2126"/>
                  </a:lnTo>
                  <a:close/>
                  <a:moveTo>
                    <a:pt x="860" y="2058"/>
                  </a:moveTo>
                  <a:lnTo>
                    <a:pt x="910" y="2058"/>
                  </a:lnTo>
                  <a:lnTo>
                    <a:pt x="910" y="2158"/>
                  </a:lnTo>
                  <a:lnTo>
                    <a:pt x="910" y="2283"/>
                  </a:lnTo>
                  <a:lnTo>
                    <a:pt x="860" y="2283"/>
                  </a:lnTo>
                  <a:lnTo>
                    <a:pt x="860" y="2058"/>
                  </a:lnTo>
                  <a:close/>
                  <a:moveTo>
                    <a:pt x="910" y="1997"/>
                  </a:moveTo>
                  <a:lnTo>
                    <a:pt x="910" y="2025"/>
                  </a:lnTo>
                  <a:lnTo>
                    <a:pt x="860" y="2025"/>
                  </a:lnTo>
                  <a:lnTo>
                    <a:pt x="860" y="1969"/>
                  </a:lnTo>
                  <a:lnTo>
                    <a:pt x="910" y="1969"/>
                  </a:lnTo>
                  <a:lnTo>
                    <a:pt x="910" y="1997"/>
                  </a:lnTo>
                  <a:close/>
                  <a:moveTo>
                    <a:pt x="2116" y="1992"/>
                  </a:moveTo>
                  <a:lnTo>
                    <a:pt x="2166" y="1964"/>
                  </a:lnTo>
                  <a:lnTo>
                    <a:pt x="2166" y="2168"/>
                  </a:lnTo>
                  <a:lnTo>
                    <a:pt x="2166" y="2283"/>
                  </a:lnTo>
                  <a:lnTo>
                    <a:pt x="2116" y="2283"/>
                  </a:lnTo>
                  <a:lnTo>
                    <a:pt x="2116" y="1992"/>
                  </a:lnTo>
                  <a:close/>
                  <a:moveTo>
                    <a:pt x="364" y="769"/>
                  </a:moveTo>
                  <a:lnTo>
                    <a:pt x="779" y="769"/>
                  </a:lnTo>
                  <a:lnTo>
                    <a:pt x="779" y="502"/>
                  </a:lnTo>
                  <a:lnTo>
                    <a:pt x="364" y="502"/>
                  </a:lnTo>
                  <a:lnTo>
                    <a:pt x="364" y="293"/>
                  </a:lnTo>
                  <a:lnTo>
                    <a:pt x="823" y="293"/>
                  </a:lnTo>
                  <a:lnTo>
                    <a:pt x="671" y="0"/>
                  </a:lnTo>
                  <a:lnTo>
                    <a:pt x="20" y="0"/>
                  </a:lnTo>
                  <a:lnTo>
                    <a:pt x="20" y="1270"/>
                  </a:lnTo>
                  <a:lnTo>
                    <a:pt x="938" y="1270"/>
                  </a:lnTo>
                  <a:lnTo>
                    <a:pt x="938" y="978"/>
                  </a:lnTo>
                  <a:lnTo>
                    <a:pt x="364" y="978"/>
                  </a:lnTo>
                  <a:lnTo>
                    <a:pt x="364" y="769"/>
                  </a:lnTo>
                  <a:close/>
                  <a:moveTo>
                    <a:pt x="1549" y="0"/>
                  </a:moveTo>
                  <a:lnTo>
                    <a:pt x="1353" y="415"/>
                  </a:lnTo>
                  <a:lnTo>
                    <a:pt x="1159" y="0"/>
                  </a:lnTo>
                  <a:lnTo>
                    <a:pt x="779" y="0"/>
                  </a:lnTo>
                  <a:lnTo>
                    <a:pt x="1179" y="769"/>
                  </a:lnTo>
                  <a:lnTo>
                    <a:pt x="1179" y="1270"/>
                  </a:lnTo>
                  <a:lnTo>
                    <a:pt x="1522" y="1270"/>
                  </a:lnTo>
                  <a:lnTo>
                    <a:pt x="1522" y="769"/>
                  </a:lnTo>
                  <a:lnTo>
                    <a:pt x="1924" y="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50" name="Freeform 7">
            <a:extLst>
              <a:ext uri="{FF2B5EF4-FFF2-40B4-BE49-F238E27FC236}">
                <a16:creationId xmlns:a16="http://schemas.microsoft.com/office/drawing/2014/main" id="{B5D9E749-3D59-4A16-9A0D-B8125F4063FB}"/>
              </a:ext>
            </a:extLst>
          </p:cNvPr>
          <p:cNvSpPr>
            <a:spLocks/>
          </p:cNvSpPr>
          <p:nvPr/>
        </p:nvSpPr>
        <p:spPr bwMode="auto">
          <a:xfrm>
            <a:off x="458096" y="693000"/>
            <a:ext cx="4214644" cy="3445047"/>
          </a:xfrm>
          <a:custGeom>
            <a:avLst/>
            <a:gdLst>
              <a:gd name="T0" fmla="*/ 0 w 2450"/>
              <a:gd name="T1" fmla="*/ 432 h 2066"/>
              <a:gd name="T2" fmla="*/ 0 w 2450"/>
              <a:gd name="T3" fmla="*/ 2066 h 2066"/>
              <a:gd name="T4" fmla="*/ 2450 w 2450"/>
              <a:gd name="T5" fmla="*/ 2066 h 2066"/>
              <a:gd name="T6" fmla="*/ 2450 w 2450"/>
              <a:gd name="T7" fmla="*/ 0 h 2066"/>
              <a:gd name="T8" fmla="*/ 0 w 2450"/>
              <a:gd name="T9" fmla="*/ 432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0" h="2066">
                <a:moveTo>
                  <a:pt x="0" y="432"/>
                </a:moveTo>
                <a:lnTo>
                  <a:pt x="0" y="2066"/>
                </a:lnTo>
                <a:lnTo>
                  <a:pt x="2450" y="2066"/>
                </a:lnTo>
                <a:lnTo>
                  <a:pt x="2450" y="0"/>
                </a:lnTo>
                <a:lnTo>
                  <a:pt x="0" y="4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5963" tIns="42981" rIns="85963" bIns="42981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900">
              <a:solidFill>
                <a:srgbClr val="333333"/>
              </a:solidFill>
              <a:latin typeface="+mn-ea"/>
            </a:endParaRPr>
          </a:p>
        </p:txBody>
      </p:sp>
      <p:pic>
        <p:nvPicPr>
          <p:cNvPr id="11" name="Picture 2" descr="kakaobank">
            <a:extLst>
              <a:ext uri="{FF2B5EF4-FFF2-40B4-BE49-F238E27FC236}">
                <a16:creationId xmlns:a16="http://schemas.microsoft.com/office/drawing/2014/main" id="{B3BAA23C-E47C-41E0-9736-350FEB48E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7" b="32298"/>
          <a:stretch/>
        </p:blipFill>
        <p:spPr bwMode="auto">
          <a:xfrm>
            <a:off x="7754628" y="327659"/>
            <a:ext cx="1878232" cy="4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1FEAB45D-54A0-41EA-841B-B16C8A078BA1}"/>
              </a:ext>
            </a:extLst>
          </p:cNvPr>
          <p:cNvSpPr>
            <a:spLocks/>
          </p:cNvSpPr>
          <p:nvPr/>
        </p:nvSpPr>
        <p:spPr bwMode="auto">
          <a:xfrm>
            <a:off x="458096" y="693000"/>
            <a:ext cx="4214644" cy="3445047"/>
          </a:xfrm>
          <a:custGeom>
            <a:avLst/>
            <a:gdLst>
              <a:gd name="T0" fmla="*/ 0 w 2450"/>
              <a:gd name="T1" fmla="*/ 432 h 2066"/>
              <a:gd name="T2" fmla="*/ 0 w 2450"/>
              <a:gd name="T3" fmla="*/ 2066 h 2066"/>
              <a:gd name="T4" fmla="*/ 2450 w 2450"/>
              <a:gd name="T5" fmla="*/ 2066 h 2066"/>
              <a:gd name="T6" fmla="*/ 2450 w 2450"/>
              <a:gd name="T7" fmla="*/ 0 h 2066"/>
              <a:gd name="T8" fmla="*/ 0 w 2450"/>
              <a:gd name="T9" fmla="*/ 432 h 2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0" h="2066">
                <a:moveTo>
                  <a:pt x="0" y="432"/>
                </a:moveTo>
                <a:lnTo>
                  <a:pt x="0" y="2066"/>
                </a:lnTo>
                <a:lnTo>
                  <a:pt x="2450" y="2066"/>
                </a:lnTo>
                <a:lnTo>
                  <a:pt x="2450" y="0"/>
                </a:lnTo>
                <a:lnTo>
                  <a:pt x="0" y="4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5963" tIns="42981" rIns="85963" bIns="42981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90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89FBDFA-3B96-4E9D-9D3A-8DFABF936F74}"/>
              </a:ext>
            </a:extLst>
          </p:cNvPr>
          <p:cNvSpPr txBox="1">
            <a:spLocks/>
          </p:cNvSpPr>
          <p:nvPr/>
        </p:nvSpPr>
        <p:spPr>
          <a:xfrm>
            <a:off x="713152" y="3429000"/>
            <a:ext cx="2806859" cy="307777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None/>
              <a:defRPr sz="1800" b="0" baseline="0">
                <a:solidFill>
                  <a:schemeClr val="bg2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+mn-cs"/>
                <a:sym typeface="Arial" panose="020B0604020202020204" pitchFamily="34" charset="0"/>
              </a:defRPr>
            </a:lvl1pPr>
            <a:lvl2pPr marL="717550" indent="-355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081088" indent="-3619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>
                <a:solidFill>
                  <a:srgbClr val="646464"/>
                </a:solidFill>
                <a:latin typeface="+mn-lt"/>
                <a:ea typeface="맑은 고딕" pitchFamily="50" charset="-127"/>
              </a:defRPr>
            </a:lvl3pPr>
            <a:lvl4pPr marL="1441450" indent="-3587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r>
              <a:rPr lang="en-US" altLang="ko-KR" sz="2000" b="1" kern="0" dirty="0">
                <a:solidFill>
                  <a:schemeClr val="accent5"/>
                </a:solidFill>
                <a:latin typeface="+mn-ea"/>
                <a:ea typeface="+mn-ea"/>
              </a:rPr>
              <a:t>IT</a:t>
            </a:r>
            <a:r>
              <a:rPr lang="ko-KR" altLang="en-US" sz="2000" b="1" kern="0" dirty="0">
                <a:solidFill>
                  <a:schemeClr val="accent5"/>
                </a:solidFill>
                <a:latin typeface="+mn-ea"/>
                <a:ea typeface="+mn-ea"/>
              </a:rPr>
              <a:t>시스템 방향성 보고서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A719D882-67BE-44F5-8C9D-D17F472E2DE4}"/>
              </a:ext>
            </a:extLst>
          </p:cNvPr>
          <p:cNvSpPr txBox="1">
            <a:spLocks/>
          </p:cNvSpPr>
          <p:nvPr/>
        </p:nvSpPr>
        <p:spPr>
          <a:xfrm>
            <a:off x="713152" y="2046191"/>
            <a:ext cx="3353482" cy="73866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>
            <a:lvl1pPr marL="0" indent="0" algn="l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None/>
              <a:defRPr sz="2000" baseline="0">
                <a:solidFill>
                  <a:schemeClr val="bg2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+mn-cs"/>
                <a:sym typeface="Arial" panose="020B0604020202020204" pitchFamily="34" charset="0"/>
              </a:defRPr>
            </a:lvl1pPr>
            <a:lvl2pPr marL="717550" indent="-355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20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2pPr>
            <a:lvl3pPr marL="1081088" indent="-3619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>
                <a:solidFill>
                  <a:srgbClr val="646464"/>
                </a:solidFill>
                <a:latin typeface="+mn-lt"/>
                <a:ea typeface="맑은 고딕" pitchFamily="50" charset="-127"/>
              </a:defRPr>
            </a:lvl3pPr>
            <a:lvl4pPr marL="1441450" indent="-358775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4pPr>
            <a:lvl5pPr marL="18002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pitchFamily="34" charset="0"/>
              <a:buChar char="►"/>
              <a:defRPr sz="1600">
                <a:solidFill>
                  <a:srgbClr val="646464"/>
                </a:solidFill>
                <a:latin typeface="+mn-lt"/>
                <a:ea typeface="맑은 고딕" pitchFamily="50" charset="-127"/>
              </a:defRPr>
            </a:lvl5pPr>
            <a:lvl6pPr marL="22574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ko-KR" altLang="en-US" sz="2400" b="1" kern="0" spc="-15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카카오뱅크</a:t>
            </a:r>
            <a:endParaRPr lang="en-US" altLang="ko-KR" sz="2400" b="1" kern="0" spc="-150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ko-KR" altLang="en-US" sz="2400" b="1" kern="0" spc="-150" dirty="0">
                <a:solidFill>
                  <a:schemeClr val="tx1">
                    <a:lumMod val="75000"/>
                  </a:schemeClr>
                </a:solidFill>
                <a:latin typeface="+mn-ea"/>
                <a:ea typeface="+mn-ea"/>
              </a:rPr>
              <a:t>신용카드업 예비허가 획득</a:t>
            </a:r>
            <a:endParaRPr lang="en-US" altLang="ko-KR" sz="2400" b="1" kern="0" spc="-150" dirty="0">
              <a:solidFill>
                <a:schemeClr val="tx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122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3050" y="851134"/>
            <a:ext cx="9359846" cy="334313"/>
          </a:xfrm>
        </p:spPr>
        <p:txBody>
          <a:bodyPr/>
          <a:lstStyle/>
          <a:p>
            <a:r>
              <a:rPr lang="en-US" altLang="ko-KR" sz="1600" dirty="0"/>
              <a:t>PCI-DSS</a:t>
            </a:r>
            <a:r>
              <a:rPr lang="ko-KR" altLang="en-US" dirty="0"/>
              <a:t> 요건</a:t>
            </a:r>
            <a:r>
              <a:rPr lang="en-US" altLang="ko-KR" dirty="0"/>
              <a:t>3.3</a:t>
            </a:r>
            <a:r>
              <a:rPr lang="ko-KR" altLang="en-US" dirty="0"/>
              <a:t>에서 민감 인증 정보</a:t>
            </a:r>
            <a:r>
              <a:rPr lang="en-US" altLang="ko-KR" dirty="0"/>
              <a:t>(SAD) </a:t>
            </a:r>
            <a:r>
              <a:rPr lang="ko-KR" altLang="en-US" dirty="0"/>
              <a:t>보관 및 처리에 대하여 다음과 같이 정의하고 있으며</a:t>
            </a:r>
            <a:r>
              <a:rPr lang="en-US" altLang="ko-KR" dirty="0"/>
              <a:t>, </a:t>
            </a:r>
            <a:r>
              <a:rPr lang="ko-KR" altLang="en-US" dirty="0"/>
              <a:t>카드발급사의 경우 요구사항</a:t>
            </a:r>
            <a:r>
              <a:rPr lang="en-US" altLang="ko-KR" dirty="0"/>
              <a:t>3.3.3</a:t>
            </a:r>
            <a:r>
              <a:rPr lang="ko-KR" altLang="en-US" dirty="0"/>
              <a:t>을 반영해야 함</a:t>
            </a:r>
            <a:endParaRPr lang="ko-KR" alt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PCI-DSS </a:t>
            </a:r>
            <a:r>
              <a:rPr lang="ko-KR" altLang="en-US" dirty="0"/>
              <a:t>상세</a:t>
            </a:r>
            <a:r>
              <a:rPr lang="ko-KR" altLang="en-US" b="1" dirty="0"/>
              <a:t> 요구사항 </a:t>
            </a:r>
            <a:r>
              <a:rPr lang="en-US" altLang="ko-KR" b="1" dirty="0"/>
              <a:t>– </a:t>
            </a:r>
            <a:r>
              <a:rPr lang="ko-KR" altLang="en-US" b="1" dirty="0"/>
              <a:t>민감 인증 정보</a:t>
            </a:r>
            <a:r>
              <a:rPr lang="en-US" altLang="ko-KR" b="1" dirty="0"/>
              <a:t>(SAD)</a:t>
            </a:r>
            <a:endParaRPr lang="ko-KR" altLang="en-US" b="1" dirty="0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B892E0C2-3DE7-4F53-87D6-8C95868CD6D5}"/>
              </a:ext>
            </a:extLst>
          </p:cNvPr>
          <p:cNvGrpSpPr/>
          <p:nvPr/>
        </p:nvGrpSpPr>
        <p:grpSpPr>
          <a:xfrm>
            <a:off x="344489" y="1691282"/>
            <a:ext cx="466399" cy="297790"/>
            <a:chOff x="6732825" y="936964"/>
            <a:chExt cx="2808000" cy="297790"/>
          </a:xfrm>
        </p:grpSpPr>
        <p:cxnSp>
          <p:nvCxnSpPr>
            <p:cNvPr id="9" name="Straight Connector 38">
              <a:extLst>
                <a:ext uri="{FF2B5EF4-FFF2-40B4-BE49-F238E27FC236}">
                  <a16:creationId xmlns:a16="http://schemas.microsoft.com/office/drawing/2014/main" id="{F593ACA7-F7D2-466E-AB0B-DF35CDADA251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76DB9-362E-42DD-996E-F86B9B1A4CD3}"/>
                </a:ext>
              </a:extLst>
            </p:cNvPr>
            <p:cNvSpPr txBox="1"/>
            <p:nvPr/>
          </p:nvSpPr>
          <p:spPr bwMode="gray">
            <a:xfrm>
              <a:off x="7719155" y="936964"/>
              <a:ext cx="860174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L3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9" name="Group 13">
            <a:extLst>
              <a:ext uri="{FF2B5EF4-FFF2-40B4-BE49-F238E27FC236}">
                <a16:creationId xmlns:a16="http://schemas.microsoft.com/office/drawing/2014/main" id="{1241FFB7-6C17-4D73-B5A5-63CBBC54D59A}"/>
              </a:ext>
            </a:extLst>
          </p:cNvPr>
          <p:cNvGrpSpPr/>
          <p:nvPr/>
        </p:nvGrpSpPr>
        <p:grpSpPr>
          <a:xfrm>
            <a:off x="908225" y="1691282"/>
            <a:ext cx="466399" cy="297790"/>
            <a:chOff x="6732825" y="936964"/>
            <a:chExt cx="2808000" cy="297790"/>
          </a:xfrm>
        </p:grpSpPr>
        <p:cxnSp>
          <p:nvCxnSpPr>
            <p:cNvPr id="30" name="Straight Connector 38">
              <a:extLst>
                <a:ext uri="{FF2B5EF4-FFF2-40B4-BE49-F238E27FC236}">
                  <a16:creationId xmlns:a16="http://schemas.microsoft.com/office/drawing/2014/main" id="{92535704-538C-4221-BC5F-787DC44374CA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15B52F-15FF-4D30-ADAF-B395F21F7FDE}"/>
                </a:ext>
              </a:extLst>
            </p:cNvPr>
            <p:cNvSpPr txBox="1"/>
            <p:nvPr/>
          </p:nvSpPr>
          <p:spPr bwMode="gray">
            <a:xfrm>
              <a:off x="7719155" y="936964"/>
              <a:ext cx="860174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L4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53" name="Group 13">
            <a:extLst>
              <a:ext uri="{FF2B5EF4-FFF2-40B4-BE49-F238E27FC236}">
                <a16:creationId xmlns:a16="http://schemas.microsoft.com/office/drawing/2014/main" id="{25E5774D-61FC-4884-A6B8-F22942AE4279}"/>
              </a:ext>
            </a:extLst>
          </p:cNvPr>
          <p:cNvGrpSpPr/>
          <p:nvPr/>
        </p:nvGrpSpPr>
        <p:grpSpPr>
          <a:xfrm>
            <a:off x="8773440" y="1691282"/>
            <a:ext cx="819633" cy="297790"/>
            <a:chOff x="6732825" y="936964"/>
            <a:chExt cx="2808000" cy="297790"/>
          </a:xfrm>
        </p:grpSpPr>
        <p:cxnSp>
          <p:nvCxnSpPr>
            <p:cNvPr id="54" name="Straight Connector 38">
              <a:extLst>
                <a:ext uri="{FF2B5EF4-FFF2-40B4-BE49-F238E27FC236}">
                  <a16:creationId xmlns:a16="http://schemas.microsoft.com/office/drawing/2014/main" id="{CA5D3C7F-87D3-44D1-A2A9-C54EE19D5D54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4FDACC-482A-410F-919D-7C4626F85A40}"/>
                </a:ext>
              </a:extLst>
            </p:cNvPr>
            <p:cNvSpPr txBox="1"/>
            <p:nvPr/>
          </p:nvSpPr>
          <p:spPr bwMode="gray">
            <a:xfrm>
              <a:off x="6989915" y="936964"/>
              <a:ext cx="2318663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ko-KR" altLang="en-US" sz="14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해당</a:t>
              </a:r>
              <a:r>
                <a:rPr kumimoji="1" lang="ko-KR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 여부</a:t>
              </a:r>
            </a:p>
          </p:txBody>
        </p: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C0E57568-C36C-43B1-839B-D61B3FB56711}"/>
              </a:ext>
            </a:extLst>
          </p:cNvPr>
          <p:cNvGrpSpPr/>
          <p:nvPr/>
        </p:nvGrpSpPr>
        <p:grpSpPr>
          <a:xfrm>
            <a:off x="1471961" y="1700808"/>
            <a:ext cx="7195789" cy="288264"/>
            <a:chOff x="6732825" y="946490"/>
            <a:chExt cx="2808000" cy="288264"/>
          </a:xfrm>
        </p:grpSpPr>
        <p:cxnSp>
          <p:nvCxnSpPr>
            <p:cNvPr id="16" name="Straight Connector 38">
              <a:extLst>
                <a:ext uri="{FF2B5EF4-FFF2-40B4-BE49-F238E27FC236}">
                  <a16:creationId xmlns:a16="http://schemas.microsoft.com/office/drawing/2014/main" id="{4191DFD5-BE29-44FE-B3E1-7018D139C4DC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6F7BD-98D9-4601-8ED9-1E0E0201A517}"/>
                </a:ext>
              </a:extLst>
            </p:cNvPr>
            <p:cNvSpPr txBox="1"/>
            <p:nvPr/>
          </p:nvSpPr>
          <p:spPr bwMode="gray">
            <a:xfrm>
              <a:off x="7035559" y="946490"/>
              <a:ext cx="2227376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요구사항 및 상세 내용</a:t>
              </a: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FC3EF9F8-8D27-4CB6-9461-10A2C03BA20B}"/>
              </a:ext>
            </a:extLst>
          </p:cNvPr>
          <p:cNvSpPr txBox="1"/>
          <p:nvPr/>
        </p:nvSpPr>
        <p:spPr>
          <a:xfrm>
            <a:off x="344489" y="6078524"/>
            <a:ext cx="9248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1) 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요구사항 </a:t>
            </a:r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3.3.1, 3.3.2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는 </a:t>
            </a:r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(SAD 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저장에 대해 발급 업무상 합법적이고 타당한 이유가 있는</a:t>
            </a:r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 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카드발급사 및 발급지원회사에는 적용되지 않음</a:t>
            </a:r>
            <a:endParaRPr kumimoji="0" lang="en-US" altLang="ko-KR" sz="900" b="0" i="0" u="none" strike="noStrike" kern="0" cap="none" spc="0" normalizeH="0" baseline="0" noProof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2)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발급 업무상 필요한 </a:t>
            </a:r>
            <a:r>
              <a:rPr lang="ko-KR" altLang="en-US" sz="900" kern="0" dirty="0" err="1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경우란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,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용이한 발급 업무 프로세스 수행을 위해 데이터가 필요한 경우를 의미함</a:t>
            </a:r>
            <a:endParaRPr lang="en-US" altLang="ko-KR" sz="9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21982BE2-EB6B-4FD6-8327-94276CB99B56}"/>
              </a:ext>
            </a:extLst>
          </p:cNvPr>
          <p:cNvSpPr/>
          <p:nvPr/>
        </p:nvSpPr>
        <p:spPr>
          <a:xfrm>
            <a:off x="908225" y="2571686"/>
            <a:ext cx="466399" cy="34073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 dirty="0">
                <a:solidFill>
                  <a:schemeClr val="bg1"/>
                </a:solidFill>
                <a:latin typeface="+mn-ea"/>
              </a:rPr>
              <a:t>3.3.1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F93D071D-340A-442E-8001-D1980CBE3E34}"/>
              </a:ext>
            </a:extLst>
          </p:cNvPr>
          <p:cNvSpPr/>
          <p:nvPr/>
        </p:nvSpPr>
        <p:spPr>
          <a:xfrm>
            <a:off x="344489" y="2571686"/>
            <a:ext cx="466399" cy="34073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Rectangle 184">
            <a:extLst>
              <a:ext uri="{FF2B5EF4-FFF2-40B4-BE49-F238E27FC236}">
                <a16:creationId xmlns:a16="http://schemas.microsoft.com/office/drawing/2014/main" id="{0D4D413D-7BD7-4537-B48A-992051E41BBE}"/>
              </a:ext>
            </a:extLst>
          </p:cNvPr>
          <p:cNvSpPr/>
          <p:nvPr/>
        </p:nvSpPr>
        <p:spPr>
          <a:xfrm>
            <a:off x="8756650" y="2569402"/>
            <a:ext cx="876246" cy="337094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 fontAlgn="ctr"/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해당 없음</a:t>
            </a:r>
            <a:r>
              <a:rPr lang="en-US" altLang="ko-KR" sz="1200" i="0" u="none" strike="noStrike" baseline="30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1)</a:t>
            </a:r>
          </a:p>
        </p:txBody>
      </p:sp>
      <p:sp>
        <p:nvSpPr>
          <p:cNvPr id="33" name="Rectangle 184">
            <a:extLst>
              <a:ext uri="{FF2B5EF4-FFF2-40B4-BE49-F238E27FC236}">
                <a16:creationId xmlns:a16="http://schemas.microsoft.com/office/drawing/2014/main" id="{7E50E3A9-A562-4F80-8AF5-223BA31220B4}"/>
              </a:ext>
            </a:extLst>
          </p:cNvPr>
          <p:cNvSpPr/>
          <p:nvPr/>
        </p:nvSpPr>
        <p:spPr>
          <a:xfrm>
            <a:off x="1471961" y="2573506"/>
            <a:ext cx="7195789" cy="337094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승인 프로세스 완료 후에는 암호화된 경우에도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SAD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보관 불가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복구 불가 처리 필요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BCAFE63C-D2FD-40EC-853C-E29368A51AC7}"/>
              </a:ext>
            </a:extLst>
          </p:cNvPr>
          <p:cNvSpPr/>
          <p:nvPr/>
        </p:nvSpPr>
        <p:spPr>
          <a:xfrm>
            <a:off x="344489" y="2131623"/>
            <a:ext cx="466399" cy="397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 dirty="0">
                <a:solidFill>
                  <a:schemeClr val="bg1"/>
                </a:solidFill>
                <a:latin typeface="+mn-ea"/>
              </a:rPr>
              <a:t>3.3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59D8CD2F-5E81-4BC1-886D-A6DAD50575FF}"/>
              </a:ext>
            </a:extLst>
          </p:cNvPr>
          <p:cNvSpPr/>
          <p:nvPr/>
        </p:nvSpPr>
        <p:spPr>
          <a:xfrm>
            <a:off x="731521" y="2131623"/>
            <a:ext cx="643104" cy="397265"/>
          </a:xfrm>
          <a:prstGeom prst="rect">
            <a:avLst/>
          </a:prstGeom>
          <a:solidFill>
            <a:srgbClr val="333333"/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1" name="Rectangle 184">
            <a:extLst>
              <a:ext uri="{FF2B5EF4-FFF2-40B4-BE49-F238E27FC236}">
                <a16:creationId xmlns:a16="http://schemas.microsoft.com/office/drawing/2014/main" id="{B297E2A0-BA58-4CA4-8E27-8337D130CD6A}"/>
              </a:ext>
            </a:extLst>
          </p:cNvPr>
          <p:cNvSpPr/>
          <p:nvPr/>
        </p:nvSpPr>
        <p:spPr>
          <a:xfrm>
            <a:off x="8756650" y="2131624"/>
            <a:ext cx="876246" cy="397264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ctr" fontAlgn="ctr"/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-</a:t>
            </a:r>
          </a:p>
        </p:txBody>
      </p:sp>
      <p:sp>
        <p:nvSpPr>
          <p:cNvPr id="27" name="Rectangle 184">
            <a:extLst>
              <a:ext uri="{FF2B5EF4-FFF2-40B4-BE49-F238E27FC236}">
                <a16:creationId xmlns:a16="http://schemas.microsoft.com/office/drawing/2014/main" id="{8FE344D4-5326-4D7E-9000-C5415372808F}"/>
              </a:ext>
            </a:extLst>
          </p:cNvPr>
          <p:cNvSpPr/>
          <p:nvPr/>
        </p:nvSpPr>
        <p:spPr>
          <a:xfrm>
            <a:off x="1471961" y="2131624"/>
            <a:ext cx="7195789" cy="397264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l" fontAlgn="ctr"/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민감 인증 정보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(Sensitive authentication data, SAD)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는 승인 후에는 보관되지 않습니다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E0F375E2-DC7F-4C2A-B5FD-970203910D02}"/>
              </a:ext>
            </a:extLst>
          </p:cNvPr>
          <p:cNvSpPr/>
          <p:nvPr/>
        </p:nvSpPr>
        <p:spPr>
          <a:xfrm>
            <a:off x="908225" y="2961141"/>
            <a:ext cx="466399" cy="34182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 dirty="0">
                <a:solidFill>
                  <a:schemeClr val="bg1"/>
                </a:solidFill>
                <a:latin typeface="+mn-ea"/>
              </a:rPr>
              <a:t>3.3.2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Rectangle 8">
            <a:extLst>
              <a:ext uri="{FF2B5EF4-FFF2-40B4-BE49-F238E27FC236}">
                <a16:creationId xmlns:a16="http://schemas.microsoft.com/office/drawing/2014/main" id="{7201836C-09C6-49A0-8658-932713CB8596}"/>
              </a:ext>
            </a:extLst>
          </p:cNvPr>
          <p:cNvSpPr/>
          <p:nvPr/>
        </p:nvSpPr>
        <p:spPr>
          <a:xfrm>
            <a:off x="344489" y="2961141"/>
            <a:ext cx="466399" cy="34182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Rectangle 184">
            <a:extLst>
              <a:ext uri="{FF2B5EF4-FFF2-40B4-BE49-F238E27FC236}">
                <a16:creationId xmlns:a16="http://schemas.microsoft.com/office/drawing/2014/main" id="{8AE4E3A0-F72F-4B1F-879C-45B62C7F1E59}"/>
              </a:ext>
            </a:extLst>
          </p:cNvPr>
          <p:cNvSpPr/>
          <p:nvPr/>
        </p:nvSpPr>
        <p:spPr>
          <a:xfrm>
            <a:off x="8756650" y="2952934"/>
            <a:ext cx="876246" cy="345301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algn="ctr" fontAlgn="ctr"/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해당 없음</a:t>
            </a:r>
            <a:r>
              <a:rPr lang="en-US" altLang="ko-KR" sz="1200" i="0" u="none" strike="noStrike" baseline="30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1)</a:t>
            </a:r>
            <a:endParaRPr lang="en-US" altLang="ko-KR" sz="1200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8" name="Rectangle 184">
            <a:extLst>
              <a:ext uri="{FF2B5EF4-FFF2-40B4-BE49-F238E27FC236}">
                <a16:creationId xmlns:a16="http://schemas.microsoft.com/office/drawing/2014/main" id="{07FBBAE5-335F-43FE-97FC-86074FEC3912}"/>
              </a:ext>
            </a:extLst>
          </p:cNvPr>
          <p:cNvSpPr/>
          <p:nvPr/>
        </p:nvSpPr>
        <p:spPr>
          <a:xfrm>
            <a:off x="1471961" y="2961141"/>
            <a:ext cx="7195789" cy="337094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36000" rIns="72000" bIns="36000" rtlCol="0" anchor="ctr" anchorCtr="0">
            <a:noAutofit/>
          </a:bodyPr>
          <a:lstStyle/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승인 프로세스 완료 전에 저장된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SAD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는 강력한 암호화 필요</a:t>
            </a:r>
            <a:endParaRPr lang="en-US" altLang="ko-KR" sz="11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BF064821-4E31-48F8-AAB9-E3D743E52D82}"/>
              </a:ext>
            </a:extLst>
          </p:cNvPr>
          <p:cNvSpPr/>
          <p:nvPr/>
        </p:nvSpPr>
        <p:spPr>
          <a:xfrm>
            <a:off x="908225" y="3343478"/>
            <a:ext cx="466399" cy="2657463"/>
          </a:xfrm>
          <a:prstGeom prst="rect">
            <a:avLst/>
          </a:prstGeom>
          <a:solidFill>
            <a:srgbClr val="FFF6CC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 dirty="0">
                <a:latin typeface="+mn-ea"/>
              </a:rPr>
              <a:t>3.3.3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B6757C80-EEE6-4999-BFFC-8D658F53119A}"/>
              </a:ext>
            </a:extLst>
          </p:cNvPr>
          <p:cNvSpPr/>
          <p:nvPr/>
        </p:nvSpPr>
        <p:spPr>
          <a:xfrm>
            <a:off x="344489" y="2485264"/>
            <a:ext cx="466399" cy="3515677"/>
          </a:xfrm>
          <a:prstGeom prst="rect">
            <a:avLst/>
          </a:prstGeom>
          <a:solidFill>
            <a:srgbClr val="333333"/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Rectangle 184">
            <a:extLst>
              <a:ext uri="{FF2B5EF4-FFF2-40B4-BE49-F238E27FC236}">
                <a16:creationId xmlns:a16="http://schemas.microsoft.com/office/drawing/2014/main" id="{93049164-B6ED-4EB8-AD52-DC045FFC7F54}"/>
              </a:ext>
            </a:extLst>
          </p:cNvPr>
          <p:cNvSpPr/>
          <p:nvPr/>
        </p:nvSpPr>
        <p:spPr>
          <a:xfrm>
            <a:off x="8756650" y="3354905"/>
            <a:ext cx="876246" cy="2643297"/>
          </a:xfrm>
          <a:prstGeom prst="rect">
            <a:avLst/>
          </a:prstGeom>
          <a:solidFill>
            <a:srgbClr val="FFF6CC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36000" tIns="0" rIns="36000" bIns="0" rtlCol="0" anchor="ctr">
            <a:no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i="0" u="none" strike="noStrike" kern="1200" dirty="0">
                <a:solidFill>
                  <a:srgbClr val="000000"/>
                </a:solidFill>
                <a:effectLst/>
                <a:latin typeface="+mj-ea"/>
                <a:ea typeface="+mn-ea"/>
                <a:cs typeface="+mn-cs"/>
              </a:rPr>
              <a:t>해당</a:t>
            </a:r>
            <a:endParaRPr lang="en-US" altLang="ko-KR" sz="1200" b="1" i="0" u="none" strike="noStrike" kern="1200" dirty="0">
              <a:solidFill>
                <a:srgbClr val="000000"/>
              </a:solidFill>
              <a:effectLst/>
              <a:latin typeface="+mj-ea"/>
              <a:ea typeface="+mn-ea"/>
              <a:cs typeface="+mn-cs"/>
            </a:endParaRPr>
          </a:p>
        </p:txBody>
      </p:sp>
      <p:sp>
        <p:nvSpPr>
          <p:cNvPr id="68" name="Rectangle 184">
            <a:extLst>
              <a:ext uri="{FF2B5EF4-FFF2-40B4-BE49-F238E27FC236}">
                <a16:creationId xmlns:a16="http://schemas.microsoft.com/office/drawing/2014/main" id="{24647D4C-2C87-426C-AD9D-7BEB72515756}"/>
              </a:ext>
            </a:extLst>
          </p:cNvPr>
          <p:cNvSpPr/>
          <p:nvPr/>
        </p:nvSpPr>
        <p:spPr>
          <a:xfrm>
            <a:off x="1471961" y="3359143"/>
            <a:ext cx="7195789" cy="1746854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144000" rIns="72000" bIns="36000" rtlCol="0" anchor="t" anchorCtr="0">
            <a:noAutofit/>
          </a:bodyPr>
          <a:lstStyle/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</a:pP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다음의 경우에 한해 </a:t>
            </a:r>
            <a:r>
              <a:rPr lang="en-US" altLang="ko-KR" sz="1100" b="1" u="sng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SAD </a:t>
            </a:r>
            <a:r>
              <a:rPr lang="ko-KR" altLang="en-US" sz="1100" b="1" u="sng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srgbClr val="FF0000"/>
                </a:solidFill>
              </a:rPr>
              <a:t>보관 가능</a:t>
            </a:r>
            <a:endParaRPr lang="en-US" altLang="ko-KR" sz="1100" b="1" u="sng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223" name="Rectangle 12">
            <a:extLst>
              <a:ext uri="{FF2B5EF4-FFF2-40B4-BE49-F238E27FC236}">
                <a16:creationId xmlns:a16="http://schemas.microsoft.com/office/drawing/2014/main" id="{DC4C8484-8447-4456-93F3-201E8FBE7F74}"/>
              </a:ext>
            </a:extLst>
          </p:cNvPr>
          <p:cNvSpPr/>
          <p:nvPr/>
        </p:nvSpPr>
        <p:spPr>
          <a:xfrm>
            <a:off x="1621625" y="3882507"/>
            <a:ext cx="500647" cy="924556"/>
          </a:xfrm>
          <a:prstGeom prst="rect">
            <a:avLst/>
          </a:prstGeom>
          <a:solidFill>
            <a:srgbClr val="333333"/>
          </a:solidFill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대상</a:t>
            </a:r>
            <a:br>
              <a:rPr kumimoji="0" lang="en-US" altLang="ko-KR" sz="1100" b="1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기업체</a:t>
            </a:r>
          </a:p>
        </p:txBody>
      </p:sp>
      <p:sp>
        <p:nvSpPr>
          <p:cNvPr id="224" name="직사각형 8">
            <a:extLst>
              <a:ext uri="{FF2B5EF4-FFF2-40B4-BE49-F238E27FC236}">
                <a16:creationId xmlns:a16="http://schemas.microsoft.com/office/drawing/2014/main" id="{0B6F9D29-66FE-4AA3-8941-2A8005D7F13D}"/>
              </a:ext>
            </a:extLst>
          </p:cNvPr>
          <p:cNvSpPr/>
          <p:nvPr/>
        </p:nvSpPr>
        <p:spPr>
          <a:xfrm>
            <a:off x="2122272" y="3882507"/>
            <a:ext cx="1575481" cy="915133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카드발급사</a:t>
            </a:r>
            <a:endParaRPr lang="en-US" altLang="ko-KR" sz="1100" b="1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발급지원회사</a:t>
            </a:r>
            <a:endParaRPr lang="en-US" altLang="ko-KR" sz="1100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25" name="Rectangle 12">
            <a:extLst>
              <a:ext uri="{FF2B5EF4-FFF2-40B4-BE49-F238E27FC236}">
                <a16:creationId xmlns:a16="http://schemas.microsoft.com/office/drawing/2014/main" id="{F56A86B8-DDAD-4046-B33A-A02E51FBE65B}"/>
              </a:ext>
            </a:extLst>
          </p:cNvPr>
          <p:cNvSpPr/>
          <p:nvPr/>
        </p:nvSpPr>
        <p:spPr>
          <a:xfrm>
            <a:off x="3852037" y="3882507"/>
            <a:ext cx="500647" cy="924556"/>
          </a:xfrm>
          <a:prstGeom prst="rect">
            <a:avLst/>
          </a:prstGeom>
          <a:solidFill>
            <a:srgbClr val="333333"/>
          </a:solidFill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제약</a:t>
            </a:r>
            <a:endParaRPr kumimoji="0" lang="en-US" altLang="ko-KR" sz="1100" b="1" i="0" u="none" strike="noStrike" kern="0" cap="none" spc="0" normalizeH="0" baseline="0" noProof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latin typeface="+mn-ea"/>
              </a:rPr>
              <a:t>사항</a:t>
            </a:r>
            <a:endParaRPr kumimoji="0" lang="ko-KR" altLang="en-US" sz="1100" b="1" i="0" u="none" strike="noStrike" kern="0" cap="none" spc="0" normalizeH="0" baseline="0" noProof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6" name="직사각형 8">
            <a:extLst>
              <a:ext uri="{FF2B5EF4-FFF2-40B4-BE49-F238E27FC236}">
                <a16:creationId xmlns:a16="http://schemas.microsoft.com/office/drawing/2014/main" id="{481B2BD2-B83C-4CB2-BCAF-B1D1C8933072}"/>
              </a:ext>
            </a:extLst>
          </p:cNvPr>
          <p:cNvSpPr/>
          <p:nvPr/>
        </p:nvSpPr>
        <p:spPr>
          <a:xfrm>
            <a:off x="4352683" y="3882507"/>
            <a:ext cx="4146739" cy="915133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발급 업무상 필요한</a:t>
            </a:r>
            <a:r>
              <a:rPr lang="en-US" altLang="ko-KR" sz="1100" kern="0" baseline="3000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2)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범위 내 보관</a:t>
            </a:r>
            <a:endParaRPr lang="en-US" altLang="ko-KR" sz="11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강력한 암호화를 통한 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보안 관리</a:t>
            </a:r>
            <a:endParaRPr lang="en-US" altLang="ko-KR" sz="1100" b="1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PCI DSS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및 특정 지불 브랜드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(VISA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등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)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요구 사항을 수용 필요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E2EF50-2C04-41C8-87A5-8FF893FD9519}"/>
              </a:ext>
            </a:extLst>
          </p:cNvPr>
          <p:cNvGrpSpPr/>
          <p:nvPr/>
        </p:nvGrpSpPr>
        <p:grpSpPr>
          <a:xfrm>
            <a:off x="1471961" y="5161741"/>
            <a:ext cx="7195789" cy="836461"/>
            <a:chOff x="1471961" y="5178803"/>
            <a:chExt cx="7195789" cy="836461"/>
          </a:xfrm>
        </p:grpSpPr>
        <p:sp>
          <p:nvSpPr>
            <p:cNvPr id="231" name="Rectangle 185">
              <a:extLst>
                <a:ext uri="{FF2B5EF4-FFF2-40B4-BE49-F238E27FC236}">
                  <a16:creationId xmlns:a16="http://schemas.microsoft.com/office/drawing/2014/main" id="{CEE4A7EE-2589-4D35-9328-94B8D09E786B}"/>
                </a:ext>
              </a:extLst>
            </p:cNvPr>
            <p:cNvSpPr/>
            <p:nvPr/>
          </p:nvSpPr>
          <p:spPr>
            <a:xfrm>
              <a:off x="1471961" y="5460016"/>
              <a:ext cx="7195789" cy="555248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FFFFF">
                  <a:lumMod val="75000"/>
                </a:srgbClr>
              </a:solidFill>
            </a:ln>
          </p:spPr>
          <p:txBody>
            <a:bodyPr wrap="square" lIns="72000" tIns="72000" rIns="72000" bIns="0" rtlCol="0" anchor="t" anchorCtr="0">
              <a:noAutofit/>
            </a:bodyPr>
            <a:lstStyle/>
            <a:p>
              <a:pPr marL="173038" marR="0" lvl="0" indent="-173038" algn="l" defTabSz="914400" rtl="0" eaLnBrk="1" fontAlgn="base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646464"/>
                </a:buClr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「</a:t>
              </a:r>
              <a:r>
                <a:rPr kumimoji="0" lang="en-US" altLang="ko-KR" sz="1100" b="0" i="1" u="sng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ISO/DIS 9564-5, Financial services - PIN management and security - Part 5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」 참조</a:t>
              </a:r>
              <a:br>
                <a:rPr kumimoji="0" lang="en-US" altLang="ko-KR" sz="11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</a:b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(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국제표준화기구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/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국제표준안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 9564-5, 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금융 서비스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- PIN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번호 관리 및 보안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- 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파트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5: 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고급 암호화 표준을 활용한 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PIN 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및 카드 보안 데이터의 생성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, 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변경 및 확인 방법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)</a:t>
              </a:r>
              <a:endParaRPr kumimoji="0" lang="en-US" altLang="ko-KR" sz="900" b="0" i="0" u="sng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232" name="Rectangle 185">
              <a:extLst>
                <a:ext uri="{FF2B5EF4-FFF2-40B4-BE49-F238E27FC236}">
                  <a16:creationId xmlns:a16="http://schemas.microsoft.com/office/drawing/2014/main" id="{38E33704-6BA8-4D8A-BBAE-88E8827174EF}"/>
                </a:ext>
              </a:extLst>
            </p:cNvPr>
            <p:cNvSpPr/>
            <p:nvPr/>
          </p:nvSpPr>
          <p:spPr>
            <a:xfrm>
              <a:off x="1471961" y="5178803"/>
              <a:ext cx="7195789" cy="2812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FFFF">
                  <a:lumMod val="75000"/>
                </a:srgbClr>
              </a:solidFill>
            </a:ln>
          </p:spPr>
          <p:txBody>
            <a:bodyPr wrap="square" lIns="72000" tIns="0" rIns="72000" bIns="0" rtlCol="0" anchor="ctr">
              <a:noAutofit/>
            </a:bodyPr>
            <a:lstStyle/>
            <a:p>
              <a:pPr algn="ctr" fontAlgn="ctr"/>
              <a:r>
                <a:rPr lang="ko-KR" altLang="en-US" sz="1100" b="1" dirty="0">
                  <a:ln>
                    <a:solidFill>
                      <a:srgbClr val="FFFFFF">
                        <a:lumMod val="75000"/>
                        <a:alpha val="0"/>
                      </a:srgbClr>
                    </a:solidFill>
                  </a:ln>
                  <a:latin typeface="맑은 고딕"/>
                  <a:ea typeface="맑은 고딕"/>
                </a:rPr>
                <a:t>추가 참고 사항</a:t>
              </a:r>
              <a:endParaRPr lang="en-US" altLang="ko-KR" sz="1100" b="1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latin typeface="맑은 고딕"/>
                <a:ea typeface="맑은 고딕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0E8019-7B65-4C0D-85FA-1DF244C14DF8}"/>
              </a:ext>
            </a:extLst>
          </p:cNvPr>
          <p:cNvSpPr/>
          <p:nvPr/>
        </p:nvSpPr>
        <p:spPr>
          <a:xfrm>
            <a:off x="874668" y="3334476"/>
            <a:ext cx="8784000" cy="270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20000"/>
              </a:lnSpc>
            </a:pP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68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3050" y="851134"/>
            <a:ext cx="9359846" cy="334313"/>
          </a:xfrm>
        </p:spPr>
        <p:txBody>
          <a:bodyPr/>
          <a:lstStyle/>
          <a:p>
            <a:r>
              <a:rPr lang="en-US" altLang="ko-KR" sz="1600" dirty="0"/>
              <a:t>PCI-DSS</a:t>
            </a:r>
            <a:r>
              <a:rPr lang="ko-KR" altLang="en-US" dirty="0"/>
              <a:t> 요건</a:t>
            </a:r>
            <a:r>
              <a:rPr lang="en-US" altLang="ko-KR" dirty="0"/>
              <a:t>3.4, 3.5</a:t>
            </a:r>
            <a:r>
              <a:rPr lang="ko-KR" altLang="en-US" dirty="0"/>
              <a:t>에서 카드번호</a:t>
            </a:r>
            <a:r>
              <a:rPr lang="en-US" altLang="ko-KR" dirty="0"/>
              <a:t>(PAN)</a:t>
            </a:r>
            <a:r>
              <a:rPr lang="ko-KR" altLang="en-US" dirty="0"/>
              <a:t>에 대한 보관 및 처리에 대하여 다음과 같이 정의하고 있음</a:t>
            </a:r>
            <a:endParaRPr lang="ko-KR" alt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PCI-DSS </a:t>
            </a:r>
            <a:r>
              <a:rPr lang="ko-KR" altLang="en-US" b="1" dirty="0"/>
              <a:t>상세 요구사항</a:t>
            </a:r>
            <a:r>
              <a:rPr lang="en-US" altLang="ko-KR" b="1" dirty="0"/>
              <a:t> – </a:t>
            </a:r>
            <a:r>
              <a:rPr lang="ko-KR" altLang="en-US" b="1" dirty="0"/>
              <a:t>카드번호</a:t>
            </a:r>
            <a:r>
              <a:rPr lang="en-US" altLang="ko-KR" b="1" dirty="0"/>
              <a:t>(PAN)(1/2)</a:t>
            </a:r>
            <a:endParaRPr lang="ko-KR" altLang="en-US" b="1" dirty="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BCAFE63C-D2FD-40EC-853C-E29368A51AC7}"/>
              </a:ext>
            </a:extLst>
          </p:cNvPr>
          <p:cNvSpPr/>
          <p:nvPr/>
        </p:nvSpPr>
        <p:spPr>
          <a:xfrm>
            <a:off x="344489" y="2131623"/>
            <a:ext cx="466399" cy="397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 dirty="0">
                <a:solidFill>
                  <a:schemeClr val="bg1"/>
                </a:solidFill>
                <a:latin typeface="+mn-ea"/>
              </a:rPr>
              <a:t>3.4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B892E0C2-3DE7-4F53-87D6-8C95868CD6D5}"/>
              </a:ext>
            </a:extLst>
          </p:cNvPr>
          <p:cNvGrpSpPr/>
          <p:nvPr/>
        </p:nvGrpSpPr>
        <p:grpSpPr>
          <a:xfrm>
            <a:off x="344489" y="1691282"/>
            <a:ext cx="466399" cy="297790"/>
            <a:chOff x="6732825" y="936964"/>
            <a:chExt cx="2808000" cy="297790"/>
          </a:xfrm>
        </p:grpSpPr>
        <p:cxnSp>
          <p:nvCxnSpPr>
            <p:cNvPr id="9" name="Straight Connector 38">
              <a:extLst>
                <a:ext uri="{FF2B5EF4-FFF2-40B4-BE49-F238E27FC236}">
                  <a16:creationId xmlns:a16="http://schemas.microsoft.com/office/drawing/2014/main" id="{F593ACA7-F7D2-466E-AB0B-DF35CDADA251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76DB9-362E-42DD-996E-F86B9B1A4CD3}"/>
                </a:ext>
              </a:extLst>
            </p:cNvPr>
            <p:cNvSpPr txBox="1"/>
            <p:nvPr/>
          </p:nvSpPr>
          <p:spPr bwMode="gray">
            <a:xfrm>
              <a:off x="7719155" y="936964"/>
              <a:ext cx="860174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L3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9" name="Group 13">
            <a:extLst>
              <a:ext uri="{FF2B5EF4-FFF2-40B4-BE49-F238E27FC236}">
                <a16:creationId xmlns:a16="http://schemas.microsoft.com/office/drawing/2014/main" id="{1241FFB7-6C17-4D73-B5A5-63CBBC54D59A}"/>
              </a:ext>
            </a:extLst>
          </p:cNvPr>
          <p:cNvGrpSpPr/>
          <p:nvPr/>
        </p:nvGrpSpPr>
        <p:grpSpPr>
          <a:xfrm>
            <a:off x="908225" y="1691282"/>
            <a:ext cx="466399" cy="297790"/>
            <a:chOff x="6732825" y="936964"/>
            <a:chExt cx="2808000" cy="297790"/>
          </a:xfrm>
        </p:grpSpPr>
        <p:cxnSp>
          <p:nvCxnSpPr>
            <p:cNvPr id="30" name="Straight Connector 38">
              <a:extLst>
                <a:ext uri="{FF2B5EF4-FFF2-40B4-BE49-F238E27FC236}">
                  <a16:creationId xmlns:a16="http://schemas.microsoft.com/office/drawing/2014/main" id="{92535704-538C-4221-BC5F-787DC44374CA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15B52F-15FF-4D30-ADAF-B395F21F7FDE}"/>
                </a:ext>
              </a:extLst>
            </p:cNvPr>
            <p:cNvSpPr txBox="1"/>
            <p:nvPr/>
          </p:nvSpPr>
          <p:spPr bwMode="gray">
            <a:xfrm>
              <a:off x="7719155" y="936964"/>
              <a:ext cx="860174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L4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32" name="Rectangle 8">
            <a:extLst>
              <a:ext uri="{FF2B5EF4-FFF2-40B4-BE49-F238E27FC236}">
                <a16:creationId xmlns:a16="http://schemas.microsoft.com/office/drawing/2014/main" id="{59D8CD2F-5E81-4BC1-886D-A6DAD50575FF}"/>
              </a:ext>
            </a:extLst>
          </p:cNvPr>
          <p:cNvSpPr/>
          <p:nvPr/>
        </p:nvSpPr>
        <p:spPr>
          <a:xfrm>
            <a:off x="749219" y="2131623"/>
            <a:ext cx="625406" cy="397265"/>
          </a:xfrm>
          <a:prstGeom prst="rect">
            <a:avLst/>
          </a:prstGeom>
          <a:solidFill>
            <a:srgbClr val="333333"/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1" name="Group 21">
            <a:extLst>
              <a:ext uri="{FF2B5EF4-FFF2-40B4-BE49-F238E27FC236}">
                <a16:creationId xmlns:a16="http://schemas.microsoft.com/office/drawing/2014/main" id="{C12DBB52-992C-42A4-82C7-822D9A929705}"/>
              </a:ext>
            </a:extLst>
          </p:cNvPr>
          <p:cNvGrpSpPr/>
          <p:nvPr/>
        </p:nvGrpSpPr>
        <p:grpSpPr>
          <a:xfrm>
            <a:off x="1471961" y="1700808"/>
            <a:ext cx="8089551" cy="288264"/>
            <a:chOff x="6732825" y="946490"/>
            <a:chExt cx="2808000" cy="288264"/>
          </a:xfrm>
        </p:grpSpPr>
        <p:cxnSp>
          <p:nvCxnSpPr>
            <p:cNvPr id="56" name="Straight Connector 38">
              <a:extLst>
                <a:ext uri="{FF2B5EF4-FFF2-40B4-BE49-F238E27FC236}">
                  <a16:creationId xmlns:a16="http://schemas.microsoft.com/office/drawing/2014/main" id="{A9102707-9F62-4E71-B236-B286B262F12C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803AC9-75C9-4897-9FE0-BA4BB6BD4248}"/>
                </a:ext>
              </a:extLst>
            </p:cNvPr>
            <p:cNvSpPr txBox="1"/>
            <p:nvPr/>
          </p:nvSpPr>
          <p:spPr bwMode="gray">
            <a:xfrm>
              <a:off x="7035559" y="946490"/>
              <a:ext cx="2227376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요구사항 및 상세 내용</a:t>
              </a:r>
            </a:p>
          </p:txBody>
        </p:sp>
      </p:grpSp>
      <p:sp>
        <p:nvSpPr>
          <p:cNvPr id="63" name="Rectangle 184">
            <a:extLst>
              <a:ext uri="{FF2B5EF4-FFF2-40B4-BE49-F238E27FC236}">
                <a16:creationId xmlns:a16="http://schemas.microsoft.com/office/drawing/2014/main" id="{14D00337-32F2-4FB6-8C50-2F759C51A748}"/>
              </a:ext>
            </a:extLst>
          </p:cNvPr>
          <p:cNvSpPr/>
          <p:nvPr/>
        </p:nvSpPr>
        <p:spPr>
          <a:xfrm>
            <a:off x="1471961" y="2131624"/>
            <a:ext cx="8089550" cy="397264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l" fontAlgn="ctr"/>
            <a:r>
              <a:rPr lang="ko-KR" altLang="en-US" sz="1200" b="1" u="none" strike="noStrike" dirty="0">
                <a:effectLst/>
                <a:latin typeface="+mj-ea"/>
                <a:ea typeface="+mj-ea"/>
              </a:rPr>
              <a:t>카드번호</a:t>
            </a:r>
            <a:r>
              <a:rPr lang="en-US" altLang="ko-KR" sz="1200" b="1" u="none" strike="noStrike" dirty="0">
                <a:effectLst/>
                <a:latin typeface="+mj-ea"/>
                <a:ea typeface="+mj-ea"/>
              </a:rPr>
              <a:t>(PAN) </a:t>
            </a:r>
            <a:r>
              <a:rPr lang="ko-KR" altLang="en-US" sz="1200" b="1" u="none" strike="noStrike" dirty="0">
                <a:effectLst/>
                <a:latin typeface="+mj-ea"/>
                <a:ea typeface="+mj-ea"/>
              </a:rPr>
              <a:t>전체 표시</a:t>
            </a:r>
            <a:r>
              <a:rPr lang="en-US" altLang="ko-KR" sz="1200" i="0" u="none" strike="noStrike" baseline="30000" dirty="0">
                <a:solidFill>
                  <a:srgbClr val="000000"/>
                </a:solidFill>
                <a:effectLst/>
                <a:latin typeface="+mj-ea"/>
                <a:ea typeface="+mj-ea"/>
              </a:rPr>
              <a:t>1)</a:t>
            </a:r>
            <a:r>
              <a:rPr lang="ko-KR" altLang="en-US" sz="1200" b="1" u="none" strike="noStrike" dirty="0">
                <a:effectLst/>
                <a:latin typeface="+mj-ea"/>
                <a:ea typeface="+mj-ea"/>
              </a:rPr>
              <a:t> 및 카드번호</a:t>
            </a:r>
            <a:r>
              <a:rPr lang="en-US" altLang="ko-KR" sz="1200" b="1" u="none" strike="noStrike" dirty="0">
                <a:effectLst/>
                <a:latin typeface="+mj-ea"/>
                <a:ea typeface="+mj-ea"/>
              </a:rPr>
              <a:t>(PAN) </a:t>
            </a:r>
            <a:r>
              <a:rPr lang="ko-KR" altLang="en-US" sz="1200" b="1" u="none" strike="noStrike" dirty="0">
                <a:effectLst/>
                <a:latin typeface="+mj-ea"/>
                <a:ea typeface="+mj-ea"/>
              </a:rPr>
              <a:t>복사 기능이 제한됩니다</a:t>
            </a:r>
            <a:r>
              <a:rPr lang="en-US" altLang="ko-KR" sz="1200" b="1" u="none" strike="noStrike" dirty="0">
                <a:effectLst/>
                <a:latin typeface="+mj-ea"/>
                <a:ea typeface="+mj-ea"/>
              </a:rPr>
              <a:t>.</a:t>
            </a:r>
            <a:endParaRPr lang="ko-KR" altLang="en-US" sz="1200" b="1" i="0" u="none" strike="noStrike" dirty="0">
              <a:effectLst/>
              <a:latin typeface="+mj-ea"/>
              <a:ea typeface="+mj-ea"/>
            </a:endParaRPr>
          </a:p>
        </p:txBody>
      </p:sp>
      <p:sp>
        <p:nvSpPr>
          <p:cNvPr id="73" name="Rectangle 8">
            <a:extLst>
              <a:ext uri="{FF2B5EF4-FFF2-40B4-BE49-F238E27FC236}">
                <a16:creationId xmlns:a16="http://schemas.microsoft.com/office/drawing/2014/main" id="{C8F198F2-7B9C-4100-BD74-FB9F06A9790E}"/>
              </a:ext>
            </a:extLst>
          </p:cNvPr>
          <p:cNvSpPr/>
          <p:nvPr/>
        </p:nvSpPr>
        <p:spPr>
          <a:xfrm>
            <a:off x="908225" y="2575672"/>
            <a:ext cx="466399" cy="1794584"/>
          </a:xfrm>
          <a:prstGeom prst="rect">
            <a:avLst/>
          </a:prstGeom>
          <a:solidFill>
            <a:srgbClr val="FFF6CC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>
                <a:latin typeface="+mn-ea"/>
              </a:rPr>
              <a:t>3.4.1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93B03974-AC0C-4BA1-845C-3EB22F34BD0B}"/>
              </a:ext>
            </a:extLst>
          </p:cNvPr>
          <p:cNvSpPr/>
          <p:nvPr/>
        </p:nvSpPr>
        <p:spPr>
          <a:xfrm>
            <a:off x="344489" y="2575672"/>
            <a:ext cx="466399" cy="1794584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Rectangle 184">
            <a:extLst>
              <a:ext uri="{FF2B5EF4-FFF2-40B4-BE49-F238E27FC236}">
                <a16:creationId xmlns:a16="http://schemas.microsoft.com/office/drawing/2014/main" id="{849ABEA0-0434-4684-8A7E-0A63D2A2C553}"/>
              </a:ext>
            </a:extLst>
          </p:cNvPr>
          <p:cNvSpPr/>
          <p:nvPr/>
        </p:nvSpPr>
        <p:spPr>
          <a:xfrm>
            <a:off x="1471961" y="2580360"/>
            <a:ext cx="8089550" cy="1790238"/>
          </a:xfrm>
          <a:prstGeom prst="rect">
            <a:avLst/>
          </a:prstGeom>
          <a:noFill/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46800" rIns="72000" bIns="36000" rtlCol="0" anchor="t" anchorCtr="0">
            <a:noAutofit/>
          </a:bodyPr>
          <a:lstStyle/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PAN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표시</a:t>
            </a:r>
            <a:r>
              <a:rPr kumimoji="0" lang="en-US" altLang="ko-KR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1)</a:t>
            </a: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시</a:t>
            </a: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마스킹</a:t>
            </a: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필요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업무상 타당한 이유가 있는 직원</a:t>
            </a:r>
            <a:r>
              <a:rPr kumimoji="0" lang="ko-KR" altLang="en-US" sz="11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에 한해 전체 자릿수 조회 가능</a:t>
            </a:r>
            <a:endParaRPr kumimoji="0" lang="en-US" altLang="ko-KR" sz="1100" b="0" i="0" u="none" strike="noStrike" kern="0" cap="none" spc="0" normalizeH="0" baseline="0" noProof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3FC06F5C-AD2F-4328-8023-6A5BED380360}"/>
              </a:ext>
            </a:extLst>
          </p:cNvPr>
          <p:cNvSpPr/>
          <p:nvPr/>
        </p:nvSpPr>
        <p:spPr>
          <a:xfrm>
            <a:off x="908225" y="4417382"/>
            <a:ext cx="466399" cy="1692902"/>
          </a:xfrm>
          <a:prstGeom prst="rect">
            <a:avLst/>
          </a:prstGeom>
          <a:solidFill>
            <a:srgbClr val="FFF6CC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>
                <a:latin typeface="+mn-ea"/>
              </a:rPr>
              <a:t>3.4.2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C9FC16BE-4F86-45BA-A256-249D1514E0F9}"/>
              </a:ext>
            </a:extLst>
          </p:cNvPr>
          <p:cNvSpPr/>
          <p:nvPr/>
        </p:nvSpPr>
        <p:spPr>
          <a:xfrm>
            <a:off x="344489" y="2485264"/>
            <a:ext cx="466399" cy="3625020"/>
          </a:xfrm>
          <a:prstGeom prst="rect">
            <a:avLst/>
          </a:prstGeom>
          <a:solidFill>
            <a:srgbClr val="333333"/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Rectangle 184">
            <a:extLst>
              <a:ext uri="{FF2B5EF4-FFF2-40B4-BE49-F238E27FC236}">
                <a16:creationId xmlns:a16="http://schemas.microsoft.com/office/drawing/2014/main" id="{75F7B3F2-2786-4CEB-96DC-9FEB0C9F291D}"/>
              </a:ext>
            </a:extLst>
          </p:cNvPr>
          <p:cNvSpPr/>
          <p:nvPr/>
        </p:nvSpPr>
        <p:spPr>
          <a:xfrm>
            <a:off x="1471961" y="4425090"/>
            <a:ext cx="8089550" cy="1674817"/>
          </a:xfrm>
          <a:prstGeom prst="rect">
            <a:avLst/>
          </a:prstGeom>
          <a:noFill/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46800" rIns="72000" bIns="36000" rtlCol="0" anchor="t" anchorCtr="0">
            <a:noAutofit/>
          </a:bodyPr>
          <a:lstStyle/>
          <a:p>
            <a:pPr marL="173038" indent="-173038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원격 액세스</a:t>
            </a:r>
            <a:r>
              <a:rPr kumimoji="0" lang="en-US" altLang="ko-KR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2)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시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PAN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의 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복사 및 이동은 기술적으로 방지 필요</a:t>
            </a:r>
            <a:endParaRPr lang="en-US" altLang="ko-KR" sz="11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  <a:p>
            <a:pPr marL="173038" indent="-173038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사전 정의된 업무상의 타당한 사유가 있으며</a:t>
            </a:r>
            <a:r>
              <a:rPr lang="en-US" altLang="ko-KR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문서화된 승인을 받은 직원</a:t>
            </a:r>
            <a:r>
              <a:rPr lang="en-US" altLang="ko-KR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직원목록 문서화</a:t>
            </a:r>
            <a:r>
              <a:rPr lang="en-US" altLang="ko-KR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)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에 한해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PAN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의 복사 및 이동 가능</a:t>
            </a:r>
            <a:endParaRPr lang="en-US" altLang="ko-KR" sz="11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239" name="Speech Bubble: Rectangle 238">
            <a:extLst>
              <a:ext uri="{FF2B5EF4-FFF2-40B4-BE49-F238E27FC236}">
                <a16:creationId xmlns:a16="http://schemas.microsoft.com/office/drawing/2014/main" id="{D200114B-5A2B-4C99-83CB-F3BC5BB7262A}"/>
              </a:ext>
            </a:extLst>
          </p:cNvPr>
          <p:cNvSpPr/>
          <p:nvPr/>
        </p:nvSpPr>
        <p:spPr>
          <a:xfrm>
            <a:off x="8088004" y="3183752"/>
            <a:ext cx="1324606" cy="544946"/>
          </a:xfrm>
          <a:prstGeom prst="wedgeRectCallout">
            <a:avLst>
              <a:gd name="adj1" fmla="val -60945"/>
              <a:gd name="adj2" fmla="val -11060"/>
            </a:avLst>
          </a:prstGeom>
          <a:solidFill>
            <a:srgbClr val="FF0000">
              <a:alpha val="12000"/>
            </a:srgbClr>
          </a:solidFill>
          <a:ln w="6350">
            <a:noFill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최대 표시</a:t>
            </a:r>
            <a:r>
              <a:rPr kumimoji="0" lang="en-US" altLang="ko-KR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가능 자릿수</a:t>
            </a:r>
            <a:r>
              <a:rPr kumimoji="0" lang="en-US" altLang="ko-KR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BIN(</a:t>
            </a:r>
            <a:r>
              <a:rPr kumimoji="0" lang="ko-KR" altLang="en-US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앞 </a:t>
            </a:r>
            <a:r>
              <a:rPr kumimoji="0" lang="en-US" altLang="ko-KR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6</a:t>
            </a:r>
            <a:r>
              <a:rPr kumimoji="0" lang="ko-KR" altLang="en-US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자리</a:t>
            </a:r>
            <a:r>
              <a:rPr kumimoji="0" lang="en-US" altLang="ko-KR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 </a:t>
            </a:r>
            <a:r>
              <a:rPr kumimoji="0" lang="ko-KR" altLang="en-US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및 </a:t>
            </a:r>
            <a:br>
              <a:rPr kumimoji="0" lang="en-US" altLang="ko-KR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ko-KR" altLang="en-US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끝 </a:t>
            </a:r>
            <a:r>
              <a:rPr kumimoji="0" lang="en-US" altLang="ko-KR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4</a:t>
            </a:r>
            <a:r>
              <a:rPr kumimoji="0" lang="ko-KR" altLang="en-US" sz="900" b="1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자리</a:t>
            </a:r>
            <a:endParaRPr kumimoji="0" lang="en-US" altLang="ko-KR" sz="900" b="1" i="0" u="none" strike="noStrike" kern="0" cap="none" spc="0" normalizeH="0" baseline="0" noProof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64C83F3-A500-41DA-9CCA-575AA442E735}"/>
              </a:ext>
            </a:extLst>
          </p:cNvPr>
          <p:cNvSpPr txBox="1"/>
          <p:nvPr/>
        </p:nvSpPr>
        <p:spPr>
          <a:xfrm>
            <a:off x="338139" y="6073268"/>
            <a:ext cx="92485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1) PAN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의 표시는</a:t>
            </a:r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PAN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이 컴퓨터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화면</a:t>
            </a:r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종이 영수증</a:t>
            </a:r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인쇄물 등에 출력되는 경우를 의미함</a:t>
            </a:r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. PAN 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데이터의 저장</a:t>
            </a:r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처리 및 전송 시의 보안 처리 방안은 </a:t>
            </a:r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3.5.1</a:t>
            </a:r>
            <a:r>
              <a:rPr kumimoji="0" lang="ko-KR" altLang="en-US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을 참고</a:t>
            </a:r>
            <a:endParaRPr kumimoji="0" lang="en-US" altLang="ko-KR" sz="900" b="0" i="0" u="none" strike="noStrike" kern="0" cap="none" spc="0" normalizeH="0" baseline="0" noProof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r>
              <a:rPr kumimoji="0" lang="en-US" altLang="ko-KR" sz="900" b="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2)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원격 액세스는 가상 데스크탑 사용 등을 포함</a:t>
            </a:r>
            <a:endParaRPr kumimoji="0" lang="en-US" altLang="ko-KR" sz="900" b="0" i="0" u="none" strike="noStrike" kern="0" cap="none" spc="0" normalizeH="0" baseline="0" noProof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r>
              <a:rPr kumimoji="0" lang="en-US" altLang="ko-KR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3) </a:t>
            </a:r>
            <a:r>
              <a:rPr kumimoji="0" lang="ko-KR" altLang="en-US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저장소는 로컬 하드 드라이브</a:t>
            </a:r>
            <a:r>
              <a:rPr kumimoji="0" lang="en-US" altLang="ko-KR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</a:t>
            </a:r>
            <a:r>
              <a:rPr kumimoji="0" lang="ko-KR" altLang="en-US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가상 드라이브</a:t>
            </a:r>
            <a:r>
              <a:rPr kumimoji="0" lang="en-US" altLang="ko-KR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</a:t>
            </a:r>
            <a:r>
              <a:rPr kumimoji="0" lang="ko-KR" altLang="en-US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이동식 매체</a:t>
            </a:r>
            <a:r>
              <a:rPr kumimoji="0" lang="en-US" altLang="ko-KR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</a:t>
            </a:r>
            <a:r>
              <a:rPr kumimoji="0" lang="ko-KR" altLang="en-US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네트워크 드라이브</a:t>
            </a:r>
            <a:r>
              <a:rPr kumimoji="0" lang="en-US" altLang="ko-KR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 </a:t>
            </a:r>
            <a:r>
              <a:rPr kumimoji="0" lang="ko-KR" altLang="en-US" sz="900" b="0" i="0" u="none" strike="noStrike" kern="0" cap="none" spc="0" normalizeH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클라우드 저장소 등을 포함</a:t>
            </a:r>
            <a:endParaRPr lang="en-US" altLang="ko-KR" sz="9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highlight>
                <a:srgbClr val="FFFF00"/>
              </a:highlight>
              <a:latin typeface="Arial"/>
              <a:ea typeface="맑은 고딕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291B529-DB27-4107-B323-06D9F30972A4}"/>
              </a:ext>
            </a:extLst>
          </p:cNvPr>
          <p:cNvGrpSpPr/>
          <p:nvPr/>
        </p:nvGrpSpPr>
        <p:grpSpPr>
          <a:xfrm>
            <a:off x="1769217" y="4909145"/>
            <a:ext cx="6047633" cy="1142258"/>
            <a:chOff x="1769217" y="4949225"/>
            <a:chExt cx="6413939" cy="1211445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57AACAB-4A11-47E1-A4C7-77F6119750B7}"/>
                </a:ext>
              </a:extLst>
            </p:cNvPr>
            <p:cNvGrpSpPr/>
            <p:nvPr/>
          </p:nvGrpSpPr>
          <p:grpSpPr>
            <a:xfrm>
              <a:off x="3290728" y="4949225"/>
              <a:ext cx="4892428" cy="1211445"/>
              <a:chOff x="2080002" y="3013318"/>
              <a:chExt cx="5326041" cy="1318814"/>
            </a:xfrm>
          </p:grpSpPr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6DD1A7C-40FE-48CD-A9FE-AC22DA1BBFEF}"/>
                  </a:ext>
                </a:extLst>
              </p:cNvPr>
              <p:cNvGrpSpPr/>
              <p:nvPr/>
            </p:nvGrpSpPr>
            <p:grpSpPr>
              <a:xfrm>
                <a:off x="2344106" y="3013318"/>
                <a:ext cx="1587295" cy="447991"/>
                <a:chOff x="-2048170" y="3446381"/>
                <a:chExt cx="1746250" cy="571991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5597DB9-F4E6-412B-AF0D-743EC80B71E8}"/>
                    </a:ext>
                  </a:extLst>
                </p:cNvPr>
                <p:cNvSpPr/>
                <p:nvPr/>
              </p:nvSpPr>
              <p:spPr>
                <a:xfrm>
                  <a:off x="-2048170" y="3446381"/>
                  <a:ext cx="1746250" cy="236472"/>
                </a:xfrm>
                <a:prstGeom prst="rect">
                  <a:avLst/>
                </a:prstGeom>
                <a:solidFill>
                  <a:srgbClr val="333333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lIns="36000" rIns="36000" rtlCol="0" anchor="ctr"/>
                <a:lstStyle/>
                <a:p>
                  <a:pPr algn="ctr" defTabSz="457200" latinLnBrk="0"/>
                  <a:r>
                    <a:rPr lang="en-US" altLang="ko-KR" sz="1000" kern="0" dirty="0">
                      <a:ln>
                        <a:solidFill>
                          <a:srgbClr val="FFFFFF">
                            <a:lumMod val="85000"/>
                            <a:alpha val="0"/>
                          </a:srgbClr>
                        </a:solidFill>
                      </a:ln>
                      <a:solidFill>
                        <a:srgbClr val="FFFFFF"/>
                      </a:solidFill>
                      <a:latin typeface="+mn-ea"/>
                    </a:rPr>
                    <a:t>PAN</a:t>
                  </a:r>
                  <a:endParaRPr lang="ko-KR" altLang="en-US" sz="1000" kern="0" dirty="0">
                    <a:ln>
                      <a:solidFill>
                        <a:srgbClr val="FFFFFF">
                          <a:lumMod val="85000"/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ea"/>
                  </a:endParaRP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D45501A-AE46-4E42-B4BF-84250E4D12F1}"/>
                    </a:ext>
                  </a:extLst>
                </p:cNvPr>
                <p:cNvSpPr/>
                <p:nvPr/>
              </p:nvSpPr>
              <p:spPr>
                <a:xfrm>
                  <a:off x="-2048170" y="3684059"/>
                  <a:ext cx="1746250" cy="334313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accent1"/>
                  </a:solidFill>
                </a:ln>
              </p:spPr>
              <p:txBody>
  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587" algn="ctr" eaLnBrk="0" latinLnBrk="0" hangingPunct="0">
                    <a:spcBef>
                      <a:spcPct val="20000"/>
                    </a:spcBef>
                    <a:buSzPct val="100000"/>
                  </a:pPr>
                  <a:r>
                    <a:rPr lang="en-US" altLang="ko-KR" sz="1000" kern="0" dirty="0">
                      <a:solidFill>
                        <a:srgbClr val="646464">
                          <a:lumMod val="50000"/>
                        </a:srgbClr>
                      </a:solidFill>
                      <a:latin typeface="+mj-lt"/>
                      <a:ea typeface="맑은 고딕" pitchFamily="50" charset="-127"/>
                    </a:rPr>
                    <a:t>1234 56** **** 5678</a:t>
                  </a: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33B25888-229D-40EC-A164-32FF06B639DD}"/>
                  </a:ext>
                </a:extLst>
              </p:cNvPr>
              <p:cNvGrpSpPr/>
              <p:nvPr/>
            </p:nvGrpSpPr>
            <p:grpSpPr>
              <a:xfrm>
                <a:off x="2945227" y="3847552"/>
                <a:ext cx="385053" cy="478848"/>
                <a:chOff x="7502272" y="1281887"/>
                <a:chExt cx="385053" cy="478848"/>
              </a:xfrm>
            </p:grpSpPr>
            <p:sp>
              <p:nvSpPr>
                <p:cNvPr id="181" name="Freeform 6">
                  <a:extLst>
                    <a:ext uri="{FF2B5EF4-FFF2-40B4-BE49-F238E27FC236}">
                      <a16:creationId xmlns:a16="http://schemas.microsoft.com/office/drawing/2014/main" id="{F478C9A7-6EAD-4563-B69F-734D754838D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89485" y="1281887"/>
                  <a:ext cx="210627" cy="294549"/>
                </a:xfrm>
                <a:custGeom>
                  <a:avLst/>
                  <a:gdLst>
                    <a:gd name="T0" fmla="*/ 198 w 395"/>
                    <a:gd name="T1" fmla="*/ 551 h 551"/>
                    <a:gd name="T2" fmla="*/ 0 w 395"/>
                    <a:gd name="T3" fmla="*/ 276 h 551"/>
                    <a:gd name="T4" fmla="*/ 198 w 395"/>
                    <a:gd name="T5" fmla="*/ 0 h 551"/>
                    <a:gd name="T6" fmla="*/ 395 w 395"/>
                    <a:gd name="T7" fmla="*/ 276 h 551"/>
                    <a:gd name="T8" fmla="*/ 198 w 395"/>
                    <a:gd name="T9" fmla="*/ 551 h 551"/>
                    <a:gd name="T10" fmla="*/ 198 w 395"/>
                    <a:gd name="T11" fmla="*/ 44 h 551"/>
                    <a:gd name="T12" fmla="*/ 44 w 395"/>
                    <a:gd name="T13" fmla="*/ 276 h 551"/>
                    <a:gd name="T14" fmla="*/ 198 w 395"/>
                    <a:gd name="T15" fmla="*/ 508 h 551"/>
                    <a:gd name="T16" fmla="*/ 351 w 395"/>
                    <a:gd name="T17" fmla="*/ 276 h 551"/>
                    <a:gd name="T18" fmla="*/ 198 w 395"/>
                    <a:gd name="T19" fmla="*/ 44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5" h="551">
                      <a:moveTo>
                        <a:pt x="198" y="551"/>
                      </a:moveTo>
                      <a:cubicBezTo>
                        <a:pt x="89" y="551"/>
                        <a:pt x="0" y="428"/>
                        <a:pt x="0" y="276"/>
                      </a:cubicBezTo>
                      <a:cubicBezTo>
                        <a:pt x="0" y="93"/>
                        <a:pt x="67" y="0"/>
                        <a:pt x="198" y="0"/>
                      </a:cubicBezTo>
                      <a:cubicBezTo>
                        <a:pt x="329" y="0"/>
                        <a:pt x="395" y="93"/>
                        <a:pt x="395" y="276"/>
                      </a:cubicBezTo>
                      <a:cubicBezTo>
                        <a:pt x="395" y="428"/>
                        <a:pt x="306" y="551"/>
                        <a:pt x="198" y="551"/>
                      </a:cubicBezTo>
                      <a:close/>
                      <a:moveTo>
                        <a:pt x="198" y="44"/>
                      </a:moveTo>
                      <a:cubicBezTo>
                        <a:pt x="126" y="44"/>
                        <a:pt x="44" y="70"/>
                        <a:pt x="44" y="276"/>
                      </a:cubicBezTo>
                      <a:cubicBezTo>
                        <a:pt x="44" y="404"/>
                        <a:pt x="113" y="508"/>
                        <a:pt x="198" y="508"/>
                      </a:cubicBezTo>
                      <a:cubicBezTo>
                        <a:pt x="282" y="508"/>
                        <a:pt x="351" y="404"/>
                        <a:pt x="351" y="276"/>
                      </a:cubicBezTo>
                      <a:cubicBezTo>
                        <a:pt x="351" y="70"/>
                        <a:pt x="269" y="44"/>
                        <a:pt x="198" y="44"/>
                      </a:cubicBezTo>
                      <a:close/>
                    </a:path>
                  </a:pathLst>
                </a:custGeom>
                <a:solidFill>
                  <a:srgbClr val="2E2E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YInterstate Light"/>
                  </a:endParaRPr>
                </a:p>
              </p:txBody>
            </p:sp>
            <p:sp>
              <p:nvSpPr>
                <p:cNvPr id="182" name="Freeform 8">
                  <a:extLst>
                    <a:ext uri="{FF2B5EF4-FFF2-40B4-BE49-F238E27FC236}">
                      <a16:creationId xmlns:a16="http://schemas.microsoft.com/office/drawing/2014/main" id="{C2F935E7-E429-46F2-857E-150A168F1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2272" y="1545171"/>
                  <a:ext cx="162907" cy="215564"/>
                </a:xfrm>
                <a:custGeom>
                  <a:avLst/>
                  <a:gdLst>
                    <a:gd name="T0" fmla="*/ 43 w 306"/>
                    <a:gd name="T1" fmla="*/ 403 h 403"/>
                    <a:gd name="T2" fmla="*/ 0 w 306"/>
                    <a:gd name="T3" fmla="*/ 403 h 403"/>
                    <a:gd name="T4" fmla="*/ 0 w 306"/>
                    <a:gd name="T5" fmla="*/ 390 h 403"/>
                    <a:gd name="T6" fmla="*/ 259 w 306"/>
                    <a:gd name="T7" fmla="*/ 64 h 403"/>
                    <a:gd name="T8" fmla="*/ 263 w 306"/>
                    <a:gd name="T9" fmla="*/ 0 h 403"/>
                    <a:gd name="T10" fmla="*/ 306 w 306"/>
                    <a:gd name="T11" fmla="*/ 2 h 403"/>
                    <a:gd name="T12" fmla="*/ 301 w 306"/>
                    <a:gd name="T13" fmla="*/ 101 h 403"/>
                    <a:gd name="T14" fmla="*/ 284 w 306"/>
                    <a:gd name="T15" fmla="*/ 104 h 403"/>
                    <a:gd name="T16" fmla="*/ 43 w 306"/>
                    <a:gd name="T17" fmla="*/ 390 h 403"/>
                    <a:gd name="T18" fmla="*/ 43 w 306"/>
                    <a:gd name="T1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6" h="403">
                      <a:moveTo>
                        <a:pt x="43" y="403"/>
                      </a:moveTo>
                      <a:cubicBezTo>
                        <a:pt x="0" y="403"/>
                        <a:pt x="0" y="403"/>
                        <a:pt x="0" y="403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234"/>
                        <a:pt x="108" y="99"/>
                        <a:pt x="259" y="64"/>
                      </a:cubicBezTo>
                      <a:cubicBezTo>
                        <a:pt x="263" y="0"/>
                        <a:pt x="263" y="0"/>
                        <a:pt x="263" y="0"/>
                      </a:cubicBezTo>
                      <a:cubicBezTo>
                        <a:pt x="306" y="2"/>
                        <a:pt x="306" y="2"/>
                        <a:pt x="306" y="2"/>
                      </a:cubicBezTo>
                      <a:cubicBezTo>
                        <a:pt x="301" y="101"/>
                        <a:pt x="301" y="101"/>
                        <a:pt x="301" y="101"/>
                      </a:cubicBezTo>
                      <a:cubicBezTo>
                        <a:pt x="284" y="104"/>
                        <a:pt x="284" y="104"/>
                        <a:pt x="284" y="104"/>
                      </a:cubicBezTo>
                      <a:cubicBezTo>
                        <a:pt x="144" y="128"/>
                        <a:pt x="43" y="249"/>
                        <a:pt x="43" y="390"/>
                      </a:cubicBezTo>
                      <a:lnTo>
                        <a:pt x="43" y="403"/>
                      </a:lnTo>
                      <a:close/>
                    </a:path>
                  </a:pathLst>
                </a:custGeom>
                <a:solidFill>
                  <a:srgbClr val="2E2E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YInterstate Light"/>
                  </a:endParaRPr>
                </a:p>
              </p:txBody>
            </p:sp>
            <p:sp>
              <p:nvSpPr>
                <p:cNvPr id="183" name="Freeform 10">
                  <a:extLst>
                    <a:ext uri="{FF2B5EF4-FFF2-40B4-BE49-F238E27FC236}">
                      <a16:creationId xmlns:a16="http://schemas.microsoft.com/office/drawing/2014/main" id="{73AF5164-F33F-4238-B45C-E0720BE9D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1127" y="1545171"/>
                  <a:ext cx="166198" cy="215564"/>
                </a:xfrm>
                <a:custGeom>
                  <a:avLst/>
                  <a:gdLst>
                    <a:gd name="T0" fmla="*/ 309 w 309"/>
                    <a:gd name="T1" fmla="*/ 403 h 403"/>
                    <a:gd name="T2" fmla="*/ 265 w 309"/>
                    <a:gd name="T3" fmla="*/ 403 h 403"/>
                    <a:gd name="T4" fmla="*/ 265 w 309"/>
                    <a:gd name="T5" fmla="*/ 390 h 403"/>
                    <a:gd name="T6" fmla="*/ 23 w 309"/>
                    <a:gd name="T7" fmla="*/ 104 h 403"/>
                    <a:gd name="T8" fmla="*/ 7 w 309"/>
                    <a:gd name="T9" fmla="*/ 101 h 403"/>
                    <a:gd name="T10" fmla="*/ 0 w 309"/>
                    <a:gd name="T11" fmla="*/ 2 h 403"/>
                    <a:gd name="T12" fmla="*/ 44 w 309"/>
                    <a:gd name="T13" fmla="*/ 0 h 403"/>
                    <a:gd name="T14" fmla="*/ 48 w 309"/>
                    <a:gd name="T15" fmla="*/ 64 h 403"/>
                    <a:gd name="T16" fmla="*/ 309 w 309"/>
                    <a:gd name="T17" fmla="*/ 390 h 403"/>
                    <a:gd name="T18" fmla="*/ 309 w 309"/>
                    <a:gd name="T1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9" h="403">
                      <a:moveTo>
                        <a:pt x="309" y="403"/>
                      </a:moveTo>
                      <a:cubicBezTo>
                        <a:pt x="265" y="403"/>
                        <a:pt x="265" y="403"/>
                        <a:pt x="265" y="403"/>
                      </a:cubicBezTo>
                      <a:cubicBezTo>
                        <a:pt x="265" y="390"/>
                        <a:pt x="265" y="390"/>
                        <a:pt x="265" y="390"/>
                      </a:cubicBezTo>
                      <a:cubicBezTo>
                        <a:pt x="265" y="249"/>
                        <a:pt x="164" y="128"/>
                        <a:pt x="23" y="104"/>
                      </a:cubicBezTo>
                      <a:cubicBezTo>
                        <a:pt x="7" y="101"/>
                        <a:pt x="7" y="101"/>
                        <a:pt x="7" y="10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200" y="99"/>
                        <a:pt x="309" y="234"/>
                        <a:pt x="309" y="390"/>
                      </a:cubicBezTo>
                      <a:lnTo>
                        <a:pt x="309" y="403"/>
                      </a:lnTo>
                      <a:close/>
                    </a:path>
                  </a:pathLst>
                </a:custGeom>
                <a:solidFill>
                  <a:srgbClr val="2E2E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YInterstate Light"/>
                  </a:endParaRPr>
                </a:p>
              </p:txBody>
            </p:sp>
          </p:grp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1AB7F71-4273-4850-BBEE-90EA11DEB692}"/>
                  </a:ext>
                </a:extLst>
              </p:cNvPr>
              <p:cNvSpPr/>
              <p:nvPr/>
            </p:nvSpPr>
            <p:spPr>
              <a:xfrm>
                <a:off x="2080002" y="3479932"/>
                <a:ext cx="5099593" cy="3594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40000"/>
                </a:schemeClr>
              </a:solidFill>
              <a:ln w="6350">
                <a:noFill/>
              </a:ln>
            </p:spPr>
            <p:txBody>
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eaLnBrk="0" latinLnBrk="0" hangingPunct="0">
                  <a:lnSpc>
                    <a:spcPct val="120000"/>
                  </a:lnSpc>
                </a:pPr>
                <a:endParaRPr lang="ko-KR" altLang="en-US" sz="1200" dirty="0">
                  <a:latin typeface="+mn-ea"/>
                </a:endParaRPr>
              </a:p>
            </p:txBody>
          </p: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12C62D69-D468-4459-BBEF-A38F7BE2EF6C}"/>
                  </a:ext>
                </a:extLst>
              </p:cNvPr>
              <p:cNvCxnSpPr>
                <a:cxnSpLocks/>
                <a:stCxn id="181" idx="2"/>
                <a:endCxn id="187" idx="2"/>
              </p:cNvCxnSpPr>
              <p:nvPr/>
            </p:nvCxnSpPr>
            <p:spPr bwMode="auto">
              <a:xfrm flipH="1" flipV="1">
                <a:off x="3137754" y="3461309"/>
                <a:ext cx="267" cy="386242"/>
              </a:xfrm>
              <a:prstGeom prst="straightConnector1">
                <a:avLst/>
              </a:prstGeom>
              <a:solidFill>
                <a:schemeClr val="accent1"/>
              </a:solidFill>
              <a:ln w="6350" cap="flat" cmpd="sng" algn="ctr">
                <a:solidFill>
                  <a:schemeClr val="accent1">
                    <a:lumMod val="75000"/>
                  </a:schemeClr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2C6267EF-1800-4462-AD98-E35C94BAD423}"/>
                  </a:ext>
                </a:extLst>
              </p:cNvPr>
              <p:cNvGrpSpPr/>
              <p:nvPr/>
            </p:nvGrpSpPr>
            <p:grpSpPr>
              <a:xfrm>
                <a:off x="5881150" y="3847552"/>
                <a:ext cx="385053" cy="478848"/>
                <a:chOff x="7502272" y="1281887"/>
                <a:chExt cx="385053" cy="478848"/>
              </a:xfrm>
            </p:grpSpPr>
            <p:sp>
              <p:nvSpPr>
                <p:cNvPr id="178" name="Freeform 6">
                  <a:extLst>
                    <a:ext uri="{FF2B5EF4-FFF2-40B4-BE49-F238E27FC236}">
                      <a16:creationId xmlns:a16="http://schemas.microsoft.com/office/drawing/2014/main" id="{9DD5DD0E-E693-4955-983A-7BE6E4CF4E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589485" y="1281887"/>
                  <a:ext cx="210627" cy="294549"/>
                </a:xfrm>
                <a:custGeom>
                  <a:avLst/>
                  <a:gdLst>
                    <a:gd name="T0" fmla="*/ 198 w 395"/>
                    <a:gd name="T1" fmla="*/ 551 h 551"/>
                    <a:gd name="T2" fmla="*/ 0 w 395"/>
                    <a:gd name="T3" fmla="*/ 276 h 551"/>
                    <a:gd name="T4" fmla="*/ 198 w 395"/>
                    <a:gd name="T5" fmla="*/ 0 h 551"/>
                    <a:gd name="T6" fmla="*/ 395 w 395"/>
                    <a:gd name="T7" fmla="*/ 276 h 551"/>
                    <a:gd name="T8" fmla="*/ 198 w 395"/>
                    <a:gd name="T9" fmla="*/ 551 h 551"/>
                    <a:gd name="T10" fmla="*/ 198 w 395"/>
                    <a:gd name="T11" fmla="*/ 44 h 551"/>
                    <a:gd name="T12" fmla="*/ 44 w 395"/>
                    <a:gd name="T13" fmla="*/ 276 h 551"/>
                    <a:gd name="T14" fmla="*/ 198 w 395"/>
                    <a:gd name="T15" fmla="*/ 508 h 551"/>
                    <a:gd name="T16" fmla="*/ 351 w 395"/>
                    <a:gd name="T17" fmla="*/ 276 h 551"/>
                    <a:gd name="T18" fmla="*/ 198 w 395"/>
                    <a:gd name="T19" fmla="*/ 44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95" h="551">
                      <a:moveTo>
                        <a:pt x="198" y="551"/>
                      </a:moveTo>
                      <a:cubicBezTo>
                        <a:pt x="89" y="551"/>
                        <a:pt x="0" y="428"/>
                        <a:pt x="0" y="276"/>
                      </a:cubicBezTo>
                      <a:cubicBezTo>
                        <a:pt x="0" y="93"/>
                        <a:pt x="67" y="0"/>
                        <a:pt x="198" y="0"/>
                      </a:cubicBezTo>
                      <a:cubicBezTo>
                        <a:pt x="329" y="0"/>
                        <a:pt x="395" y="93"/>
                        <a:pt x="395" y="276"/>
                      </a:cubicBezTo>
                      <a:cubicBezTo>
                        <a:pt x="395" y="428"/>
                        <a:pt x="306" y="551"/>
                        <a:pt x="198" y="551"/>
                      </a:cubicBezTo>
                      <a:close/>
                      <a:moveTo>
                        <a:pt x="198" y="44"/>
                      </a:moveTo>
                      <a:cubicBezTo>
                        <a:pt x="126" y="44"/>
                        <a:pt x="44" y="70"/>
                        <a:pt x="44" y="276"/>
                      </a:cubicBezTo>
                      <a:cubicBezTo>
                        <a:pt x="44" y="404"/>
                        <a:pt x="113" y="508"/>
                        <a:pt x="198" y="508"/>
                      </a:cubicBezTo>
                      <a:cubicBezTo>
                        <a:pt x="282" y="508"/>
                        <a:pt x="351" y="404"/>
                        <a:pt x="351" y="276"/>
                      </a:cubicBezTo>
                      <a:cubicBezTo>
                        <a:pt x="351" y="70"/>
                        <a:pt x="269" y="44"/>
                        <a:pt x="198" y="44"/>
                      </a:cubicBezTo>
                      <a:close/>
                    </a:path>
                  </a:pathLst>
                </a:custGeom>
                <a:solidFill>
                  <a:srgbClr val="2E2E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YInterstate Light"/>
                  </a:endParaRPr>
                </a:p>
              </p:txBody>
            </p:sp>
            <p:sp>
              <p:nvSpPr>
                <p:cNvPr id="179" name="Freeform 8">
                  <a:extLst>
                    <a:ext uri="{FF2B5EF4-FFF2-40B4-BE49-F238E27FC236}">
                      <a16:creationId xmlns:a16="http://schemas.microsoft.com/office/drawing/2014/main" id="{EAF99311-A0E3-4533-ACF0-6D3D201A7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2272" y="1545171"/>
                  <a:ext cx="162907" cy="215564"/>
                </a:xfrm>
                <a:custGeom>
                  <a:avLst/>
                  <a:gdLst>
                    <a:gd name="T0" fmla="*/ 43 w 306"/>
                    <a:gd name="T1" fmla="*/ 403 h 403"/>
                    <a:gd name="T2" fmla="*/ 0 w 306"/>
                    <a:gd name="T3" fmla="*/ 403 h 403"/>
                    <a:gd name="T4" fmla="*/ 0 w 306"/>
                    <a:gd name="T5" fmla="*/ 390 h 403"/>
                    <a:gd name="T6" fmla="*/ 259 w 306"/>
                    <a:gd name="T7" fmla="*/ 64 h 403"/>
                    <a:gd name="T8" fmla="*/ 263 w 306"/>
                    <a:gd name="T9" fmla="*/ 0 h 403"/>
                    <a:gd name="T10" fmla="*/ 306 w 306"/>
                    <a:gd name="T11" fmla="*/ 2 h 403"/>
                    <a:gd name="T12" fmla="*/ 301 w 306"/>
                    <a:gd name="T13" fmla="*/ 101 h 403"/>
                    <a:gd name="T14" fmla="*/ 284 w 306"/>
                    <a:gd name="T15" fmla="*/ 104 h 403"/>
                    <a:gd name="T16" fmla="*/ 43 w 306"/>
                    <a:gd name="T17" fmla="*/ 390 h 403"/>
                    <a:gd name="T18" fmla="*/ 43 w 306"/>
                    <a:gd name="T1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6" h="403">
                      <a:moveTo>
                        <a:pt x="43" y="403"/>
                      </a:moveTo>
                      <a:cubicBezTo>
                        <a:pt x="0" y="403"/>
                        <a:pt x="0" y="403"/>
                        <a:pt x="0" y="403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0" y="234"/>
                        <a:pt x="108" y="99"/>
                        <a:pt x="259" y="64"/>
                      </a:cubicBezTo>
                      <a:cubicBezTo>
                        <a:pt x="263" y="0"/>
                        <a:pt x="263" y="0"/>
                        <a:pt x="263" y="0"/>
                      </a:cubicBezTo>
                      <a:cubicBezTo>
                        <a:pt x="306" y="2"/>
                        <a:pt x="306" y="2"/>
                        <a:pt x="306" y="2"/>
                      </a:cubicBezTo>
                      <a:cubicBezTo>
                        <a:pt x="301" y="101"/>
                        <a:pt x="301" y="101"/>
                        <a:pt x="301" y="101"/>
                      </a:cubicBezTo>
                      <a:cubicBezTo>
                        <a:pt x="284" y="104"/>
                        <a:pt x="284" y="104"/>
                        <a:pt x="284" y="104"/>
                      </a:cubicBezTo>
                      <a:cubicBezTo>
                        <a:pt x="144" y="128"/>
                        <a:pt x="43" y="249"/>
                        <a:pt x="43" y="390"/>
                      </a:cubicBezTo>
                      <a:lnTo>
                        <a:pt x="43" y="403"/>
                      </a:lnTo>
                      <a:close/>
                    </a:path>
                  </a:pathLst>
                </a:custGeom>
                <a:solidFill>
                  <a:srgbClr val="2E2E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YInterstate Light"/>
                  </a:endParaRPr>
                </a:p>
              </p:txBody>
            </p:sp>
            <p:sp>
              <p:nvSpPr>
                <p:cNvPr id="180" name="Freeform 10">
                  <a:extLst>
                    <a:ext uri="{FF2B5EF4-FFF2-40B4-BE49-F238E27FC236}">
                      <a16:creationId xmlns:a16="http://schemas.microsoft.com/office/drawing/2014/main" id="{5CF6E49E-30B6-40AF-8B11-CEEF84B47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21127" y="1545171"/>
                  <a:ext cx="166198" cy="215564"/>
                </a:xfrm>
                <a:custGeom>
                  <a:avLst/>
                  <a:gdLst>
                    <a:gd name="T0" fmla="*/ 309 w 309"/>
                    <a:gd name="T1" fmla="*/ 403 h 403"/>
                    <a:gd name="T2" fmla="*/ 265 w 309"/>
                    <a:gd name="T3" fmla="*/ 403 h 403"/>
                    <a:gd name="T4" fmla="*/ 265 w 309"/>
                    <a:gd name="T5" fmla="*/ 390 h 403"/>
                    <a:gd name="T6" fmla="*/ 23 w 309"/>
                    <a:gd name="T7" fmla="*/ 104 h 403"/>
                    <a:gd name="T8" fmla="*/ 7 w 309"/>
                    <a:gd name="T9" fmla="*/ 101 h 403"/>
                    <a:gd name="T10" fmla="*/ 0 w 309"/>
                    <a:gd name="T11" fmla="*/ 2 h 403"/>
                    <a:gd name="T12" fmla="*/ 44 w 309"/>
                    <a:gd name="T13" fmla="*/ 0 h 403"/>
                    <a:gd name="T14" fmla="*/ 48 w 309"/>
                    <a:gd name="T15" fmla="*/ 64 h 403"/>
                    <a:gd name="T16" fmla="*/ 309 w 309"/>
                    <a:gd name="T17" fmla="*/ 390 h 403"/>
                    <a:gd name="T18" fmla="*/ 309 w 309"/>
                    <a:gd name="T1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9" h="403">
                      <a:moveTo>
                        <a:pt x="309" y="403"/>
                      </a:moveTo>
                      <a:cubicBezTo>
                        <a:pt x="265" y="403"/>
                        <a:pt x="265" y="403"/>
                        <a:pt x="265" y="403"/>
                      </a:cubicBezTo>
                      <a:cubicBezTo>
                        <a:pt x="265" y="390"/>
                        <a:pt x="265" y="390"/>
                        <a:pt x="265" y="390"/>
                      </a:cubicBezTo>
                      <a:cubicBezTo>
                        <a:pt x="265" y="249"/>
                        <a:pt x="164" y="128"/>
                        <a:pt x="23" y="104"/>
                      </a:cubicBezTo>
                      <a:cubicBezTo>
                        <a:pt x="7" y="101"/>
                        <a:pt x="7" y="101"/>
                        <a:pt x="7" y="101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48" y="64"/>
                        <a:pt x="48" y="64"/>
                        <a:pt x="48" y="64"/>
                      </a:cubicBezTo>
                      <a:cubicBezTo>
                        <a:pt x="200" y="99"/>
                        <a:pt x="309" y="234"/>
                        <a:pt x="309" y="390"/>
                      </a:cubicBezTo>
                      <a:lnTo>
                        <a:pt x="309" y="403"/>
                      </a:lnTo>
                      <a:close/>
                    </a:path>
                  </a:pathLst>
                </a:custGeom>
                <a:solidFill>
                  <a:srgbClr val="2E2E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IN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EYInterstate Light"/>
                  </a:endParaRPr>
                </a:p>
              </p:txBody>
            </p:sp>
          </p:grp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01D0D9EC-0251-40D3-863E-6D360F4D1A67}"/>
                  </a:ext>
                </a:extLst>
              </p:cNvPr>
              <p:cNvCxnSpPr>
                <a:cxnSpLocks/>
                <a:stCxn id="178" idx="2"/>
                <a:endCxn id="187" idx="2"/>
              </p:cNvCxnSpPr>
              <p:nvPr/>
            </p:nvCxnSpPr>
            <p:spPr bwMode="auto">
              <a:xfrm flipH="1" flipV="1">
                <a:off x="3137754" y="3461309"/>
                <a:ext cx="2936189" cy="386242"/>
              </a:xfrm>
              <a:prstGeom prst="straightConnector1">
                <a:avLst/>
              </a:prstGeom>
              <a:solidFill>
                <a:schemeClr val="accent1"/>
              </a:solidFill>
              <a:ln w="6350" cap="flat" cmpd="sng" algn="ctr">
                <a:solidFill>
                  <a:srgbClr val="FF0000"/>
                </a:solidFill>
                <a:prstDash val="lg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72" name="Multiplication Sign 171">
                <a:extLst>
                  <a:ext uri="{FF2B5EF4-FFF2-40B4-BE49-F238E27FC236}">
                    <a16:creationId xmlns:a16="http://schemas.microsoft.com/office/drawing/2014/main" id="{376CB9CC-5256-439D-BEB3-886B33BCFF1C}"/>
                  </a:ext>
                </a:extLst>
              </p:cNvPr>
              <p:cNvSpPr/>
              <p:nvPr/>
            </p:nvSpPr>
            <p:spPr>
              <a:xfrm>
                <a:off x="4450712" y="3477027"/>
                <a:ext cx="323584" cy="323584"/>
              </a:xfrm>
              <a:prstGeom prst="mathMultiply">
                <a:avLst/>
              </a:prstGeom>
              <a:solidFill>
                <a:srgbClr val="FF0000"/>
              </a:solidFill>
              <a:ln w="6350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eaLnBrk="0" latinLnBrk="0" hangingPunct="0">
                  <a:lnSpc>
                    <a:spcPct val="120000"/>
                  </a:lnSpc>
                </a:pPr>
                <a:endParaRPr lang="ko-KR" altLang="en-US" sz="1200" dirty="0">
                  <a:latin typeface="+mn-ea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B67CBC1-A3A8-4ECC-ABBB-257080477368}"/>
                  </a:ext>
                </a:extLst>
              </p:cNvPr>
              <p:cNvSpPr txBox="1"/>
              <p:nvPr/>
            </p:nvSpPr>
            <p:spPr>
              <a:xfrm>
                <a:off x="3319486" y="3930067"/>
                <a:ext cx="2144059" cy="402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 latinLnBrk="0">
                  <a:spcBef>
                    <a:spcPts val="150"/>
                  </a:spcBef>
                  <a:spcAft>
                    <a:spcPts val="150"/>
                  </a:spcAft>
                  <a:buClr>
                    <a:srgbClr val="646464"/>
                  </a:buClr>
                  <a:buSzPct val="100000"/>
                  <a:defRPr/>
                </a:pPr>
                <a:r>
                  <a:rPr lang="ko-KR" altLang="en-US" sz="9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업무상 타당한 이유가 있으며</a:t>
                </a:r>
                <a:r>
                  <a:rPr lang="en-US" altLang="ko-KR" sz="9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9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문서화된 승인을 받은 직원</a:t>
                </a:r>
                <a:endParaRPr lang="en-US" altLang="ko-KR" sz="9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9627F0F5-8FD5-47AB-BF49-2CBBB286AA41}"/>
                  </a:ext>
                </a:extLst>
              </p:cNvPr>
              <p:cNvSpPr txBox="1"/>
              <p:nvPr/>
            </p:nvSpPr>
            <p:spPr>
              <a:xfrm>
                <a:off x="6259645" y="4101300"/>
                <a:ext cx="1146398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 latinLnBrk="0">
                  <a:spcBef>
                    <a:spcPts val="150"/>
                  </a:spcBef>
                  <a:spcAft>
                    <a:spcPts val="150"/>
                  </a:spcAft>
                  <a:buClr>
                    <a:srgbClr val="646464"/>
                  </a:buClr>
                  <a:buSzPct val="100000"/>
                  <a:defRPr/>
                </a:pPr>
                <a:r>
                  <a:rPr lang="ko-KR" altLang="en-US" sz="9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그 외 모든 직원</a:t>
                </a:r>
                <a:endParaRPr lang="en-US" altLang="ko-KR" sz="9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Circle: Hollow 174">
                <a:extLst>
                  <a:ext uri="{FF2B5EF4-FFF2-40B4-BE49-F238E27FC236}">
                    <a16:creationId xmlns:a16="http://schemas.microsoft.com/office/drawing/2014/main" id="{2FFB1773-E8D4-4C5E-889E-DF4F96C8FF3F}"/>
                  </a:ext>
                </a:extLst>
              </p:cNvPr>
              <p:cNvSpPr/>
              <p:nvPr/>
            </p:nvSpPr>
            <p:spPr>
              <a:xfrm>
                <a:off x="3038795" y="3599743"/>
                <a:ext cx="190401" cy="190401"/>
              </a:xfrm>
              <a:prstGeom prst="donut">
                <a:avLst>
                  <a:gd name="adj" fmla="val 3073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ctr" eaLnBrk="0" latinLnBrk="0" hangingPunct="0">
                  <a:lnSpc>
                    <a:spcPct val="120000"/>
                  </a:lnSpc>
                </a:pPr>
                <a:endParaRPr lang="ko-KR" altLang="en-US" sz="1200" dirty="0">
                  <a:latin typeface="+mn-ea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89EBC87-32D9-4E9D-98E5-36065C36255C}"/>
                  </a:ext>
                </a:extLst>
              </p:cNvPr>
              <p:cNvSpPr txBox="1"/>
              <p:nvPr/>
            </p:nvSpPr>
            <p:spPr>
              <a:xfrm>
                <a:off x="2124256" y="3599743"/>
                <a:ext cx="623750" cy="214812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Autofit/>
              </a:bodyPr>
              <a:lstStyle/>
              <a:p>
                <a:pPr fontAlgn="base" latinLnBrk="0">
                  <a:spcBef>
                    <a:spcPts val="150"/>
                  </a:spcBef>
                  <a:spcAft>
                    <a:spcPts val="150"/>
                  </a:spcAft>
                  <a:buClr>
                    <a:srgbClr val="646464"/>
                  </a:buClr>
                  <a:buSzPct val="100000"/>
                  <a:defRPr/>
                </a:pPr>
                <a:r>
                  <a:rPr lang="ko-KR" altLang="en-US" sz="900" b="1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복사</a:t>
                </a:r>
                <a:r>
                  <a:rPr lang="en-US" altLang="ko-KR" sz="900" b="1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/</a:t>
                </a:r>
                <a:r>
                  <a:rPr lang="ko-KR" altLang="en-US" sz="900" b="1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이동 권한</a:t>
                </a:r>
                <a:endParaRPr lang="en-US" altLang="ko-KR" sz="900" b="1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0" name="Speech Bubble: Rectangle 289">
              <a:extLst>
                <a:ext uri="{FF2B5EF4-FFF2-40B4-BE49-F238E27FC236}">
                  <a16:creationId xmlns:a16="http://schemas.microsoft.com/office/drawing/2014/main" id="{A6947082-9B4C-492D-98CC-10468886F73B}"/>
                </a:ext>
              </a:extLst>
            </p:cNvPr>
            <p:cNvSpPr/>
            <p:nvPr/>
          </p:nvSpPr>
          <p:spPr>
            <a:xfrm>
              <a:off x="1769217" y="5460857"/>
              <a:ext cx="1359373" cy="544946"/>
            </a:xfrm>
            <a:prstGeom prst="wedgeRectCallout">
              <a:avLst>
                <a:gd name="adj1" fmla="val 74261"/>
                <a:gd name="adj2" fmla="val 27394"/>
              </a:avLst>
            </a:prstGeom>
            <a:solidFill>
              <a:srgbClr val="FF0000">
                <a:alpha val="12000"/>
              </a:srgbClr>
            </a:solidFill>
            <a:ln w="6350">
              <a:noFill/>
            </a:ln>
          </p:spPr>
          <p:txBody>
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150"/>
                </a:spcBef>
                <a:spcAft>
                  <a:spcPts val="150"/>
                </a:spcAft>
                <a:buClr>
                  <a:srgbClr val="646464"/>
                </a:buClr>
                <a:buSzPct val="100000"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  <a:t>해당 직원만이 </a:t>
              </a:r>
              <a:br>
                <a:rPr kumimoji="0" lang="en-US" altLang="ko-KR" sz="900" b="1" i="0" u="none" strike="noStrike" kern="0" cap="none" spc="0" normalizeH="0" baseline="0" noProof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rPr>
              </a:br>
              <a:r>
                <a:rPr lang="ko-KR" altLang="en-US" sz="900" b="1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Arial"/>
                  <a:ea typeface="맑은 고딕"/>
                </a:rPr>
                <a:t>접근 가능한 저장소</a:t>
              </a:r>
              <a:r>
                <a:rPr lang="en-US" altLang="ko-KR" sz="900" b="1" kern="0" baseline="3000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Arial"/>
                  <a:ea typeface="맑은 고딕"/>
                </a:rPr>
                <a:t>3)</a:t>
              </a:r>
              <a:r>
                <a:rPr lang="ko-KR" altLang="en-US" sz="9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Arial"/>
                  <a:ea typeface="맑은 고딕"/>
                </a:rPr>
                <a:t>로 </a:t>
              </a:r>
              <a:br>
                <a:rPr lang="en-US" altLang="ko-KR" sz="9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Arial"/>
                  <a:ea typeface="맑은 고딕"/>
                </a:rPr>
              </a:br>
              <a:r>
                <a:rPr lang="ko-KR" altLang="en-US" sz="9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Arial"/>
                  <a:ea typeface="맑은 고딕"/>
                </a:rPr>
                <a:t>복사</a:t>
              </a:r>
              <a:r>
                <a:rPr lang="en-US" altLang="ko-KR" sz="9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Arial"/>
                  <a:ea typeface="맑은 고딕"/>
                </a:rPr>
                <a:t>/</a:t>
              </a:r>
              <a:r>
                <a:rPr lang="ko-KR" altLang="en-US" sz="9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Arial"/>
                  <a:ea typeface="맑은 고딕"/>
                </a:rPr>
                <a:t>이동만 가능</a:t>
              </a:r>
              <a:endParaRPr kumimoji="0" lang="en-US" altLang="ko-KR" sz="900" i="0" u="none" strike="noStrike" kern="0" cap="none" spc="0" normalizeH="0" baseline="0" noProof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D2A9062-6D1C-40B8-A955-86F960812034}"/>
              </a:ext>
            </a:extLst>
          </p:cNvPr>
          <p:cNvGrpSpPr/>
          <p:nvPr/>
        </p:nvGrpSpPr>
        <p:grpSpPr>
          <a:xfrm>
            <a:off x="2437857" y="2984329"/>
            <a:ext cx="5455622" cy="1304841"/>
            <a:chOff x="2437857" y="3041819"/>
            <a:chExt cx="5786070" cy="1383875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D4B56A9F-C8DC-4745-81A6-936211709511}"/>
                </a:ext>
              </a:extLst>
            </p:cNvPr>
            <p:cNvGrpSpPr/>
            <p:nvPr/>
          </p:nvGrpSpPr>
          <p:grpSpPr>
            <a:xfrm>
              <a:off x="2437857" y="3158739"/>
              <a:ext cx="1458067" cy="411519"/>
              <a:chOff x="-2048170" y="3384292"/>
              <a:chExt cx="1746250" cy="571992"/>
            </a:xfrm>
          </p:grpSpPr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43F5CDCD-388C-4CC8-928A-A1F1192FA24E}"/>
                  </a:ext>
                </a:extLst>
              </p:cNvPr>
              <p:cNvSpPr/>
              <p:nvPr/>
            </p:nvSpPr>
            <p:spPr>
              <a:xfrm>
                <a:off x="-2048170" y="3384292"/>
                <a:ext cx="1746250" cy="236472"/>
              </a:xfrm>
              <a:prstGeom prst="rect">
                <a:avLst/>
              </a:prstGeom>
              <a:solidFill>
                <a:srgbClr val="33333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algn="ctr" defTabSz="457200" latinLnBrk="0"/>
                <a:r>
                  <a:rPr lang="en-US" altLang="ko-KR" sz="1000" kern="0" dirty="0">
                    <a:ln>
                      <a:solidFill>
                        <a:srgbClr val="FFFFFF">
                          <a:lumMod val="85000"/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ea"/>
                  </a:rPr>
                  <a:t>PAN </a:t>
                </a:r>
                <a:r>
                  <a:rPr lang="ko-KR" altLang="en-US" sz="1000" kern="0" dirty="0">
                    <a:ln>
                      <a:solidFill>
                        <a:srgbClr val="FFFFFF">
                          <a:lumMod val="85000"/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ea"/>
                  </a:rPr>
                  <a:t>원본</a:t>
                </a:r>
              </a:p>
            </p:txBody>
          </p:sp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B50664B9-5E0F-46DC-B5F3-7953A00AC005}"/>
                  </a:ext>
                </a:extLst>
              </p:cNvPr>
              <p:cNvSpPr/>
              <p:nvPr/>
            </p:nvSpPr>
            <p:spPr>
              <a:xfrm>
                <a:off x="-2048170" y="3621971"/>
                <a:ext cx="1746250" cy="33431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87" algn="ctr" eaLnBrk="0" latinLnBrk="0" hangingPunct="0">
                  <a:spcBef>
                    <a:spcPct val="20000"/>
                  </a:spcBef>
                  <a:buSzPct val="100000"/>
                </a:pPr>
                <a:r>
                  <a:rPr lang="en-US" altLang="ko-KR" sz="1000" kern="0" dirty="0">
                    <a:solidFill>
                      <a:srgbClr val="646464">
                        <a:lumMod val="50000"/>
                      </a:srgbClr>
                    </a:solidFill>
                    <a:latin typeface="+mj-lt"/>
                    <a:ea typeface="맑은 고딕" pitchFamily="50" charset="-127"/>
                  </a:rPr>
                  <a:t>1234 5678 1234 5678</a:t>
                </a:r>
                <a:endParaRPr lang="ko-KR" altLang="en-US" sz="1000" kern="0" dirty="0">
                  <a:solidFill>
                    <a:srgbClr val="646464">
                      <a:lumMod val="50000"/>
                    </a:srgbClr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3CA74FFD-8470-47AD-B1B3-A1375A60AF38}"/>
                </a:ext>
              </a:extLst>
            </p:cNvPr>
            <p:cNvGrpSpPr/>
            <p:nvPr/>
          </p:nvGrpSpPr>
          <p:grpSpPr>
            <a:xfrm>
              <a:off x="4660350" y="3158739"/>
              <a:ext cx="1458067" cy="411519"/>
              <a:chOff x="-1982490" y="3384292"/>
              <a:chExt cx="1746250" cy="571992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9F7C0B6D-0944-4D65-B6C7-FF84AB359FBF}"/>
                  </a:ext>
                </a:extLst>
              </p:cNvPr>
              <p:cNvSpPr/>
              <p:nvPr/>
            </p:nvSpPr>
            <p:spPr>
              <a:xfrm>
                <a:off x="-1982490" y="3384292"/>
                <a:ext cx="1746250" cy="236471"/>
              </a:xfrm>
              <a:prstGeom prst="rect">
                <a:avLst/>
              </a:prstGeom>
              <a:solidFill>
                <a:srgbClr val="333333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36000" rIns="36000" rtlCol="0" anchor="ctr"/>
              <a:lstStyle/>
              <a:p>
                <a:pPr algn="ctr" defTabSz="457200" latinLnBrk="0"/>
                <a:r>
                  <a:rPr lang="ko-KR" altLang="en-US" sz="1000" kern="0" dirty="0" err="1">
                    <a:ln>
                      <a:solidFill>
                        <a:srgbClr val="FFFFFF">
                          <a:lumMod val="85000"/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ea"/>
                  </a:rPr>
                  <a:t>마스킹된</a:t>
                </a:r>
                <a:r>
                  <a:rPr lang="ko-KR" altLang="en-US" sz="1000" kern="0" dirty="0">
                    <a:ln>
                      <a:solidFill>
                        <a:srgbClr val="FFFFFF">
                          <a:lumMod val="85000"/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ea"/>
                  </a:rPr>
                  <a:t> </a:t>
                </a:r>
                <a:r>
                  <a:rPr lang="en-US" altLang="ko-KR" sz="1000" kern="0" dirty="0">
                    <a:ln>
                      <a:solidFill>
                        <a:srgbClr val="FFFFFF">
                          <a:lumMod val="85000"/>
                          <a:alpha val="0"/>
                        </a:srgbClr>
                      </a:solidFill>
                    </a:ln>
                    <a:solidFill>
                      <a:srgbClr val="FFFFFF"/>
                    </a:solidFill>
                    <a:latin typeface="+mn-ea"/>
                  </a:rPr>
                  <a:t>PAN</a:t>
                </a:r>
                <a:endParaRPr lang="ko-KR" altLang="en-US" sz="1000" kern="0" dirty="0">
                  <a:ln>
                    <a:solidFill>
                      <a:srgbClr val="FFFFFF">
                        <a:lumMod val="85000"/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6D4B772B-2798-4C1A-B504-41E3135C600F}"/>
                  </a:ext>
                </a:extLst>
              </p:cNvPr>
              <p:cNvSpPr/>
              <p:nvPr/>
            </p:nvSpPr>
            <p:spPr>
              <a:xfrm>
                <a:off x="-1982490" y="3621971"/>
                <a:ext cx="1746250" cy="334313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587" algn="ctr" eaLnBrk="0" latinLnBrk="0" hangingPunct="0">
                  <a:spcBef>
                    <a:spcPct val="20000"/>
                  </a:spcBef>
                  <a:buSzPct val="100000"/>
                </a:pPr>
                <a:r>
                  <a:rPr lang="en-US" altLang="ko-KR" sz="1000" kern="0" dirty="0">
                    <a:solidFill>
                      <a:srgbClr val="646464">
                        <a:lumMod val="50000"/>
                      </a:srgbClr>
                    </a:solidFill>
                    <a:latin typeface="+mj-lt"/>
                    <a:ea typeface="맑은 고딕" pitchFamily="50" charset="-127"/>
                  </a:rPr>
                  <a:t>1234 56</a:t>
                </a:r>
                <a:r>
                  <a:rPr lang="en-US" altLang="ko-KR" sz="1000" kern="0" dirty="0">
                    <a:solidFill>
                      <a:srgbClr val="FF0000"/>
                    </a:solidFill>
                    <a:latin typeface="+mj-lt"/>
                    <a:ea typeface="맑은 고딕" pitchFamily="50" charset="-127"/>
                  </a:rPr>
                  <a:t>** ****</a:t>
                </a:r>
                <a:r>
                  <a:rPr lang="en-US" altLang="ko-KR" sz="1000" kern="0" dirty="0">
                    <a:solidFill>
                      <a:srgbClr val="646464">
                        <a:lumMod val="50000"/>
                      </a:srgbClr>
                    </a:solidFill>
                    <a:latin typeface="+mj-lt"/>
                    <a:ea typeface="맑은 고딕" pitchFamily="50" charset="-127"/>
                  </a:rPr>
                  <a:t> 5678</a:t>
                </a:r>
                <a:endParaRPr lang="ko-KR" altLang="en-US" sz="1000" kern="0" dirty="0">
                  <a:solidFill>
                    <a:srgbClr val="646464">
                      <a:lumMod val="50000"/>
                    </a:srgbClr>
                  </a:solidFill>
                  <a:latin typeface="+mj-lt"/>
                  <a:ea typeface="맑은 고딕" pitchFamily="50" charset="-127"/>
                </a:endParaRPr>
              </a:p>
            </p:txBody>
          </p: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11C29D54-78D6-404F-A962-9795A52F0D56}"/>
                </a:ext>
              </a:extLst>
            </p:cNvPr>
            <p:cNvCxnSpPr>
              <a:cxnSpLocks/>
              <a:stCxn id="329" idx="3"/>
              <a:endCxn id="327" idx="1"/>
            </p:cNvCxnSpPr>
            <p:nvPr/>
          </p:nvCxnSpPr>
          <p:spPr bwMode="auto">
            <a:xfrm>
              <a:off x="3895924" y="3449998"/>
              <a:ext cx="764426" cy="0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885E4215-6701-4001-A722-860515A75151}"/>
                </a:ext>
              </a:extLst>
            </p:cNvPr>
            <p:cNvSpPr txBox="1"/>
            <p:nvPr/>
          </p:nvSpPr>
          <p:spPr>
            <a:xfrm>
              <a:off x="3790488" y="3225538"/>
              <a:ext cx="941067" cy="2448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 latinLnBrk="0">
                <a:spcBef>
                  <a:spcPts val="150"/>
                </a:spcBef>
                <a:spcAft>
                  <a:spcPts val="150"/>
                </a:spcAft>
                <a:buClr>
                  <a:srgbClr val="646464"/>
                </a:buClr>
                <a:buSzPct val="100000"/>
                <a:defRPr/>
              </a:pPr>
              <a:r>
                <a:rPr lang="ko-KR" altLang="en-US" sz="900" b="1" kern="0" dirty="0" err="1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rPr>
                <a:t>마스킹</a:t>
              </a:r>
              <a:r>
                <a:rPr lang="ko-KR" altLang="en-US" sz="900" b="1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rPr>
                <a:t> 처리</a:t>
              </a:r>
              <a:endParaRPr lang="en-US" altLang="ko-KR" sz="9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54819AD1-EE04-4D87-9D83-08E2E17E00FD}"/>
                </a:ext>
              </a:extLst>
            </p:cNvPr>
            <p:cNvGrpSpPr/>
            <p:nvPr/>
          </p:nvGrpSpPr>
          <p:grpSpPr>
            <a:xfrm>
              <a:off x="2990038" y="3969724"/>
              <a:ext cx="353704" cy="439864"/>
              <a:chOff x="7502272" y="1281887"/>
              <a:chExt cx="385053" cy="478848"/>
            </a:xfrm>
          </p:grpSpPr>
          <p:sp>
            <p:nvSpPr>
              <p:cNvPr id="323" name="Freeform 6">
                <a:extLst>
                  <a:ext uri="{FF2B5EF4-FFF2-40B4-BE49-F238E27FC236}">
                    <a16:creationId xmlns:a16="http://schemas.microsoft.com/office/drawing/2014/main" id="{61F7B210-76EA-4CDC-A8DD-DAB9162428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9485" y="1281887"/>
                <a:ext cx="210627" cy="294549"/>
              </a:xfrm>
              <a:custGeom>
                <a:avLst/>
                <a:gdLst>
                  <a:gd name="T0" fmla="*/ 198 w 395"/>
                  <a:gd name="T1" fmla="*/ 551 h 551"/>
                  <a:gd name="T2" fmla="*/ 0 w 395"/>
                  <a:gd name="T3" fmla="*/ 276 h 551"/>
                  <a:gd name="T4" fmla="*/ 198 w 395"/>
                  <a:gd name="T5" fmla="*/ 0 h 551"/>
                  <a:gd name="T6" fmla="*/ 395 w 395"/>
                  <a:gd name="T7" fmla="*/ 276 h 551"/>
                  <a:gd name="T8" fmla="*/ 198 w 395"/>
                  <a:gd name="T9" fmla="*/ 551 h 551"/>
                  <a:gd name="T10" fmla="*/ 198 w 395"/>
                  <a:gd name="T11" fmla="*/ 44 h 551"/>
                  <a:gd name="T12" fmla="*/ 44 w 395"/>
                  <a:gd name="T13" fmla="*/ 276 h 551"/>
                  <a:gd name="T14" fmla="*/ 198 w 395"/>
                  <a:gd name="T15" fmla="*/ 508 h 551"/>
                  <a:gd name="T16" fmla="*/ 351 w 395"/>
                  <a:gd name="T17" fmla="*/ 276 h 551"/>
                  <a:gd name="T18" fmla="*/ 198 w 395"/>
                  <a:gd name="T19" fmla="*/ 44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5" h="551">
                    <a:moveTo>
                      <a:pt x="198" y="551"/>
                    </a:moveTo>
                    <a:cubicBezTo>
                      <a:pt x="89" y="551"/>
                      <a:pt x="0" y="428"/>
                      <a:pt x="0" y="276"/>
                    </a:cubicBezTo>
                    <a:cubicBezTo>
                      <a:pt x="0" y="93"/>
                      <a:pt x="67" y="0"/>
                      <a:pt x="198" y="0"/>
                    </a:cubicBezTo>
                    <a:cubicBezTo>
                      <a:pt x="329" y="0"/>
                      <a:pt x="395" y="93"/>
                      <a:pt x="395" y="276"/>
                    </a:cubicBezTo>
                    <a:cubicBezTo>
                      <a:pt x="395" y="428"/>
                      <a:pt x="306" y="551"/>
                      <a:pt x="198" y="551"/>
                    </a:cubicBezTo>
                    <a:close/>
                    <a:moveTo>
                      <a:pt x="198" y="44"/>
                    </a:moveTo>
                    <a:cubicBezTo>
                      <a:pt x="126" y="44"/>
                      <a:pt x="44" y="70"/>
                      <a:pt x="44" y="276"/>
                    </a:cubicBezTo>
                    <a:cubicBezTo>
                      <a:pt x="44" y="404"/>
                      <a:pt x="113" y="508"/>
                      <a:pt x="198" y="508"/>
                    </a:cubicBezTo>
                    <a:cubicBezTo>
                      <a:pt x="282" y="508"/>
                      <a:pt x="351" y="404"/>
                      <a:pt x="351" y="276"/>
                    </a:cubicBezTo>
                    <a:cubicBezTo>
                      <a:pt x="351" y="70"/>
                      <a:pt x="269" y="44"/>
                      <a:pt x="198" y="44"/>
                    </a:cubicBezTo>
                    <a:close/>
                  </a:path>
                </a:pathLst>
              </a:custGeom>
              <a:solidFill>
                <a:srgbClr val="2E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</a:endParaRPr>
              </a:p>
            </p:txBody>
          </p:sp>
          <p:sp>
            <p:nvSpPr>
              <p:cNvPr id="324" name="Freeform 8">
                <a:extLst>
                  <a:ext uri="{FF2B5EF4-FFF2-40B4-BE49-F238E27FC236}">
                    <a16:creationId xmlns:a16="http://schemas.microsoft.com/office/drawing/2014/main" id="{67C6C050-D115-4FFE-8BC4-357D40E74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272" y="1545171"/>
                <a:ext cx="162907" cy="215564"/>
              </a:xfrm>
              <a:custGeom>
                <a:avLst/>
                <a:gdLst>
                  <a:gd name="T0" fmla="*/ 43 w 306"/>
                  <a:gd name="T1" fmla="*/ 403 h 403"/>
                  <a:gd name="T2" fmla="*/ 0 w 306"/>
                  <a:gd name="T3" fmla="*/ 403 h 403"/>
                  <a:gd name="T4" fmla="*/ 0 w 306"/>
                  <a:gd name="T5" fmla="*/ 390 h 403"/>
                  <a:gd name="T6" fmla="*/ 259 w 306"/>
                  <a:gd name="T7" fmla="*/ 64 h 403"/>
                  <a:gd name="T8" fmla="*/ 263 w 306"/>
                  <a:gd name="T9" fmla="*/ 0 h 403"/>
                  <a:gd name="T10" fmla="*/ 306 w 306"/>
                  <a:gd name="T11" fmla="*/ 2 h 403"/>
                  <a:gd name="T12" fmla="*/ 301 w 306"/>
                  <a:gd name="T13" fmla="*/ 101 h 403"/>
                  <a:gd name="T14" fmla="*/ 284 w 306"/>
                  <a:gd name="T15" fmla="*/ 104 h 403"/>
                  <a:gd name="T16" fmla="*/ 43 w 306"/>
                  <a:gd name="T17" fmla="*/ 390 h 403"/>
                  <a:gd name="T18" fmla="*/ 43 w 306"/>
                  <a:gd name="T1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403">
                    <a:moveTo>
                      <a:pt x="43" y="403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234"/>
                      <a:pt x="108" y="99"/>
                      <a:pt x="259" y="64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306" y="2"/>
                      <a:pt x="306" y="2"/>
                      <a:pt x="306" y="2"/>
                    </a:cubicBezTo>
                    <a:cubicBezTo>
                      <a:pt x="301" y="101"/>
                      <a:pt x="301" y="101"/>
                      <a:pt x="301" y="101"/>
                    </a:cubicBezTo>
                    <a:cubicBezTo>
                      <a:pt x="284" y="104"/>
                      <a:pt x="284" y="104"/>
                      <a:pt x="284" y="104"/>
                    </a:cubicBezTo>
                    <a:cubicBezTo>
                      <a:pt x="144" y="128"/>
                      <a:pt x="43" y="249"/>
                      <a:pt x="43" y="390"/>
                    </a:cubicBezTo>
                    <a:lnTo>
                      <a:pt x="43" y="403"/>
                    </a:lnTo>
                    <a:close/>
                  </a:path>
                </a:pathLst>
              </a:custGeom>
              <a:solidFill>
                <a:srgbClr val="2E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</a:endParaRPr>
              </a:p>
            </p:txBody>
          </p:sp>
          <p:sp>
            <p:nvSpPr>
              <p:cNvPr id="325" name="Freeform 10">
                <a:extLst>
                  <a:ext uri="{FF2B5EF4-FFF2-40B4-BE49-F238E27FC236}">
                    <a16:creationId xmlns:a16="http://schemas.microsoft.com/office/drawing/2014/main" id="{B0BB3C48-C971-4907-BC5E-A98B864223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1127" y="1545171"/>
                <a:ext cx="166198" cy="215564"/>
              </a:xfrm>
              <a:custGeom>
                <a:avLst/>
                <a:gdLst>
                  <a:gd name="T0" fmla="*/ 309 w 309"/>
                  <a:gd name="T1" fmla="*/ 403 h 403"/>
                  <a:gd name="T2" fmla="*/ 265 w 309"/>
                  <a:gd name="T3" fmla="*/ 403 h 403"/>
                  <a:gd name="T4" fmla="*/ 265 w 309"/>
                  <a:gd name="T5" fmla="*/ 390 h 403"/>
                  <a:gd name="T6" fmla="*/ 23 w 309"/>
                  <a:gd name="T7" fmla="*/ 104 h 403"/>
                  <a:gd name="T8" fmla="*/ 7 w 309"/>
                  <a:gd name="T9" fmla="*/ 101 h 403"/>
                  <a:gd name="T10" fmla="*/ 0 w 309"/>
                  <a:gd name="T11" fmla="*/ 2 h 403"/>
                  <a:gd name="T12" fmla="*/ 44 w 309"/>
                  <a:gd name="T13" fmla="*/ 0 h 403"/>
                  <a:gd name="T14" fmla="*/ 48 w 309"/>
                  <a:gd name="T15" fmla="*/ 64 h 403"/>
                  <a:gd name="T16" fmla="*/ 309 w 309"/>
                  <a:gd name="T17" fmla="*/ 390 h 403"/>
                  <a:gd name="T18" fmla="*/ 309 w 309"/>
                  <a:gd name="T1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403">
                    <a:moveTo>
                      <a:pt x="309" y="403"/>
                    </a:moveTo>
                    <a:cubicBezTo>
                      <a:pt x="265" y="403"/>
                      <a:pt x="265" y="403"/>
                      <a:pt x="265" y="403"/>
                    </a:cubicBezTo>
                    <a:cubicBezTo>
                      <a:pt x="265" y="390"/>
                      <a:pt x="265" y="390"/>
                      <a:pt x="265" y="390"/>
                    </a:cubicBezTo>
                    <a:cubicBezTo>
                      <a:pt x="265" y="249"/>
                      <a:pt x="164" y="128"/>
                      <a:pt x="23" y="104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200" y="99"/>
                      <a:pt x="309" y="234"/>
                      <a:pt x="309" y="390"/>
                    </a:cubicBezTo>
                    <a:lnTo>
                      <a:pt x="309" y="403"/>
                    </a:lnTo>
                    <a:close/>
                  </a:path>
                </a:pathLst>
              </a:custGeom>
              <a:solidFill>
                <a:srgbClr val="2E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</a:endParaRPr>
              </a:p>
            </p:txBody>
          </p:sp>
        </p:grp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3EB8684B-BDED-41B5-82D4-9F7797F6CE8F}"/>
                </a:ext>
              </a:extLst>
            </p:cNvPr>
            <p:cNvSpPr/>
            <p:nvPr/>
          </p:nvSpPr>
          <p:spPr>
            <a:xfrm>
              <a:off x="2481739" y="3632034"/>
              <a:ext cx="5112864" cy="32794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40000"/>
              </a:schemeClr>
            </a:solidFill>
            <a:ln w="6350">
              <a:noFill/>
            </a:ln>
          </p:spPr>
          <p:txBody>
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eaLnBrk="0" latinLnBrk="0" hangingPunct="0">
                <a:lnSpc>
                  <a:spcPct val="120000"/>
                </a:lnSpc>
              </a:pPr>
              <a:endParaRPr lang="ko-KR" altLang="en-US" sz="1200" dirty="0">
                <a:latin typeface="+mn-ea"/>
              </a:endParaRPr>
            </a:p>
          </p:txBody>
        </p: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49FBF801-A128-420F-8AD7-0FE28B9A8DBA}"/>
                </a:ext>
              </a:extLst>
            </p:cNvPr>
            <p:cNvCxnSpPr>
              <a:cxnSpLocks/>
              <a:stCxn id="323" idx="2"/>
              <a:endCxn id="329" idx="2"/>
            </p:cNvCxnSpPr>
            <p:nvPr/>
          </p:nvCxnSpPr>
          <p:spPr bwMode="auto">
            <a:xfrm flipH="1" flipV="1">
              <a:off x="3166891" y="3570258"/>
              <a:ext cx="245" cy="39946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2D20269F-3A3F-4AAF-BF58-9819A59400C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81526" y="3570258"/>
              <a:ext cx="245" cy="421071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E66B864-7F38-49CE-9AB7-ABC386094985}"/>
                </a:ext>
              </a:extLst>
            </p:cNvPr>
            <p:cNvCxnSpPr>
              <a:cxnSpLocks/>
              <a:stCxn id="311" idx="2"/>
              <a:endCxn id="329" idx="2"/>
            </p:cNvCxnSpPr>
            <p:nvPr/>
          </p:nvCxnSpPr>
          <p:spPr bwMode="auto">
            <a:xfrm flipH="1" flipV="1">
              <a:off x="3166891" y="3570258"/>
              <a:ext cx="3813292" cy="399466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Multiplication Sign 300">
              <a:extLst>
                <a:ext uri="{FF2B5EF4-FFF2-40B4-BE49-F238E27FC236}">
                  <a16:creationId xmlns:a16="http://schemas.microsoft.com/office/drawing/2014/main" id="{702162DF-B9D6-4BA7-A1E1-2E20B8C385DE}"/>
                </a:ext>
              </a:extLst>
            </p:cNvPr>
            <p:cNvSpPr/>
            <p:nvPr/>
          </p:nvSpPr>
          <p:spPr>
            <a:xfrm>
              <a:off x="5136806" y="3629365"/>
              <a:ext cx="297240" cy="297240"/>
            </a:xfrm>
            <a:prstGeom prst="mathMultiply">
              <a:avLst/>
            </a:prstGeom>
            <a:solidFill>
              <a:srgbClr val="FF0000"/>
            </a:solidFill>
            <a:ln w="6350">
              <a:solidFill>
                <a:schemeClr val="bg1"/>
              </a:solidFill>
            </a:ln>
          </p:spPr>
          <p:txBody>
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eaLnBrk="0" latinLnBrk="0" hangingPunct="0">
                <a:lnSpc>
                  <a:spcPct val="120000"/>
                </a:lnSpc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42D8CDFB-D69C-4512-9ABE-090B399398FE}"/>
                </a:ext>
              </a:extLst>
            </p:cNvPr>
            <p:cNvSpPr txBox="1"/>
            <p:nvPr/>
          </p:nvSpPr>
          <p:spPr>
            <a:xfrm>
              <a:off x="3353043" y="4067341"/>
              <a:ext cx="1308791" cy="3583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150"/>
                </a:spcBef>
                <a:spcAft>
                  <a:spcPts val="150"/>
                </a:spcAft>
                <a:buClr>
                  <a:srgbClr val="646464"/>
                </a:buClr>
                <a:buSzPct val="100000"/>
                <a:defRPr/>
              </a:pPr>
              <a:r>
                <a:rPr lang="ko-KR" altLang="en-US" sz="9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rPr>
                <a:t>업무상 타당한 이유가 있는 직원</a:t>
              </a:r>
              <a:endPara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349026E-4018-4A5C-831D-37673FE491B6}"/>
                </a:ext>
              </a:extLst>
            </p:cNvPr>
            <p:cNvSpPr txBox="1"/>
            <p:nvPr/>
          </p:nvSpPr>
          <p:spPr>
            <a:xfrm>
              <a:off x="7170862" y="4213655"/>
              <a:ext cx="1053065" cy="2120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150"/>
                </a:spcBef>
                <a:spcAft>
                  <a:spcPts val="150"/>
                </a:spcAft>
                <a:buClr>
                  <a:srgbClr val="646464"/>
                </a:buClr>
                <a:buSzPct val="100000"/>
                <a:defRPr/>
              </a:pPr>
              <a:r>
                <a:rPr lang="ko-KR" altLang="en-US" sz="9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rPr>
                <a:t>그 외 모든 직원</a:t>
              </a:r>
              <a:endPara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sp>
          <p:nvSpPr>
            <p:cNvPr id="304" name="Circle: Hollow 303">
              <a:extLst>
                <a:ext uri="{FF2B5EF4-FFF2-40B4-BE49-F238E27FC236}">
                  <a16:creationId xmlns:a16="http://schemas.microsoft.com/office/drawing/2014/main" id="{ECB08915-9117-475E-BAAF-705DF2AFF2BF}"/>
                </a:ext>
              </a:extLst>
            </p:cNvPr>
            <p:cNvSpPr/>
            <p:nvPr/>
          </p:nvSpPr>
          <p:spPr>
            <a:xfrm>
              <a:off x="3079440" y="3695351"/>
              <a:ext cx="174899" cy="174899"/>
            </a:xfrm>
            <a:prstGeom prst="donut">
              <a:avLst>
                <a:gd name="adj" fmla="val 3073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txBody>
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eaLnBrk="0" latinLnBrk="0" hangingPunct="0">
                <a:lnSpc>
                  <a:spcPct val="120000"/>
                </a:lnSpc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305" name="Circle: Hollow 304">
              <a:extLst>
                <a:ext uri="{FF2B5EF4-FFF2-40B4-BE49-F238E27FC236}">
                  <a16:creationId xmlns:a16="http://schemas.microsoft.com/office/drawing/2014/main" id="{81C56BC0-6968-410F-9275-D62D65A45ED5}"/>
                </a:ext>
              </a:extLst>
            </p:cNvPr>
            <p:cNvSpPr/>
            <p:nvPr/>
          </p:nvSpPr>
          <p:spPr>
            <a:xfrm>
              <a:off x="6892167" y="3695351"/>
              <a:ext cx="174899" cy="174899"/>
            </a:xfrm>
            <a:prstGeom prst="donut">
              <a:avLst>
                <a:gd name="adj" fmla="val 3073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txBody>
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ctr" eaLnBrk="0" latinLnBrk="0" hangingPunct="0">
                <a:lnSpc>
                  <a:spcPct val="120000"/>
                </a:lnSpc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5C13F76E-F921-47C2-9BA0-17703E096875}"/>
                </a:ext>
              </a:extLst>
            </p:cNvPr>
            <p:cNvSpPr txBox="1"/>
            <p:nvPr/>
          </p:nvSpPr>
          <p:spPr>
            <a:xfrm>
              <a:off x="2455763" y="3761480"/>
              <a:ext cx="572969" cy="197322"/>
            </a:xfrm>
            <a:prstGeom prst="rect">
              <a:avLst/>
            </a:prstGeom>
            <a:noFill/>
          </p:spPr>
          <p:txBody>
            <a:bodyPr wrap="none">
              <a:noAutofit/>
            </a:bodyPr>
            <a:lstStyle/>
            <a:p>
              <a:pPr fontAlgn="base" latinLnBrk="0">
                <a:spcBef>
                  <a:spcPts val="150"/>
                </a:spcBef>
                <a:spcAft>
                  <a:spcPts val="150"/>
                </a:spcAft>
                <a:buClr>
                  <a:srgbClr val="646464"/>
                </a:buClr>
                <a:buSzPct val="100000"/>
                <a:defRPr/>
              </a:pPr>
              <a:r>
                <a:rPr lang="ko-KR" altLang="en-US" sz="900" b="1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rPr>
                <a:t>조회 권한</a:t>
              </a:r>
              <a:endParaRPr lang="en-US" altLang="ko-KR" sz="9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0C2C8673-0303-43D7-AA60-AF05AD804890}"/>
                </a:ext>
              </a:extLst>
            </p:cNvPr>
            <p:cNvCxnSpPr>
              <a:cxnSpLocks/>
              <a:stCxn id="327" idx="3"/>
            </p:cNvCxnSpPr>
            <p:nvPr/>
          </p:nvCxnSpPr>
          <p:spPr bwMode="auto">
            <a:xfrm flipV="1">
              <a:off x="6118416" y="3449997"/>
              <a:ext cx="623494" cy="1"/>
            </a:xfrm>
            <a:prstGeom prst="straightConnector1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3B6E37D7-2448-4AEF-B922-B2A76943E7A4}"/>
                </a:ext>
              </a:extLst>
            </p:cNvPr>
            <p:cNvSpPr txBox="1"/>
            <p:nvPr/>
          </p:nvSpPr>
          <p:spPr>
            <a:xfrm>
              <a:off x="6221496" y="3225538"/>
              <a:ext cx="393747" cy="244813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 algn="ctr" fontAlgn="base" latinLnBrk="0">
                <a:spcBef>
                  <a:spcPts val="150"/>
                </a:spcBef>
                <a:spcAft>
                  <a:spcPts val="150"/>
                </a:spcAft>
                <a:buClr>
                  <a:srgbClr val="646464"/>
                </a:buClr>
                <a:buSzPct val="100000"/>
                <a:defRPr/>
              </a:pPr>
              <a:r>
                <a:rPr lang="ko-KR" altLang="en-US" sz="900" b="1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rPr>
                <a:t>표시</a:t>
              </a:r>
              <a:r>
                <a:rPr lang="en-US" altLang="ko-KR" sz="900" b="1" kern="0" baseline="3000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rPr>
                <a:t>1)</a:t>
              </a:r>
            </a:p>
          </p:txBody>
        </p: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63A1DCE-BC59-4885-A152-A9914B189F50}"/>
                </a:ext>
              </a:extLst>
            </p:cNvPr>
            <p:cNvGrpSpPr/>
            <p:nvPr/>
          </p:nvGrpSpPr>
          <p:grpSpPr>
            <a:xfrm>
              <a:off x="6773162" y="3041819"/>
              <a:ext cx="961341" cy="554678"/>
              <a:chOff x="7309706" y="3103117"/>
              <a:chExt cx="990794" cy="571672"/>
            </a:xfrm>
          </p:grpSpPr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7C4ABD30-4751-4E46-93E8-B493D25C78CC}"/>
                  </a:ext>
                </a:extLst>
              </p:cNvPr>
              <p:cNvGrpSpPr/>
              <p:nvPr/>
            </p:nvGrpSpPr>
            <p:grpSpPr>
              <a:xfrm>
                <a:off x="7309706" y="3103117"/>
                <a:ext cx="990794" cy="571672"/>
                <a:chOff x="8041906" y="3233971"/>
                <a:chExt cx="655885" cy="378435"/>
              </a:xfrm>
            </p:grpSpPr>
            <p:pic>
              <p:nvPicPr>
                <p:cNvPr id="316" name="Picture 315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DD35B5B5-2929-4295-A113-5F3816AEF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41906" y="3233971"/>
                  <a:ext cx="285445" cy="285445"/>
                </a:xfrm>
                <a:prstGeom prst="rect">
                  <a:avLst/>
                </a:prstGeom>
              </p:spPr>
            </p:pic>
            <p:grpSp>
              <p:nvGrpSpPr>
                <p:cNvPr id="317" name="Group 139">
                  <a:extLst>
                    <a:ext uri="{FF2B5EF4-FFF2-40B4-BE49-F238E27FC236}">
                      <a16:creationId xmlns:a16="http://schemas.microsoft.com/office/drawing/2014/main" id="{75B22F90-5D24-48C8-ACCF-EA8F5AB06AD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8280519" y="3337663"/>
                  <a:ext cx="417272" cy="274743"/>
                  <a:chOff x="3085" y="3065"/>
                  <a:chExt cx="890" cy="586"/>
                </a:xfrm>
                <a:solidFill>
                  <a:srgbClr val="2E2E38"/>
                </a:solidFill>
              </p:grpSpPr>
              <p:sp>
                <p:nvSpPr>
                  <p:cNvPr id="318" name="Freeform 140">
                    <a:extLst>
                      <a:ext uri="{FF2B5EF4-FFF2-40B4-BE49-F238E27FC236}">
                        <a16:creationId xmlns:a16="http://schemas.microsoft.com/office/drawing/2014/main" id="{9D45F155-FF07-4B98-B0D7-8C52EA0AA77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085" y="3549"/>
                    <a:ext cx="890" cy="102"/>
                  </a:xfrm>
                  <a:custGeom>
                    <a:avLst/>
                    <a:gdLst>
                      <a:gd name="T0" fmla="*/ 48 w 890"/>
                      <a:gd name="T1" fmla="*/ 102 h 102"/>
                      <a:gd name="T2" fmla="*/ 38 w 890"/>
                      <a:gd name="T3" fmla="*/ 100 h 102"/>
                      <a:gd name="T4" fmla="*/ 20 w 890"/>
                      <a:gd name="T5" fmla="*/ 94 h 102"/>
                      <a:gd name="T6" fmla="*/ 8 w 890"/>
                      <a:gd name="T7" fmla="*/ 80 h 102"/>
                      <a:gd name="T8" fmla="*/ 0 w 890"/>
                      <a:gd name="T9" fmla="*/ 64 h 102"/>
                      <a:gd name="T10" fmla="*/ 0 w 890"/>
                      <a:gd name="T11" fmla="*/ 0 h 102"/>
                      <a:gd name="T12" fmla="*/ 382 w 890"/>
                      <a:gd name="T13" fmla="*/ 16 h 102"/>
                      <a:gd name="T14" fmla="*/ 382 w 890"/>
                      <a:gd name="T15" fmla="*/ 22 h 102"/>
                      <a:gd name="T16" fmla="*/ 392 w 890"/>
                      <a:gd name="T17" fmla="*/ 32 h 102"/>
                      <a:gd name="T18" fmla="*/ 500 w 890"/>
                      <a:gd name="T19" fmla="*/ 34 h 102"/>
                      <a:gd name="T20" fmla="*/ 508 w 890"/>
                      <a:gd name="T21" fmla="*/ 32 h 102"/>
                      <a:gd name="T22" fmla="*/ 518 w 890"/>
                      <a:gd name="T23" fmla="*/ 22 h 102"/>
                      <a:gd name="T24" fmla="*/ 520 w 890"/>
                      <a:gd name="T25" fmla="*/ 0 h 102"/>
                      <a:gd name="T26" fmla="*/ 890 w 890"/>
                      <a:gd name="T27" fmla="*/ 54 h 102"/>
                      <a:gd name="T28" fmla="*/ 888 w 890"/>
                      <a:gd name="T29" fmla="*/ 64 h 102"/>
                      <a:gd name="T30" fmla="*/ 880 w 890"/>
                      <a:gd name="T31" fmla="*/ 80 h 102"/>
                      <a:gd name="T32" fmla="*/ 868 w 890"/>
                      <a:gd name="T33" fmla="*/ 94 h 102"/>
                      <a:gd name="T34" fmla="*/ 850 w 890"/>
                      <a:gd name="T35" fmla="*/ 100 h 102"/>
                      <a:gd name="T36" fmla="*/ 842 w 890"/>
                      <a:gd name="T37" fmla="*/ 102 h 102"/>
                      <a:gd name="T38" fmla="*/ 18 w 890"/>
                      <a:gd name="T39" fmla="*/ 54 h 102"/>
                      <a:gd name="T40" fmla="*/ 18 w 890"/>
                      <a:gd name="T41" fmla="*/ 60 h 102"/>
                      <a:gd name="T42" fmla="*/ 26 w 890"/>
                      <a:gd name="T43" fmla="*/ 76 h 102"/>
                      <a:gd name="T44" fmla="*/ 42 w 890"/>
                      <a:gd name="T45" fmla="*/ 84 h 102"/>
                      <a:gd name="T46" fmla="*/ 842 w 890"/>
                      <a:gd name="T47" fmla="*/ 84 h 102"/>
                      <a:gd name="T48" fmla="*/ 848 w 890"/>
                      <a:gd name="T49" fmla="*/ 84 h 102"/>
                      <a:gd name="T50" fmla="*/ 862 w 890"/>
                      <a:gd name="T51" fmla="*/ 76 h 102"/>
                      <a:gd name="T52" fmla="*/ 870 w 890"/>
                      <a:gd name="T53" fmla="*/ 60 h 102"/>
                      <a:gd name="T54" fmla="*/ 872 w 890"/>
                      <a:gd name="T55" fmla="*/ 18 h 102"/>
                      <a:gd name="T56" fmla="*/ 536 w 890"/>
                      <a:gd name="T57" fmla="*/ 18 h 102"/>
                      <a:gd name="T58" fmla="*/ 534 w 890"/>
                      <a:gd name="T59" fmla="*/ 30 h 102"/>
                      <a:gd name="T60" fmla="*/ 526 w 890"/>
                      <a:gd name="T61" fmla="*/ 42 h 102"/>
                      <a:gd name="T62" fmla="*/ 514 w 890"/>
                      <a:gd name="T63" fmla="*/ 48 h 102"/>
                      <a:gd name="T64" fmla="*/ 500 w 890"/>
                      <a:gd name="T65" fmla="*/ 52 h 102"/>
                      <a:gd name="T66" fmla="*/ 400 w 890"/>
                      <a:gd name="T67" fmla="*/ 52 h 102"/>
                      <a:gd name="T68" fmla="*/ 386 w 890"/>
                      <a:gd name="T69" fmla="*/ 48 h 102"/>
                      <a:gd name="T70" fmla="*/ 374 w 890"/>
                      <a:gd name="T71" fmla="*/ 42 h 102"/>
                      <a:gd name="T72" fmla="*/ 366 w 890"/>
                      <a:gd name="T73" fmla="*/ 30 h 102"/>
                      <a:gd name="T74" fmla="*/ 364 w 890"/>
                      <a:gd name="T75" fmla="*/ 18 h 1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890" h="102">
                        <a:moveTo>
                          <a:pt x="842" y="102"/>
                        </a:moveTo>
                        <a:lnTo>
                          <a:pt x="48" y="102"/>
                        </a:lnTo>
                        <a:lnTo>
                          <a:pt x="48" y="102"/>
                        </a:lnTo>
                        <a:lnTo>
                          <a:pt x="38" y="100"/>
                        </a:lnTo>
                        <a:lnTo>
                          <a:pt x="30" y="98"/>
                        </a:lnTo>
                        <a:lnTo>
                          <a:pt x="20" y="94"/>
                        </a:lnTo>
                        <a:lnTo>
                          <a:pt x="14" y="88"/>
                        </a:lnTo>
                        <a:lnTo>
                          <a:pt x="8" y="80"/>
                        </a:lnTo>
                        <a:lnTo>
                          <a:pt x="4" y="72"/>
                        </a:lnTo>
                        <a:lnTo>
                          <a:pt x="0" y="64"/>
                        </a:lnTo>
                        <a:lnTo>
                          <a:pt x="0" y="54"/>
                        </a:lnTo>
                        <a:lnTo>
                          <a:pt x="0" y="0"/>
                        </a:lnTo>
                        <a:lnTo>
                          <a:pt x="382" y="0"/>
                        </a:lnTo>
                        <a:lnTo>
                          <a:pt x="382" y="16"/>
                        </a:lnTo>
                        <a:lnTo>
                          <a:pt x="382" y="16"/>
                        </a:lnTo>
                        <a:lnTo>
                          <a:pt x="382" y="22"/>
                        </a:lnTo>
                        <a:lnTo>
                          <a:pt x="386" y="28"/>
                        </a:lnTo>
                        <a:lnTo>
                          <a:pt x="392" y="32"/>
                        </a:lnTo>
                        <a:lnTo>
                          <a:pt x="400" y="34"/>
                        </a:lnTo>
                        <a:lnTo>
                          <a:pt x="500" y="34"/>
                        </a:lnTo>
                        <a:lnTo>
                          <a:pt x="500" y="34"/>
                        </a:lnTo>
                        <a:lnTo>
                          <a:pt x="508" y="32"/>
                        </a:lnTo>
                        <a:lnTo>
                          <a:pt x="514" y="28"/>
                        </a:lnTo>
                        <a:lnTo>
                          <a:pt x="518" y="22"/>
                        </a:lnTo>
                        <a:lnTo>
                          <a:pt x="520" y="16"/>
                        </a:lnTo>
                        <a:lnTo>
                          <a:pt x="520" y="0"/>
                        </a:lnTo>
                        <a:lnTo>
                          <a:pt x="890" y="0"/>
                        </a:lnTo>
                        <a:lnTo>
                          <a:pt x="890" y="54"/>
                        </a:lnTo>
                        <a:lnTo>
                          <a:pt x="890" y="54"/>
                        </a:lnTo>
                        <a:lnTo>
                          <a:pt x="888" y="64"/>
                        </a:lnTo>
                        <a:lnTo>
                          <a:pt x="886" y="72"/>
                        </a:lnTo>
                        <a:lnTo>
                          <a:pt x="880" y="80"/>
                        </a:lnTo>
                        <a:lnTo>
                          <a:pt x="876" y="88"/>
                        </a:lnTo>
                        <a:lnTo>
                          <a:pt x="868" y="94"/>
                        </a:lnTo>
                        <a:lnTo>
                          <a:pt x="860" y="98"/>
                        </a:lnTo>
                        <a:lnTo>
                          <a:pt x="850" y="100"/>
                        </a:lnTo>
                        <a:lnTo>
                          <a:pt x="842" y="102"/>
                        </a:lnTo>
                        <a:lnTo>
                          <a:pt x="842" y="102"/>
                        </a:lnTo>
                        <a:close/>
                        <a:moveTo>
                          <a:pt x="18" y="18"/>
                        </a:moveTo>
                        <a:lnTo>
                          <a:pt x="18" y="54"/>
                        </a:lnTo>
                        <a:lnTo>
                          <a:pt x="18" y="54"/>
                        </a:lnTo>
                        <a:lnTo>
                          <a:pt x="18" y="60"/>
                        </a:lnTo>
                        <a:lnTo>
                          <a:pt x="20" y="66"/>
                        </a:lnTo>
                        <a:lnTo>
                          <a:pt x="26" y="76"/>
                        </a:lnTo>
                        <a:lnTo>
                          <a:pt x="36" y="82"/>
                        </a:lnTo>
                        <a:lnTo>
                          <a:pt x="42" y="84"/>
                        </a:lnTo>
                        <a:lnTo>
                          <a:pt x="48" y="84"/>
                        </a:lnTo>
                        <a:lnTo>
                          <a:pt x="842" y="84"/>
                        </a:lnTo>
                        <a:lnTo>
                          <a:pt x="842" y="84"/>
                        </a:lnTo>
                        <a:lnTo>
                          <a:pt x="848" y="84"/>
                        </a:lnTo>
                        <a:lnTo>
                          <a:pt x="852" y="82"/>
                        </a:lnTo>
                        <a:lnTo>
                          <a:pt x="862" y="76"/>
                        </a:lnTo>
                        <a:lnTo>
                          <a:pt x="868" y="66"/>
                        </a:lnTo>
                        <a:lnTo>
                          <a:pt x="870" y="60"/>
                        </a:lnTo>
                        <a:lnTo>
                          <a:pt x="872" y="54"/>
                        </a:lnTo>
                        <a:lnTo>
                          <a:pt x="872" y="18"/>
                        </a:lnTo>
                        <a:lnTo>
                          <a:pt x="536" y="18"/>
                        </a:lnTo>
                        <a:lnTo>
                          <a:pt x="536" y="18"/>
                        </a:lnTo>
                        <a:lnTo>
                          <a:pt x="536" y="24"/>
                        </a:lnTo>
                        <a:lnTo>
                          <a:pt x="534" y="30"/>
                        </a:lnTo>
                        <a:lnTo>
                          <a:pt x="530" y="36"/>
                        </a:lnTo>
                        <a:lnTo>
                          <a:pt x="526" y="42"/>
                        </a:lnTo>
                        <a:lnTo>
                          <a:pt x="520" y="46"/>
                        </a:lnTo>
                        <a:lnTo>
                          <a:pt x="514" y="48"/>
                        </a:lnTo>
                        <a:lnTo>
                          <a:pt x="508" y="50"/>
                        </a:lnTo>
                        <a:lnTo>
                          <a:pt x="500" y="52"/>
                        </a:lnTo>
                        <a:lnTo>
                          <a:pt x="400" y="52"/>
                        </a:lnTo>
                        <a:lnTo>
                          <a:pt x="400" y="52"/>
                        </a:lnTo>
                        <a:lnTo>
                          <a:pt x="392" y="50"/>
                        </a:lnTo>
                        <a:lnTo>
                          <a:pt x="386" y="48"/>
                        </a:lnTo>
                        <a:lnTo>
                          <a:pt x="380" y="46"/>
                        </a:lnTo>
                        <a:lnTo>
                          <a:pt x="374" y="42"/>
                        </a:lnTo>
                        <a:lnTo>
                          <a:pt x="370" y="36"/>
                        </a:lnTo>
                        <a:lnTo>
                          <a:pt x="366" y="30"/>
                        </a:lnTo>
                        <a:lnTo>
                          <a:pt x="364" y="24"/>
                        </a:lnTo>
                        <a:lnTo>
                          <a:pt x="364" y="18"/>
                        </a:lnTo>
                        <a:lnTo>
                          <a:pt x="18" y="18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EYInterstate Light"/>
                    </a:endParaRPr>
                  </a:p>
                </p:txBody>
              </p:sp>
              <p:sp>
                <p:nvSpPr>
                  <p:cNvPr id="319" name="Freeform 141">
                    <a:extLst>
                      <a:ext uri="{FF2B5EF4-FFF2-40B4-BE49-F238E27FC236}">
                        <a16:creationId xmlns:a16="http://schemas.microsoft.com/office/drawing/2014/main" id="{904CA9EF-0C82-41E9-8DD4-95D83509008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37" y="3065"/>
                    <a:ext cx="784" cy="502"/>
                  </a:xfrm>
                  <a:custGeom>
                    <a:avLst/>
                    <a:gdLst>
                      <a:gd name="T0" fmla="*/ 784 w 784"/>
                      <a:gd name="T1" fmla="*/ 502 h 502"/>
                      <a:gd name="T2" fmla="*/ 0 w 784"/>
                      <a:gd name="T3" fmla="*/ 502 h 502"/>
                      <a:gd name="T4" fmla="*/ 0 w 784"/>
                      <a:gd name="T5" fmla="*/ 38 h 502"/>
                      <a:gd name="T6" fmla="*/ 0 w 784"/>
                      <a:gd name="T7" fmla="*/ 38 h 502"/>
                      <a:gd name="T8" fmla="*/ 2 w 784"/>
                      <a:gd name="T9" fmla="*/ 30 h 502"/>
                      <a:gd name="T10" fmla="*/ 4 w 784"/>
                      <a:gd name="T11" fmla="*/ 22 h 502"/>
                      <a:gd name="T12" fmla="*/ 6 w 784"/>
                      <a:gd name="T13" fmla="*/ 16 h 502"/>
                      <a:gd name="T14" fmla="*/ 12 w 784"/>
                      <a:gd name="T15" fmla="*/ 10 h 502"/>
                      <a:gd name="T16" fmla="*/ 18 w 784"/>
                      <a:gd name="T17" fmla="*/ 6 h 502"/>
                      <a:gd name="T18" fmla="*/ 24 w 784"/>
                      <a:gd name="T19" fmla="*/ 2 h 502"/>
                      <a:gd name="T20" fmla="*/ 30 w 784"/>
                      <a:gd name="T21" fmla="*/ 0 h 502"/>
                      <a:gd name="T22" fmla="*/ 38 w 784"/>
                      <a:gd name="T23" fmla="*/ 0 h 502"/>
                      <a:gd name="T24" fmla="*/ 746 w 784"/>
                      <a:gd name="T25" fmla="*/ 0 h 502"/>
                      <a:gd name="T26" fmla="*/ 746 w 784"/>
                      <a:gd name="T27" fmla="*/ 0 h 502"/>
                      <a:gd name="T28" fmla="*/ 754 w 784"/>
                      <a:gd name="T29" fmla="*/ 0 h 502"/>
                      <a:gd name="T30" fmla="*/ 762 w 784"/>
                      <a:gd name="T31" fmla="*/ 2 h 502"/>
                      <a:gd name="T32" fmla="*/ 768 w 784"/>
                      <a:gd name="T33" fmla="*/ 6 h 502"/>
                      <a:gd name="T34" fmla="*/ 774 w 784"/>
                      <a:gd name="T35" fmla="*/ 10 h 502"/>
                      <a:gd name="T36" fmla="*/ 778 w 784"/>
                      <a:gd name="T37" fmla="*/ 16 h 502"/>
                      <a:gd name="T38" fmla="*/ 782 w 784"/>
                      <a:gd name="T39" fmla="*/ 22 h 502"/>
                      <a:gd name="T40" fmla="*/ 784 w 784"/>
                      <a:gd name="T41" fmla="*/ 30 h 502"/>
                      <a:gd name="T42" fmla="*/ 784 w 784"/>
                      <a:gd name="T43" fmla="*/ 38 h 502"/>
                      <a:gd name="T44" fmla="*/ 784 w 784"/>
                      <a:gd name="T45" fmla="*/ 502 h 502"/>
                      <a:gd name="T46" fmla="*/ 18 w 784"/>
                      <a:gd name="T47" fmla="*/ 484 h 502"/>
                      <a:gd name="T48" fmla="*/ 766 w 784"/>
                      <a:gd name="T49" fmla="*/ 484 h 502"/>
                      <a:gd name="T50" fmla="*/ 766 w 784"/>
                      <a:gd name="T51" fmla="*/ 38 h 502"/>
                      <a:gd name="T52" fmla="*/ 766 w 784"/>
                      <a:gd name="T53" fmla="*/ 38 h 502"/>
                      <a:gd name="T54" fmla="*/ 764 w 784"/>
                      <a:gd name="T55" fmla="*/ 30 h 502"/>
                      <a:gd name="T56" fmla="*/ 760 w 784"/>
                      <a:gd name="T57" fmla="*/ 24 h 502"/>
                      <a:gd name="T58" fmla="*/ 754 w 784"/>
                      <a:gd name="T59" fmla="*/ 18 h 502"/>
                      <a:gd name="T60" fmla="*/ 746 w 784"/>
                      <a:gd name="T61" fmla="*/ 18 h 502"/>
                      <a:gd name="T62" fmla="*/ 38 w 784"/>
                      <a:gd name="T63" fmla="*/ 18 h 502"/>
                      <a:gd name="T64" fmla="*/ 38 w 784"/>
                      <a:gd name="T65" fmla="*/ 18 h 502"/>
                      <a:gd name="T66" fmla="*/ 30 w 784"/>
                      <a:gd name="T67" fmla="*/ 18 h 502"/>
                      <a:gd name="T68" fmla="*/ 24 w 784"/>
                      <a:gd name="T69" fmla="*/ 24 h 502"/>
                      <a:gd name="T70" fmla="*/ 20 w 784"/>
                      <a:gd name="T71" fmla="*/ 30 h 502"/>
                      <a:gd name="T72" fmla="*/ 18 w 784"/>
                      <a:gd name="T73" fmla="*/ 38 h 502"/>
                      <a:gd name="T74" fmla="*/ 18 w 784"/>
                      <a:gd name="T75" fmla="*/ 484 h 5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784" h="502">
                        <a:moveTo>
                          <a:pt x="784" y="502"/>
                        </a:moveTo>
                        <a:lnTo>
                          <a:pt x="0" y="502"/>
                        </a:lnTo>
                        <a:lnTo>
                          <a:pt x="0" y="38"/>
                        </a:lnTo>
                        <a:lnTo>
                          <a:pt x="0" y="38"/>
                        </a:lnTo>
                        <a:lnTo>
                          <a:pt x="2" y="30"/>
                        </a:lnTo>
                        <a:lnTo>
                          <a:pt x="4" y="22"/>
                        </a:lnTo>
                        <a:lnTo>
                          <a:pt x="6" y="16"/>
                        </a:lnTo>
                        <a:lnTo>
                          <a:pt x="12" y="10"/>
                        </a:lnTo>
                        <a:lnTo>
                          <a:pt x="18" y="6"/>
                        </a:lnTo>
                        <a:lnTo>
                          <a:pt x="24" y="2"/>
                        </a:lnTo>
                        <a:lnTo>
                          <a:pt x="30" y="0"/>
                        </a:lnTo>
                        <a:lnTo>
                          <a:pt x="38" y="0"/>
                        </a:lnTo>
                        <a:lnTo>
                          <a:pt x="746" y="0"/>
                        </a:lnTo>
                        <a:lnTo>
                          <a:pt x="746" y="0"/>
                        </a:lnTo>
                        <a:lnTo>
                          <a:pt x="754" y="0"/>
                        </a:lnTo>
                        <a:lnTo>
                          <a:pt x="762" y="2"/>
                        </a:lnTo>
                        <a:lnTo>
                          <a:pt x="768" y="6"/>
                        </a:lnTo>
                        <a:lnTo>
                          <a:pt x="774" y="10"/>
                        </a:lnTo>
                        <a:lnTo>
                          <a:pt x="778" y="16"/>
                        </a:lnTo>
                        <a:lnTo>
                          <a:pt x="782" y="22"/>
                        </a:lnTo>
                        <a:lnTo>
                          <a:pt x="784" y="30"/>
                        </a:lnTo>
                        <a:lnTo>
                          <a:pt x="784" y="38"/>
                        </a:lnTo>
                        <a:lnTo>
                          <a:pt x="784" y="502"/>
                        </a:lnTo>
                        <a:close/>
                        <a:moveTo>
                          <a:pt x="18" y="484"/>
                        </a:moveTo>
                        <a:lnTo>
                          <a:pt x="766" y="484"/>
                        </a:lnTo>
                        <a:lnTo>
                          <a:pt x="766" y="38"/>
                        </a:lnTo>
                        <a:lnTo>
                          <a:pt x="766" y="38"/>
                        </a:lnTo>
                        <a:lnTo>
                          <a:pt x="764" y="30"/>
                        </a:lnTo>
                        <a:lnTo>
                          <a:pt x="760" y="24"/>
                        </a:lnTo>
                        <a:lnTo>
                          <a:pt x="754" y="18"/>
                        </a:lnTo>
                        <a:lnTo>
                          <a:pt x="746" y="18"/>
                        </a:lnTo>
                        <a:lnTo>
                          <a:pt x="38" y="18"/>
                        </a:lnTo>
                        <a:lnTo>
                          <a:pt x="38" y="18"/>
                        </a:lnTo>
                        <a:lnTo>
                          <a:pt x="30" y="18"/>
                        </a:lnTo>
                        <a:lnTo>
                          <a:pt x="24" y="24"/>
                        </a:lnTo>
                        <a:lnTo>
                          <a:pt x="20" y="30"/>
                        </a:lnTo>
                        <a:lnTo>
                          <a:pt x="18" y="38"/>
                        </a:lnTo>
                        <a:lnTo>
                          <a:pt x="18" y="484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EYInterstate Light"/>
                    </a:endParaRPr>
                  </a:p>
                </p:txBody>
              </p:sp>
              <p:sp>
                <p:nvSpPr>
                  <p:cNvPr id="320" name="Freeform 142">
                    <a:extLst>
                      <a:ext uri="{FF2B5EF4-FFF2-40B4-BE49-F238E27FC236}">
                        <a16:creationId xmlns:a16="http://schemas.microsoft.com/office/drawing/2014/main" id="{2DE61B0C-53D7-4666-AC12-241D1C72C1E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87" y="3109"/>
                    <a:ext cx="684" cy="414"/>
                  </a:xfrm>
                  <a:custGeom>
                    <a:avLst/>
                    <a:gdLst>
                      <a:gd name="T0" fmla="*/ 664 w 684"/>
                      <a:gd name="T1" fmla="*/ 414 h 414"/>
                      <a:gd name="T2" fmla="*/ 22 w 684"/>
                      <a:gd name="T3" fmla="*/ 414 h 414"/>
                      <a:gd name="T4" fmla="*/ 22 w 684"/>
                      <a:gd name="T5" fmla="*/ 414 h 414"/>
                      <a:gd name="T6" fmla="*/ 12 w 684"/>
                      <a:gd name="T7" fmla="*/ 412 h 414"/>
                      <a:gd name="T8" fmla="*/ 6 w 684"/>
                      <a:gd name="T9" fmla="*/ 408 h 414"/>
                      <a:gd name="T10" fmla="*/ 2 w 684"/>
                      <a:gd name="T11" fmla="*/ 402 h 414"/>
                      <a:gd name="T12" fmla="*/ 0 w 684"/>
                      <a:gd name="T13" fmla="*/ 394 h 414"/>
                      <a:gd name="T14" fmla="*/ 0 w 684"/>
                      <a:gd name="T15" fmla="*/ 20 h 414"/>
                      <a:gd name="T16" fmla="*/ 0 w 684"/>
                      <a:gd name="T17" fmla="*/ 20 h 414"/>
                      <a:gd name="T18" fmla="*/ 2 w 684"/>
                      <a:gd name="T19" fmla="*/ 12 h 414"/>
                      <a:gd name="T20" fmla="*/ 6 w 684"/>
                      <a:gd name="T21" fmla="*/ 6 h 414"/>
                      <a:gd name="T22" fmla="*/ 12 w 684"/>
                      <a:gd name="T23" fmla="*/ 0 h 414"/>
                      <a:gd name="T24" fmla="*/ 22 w 684"/>
                      <a:gd name="T25" fmla="*/ 0 h 414"/>
                      <a:gd name="T26" fmla="*/ 664 w 684"/>
                      <a:gd name="T27" fmla="*/ 0 h 414"/>
                      <a:gd name="T28" fmla="*/ 664 w 684"/>
                      <a:gd name="T29" fmla="*/ 0 h 414"/>
                      <a:gd name="T30" fmla="*/ 672 w 684"/>
                      <a:gd name="T31" fmla="*/ 0 h 414"/>
                      <a:gd name="T32" fmla="*/ 678 w 684"/>
                      <a:gd name="T33" fmla="*/ 6 h 414"/>
                      <a:gd name="T34" fmla="*/ 682 w 684"/>
                      <a:gd name="T35" fmla="*/ 12 h 414"/>
                      <a:gd name="T36" fmla="*/ 684 w 684"/>
                      <a:gd name="T37" fmla="*/ 20 h 414"/>
                      <a:gd name="T38" fmla="*/ 684 w 684"/>
                      <a:gd name="T39" fmla="*/ 394 h 414"/>
                      <a:gd name="T40" fmla="*/ 684 w 684"/>
                      <a:gd name="T41" fmla="*/ 394 h 414"/>
                      <a:gd name="T42" fmla="*/ 682 w 684"/>
                      <a:gd name="T43" fmla="*/ 402 h 414"/>
                      <a:gd name="T44" fmla="*/ 678 w 684"/>
                      <a:gd name="T45" fmla="*/ 408 h 414"/>
                      <a:gd name="T46" fmla="*/ 672 w 684"/>
                      <a:gd name="T47" fmla="*/ 412 h 414"/>
                      <a:gd name="T48" fmla="*/ 664 w 684"/>
                      <a:gd name="T49" fmla="*/ 414 h 414"/>
                      <a:gd name="T50" fmla="*/ 664 w 684"/>
                      <a:gd name="T51" fmla="*/ 414 h 414"/>
                      <a:gd name="T52" fmla="*/ 22 w 684"/>
                      <a:gd name="T53" fmla="*/ 18 h 414"/>
                      <a:gd name="T54" fmla="*/ 22 w 684"/>
                      <a:gd name="T55" fmla="*/ 18 h 414"/>
                      <a:gd name="T56" fmla="*/ 20 w 684"/>
                      <a:gd name="T57" fmla="*/ 18 h 414"/>
                      <a:gd name="T58" fmla="*/ 18 w 684"/>
                      <a:gd name="T59" fmla="*/ 20 h 414"/>
                      <a:gd name="T60" fmla="*/ 18 w 684"/>
                      <a:gd name="T61" fmla="*/ 394 h 414"/>
                      <a:gd name="T62" fmla="*/ 18 w 684"/>
                      <a:gd name="T63" fmla="*/ 394 h 414"/>
                      <a:gd name="T64" fmla="*/ 20 w 684"/>
                      <a:gd name="T65" fmla="*/ 396 h 414"/>
                      <a:gd name="T66" fmla="*/ 22 w 684"/>
                      <a:gd name="T67" fmla="*/ 396 h 414"/>
                      <a:gd name="T68" fmla="*/ 664 w 684"/>
                      <a:gd name="T69" fmla="*/ 396 h 414"/>
                      <a:gd name="T70" fmla="*/ 664 w 684"/>
                      <a:gd name="T71" fmla="*/ 396 h 414"/>
                      <a:gd name="T72" fmla="*/ 666 w 684"/>
                      <a:gd name="T73" fmla="*/ 396 h 414"/>
                      <a:gd name="T74" fmla="*/ 666 w 684"/>
                      <a:gd name="T75" fmla="*/ 394 h 414"/>
                      <a:gd name="T76" fmla="*/ 666 w 684"/>
                      <a:gd name="T77" fmla="*/ 20 h 414"/>
                      <a:gd name="T78" fmla="*/ 666 w 684"/>
                      <a:gd name="T79" fmla="*/ 20 h 414"/>
                      <a:gd name="T80" fmla="*/ 666 w 684"/>
                      <a:gd name="T81" fmla="*/ 18 h 414"/>
                      <a:gd name="T82" fmla="*/ 664 w 684"/>
                      <a:gd name="T83" fmla="*/ 18 h 414"/>
                      <a:gd name="T84" fmla="*/ 22 w 684"/>
                      <a:gd name="T85" fmla="*/ 18 h 4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684" h="414">
                        <a:moveTo>
                          <a:pt x="664" y="414"/>
                        </a:moveTo>
                        <a:lnTo>
                          <a:pt x="22" y="414"/>
                        </a:lnTo>
                        <a:lnTo>
                          <a:pt x="22" y="414"/>
                        </a:lnTo>
                        <a:lnTo>
                          <a:pt x="12" y="412"/>
                        </a:lnTo>
                        <a:lnTo>
                          <a:pt x="6" y="408"/>
                        </a:lnTo>
                        <a:lnTo>
                          <a:pt x="2" y="402"/>
                        </a:lnTo>
                        <a:lnTo>
                          <a:pt x="0" y="394"/>
                        </a:lnTo>
                        <a:lnTo>
                          <a:pt x="0" y="20"/>
                        </a:lnTo>
                        <a:lnTo>
                          <a:pt x="0" y="20"/>
                        </a:lnTo>
                        <a:lnTo>
                          <a:pt x="2" y="12"/>
                        </a:lnTo>
                        <a:lnTo>
                          <a:pt x="6" y="6"/>
                        </a:lnTo>
                        <a:lnTo>
                          <a:pt x="12" y="0"/>
                        </a:lnTo>
                        <a:lnTo>
                          <a:pt x="22" y="0"/>
                        </a:lnTo>
                        <a:lnTo>
                          <a:pt x="664" y="0"/>
                        </a:lnTo>
                        <a:lnTo>
                          <a:pt x="664" y="0"/>
                        </a:lnTo>
                        <a:lnTo>
                          <a:pt x="672" y="0"/>
                        </a:lnTo>
                        <a:lnTo>
                          <a:pt x="678" y="6"/>
                        </a:lnTo>
                        <a:lnTo>
                          <a:pt x="682" y="12"/>
                        </a:lnTo>
                        <a:lnTo>
                          <a:pt x="684" y="20"/>
                        </a:lnTo>
                        <a:lnTo>
                          <a:pt x="684" y="394"/>
                        </a:lnTo>
                        <a:lnTo>
                          <a:pt x="684" y="394"/>
                        </a:lnTo>
                        <a:lnTo>
                          <a:pt x="682" y="402"/>
                        </a:lnTo>
                        <a:lnTo>
                          <a:pt x="678" y="408"/>
                        </a:lnTo>
                        <a:lnTo>
                          <a:pt x="672" y="412"/>
                        </a:lnTo>
                        <a:lnTo>
                          <a:pt x="664" y="414"/>
                        </a:lnTo>
                        <a:lnTo>
                          <a:pt x="664" y="414"/>
                        </a:lnTo>
                        <a:close/>
                        <a:moveTo>
                          <a:pt x="22" y="18"/>
                        </a:moveTo>
                        <a:lnTo>
                          <a:pt x="22" y="18"/>
                        </a:lnTo>
                        <a:lnTo>
                          <a:pt x="20" y="18"/>
                        </a:lnTo>
                        <a:lnTo>
                          <a:pt x="18" y="20"/>
                        </a:lnTo>
                        <a:lnTo>
                          <a:pt x="18" y="394"/>
                        </a:lnTo>
                        <a:lnTo>
                          <a:pt x="18" y="394"/>
                        </a:lnTo>
                        <a:lnTo>
                          <a:pt x="20" y="396"/>
                        </a:lnTo>
                        <a:lnTo>
                          <a:pt x="22" y="396"/>
                        </a:lnTo>
                        <a:lnTo>
                          <a:pt x="664" y="396"/>
                        </a:lnTo>
                        <a:lnTo>
                          <a:pt x="664" y="396"/>
                        </a:lnTo>
                        <a:lnTo>
                          <a:pt x="666" y="396"/>
                        </a:lnTo>
                        <a:lnTo>
                          <a:pt x="666" y="394"/>
                        </a:lnTo>
                        <a:lnTo>
                          <a:pt x="666" y="20"/>
                        </a:lnTo>
                        <a:lnTo>
                          <a:pt x="666" y="20"/>
                        </a:lnTo>
                        <a:lnTo>
                          <a:pt x="666" y="18"/>
                        </a:lnTo>
                        <a:lnTo>
                          <a:pt x="664" y="18"/>
                        </a:lnTo>
                        <a:lnTo>
                          <a:pt x="22" y="18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EYInterstate Light"/>
                    </a:endParaRPr>
                  </a:p>
                </p:txBody>
              </p:sp>
              <p:sp>
                <p:nvSpPr>
                  <p:cNvPr id="321" name="Freeform 143">
                    <a:extLst>
                      <a:ext uri="{FF2B5EF4-FFF2-40B4-BE49-F238E27FC236}">
                        <a16:creationId xmlns:a16="http://schemas.microsoft.com/office/drawing/2014/main" id="{B852B105-7AFF-490F-B719-BFFC92B7E3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7" y="3151"/>
                    <a:ext cx="64" cy="64"/>
                  </a:xfrm>
                  <a:custGeom>
                    <a:avLst/>
                    <a:gdLst>
                      <a:gd name="T0" fmla="*/ 8 w 64"/>
                      <a:gd name="T1" fmla="*/ 64 h 64"/>
                      <a:gd name="T2" fmla="*/ 8 w 64"/>
                      <a:gd name="T3" fmla="*/ 64 h 64"/>
                      <a:gd name="T4" fmla="*/ 6 w 64"/>
                      <a:gd name="T5" fmla="*/ 64 h 64"/>
                      <a:gd name="T6" fmla="*/ 2 w 64"/>
                      <a:gd name="T7" fmla="*/ 62 h 64"/>
                      <a:gd name="T8" fmla="*/ 2 w 64"/>
                      <a:gd name="T9" fmla="*/ 62 h 64"/>
                      <a:gd name="T10" fmla="*/ 0 w 64"/>
                      <a:gd name="T11" fmla="*/ 58 h 64"/>
                      <a:gd name="T12" fmla="*/ 0 w 64"/>
                      <a:gd name="T13" fmla="*/ 54 h 64"/>
                      <a:gd name="T14" fmla="*/ 0 w 64"/>
                      <a:gd name="T15" fmla="*/ 52 h 64"/>
                      <a:gd name="T16" fmla="*/ 2 w 64"/>
                      <a:gd name="T17" fmla="*/ 48 h 64"/>
                      <a:gd name="T18" fmla="*/ 48 w 64"/>
                      <a:gd name="T19" fmla="*/ 4 h 64"/>
                      <a:gd name="T20" fmla="*/ 48 w 64"/>
                      <a:gd name="T21" fmla="*/ 4 h 64"/>
                      <a:gd name="T22" fmla="*/ 50 w 64"/>
                      <a:gd name="T23" fmla="*/ 2 h 64"/>
                      <a:gd name="T24" fmla="*/ 54 w 64"/>
                      <a:gd name="T25" fmla="*/ 0 h 64"/>
                      <a:gd name="T26" fmla="*/ 58 w 64"/>
                      <a:gd name="T27" fmla="*/ 2 h 64"/>
                      <a:gd name="T28" fmla="*/ 60 w 64"/>
                      <a:gd name="T29" fmla="*/ 4 h 64"/>
                      <a:gd name="T30" fmla="*/ 60 w 64"/>
                      <a:gd name="T31" fmla="*/ 4 h 64"/>
                      <a:gd name="T32" fmla="*/ 62 w 64"/>
                      <a:gd name="T33" fmla="*/ 6 h 64"/>
                      <a:gd name="T34" fmla="*/ 64 w 64"/>
                      <a:gd name="T35" fmla="*/ 10 h 64"/>
                      <a:gd name="T36" fmla="*/ 62 w 64"/>
                      <a:gd name="T37" fmla="*/ 12 h 64"/>
                      <a:gd name="T38" fmla="*/ 60 w 64"/>
                      <a:gd name="T39" fmla="*/ 16 h 64"/>
                      <a:gd name="T40" fmla="*/ 14 w 64"/>
                      <a:gd name="T41" fmla="*/ 62 h 64"/>
                      <a:gd name="T42" fmla="*/ 14 w 64"/>
                      <a:gd name="T43" fmla="*/ 62 h 64"/>
                      <a:gd name="T44" fmla="*/ 12 w 64"/>
                      <a:gd name="T45" fmla="*/ 64 h 64"/>
                      <a:gd name="T46" fmla="*/ 8 w 64"/>
                      <a:gd name="T47" fmla="*/ 64 h 64"/>
                      <a:gd name="T48" fmla="*/ 8 w 64"/>
                      <a:gd name="T49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64" h="64">
                        <a:moveTo>
                          <a:pt x="8" y="64"/>
                        </a:moveTo>
                        <a:lnTo>
                          <a:pt x="8" y="64"/>
                        </a:lnTo>
                        <a:lnTo>
                          <a:pt x="6" y="64"/>
                        </a:lnTo>
                        <a:lnTo>
                          <a:pt x="2" y="62"/>
                        </a:lnTo>
                        <a:lnTo>
                          <a:pt x="2" y="62"/>
                        </a:lnTo>
                        <a:lnTo>
                          <a:pt x="0" y="58"/>
                        </a:lnTo>
                        <a:lnTo>
                          <a:pt x="0" y="54"/>
                        </a:lnTo>
                        <a:lnTo>
                          <a:pt x="0" y="52"/>
                        </a:lnTo>
                        <a:lnTo>
                          <a:pt x="2" y="48"/>
                        </a:lnTo>
                        <a:lnTo>
                          <a:pt x="48" y="4"/>
                        </a:lnTo>
                        <a:lnTo>
                          <a:pt x="48" y="4"/>
                        </a:lnTo>
                        <a:lnTo>
                          <a:pt x="50" y="2"/>
                        </a:lnTo>
                        <a:lnTo>
                          <a:pt x="54" y="0"/>
                        </a:lnTo>
                        <a:lnTo>
                          <a:pt x="58" y="2"/>
                        </a:lnTo>
                        <a:lnTo>
                          <a:pt x="60" y="4"/>
                        </a:lnTo>
                        <a:lnTo>
                          <a:pt x="60" y="4"/>
                        </a:lnTo>
                        <a:lnTo>
                          <a:pt x="62" y="6"/>
                        </a:lnTo>
                        <a:lnTo>
                          <a:pt x="64" y="10"/>
                        </a:lnTo>
                        <a:lnTo>
                          <a:pt x="62" y="12"/>
                        </a:lnTo>
                        <a:lnTo>
                          <a:pt x="60" y="16"/>
                        </a:lnTo>
                        <a:lnTo>
                          <a:pt x="14" y="62"/>
                        </a:lnTo>
                        <a:lnTo>
                          <a:pt x="14" y="62"/>
                        </a:lnTo>
                        <a:lnTo>
                          <a:pt x="12" y="64"/>
                        </a:lnTo>
                        <a:lnTo>
                          <a:pt x="8" y="64"/>
                        </a:lnTo>
                        <a:lnTo>
                          <a:pt x="8" y="64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EYInterstate Light"/>
                    </a:endParaRPr>
                  </a:p>
                </p:txBody>
              </p:sp>
              <p:sp>
                <p:nvSpPr>
                  <p:cNvPr id="322" name="Freeform 144">
                    <a:extLst>
                      <a:ext uri="{FF2B5EF4-FFF2-40B4-BE49-F238E27FC236}">
                        <a16:creationId xmlns:a16="http://schemas.microsoft.com/office/drawing/2014/main" id="{53B4EFA3-712E-4DB2-83AC-0060602009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7" y="3163"/>
                    <a:ext cx="114" cy="112"/>
                  </a:xfrm>
                  <a:custGeom>
                    <a:avLst/>
                    <a:gdLst>
                      <a:gd name="T0" fmla="*/ 10 w 114"/>
                      <a:gd name="T1" fmla="*/ 112 h 112"/>
                      <a:gd name="T2" fmla="*/ 10 w 114"/>
                      <a:gd name="T3" fmla="*/ 112 h 112"/>
                      <a:gd name="T4" fmla="*/ 6 w 114"/>
                      <a:gd name="T5" fmla="*/ 112 h 112"/>
                      <a:gd name="T6" fmla="*/ 4 w 114"/>
                      <a:gd name="T7" fmla="*/ 110 h 112"/>
                      <a:gd name="T8" fmla="*/ 4 w 114"/>
                      <a:gd name="T9" fmla="*/ 110 h 112"/>
                      <a:gd name="T10" fmla="*/ 2 w 114"/>
                      <a:gd name="T11" fmla="*/ 106 h 112"/>
                      <a:gd name="T12" fmla="*/ 0 w 114"/>
                      <a:gd name="T13" fmla="*/ 102 h 112"/>
                      <a:gd name="T14" fmla="*/ 2 w 114"/>
                      <a:gd name="T15" fmla="*/ 100 h 112"/>
                      <a:gd name="T16" fmla="*/ 4 w 114"/>
                      <a:gd name="T17" fmla="*/ 96 h 112"/>
                      <a:gd name="T18" fmla="*/ 98 w 114"/>
                      <a:gd name="T19" fmla="*/ 2 h 112"/>
                      <a:gd name="T20" fmla="*/ 98 w 114"/>
                      <a:gd name="T21" fmla="*/ 2 h 112"/>
                      <a:gd name="T22" fmla="*/ 102 w 114"/>
                      <a:gd name="T23" fmla="*/ 0 h 112"/>
                      <a:gd name="T24" fmla="*/ 104 w 114"/>
                      <a:gd name="T25" fmla="*/ 0 h 112"/>
                      <a:gd name="T26" fmla="*/ 108 w 114"/>
                      <a:gd name="T27" fmla="*/ 0 h 112"/>
                      <a:gd name="T28" fmla="*/ 110 w 114"/>
                      <a:gd name="T29" fmla="*/ 2 h 112"/>
                      <a:gd name="T30" fmla="*/ 110 w 114"/>
                      <a:gd name="T31" fmla="*/ 2 h 112"/>
                      <a:gd name="T32" fmla="*/ 112 w 114"/>
                      <a:gd name="T33" fmla="*/ 4 h 112"/>
                      <a:gd name="T34" fmla="*/ 114 w 114"/>
                      <a:gd name="T35" fmla="*/ 8 h 112"/>
                      <a:gd name="T36" fmla="*/ 112 w 114"/>
                      <a:gd name="T37" fmla="*/ 12 h 112"/>
                      <a:gd name="T38" fmla="*/ 110 w 114"/>
                      <a:gd name="T39" fmla="*/ 14 h 112"/>
                      <a:gd name="T40" fmla="*/ 16 w 114"/>
                      <a:gd name="T41" fmla="*/ 110 h 112"/>
                      <a:gd name="T42" fmla="*/ 16 w 114"/>
                      <a:gd name="T43" fmla="*/ 110 h 112"/>
                      <a:gd name="T44" fmla="*/ 14 w 114"/>
                      <a:gd name="T45" fmla="*/ 112 h 112"/>
                      <a:gd name="T46" fmla="*/ 10 w 114"/>
                      <a:gd name="T47" fmla="*/ 112 h 112"/>
                      <a:gd name="T48" fmla="*/ 10 w 114"/>
                      <a:gd name="T49" fmla="*/ 112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14" h="112">
                        <a:moveTo>
                          <a:pt x="10" y="112"/>
                        </a:moveTo>
                        <a:lnTo>
                          <a:pt x="10" y="112"/>
                        </a:lnTo>
                        <a:lnTo>
                          <a:pt x="6" y="112"/>
                        </a:lnTo>
                        <a:lnTo>
                          <a:pt x="4" y="110"/>
                        </a:lnTo>
                        <a:lnTo>
                          <a:pt x="4" y="110"/>
                        </a:lnTo>
                        <a:lnTo>
                          <a:pt x="2" y="106"/>
                        </a:lnTo>
                        <a:lnTo>
                          <a:pt x="0" y="102"/>
                        </a:lnTo>
                        <a:lnTo>
                          <a:pt x="2" y="100"/>
                        </a:lnTo>
                        <a:lnTo>
                          <a:pt x="4" y="96"/>
                        </a:lnTo>
                        <a:lnTo>
                          <a:pt x="98" y="2"/>
                        </a:lnTo>
                        <a:lnTo>
                          <a:pt x="98" y="2"/>
                        </a:lnTo>
                        <a:lnTo>
                          <a:pt x="102" y="0"/>
                        </a:lnTo>
                        <a:lnTo>
                          <a:pt x="104" y="0"/>
                        </a:lnTo>
                        <a:lnTo>
                          <a:pt x="108" y="0"/>
                        </a:lnTo>
                        <a:lnTo>
                          <a:pt x="110" y="2"/>
                        </a:lnTo>
                        <a:lnTo>
                          <a:pt x="110" y="2"/>
                        </a:lnTo>
                        <a:lnTo>
                          <a:pt x="112" y="4"/>
                        </a:lnTo>
                        <a:lnTo>
                          <a:pt x="114" y="8"/>
                        </a:lnTo>
                        <a:lnTo>
                          <a:pt x="112" y="12"/>
                        </a:lnTo>
                        <a:lnTo>
                          <a:pt x="110" y="14"/>
                        </a:lnTo>
                        <a:lnTo>
                          <a:pt x="16" y="110"/>
                        </a:lnTo>
                        <a:lnTo>
                          <a:pt x="16" y="110"/>
                        </a:lnTo>
                        <a:lnTo>
                          <a:pt x="14" y="112"/>
                        </a:lnTo>
                        <a:lnTo>
                          <a:pt x="10" y="112"/>
                        </a:lnTo>
                        <a:lnTo>
                          <a:pt x="10" y="112"/>
                        </a:lnTo>
                        <a:close/>
                      </a:path>
                    </a:pathLst>
                  </a:custGeom>
                  <a:grp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EYInterstate Light"/>
                    </a:endParaRPr>
                  </a:p>
                </p:txBody>
              </p:sp>
            </p:grpSp>
          </p:grp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7B4D4159-DF31-4F64-85A0-0A7AE6D4A1B5}"/>
                  </a:ext>
                </a:extLst>
              </p:cNvPr>
              <p:cNvSpPr txBox="1"/>
              <p:nvPr/>
            </p:nvSpPr>
            <p:spPr>
              <a:xfrm>
                <a:off x="7729550" y="3358872"/>
                <a:ext cx="566781" cy="20313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marL="1587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en-US" altLang="ko-KR" sz="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맑은 고딕" pitchFamily="50" charset="-127"/>
                    <a:cs typeface="+mn-cs"/>
                  </a:rPr>
                  <a:t>1234 56** </a:t>
                </a:r>
              </a:p>
              <a:p>
                <a:pPr marL="1587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en-US" altLang="ko-KR" sz="6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맑은 고딕" pitchFamily="50" charset="-127"/>
                    <a:cs typeface="+mn-cs"/>
                  </a:rPr>
                  <a:t>**** 5678</a:t>
                </a:r>
                <a:endParaRPr kumimoji="0" lang="ko-KR" altLang="en-US" sz="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맑은 고딕" pitchFamily="50" charset="-127"/>
                  <a:cs typeface="+mn-cs"/>
                </a:endParaRPr>
              </a:p>
            </p:txBody>
          </p:sp>
        </p:grp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57A6406D-682C-4F6B-B9A1-D3997FC0D4EE}"/>
                </a:ext>
              </a:extLst>
            </p:cNvPr>
            <p:cNvGrpSpPr/>
            <p:nvPr/>
          </p:nvGrpSpPr>
          <p:grpSpPr>
            <a:xfrm>
              <a:off x="6803081" y="3969724"/>
              <a:ext cx="353701" cy="439864"/>
              <a:chOff x="7502272" y="1281887"/>
              <a:chExt cx="385050" cy="478848"/>
            </a:xfrm>
          </p:grpSpPr>
          <p:sp>
            <p:nvSpPr>
              <p:cNvPr id="311" name="Freeform 6">
                <a:extLst>
                  <a:ext uri="{FF2B5EF4-FFF2-40B4-BE49-F238E27FC236}">
                    <a16:creationId xmlns:a16="http://schemas.microsoft.com/office/drawing/2014/main" id="{60807C52-8C0D-4CC1-AFCA-825F173089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89485" y="1281887"/>
                <a:ext cx="210627" cy="294549"/>
              </a:xfrm>
              <a:custGeom>
                <a:avLst/>
                <a:gdLst>
                  <a:gd name="T0" fmla="*/ 198 w 395"/>
                  <a:gd name="T1" fmla="*/ 551 h 551"/>
                  <a:gd name="T2" fmla="*/ 0 w 395"/>
                  <a:gd name="T3" fmla="*/ 276 h 551"/>
                  <a:gd name="T4" fmla="*/ 198 w 395"/>
                  <a:gd name="T5" fmla="*/ 0 h 551"/>
                  <a:gd name="T6" fmla="*/ 395 w 395"/>
                  <a:gd name="T7" fmla="*/ 276 h 551"/>
                  <a:gd name="T8" fmla="*/ 198 w 395"/>
                  <a:gd name="T9" fmla="*/ 551 h 551"/>
                  <a:gd name="T10" fmla="*/ 198 w 395"/>
                  <a:gd name="T11" fmla="*/ 44 h 551"/>
                  <a:gd name="T12" fmla="*/ 44 w 395"/>
                  <a:gd name="T13" fmla="*/ 276 h 551"/>
                  <a:gd name="T14" fmla="*/ 198 w 395"/>
                  <a:gd name="T15" fmla="*/ 508 h 551"/>
                  <a:gd name="T16" fmla="*/ 351 w 395"/>
                  <a:gd name="T17" fmla="*/ 276 h 551"/>
                  <a:gd name="T18" fmla="*/ 198 w 395"/>
                  <a:gd name="T19" fmla="*/ 44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5" h="551">
                    <a:moveTo>
                      <a:pt x="198" y="551"/>
                    </a:moveTo>
                    <a:cubicBezTo>
                      <a:pt x="89" y="551"/>
                      <a:pt x="0" y="428"/>
                      <a:pt x="0" y="276"/>
                    </a:cubicBezTo>
                    <a:cubicBezTo>
                      <a:pt x="0" y="93"/>
                      <a:pt x="67" y="0"/>
                      <a:pt x="198" y="0"/>
                    </a:cubicBezTo>
                    <a:cubicBezTo>
                      <a:pt x="329" y="0"/>
                      <a:pt x="395" y="93"/>
                      <a:pt x="395" y="276"/>
                    </a:cubicBezTo>
                    <a:cubicBezTo>
                      <a:pt x="395" y="428"/>
                      <a:pt x="306" y="551"/>
                      <a:pt x="198" y="551"/>
                    </a:cubicBezTo>
                    <a:close/>
                    <a:moveTo>
                      <a:pt x="198" y="44"/>
                    </a:moveTo>
                    <a:cubicBezTo>
                      <a:pt x="126" y="44"/>
                      <a:pt x="44" y="70"/>
                      <a:pt x="44" y="276"/>
                    </a:cubicBezTo>
                    <a:cubicBezTo>
                      <a:pt x="44" y="404"/>
                      <a:pt x="113" y="508"/>
                      <a:pt x="198" y="508"/>
                    </a:cubicBezTo>
                    <a:cubicBezTo>
                      <a:pt x="282" y="508"/>
                      <a:pt x="351" y="404"/>
                      <a:pt x="351" y="276"/>
                    </a:cubicBezTo>
                    <a:cubicBezTo>
                      <a:pt x="351" y="70"/>
                      <a:pt x="269" y="44"/>
                      <a:pt x="198" y="44"/>
                    </a:cubicBezTo>
                    <a:close/>
                  </a:path>
                </a:pathLst>
              </a:custGeom>
              <a:solidFill>
                <a:srgbClr val="2E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</a:endParaRPr>
              </a:p>
            </p:txBody>
          </p:sp>
          <p:sp>
            <p:nvSpPr>
              <p:cNvPr id="312" name="Freeform 8">
                <a:extLst>
                  <a:ext uri="{FF2B5EF4-FFF2-40B4-BE49-F238E27FC236}">
                    <a16:creationId xmlns:a16="http://schemas.microsoft.com/office/drawing/2014/main" id="{DB3E76CE-8E3D-430E-9F13-EFAA692555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272" y="1545171"/>
                <a:ext cx="162907" cy="215564"/>
              </a:xfrm>
              <a:custGeom>
                <a:avLst/>
                <a:gdLst>
                  <a:gd name="T0" fmla="*/ 43 w 306"/>
                  <a:gd name="T1" fmla="*/ 403 h 403"/>
                  <a:gd name="T2" fmla="*/ 0 w 306"/>
                  <a:gd name="T3" fmla="*/ 403 h 403"/>
                  <a:gd name="T4" fmla="*/ 0 w 306"/>
                  <a:gd name="T5" fmla="*/ 390 h 403"/>
                  <a:gd name="T6" fmla="*/ 259 w 306"/>
                  <a:gd name="T7" fmla="*/ 64 h 403"/>
                  <a:gd name="T8" fmla="*/ 263 w 306"/>
                  <a:gd name="T9" fmla="*/ 0 h 403"/>
                  <a:gd name="T10" fmla="*/ 306 w 306"/>
                  <a:gd name="T11" fmla="*/ 2 h 403"/>
                  <a:gd name="T12" fmla="*/ 301 w 306"/>
                  <a:gd name="T13" fmla="*/ 101 h 403"/>
                  <a:gd name="T14" fmla="*/ 284 w 306"/>
                  <a:gd name="T15" fmla="*/ 104 h 403"/>
                  <a:gd name="T16" fmla="*/ 43 w 306"/>
                  <a:gd name="T17" fmla="*/ 390 h 403"/>
                  <a:gd name="T18" fmla="*/ 43 w 306"/>
                  <a:gd name="T1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6" h="403">
                    <a:moveTo>
                      <a:pt x="43" y="403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234"/>
                      <a:pt x="108" y="99"/>
                      <a:pt x="259" y="64"/>
                    </a:cubicBezTo>
                    <a:cubicBezTo>
                      <a:pt x="263" y="0"/>
                      <a:pt x="263" y="0"/>
                      <a:pt x="263" y="0"/>
                    </a:cubicBezTo>
                    <a:cubicBezTo>
                      <a:pt x="306" y="2"/>
                      <a:pt x="306" y="2"/>
                      <a:pt x="306" y="2"/>
                    </a:cubicBezTo>
                    <a:cubicBezTo>
                      <a:pt x="301" y="101"/>
                      <a:pt x="301" y="101"/>
                      <a:pt x="301" y="101"/>
                    </a:cubicBezTo>
                    <a:cubicBezTo>
                      <a:pt x="284" y="104"/>
                      <a:pt x="284" y="104"/>
                      <a:pt x="284" y="104"/>
                    </a:cubicBezTo>
                    <a:cubicBezTo>
                      <a:pt x="144" y="128"/>
                      <a:pt x="43" y="249"/>
                      <a:pt x="43" y="390"/>
                    </a:cubicBezTo>
                    <a:lnTo>
                      <a:pt x="43" y="403"/>
                    </a:lnTo>
                    <a:close/>
                  </a:path>
                </a:pathLst>
              </a:custGeom>
              <a:solidFill>
                <a:srgbClr val="2E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</a:endParaRPr>
              </a:p>
            </p:txBody>
          </p:sp>
          <p:sp>
            <p:nvSpPr>
              <p:cNvPr id="313" name="Freeform 10">
                <a:extLst>
                  <a:ext uri="{FF2B5EF4-FFF2-40B4-BE49-F238E27FC236}">
                    <a16:creationId xmlns:a16="http://schemas.microsoft.com/office/drawing/2014/main" id="{A3EE59F0-A977-4985-8565-0B62D984F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1124" y="1545171"/>
                <a:ext cx="166198" cy="215563"/>
              </a:xfrm>
              <a:custGeom>
                <a:avLst/>
                <a:gdLst>
                  <a:gd name="T0" fmla="*/ 309 w 309"/>
                  <a:gd name="T1" fmla="*/ 403 h 403"/>
                  <a:gd name="T2" fmla="*/ 265 w 309"/>
                  <a:gd name="T3" fmla="*/ 403 h 403"/>
                  <a:gd name="T4" fmla="*/ 265 w 309"/>
                  <a:gd name="T5" fmla="*/ 390 h 403"/>
                  <a:gd name="T6" fmla="*/ 23 w 309"/>
                  <a:gd name="T7" fmla="*/ 104 h 403"/>
                  <a:gd name="T8" fmla="*/ 7 w 309"/>
                  <a:gd name="T9" fmla="*/ 101 h 403"/>
                  <a:gd name="T10" fmla="*/ 0 w 309"/>
                  <a:gd name="T11" fmla="*/ 2 h 403"/>
                  <a:gd name="T12" fmla="*/ 44 w 309"/>
                  <a:gd name="T13" fmla="*/ 0 h 403"/>
                  <a:gd name="T14" fmla="*/ 48 w 309"/>
                  <a:gd name="T15" fmla="*/ 64 h 403"/>
                  <a:gd name="T16" fmla="*/ 309 w 309"/>
                  <a:gd name="T17" fmla="*/ 390 h 403"/>
                  <a:gd name="T18" fmla="*/ 309 w 309"/>
                  <a:gd name="T1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9" h="403">
                    <a:moveTo>
                      <a:pt x="309" y="403"/>
                    </a:moveTo>
                    <a:cubicBezTo>
                      <a:pt x="265" y="403"/>
                      <a:pt x="265" y="403"/>
                      <a:pt x="265" y="403"/>
                    </a:cubicBezTo>
                    <a:cubicBezTo>
                      <a:pt x="265" y="390"/>
                      <a:pt x="265" y="390"/>
                      <a:pt x="265" y="390"/>
                    </a:cubicBezTo>
                    <a:cubicBezTo>
                      <a:pt x="265" y="249"/>
                      <a:pt x="164" y="128"/>
                      <a:pt x="23" y="104"/>
                    </a:cubicBezTo>
                    <a:cubicBezTo>
                      <a:pt x="7" y="101"/>
                      <a:pt x="7" y="101"/>
                      <a:pt x="7" y="10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200" y="99"/>
                      <a:pt x="309" y="234"/>
                      <a:pt x="309" y="390"/>
                    </a:cubicBezTo>
                    <a:lnTo>
                      <a:pt x="309" y="403"/>
                    </a:lnTo>
                    <a:close/>
                  </a:path>
                </a:pathLst>
              </a:custGeom>
              <a:solidFill>
                <a:srgbClr val="2E2E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645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3050" y="851134"/>
            <a:ext cx="9359846" cy="334313"/>
          </a:xfrm>
        </p:spPr>
        <p:txBody>
          <a:bodyPr/>
          <a:lstStyle/>
          <a:p>
            <a:r>
              <a:rPr lang="en-US" altLang="ko-KR" sz="1600" dirty="0"/>
              <a:t>PCI-DSS</a:t>
            </a:r>
            <a:r>
              <a:rPr lang="ko-KR" altLang="en-US" dirty="0"/>
              <a:t> 요건</a:t>
            </a:r>
            <a:r>
              <a:rPr lang="en-US" altLang="ko-KR" dirty="0"/>
              <a:t>3.4, 3.5</a:t>
            </a:r>
            <a:r>
              <a:rPr lang="ko-KR" altLang="en-US" dirty="0"/>
              <a:t>에서 카드번호</a:t>
            </a:r>
            <a:r>
              <a:rPr lang="en-US" altLang="ko-KR" dirty="0"/>
              <a:t>(PAN)</a:t>
            </a:r>
            <a:r>
              <a:rPr lang="ko-KR" altLang="en-US" dirty="0"/>
              <a:t>에 대한 보관 및 처리에 대하여 다음과 같이 정의하고 있음</a:t>
            </a:r>
            <a:endParaRPr lang="ko-KR" alt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PCI-DSS </a:t>
            </a:r>
            <a:r>
              <a:rPr lang="ko-KR" altLang="en-US" b="1" dirty="0"/>
              <a:t>상세 요구사항</a:t>
            </a:r>
            <a:r>
              <a:rPr lang="en-US" altLang="ko-KR" b="1" dirty="0"/>
              <a:t> – </a:t>
            </a:r>
            <a:r>
              <a:rPr lang="ko-KR" altLang="en-US" b="1" dirty="0"/>
              <a:t>카드번호</a:t>
            </a:r>
            <a:r>
              <a:rPr lang="en-US" altLang="ko-KR" b="1" dirty="0"/>
              <a:t>(PAN)(2/2)</a:t>
            </a:r>
            <a:endParaRPr lang="ko-KR" altLang="en-US" b="1" dirty="0"/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B892E0C2-3DE7-4F53-87D6-8C95868CD6D5}"/>
              </a:ext>
            </a:extLst>
          </p:cNvPr>
          <p:cNvGrpSpPr/>
          <p:nvPr/>
        </p:nvGrpSpPr>
        <p:grpSpPr>
          <a:xfrm>
            <a:off x="344489" y="1691282"/>
            <a:ext cx="466399" cy="297790"/>
            <a:chOff x="6732825" y="936964"/>
            <a:chExt cx="2808000" cy="297790"/>
          </a:xfrm>
        </p:grpSpPr>
        <p:cxnSp>
          <p:nvCxnSpPr>
            <p:cNvPr id="9" name="Straight Connector 38">
              <a:extLst>
                <a:ext uri="{FF2B5EF4-FFF2-40B4-BE49-F238E27FC236}">
                  <a16:creationId xmlns:a16="http://schemas.microsoft.com/office/drawing/2014/main" id="{F593ACA7-F7D2-466E-AB0B-DF35CDADA251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76DB9-362E-42DD-996E-F86B9B1A4CD3}"/>
                </a:ext>
              </a:extLst>
            </p:cNvPr>
            <p:cNvSpPr txBox="1"/>
            <p:nvPr/>
          </p:nvSpPr>
          <p:spPr bwMode="gray">
            <a:xfrm>
              <a:off x="7719155" y="936964"/>
              <a:ext cx="860174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L3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9" name="Group 13">
            <a:extLst>
              <a:ext uri="{FF2B5EF4-FFF2-40B4-BE49-F238E27FC236}">
                <a16:creationId xmlns:a16="http://schemas.microsoft.com/office/drawing/2014/main" id="{1241FFB7-6C17-4D73-B5A5-63CBBC54D59A}"/>
              </a:ext>
            </a:extLst>
          </p:cNvPr>
          <p:cNvGrpSpPr/>
          <p:nvPr/>
        </p:nvGrpSpPr>
        <p:grpSpPr>
          <a:xfrm>
            <a:off x="908225" y="1691282"/>
            <a:ext cx="466399" cy="297790"/>
            <a:chOff x="6732825" y="936964"/>
            <a:chExt cx="2808000" cy="297790"/>
          </a:xfrm>
        </p:grpSpPr>
        <p:cxnSp>
          <p:nvCxnSpPr>
            <p:cNvPr id="30" name="Straight Connector 38">
              <a:extLst>
                <a:ext uri="{FF2B5EF4-FFF2-40B4-BE49-F238E27FC236}">
                  <a16:creationId xmlns:a16="http://schemas.microsoft.com/office/drawing/2014/main" id="{92535704-538C-4221-BC5F-787DC44374CA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15B52F-15FF-4D30-ADAF-B395F21F7FDE}"/>
                </a:ext>
              </a:extLst>
            </p:cNvPr>
            <p:cNvSpPr txBox="1"/>
            <p:nvPr/>
          </p:nvSpPr>
          <p:spPr bwMode="gray">
            <a:xfrm>
              <a:off x="7719155" y="936964"/>
              <a:ext cx="860174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L4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51" name="Group 21">
            <a:extLst>
              <a:ext uri="{FF2B5EF4-FFF2-40B4-BE49-F238E27FC236}">
                <a16:creationId xmlns:a16="http://schemas.microsoft.com/office/drawing/2014/main" id="{C12DBB52-992C-42A4-82C7-822D9A929705}"/>
              </a:ext>
            </a:extLst>
          </p:cNvPr>
          <p:cNvGrpSpPr/>
          <p:nvPr/>
        </p:nvGrpSpPr>
        <p:grpSpPr>
          <a:xfrm>
            <a:off x="2015775" y="1700808"/>
            <a:ext cx="7545737" cy="288264"/>
            <a:chOff x="6732825" y="946490"/>
            <a:chExt cx="2808000" cy="288264"/>
          </a:xfrm>
        </p:grpSpPr>
        <p:cxnSp>
          <p:nvCxnSpPr>
            <p:cNvPr id="56" name="Straight Connector 38">
              <a:extLst>
                <a:ext uri="{FF2B5EF4-FFF2-40B4-BE49-F238E27FC236}">
                  <a16:creationId xmlns:a16="http://schemas.microsoft.com/office/drawing/2014/main" id="{A9102707-9F62-4E71-B236-B286B262F12C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5803AC9-75C9-4897-9FE0-BA4BB6BD4248}"/>
                </a:ext>
              </a:extLst>
            </p:cNvPr>
            <p:cNvSpPr txBox="1"/>
            <p:nvPr/>
          </p:nvSpPr>
          <p:spPr bwMode="gray">
            <a:xfrm>
              <a:off x="7035559" y="946490"/>
              <a:ext cx="2227376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요구사항 및 상세 내용</a:t>
              </a:r>
            </a:p>
          </p:txBody>
        </p:sp>
      </p:grpSp>
      <p:grpSp>
        <p:nvGrpSpPr>
          <p:cNvPr id="135" name="Group 13">
            <a:extLst>
              <a:ext uri="{FF2B5EF4-FFF2-40B4-BE49-F238E27FC236}">
                <a16:creationId xmlns:a16="http://schemas.microsoft.com/office/drawing/2014/main" id="{D2617CB9-C549-4D36-9BC3-D41C3031F96D}"/>
              </a:ext>
            </a:extLst>
          </p:cNvPr>
          <p:cNvGrpSpPr/>
          <p:nvPr/>
        </p:nvGrpSpPr>
        <p:grpSpPr>
          <a:xfrm>
            <a:off x="1471961" y="1691282"/>
            <a:ext cx="466399" cy="297790"/>
            <a:chOff x="6732825" y="936964"/>
            <a:chExt cx="2808000" cy="297790"/>
          </a:xfrm>
        </p:grpSpPr>
        <p:cxnSp>
          <p:nvCxnSpPr>
            <p:cNvPr id="136" name="Straight Connector 38">
              <a:extLst>
                <a:ext uri="{FF2B5EF4-FFF2-40B4-BE49-F238E27FC236}">
                  <a16:creationId xmlns:a16="http://schemas.microsoft.com/office/drawing/2014/main" id="{3A5EE4E1-5D9B-4D38-8EBA-29204152ECEB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B085F16-7876-4D9A-BB43-63F43443608E}"/>
                </a:ext>
              </a:extLst>
            </p:cNvPr>
            <p:cNvSpPr txBox="1"/>
            <p:nvPr/>
          </p:nvSpPr>
          <p:spPr bwMode="gray">
            <a:xfrm>
              <a:off x="7341676" y="936964"/>
              <a:ext cx="1615139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algn="ctr">
                <a:buClr>
                  <a:srgbClr val="EAEAEA"/>
                </a:buClr>
                <a:buSzPct val="120000"/>
                <a:defRPr/>
              </a:pPr>
              <a:r>
                <a:rPr kumimoji="1" lang="en-US" altLang="ko-KR" sz="1400" b="1" kern="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ea"/>
                </a:rPr>
                <a:t>L5</a:t>
              </a:r>
              <a:endParaRPr kumimoji="1" lang="ko-KR" altLang="en-US" sz="1400" b="1" kern="0" dirty="0"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endParaRPr>
            </a:p>
          </p:txBody>
        </p:sp>
      </p:grpSp>
      <p:sp>
        <p:nvSpPr>
          <p:cNvPr id="42" name="Rectangle 8">
            <a:extLst>
              <a:ext uri="{FF2B5EF4-FFF2-40B4-BE49-F238E27FC236}">
                <a16:creationId xmlns:a16="http://schemas.microsoft.com/office/drawing/2014/main" id="{7F9BD0D7-68EC-4EC8-9E64-60EA34CE1F36}"/>
              </a:ext>
            </a:extLst>
          </p:cNvPr>
          <p:cNvSpPr/>
          <p:nvPr/>
        </p:nvSpPr>
        <p:spPr>
          <a:xfrm>
            <a:off x="908225" y="2131623"/>
            <a:ext cx="466399" cy="397265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Rectangle 184">
            <a:extLst>
              <a:ext uri="{FF2B5EF4-FFF2-40B4-BE49-F238E27FC236}">
                <a16:creationId xmlns:a16="http://schemas.microsoft.com/office/drawing/2014/main" id="{FB9A9A0B-38F1-44D9-9B23-35D92C4A810E}"/>
              </a:ext>
            </a:extLst>
          </p:cNvPr>
          <p:cNvSpPr/>
          <p:nvPr/>
        </p:nvSpPr>
        <p:spPr>
          <a:xfrm>
            <a:off x="2015775" y="2131624"/>
            <a:ext cx="7545736" cy="397264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l" fontAlgn="ctr"/>
            <a:r>
              <a:rPr lang="ko-KR" altLang="en-US" sz="1200" b="1" u="none" strike="noStrike" dirty="0">
                <a:effectLst/>
                <a:latin typeface="+mj-ea"/>
                <a:ea typeface="+mj-ea"/>
              </a:rPr>
              <a:t>카드번호</a:t>
            </a:r>
            <a:r>
              <a:rPr lang="en-US" altLang="ko-KR" sz="1200" b="1" u="none" strike="noStrike" dirty="0">
                <a:effectLst/>
                <a:latin typeface="+mj-ea"/>
                <a:ea typeface="+mj-ea"/>
              </a:rPr>
              <a:t>(PAN)</a:t>
            </a:r>
            <a:r>
              <a:rPr lang="ko-KR" altLang="en-US" sz="1200" b="1" u="none" strike="noStrike" dirty="0">
                <a:effectLst/>
                <a:latin typeface="+mj-ea"/>
                <a:ea typeface="+mj-ea"/>
              </a:rPr>
              <a:t>는 보관위치와 무관하게 보안 처리됩니다</a:t>
            </a:r>
            <a:r>
              <a:rPr lang="en-US" altLang="ko-KR" sz="1200" b="1" u="none" strike="noStrike" dirty="0"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6EDC3280-B8C0-40D4-AA0E-BC7F4D79984A}"/>
              </a:ext>
            </a:extLst>
          </p:cNvPr>
          <p:cNvSpPr/>
          <p:nvPr/>
        </p:nvSpPr>
        <p:spPr>
          <a:xfrm>
            <a:off x="344489" y="2131623"/>
            <a:ext cx="1593872" cy="3941643"/>
          </a:xfrm>
          <a:custGeom>
            <a:avLst/>
            <a:gdLst>
              <a:gd name="connsiteX0" fmla="*/ 466400 w 1593872"/>
              <a:gd name="connsiteY0" fmla="*/ 0 h 3941643"/>
              <a:gd name="connsiteX1" fmla="*/ 1593872 w 1593872"/>
              <a:gd name="connsiteY1" fmla="*/ 0 h 3941643"/>
              <a:gd name="connsiteX2" fmla="*/ 1593872 w 1593872"/>
              <a:gd name="connsiteY2" fmla="*/ 397265 h 3941643"/>
              <a:gd name="connsiteX3" fmla="*/ 466400 w 1593872"/>
              <a:gd name="connsiteY3" fmla="*/ 397265 h 3941643"/>
              <a:gd name="connsiteX4" fmla="*/ 0 w 1593872"/>
              <a:gd name="connsiteY4" fmla="*/ 0 h 3941643"/>
              <a:gd name="connsiteX5" fmla="*/ 466399 w 1593872"/>
              <a:gd name="connsiteY5" fmla="*/ 0 h 3941643"/>
              <a:gd name="connsiteX6" fmla="*/ 466399 w 1593872"/>
              <a:gd name="connsiteY6" fmla="*/ 3941643 h 3941643"/>
              <a:gd name="connsiteX7" fmla="*/ 0 w 1593872"/>
              <a:gd name="connsiteY7" fmla="*/ 3941643 h 394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93872" h="3941643">
                <a:moveTo>
                  <a:pt x="466400" y="0"/>
                </a:moveTo>
                <a:lnTo>
                  <a:pt x="1593872" y="0"/>
                </a:lnTo>
                <a:lnTo>
                  <a:pt x="1593872" y="397265"/>
                </a:lnTo>
                <a:lnTo>
                  <a:pt x="466400" y="397265"/>
                </a:lnTo>
                <a:close/>
                <a:moveTo>
                  <a:pt x="0" y="0"/>
                </a:moveTo>
                <a:lnTo>
                  <a:pt x="466399" y="0"/>
                </a:lnTo>
                <a:lnTo>
                  <a:pt x="466399" y="3941643"/>
                </a:lnTo>
                <a:lnTo>
                  <a:pt x="0" y="3941643"/>
                </a:lnTo>
                <a:close/>
              </a:path>
            </a:pathLst>
          </a:custGeom>
          <a:solidFill>
            <a:srgbClr val="333333"/>
          </a:solidFill>
          <a:ln w="12700">
            <a:noFill/>
          </a:ln>
        </p:spPr>
        <p:txBody>
          <a:bodyPr wrap="square" lIns="36000" tIns="72000" rIns="36000" bIns="72000" rtlCol="0" anchor="t">
            <a:noAutofit/>
          </a:bodyPr>
          <a:lstStyle/>
          <a:p>
            <a:pPr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2" name="Rectangle 8">
            <a:extLst>
              <a:ext uri="{FF2B5EF4-FFF2-40B4-BE49-F238E27FC236}">
                <a16:creationId xmlns:a16="http://schemas.microsoft.com/office/drawing/2014/main" id="{2FD73DBC-BA5B-4CA3-964E-C9989AF9CCC7}"/>
              </a:ext>
            </a:extLst>
          </p:cNvPr>
          <p:cNvSpPr/>
          <p:nvPr/>
        </p:nvSpPr>
        <p:spPr>
          <a:xfrm>
            <a:off x="1471961" y="3709820"/>
            <a:ext cx="466399" cy="524989"/>
          </a:xfrm>
          <a:prstGeom prst="rect">
            <a:avLst/>
          </a:prstGeom>
          <a:solidFill>
            <a:srgbClr val="FFFAE5"/>
          </a:solidFill>
          <a:ln>
            <a:noFill/>
          </a:ln>
        </p:spPr>
        <p:txBody>
          <a:bodyPr wrap="square" lIns="0" tIns="72000" rIns="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100" b="1" kern="0" dirty="0">
                <a:latin typeface="+mn-ea"/>
              </a:rPr>
              <a:t>3.5.1.1</a:t>
            </a:r>
            <a:endParaRPr lang="ko-KR" altLang="en-US" sz="1100" b="1" kern="0" dirty="0">
              <a:latin typeface="+mn-ea"/>
            </a:endParaRPr>
          </a:p>
        </p:txBody>
      </p:sp>
      <p:sp>
        <p:nvSpPr>
          <p:cNvPr id="143" name="Rectangle 184">
            <a:extLst>
              <a:ext uri="{FF2B5EF4-FFF2-40B4-BE49-F238E27FC236}">
                <a16:creationId xmlns:a16="http://schemas.microsoft.com/office/drawing/2014/main" id="{577F37B7-0B5F-4EA7-A7B1-D7FB802E3F14}"/>
              </a:ext>
            </a:extLst>
          </p:cNvPr>
          <p:cNvSpPr/>
          <p:nvPr/>
        </p:nvSpPr>
        <p:spPr>
          <a:xfrm>
            <a:off x="2015775" y="3709820"/>
            <a:ext cx="7545736" cy="523718"/>
          </a:xfrm>
          <a:prstGeom prst="rect">
            <a:avLst/>
          </a:prstGeom>
          <a:noFill/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46800" rIns="0" bIns="36000" rtlCol="0" anchor="t" anchorCtr="0">
            <a:noAutofit/>
          </a:bodyPr>
          <a:lstStyle/>
          <a:p>
            <a:pPr marL="173038" indent="-173038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PAN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을 읽을 수 없도록 처리하는 데 쓰이는 해시는 전체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PAN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의 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키 기반 암호화 해시</a:t>
            </a:r>
            <a:r>
              <a:rPr lang="en-US" altLang="ko-KR" sz="1100" b="1" kern="0" spc="-20" baseline="3000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1)</a:t>
            </a:r>
            <a:r>
              <a:rPr lang="en-US" altLang="ko-KR" sz="1050" kern="0" spc="-2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(keyed cryptographic hashes)</a:t>
            </a:r>
            <a:r>
              <a:rPr lang="ko-KR" altLang="en-US" sz="1100" kern="0" spc="-2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임</a:t>
            </a:r>
            <a:endParaRPr lang="en-US" altLang="ko-KR" sz="1100" kern="0" spc="-2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  <a:p>
            <a:pPr marL="173038" indent="-173038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</a:pP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해당 해시는 요구사항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3.6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및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3.7</a:t>
            </a:r>
            <a:r>
              <a:rPr lang="en-US" altLang="ko-KR" sz="1100" kern="0" baseline="3000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2)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에 따른 관련 키 관리 프로세스 및 절차 준수 필요</a:t>
            </a:r>
            <a:endParaRPr lang="en-US" altLang="ko-KR" sz="11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</p:txBody>
      </p:sp>
      <p:sp>
        <p:nvSpPr>
          <p:cNvPr id="147" name="Rectangle 8">
            <a:extLst>
              <a:ext uri="{FF2B5EF4-FFF2-40B4-BE49-F238E27FC236}">
                <a16:creationId xmlns:a16="http://schemas.microsoft.com/office/drawing/2014/main" id="{75F6E267-7310-48B5-ABF5-7EA7A285578E}"/>
              </a:ext>
            </a:extLst>
          </p:cNvPr>
          <p:cNvSpPr/>
          <p:nvPr/>
        </p:nvSpPr>
        <p:spPr>
          <a:xfrm>
            <a:off x="1471961" y="4309993"/>
            <a:ext cx="466399" cy="723133"/>
          </a:xfrm>
          <a:prstGeom prst="rect">
            <a:avLst/>
          </a:prstGeom>
          <a:solidFill>
            <a:srgbClr val="FFFAE5"/>
          </a:solidFill>
          <a:ln>
            <a:noFill/>
          </a:ln>
        </p:spPr>
        <p:txBody>
          <a:bodyPr wrap="square" lIns="0" tIns="72000" rIns="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100" b="1" kern="0" dirty="0">
                <a:latin typeface="+mn-ea"/>
              </a:rPr>
              <a:t>3.5.1.2</a:t>
            </a:r>
            <a:endParaRPr lang="ko-KR" altLang="en-US" sz="1100" b="1" kern="0" dirty="0">
              <a:latin typeface="+mn-ea"/>
            </a:endParaRPr>
          </a:p>
        </p:txBody>
      </p:sp>
      <p:sp>
        <p:nvSpPr>
          <p:cNvPr id="148" name="Rectangle 184">
            <a:extLst>
              <a:ext uri="{FF2B5EF4-FFF2-40B4-BE49-F238E27FC236}">
                <a16:creationId xmlns:a16="http://schemas.microsoft.com/office/drawing/2014/main" id="{FD894907-BCA6-4C24-AEEC-53AFA97A5C45}"/>
              </a:ext>
            </a:extLst>
          </p:cNvPr>
          <p:cNvSpPr/>
          <p:nvPr/>
        </p:nvSpPr>
        <p:spPr>
          <a:xfrm>
            <a:off x="2015775" y="4309993"/>
            <a:ext cx="7545736" cy="721382"/>
          </a:xfrm>
          <a:prstGeom prst="rect">
            <a:avLst/>
          </a:prstGeom>
          <a:noFill/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46800" rIns="0" bIns="36000" rtlCol="0" anchor="t" anchorCtr="0">
            <a:noAutofit/>
          </a:bodyPr>
          <a:lstStyle/>
          <a:p>
            <a:pPr marL="173038" indent="-173038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디스크</a:t>
            </a:r>
            <a:r>
              <a:rPr lang="en-US" altLang="ko-KR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/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파티션 수준 암호화</a:t>
            </a:r>
            <a:r>
              <a:rPr lang="en-US" altLang="ko-KR" sz="1100" kern="0" baseline="3000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3)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를 통해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PAN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을 읽을 수 없도록 처리하는 경우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,</a:t>
            </a:r>
          </a:p>
          <a:p>
            <a:pPr marL="360000" indent="-171450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Char char="-"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이동식 매체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는 필수적으로 적용 필요</a:t>
            </a:r>
          </a:p>
          <a:p>
            <a:pPr marL="360000" indent="-171450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Char char="-"/>
            </a:pP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이동식 매체가 아닌 경우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,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디스크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/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파티션 암호화와 별개로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PAN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에 요구사항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3.5.1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을 준수하는 처리 필요</a:t>
            </a:r>
            <a:endParaRPr lang="en-US" altLang="ko-KR" sz="11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</p:txBody>
      </p:sp>
      <p:sp>
        <p:nvSpPr>
          <p:cNvPr id="151" name="Rectangle 8">
            <a:extLst>
              <a:ext uri="{FF2B5EF4-FFF2-40B4-BE49-F238E27FC236}">
                <a16:creationId xmlns:a16="http://schemas.microsoft.com/office/drawing/2014/main" id="{61BD4F0B-0A88-42DA-BE75-25E5C65E3B7B}"/>
              </a:ext>
            </a:extLst>
          </p:cNvPr>
          <p:cNvSpPr/>
          <p:nvPr/>
        </p:nvSpPr>
        <p:spPr>
          <a:xfrm>
            <a:off x="1471961" y="5108311"/>
            <a:ext cx="466399" cy="958879"/>
          </a:xfrm>
          <a:prstGeom prst="rect">
            <a:avLst/>
          </a:prstGeom>
          <a:solidFill>
            <a:srgbClr val="FFFAE5"/>
          </a:solidFill>
          <a:ln>
            <a:noFill/>
          </a:ln>
        </p:spPr>
        <p:txBody>
          <a:bodyPr wrap="square" lIns="0" tIns="72000" rIns="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100" b="1" kern="0" dirty="0">
                <a:latin typeface="+mn-ea"/>
              </a:rPr>
              <a:t>3.5.1.3</a:t>
            </a:r>
            <a:endParaRPr lang="ko-KR" altLang="en-US" sz="1100" b="1" kern="0" dirty="0">
              <a:latin typeface="+mn-ea"/>
            </a:endParaRPr>
          </a:p>
        </p:txBody>
      </p:sp>
      <p:sp>
        <p:nvSpPr>
          <p:cNvPr id="152" name="Rectangle 184">
            <a:extLst>
              <a:ext uri="{FF2B5EF4-FFF2-40B4-BE49-F238E27FC236}">
                <a16:creationId xmlns:a16="http://schemas.microsoft.com/office/drawing/2014/main" id="{DC904DA4-847C-4E57-844E-2FAFDFA3752E}"/>
              </a:ext>
            </a:extLst>
          </p:cNvPr>
          <p:cNvSpPr/>
          <p:nvPr/>
        </p:nvSpPr>
        <p:spPr>
          <a:xfrm>
            <a:off x="2015775" y="5108311"/>
            <a:ext cx="7545736" cy="956557"/>
          </a:xfrm>
          <a:prstGeom prst="rect">
            <a:avLst/>
          </a:prstGeom>
          <a:noFill/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46800" rIns="72000" bIns="36000" rtlCol="0" anchor="t" anchorCtr="0">
            <a:noAutofit/>
          </a:bodyPr>
          <a:lstStyle/>
          <a:p>
            <a:pPr marL="173038" indent="-173038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디스크</a:t>
            </a:r>
            <a:r>
              <a:rPr lang="en-US" altLang="ko-KR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/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파티션 수준 암호화</a:t>
            </a:r>
            <a:r>
              <a:rPr lang="en-US" altLang="ko-KR" sz="1100" kern="0" baseline="3000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3)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를 통해</a:t>
            </a:r>
            <a:r>
              <a:rPr lang="en-US" altLang="ko-KR" sz="1100" kern="0" baseline="3000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 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PAN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을 읽을 수 없도록 처리하는 경우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,</a:t>
            </a:r>
          </a:p>
          <a:p>
            <a:pPr marL="360000" indent="-171450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Char char="-"/>
            </a:pP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OS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의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기본 인증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/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액세스 제어 뿐이 아닌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,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별개의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독립된 접근 통제를 통한 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논리적 액세스 제어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필요</a:t>
            </a:r>
            <a:endParaRPr lang="en-US" altLang="ko-KR" sz="11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  <a:p>
            <a:pPr marL="360000" indent="-171450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Char char="-"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복호화 키</a:t>
            </a:r>
            <a:r>
              <a:rPr lang="en-US" altLang="ko-KR" sz="105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(Decryption key)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는 사용자 계정 정보와 연관이 없어야 함</a:t>
            </a:r>
            <a:endParaRPr lang="en-US" altLang="ko-KR" sz="11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  <a:p>
            <a:pPr marL="360000" indent="-171450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Char char="-"/>
            </a:pP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암호화되지 않은 데이터의 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접근을 허용하는 인증요소</a:t>
            </a:r>
            <a:r>
              <a:rPr lang="en-US" altLang="ko-KR" sz="105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(</a:t>
            </a:r>
            <a:r>
              <a:rPr lang="ko-KR" altLang="en-US" sz="105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비밀번호</a:t>
            </a:r>
            <a:r>
              <a:rPr lang="en-US" altLang="ko-KR" sz="105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, </a:t>
            </a:r>
            <a:r>
              <a:rPr lang="ko-KR" altLang="en-US" sz="105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암호화 키</a:t>
            </a:r>
            <a:r>
              <a:rPr lang="en-US" altLang="ko-KR" sz="105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(cryptographic key))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는 안전한 보관 필요</a:t>
            </a:r>
            <a:endParaRPr lang="en-US" altLang="ko-KR" sz="1100" b="1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</p:txBody>
      </p:sp>
      <p:sp>
        <p:nvSpPr>
          <p:cNvPr id="46" name="Rectangle 184">
            <a:extLst>
              <a:ext uri="{FF2B5EF4-FFF2-40B4-BE49-F238E27FC236}">
                <a16:creationId xmlns:a16="http://schemas.microsoft.com/office/drawing/2014/main" id="{03076714-1D2D-47A8-9E3E-534902EF2F65}"/>
              </a:ext>
            </a:extLst>
          </p:cNvPr>
          <p:cNvSpPr/>
          <p:nvPr/>
        </p:nvSpPr>
        <p:spPr>
          <a:xfrm>
            <a:off x="2015775" y="2608980"/>
            <a:ext cx="7545736" cy="1025656"/>
          </a:xfrm>
          <a:prstGeom prst="rect">
            <a:avLst/>
          </a:prstGeom>
          <a:noFill/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46800" rIns="72000" bIns="36000" rtlCol="0" anchor="t" anchorCtr="0">
            <a:noAutofit/>
          </a:bodyPr>
          <a:lstStyle/>
          <a:p>
            <a:pPr marL="173038" indent="-173038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</a:pP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저장된 </a:t>
            </a: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PAN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은 모든 보관위치에서 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다음 방식 중 하나를 사용하여</a:t>
            </a:r>
            <a:r>
              <a:rPr lang="en-US" altLang="ko-KR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 </a:t>
            </a: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읽을 수 없도록 처리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필요</a:t>
            </a:r>
            <a:endParaRPr lang="en-US" altLang="ko-KR" sz="11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4FC72F7-7C20-4EBC-87E3-BC9352A5F878}"/>
              </a:ext>
            </a:extLst>
          </p:cNvPr>
          <p:cNvSpPr txBox="1"/>
          <p:nvPr/>
        </p:nvSpPr>
        <p:spPr>
          <a:xfrm>
            <a:off x="2009017" y="2847045"/>
            <a:ext cx="7403593" cy="785172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 marL="360000" indent="-171450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Char char="-"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단방향 해시 암호화</a:t>
            </a:r>
            <a:endParaRPr lang="en-US" altLang="ko-KR" sz="1100" b="1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  <a:p>
            <a:pPr marL="360000" indent="-171450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Char char="-"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잘림</a:t>
            </a:r>
            <a:r>
              <a:rPr lang="en-US" altLang="ko-KR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(Truncation)</a:t>
            </a:r>
            <a:br>
              <a:rPr lang="en-US" altLang="ko-KR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</a:br>
            <a: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: 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PAN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의 여러 잘림 버전을 동일한 환경 내 보관하는 경우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, </a:t>
            </a:r>
            <a:b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</a:b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 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재조합 불가하도록 추가적인 조치 필요</a:t>
            </a:r>
          </a:p>
          <a:p>
            <a:pPr marL="360000" indent="-171450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Char char="-"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인덱스 토큰</a:t>
            </a:r>
            <a:endParaRPr lang="en-US" altLang="ko-KR" sz="1100" b="1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  <a:p>
            <a:pPr marL="360000" indent="-171450" fontAlgn="base" latinLnBrk="0">
              <a:spcBef>
                <a:spcPts val="150"/>
              </a:spcBef>
              <a:spcAft>
                <a:spcPts val="150"/>
              </a:spcAft>
              <a:buClr>
                <a:srgbClr val="646464"/>
              </a:buClr>
              <a:buSzPct val="100000"/>
              <a:buFontTx/>
              <a:buChar char="-"/>
            </a:pPr>
            <a:r>
              <a:rPr lang="ko-KR" altLang="en-US" sz="1100" b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강력한 암호화 및 관련된 키 관리 프로세스</a:t>
            </a:r>
            <a:endParaRPr lang="ko-KR" altLang="en-US" sz="9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B48676F-251F-48DF-83D1-9900A24764F7}"/>
              </a:ext>
            </a:extLst>
          </p:cNvPr>
          <p:cNvSpPr txBox="1"/>
          <p:nvPr/>
        </p:nvSpPr>
        <p:spPr>
          <a:xfrm>
            <a:off x="338139" y="6073268"/>
            <a:ext cx="924858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1)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키 기반 암호화 해시 알고리즘은 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HMAC, CAMC, GMAC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등을 포함하며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,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키 길이는 최소 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128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비트 이상이어야 함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(NIST SP 800-131Ar2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등 참조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)</a:t>
            </a:r>
            <a:endParaRPr kumimoji="0" lang="en-US" altLang="ko-KR" sz="900" b="0" i="0" u="none" strike="noStrike" kern="0" cap="none" spc="0" normalizeH="0" noProof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2)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요구사항 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3.6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및 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3.7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은 계정 데이터 암호화 키의 관리 정책 및 절차가 필수적으로 포함해야 하는 사항을 정의하고 있음</a:t>
            </a:r>
            <a:endParaRPr lang="en-US" altLang="ko-KR" sz="9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latin typeface="Arial"/>
              <a:ea typeface="맑은 고딕"/>
            </a:endParaRPr>
          </a:p>
          <a:p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3)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파일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/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열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/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필드 수준의 데이터베이스 암호화가 아닌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,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 풀디스크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/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파티션을 암호화하는 경우</a:t>
            </a:r>
            <a:endParaRPr lang="en-US" altLang="ko-KR" sz="900" kern="0" dirty="0">
              <a:ln>
                <a:solidFill>
                  <a:srgbClr val="4F81BD">
                    <a:lumMod val="75000"/>
                    <a:alpha val="0"/>
                  </a:srgbClr>
                </a:solidFill>
              </a:ln>
              <a:solidFill>
                <a:prstClr val="black"/>
              </a:solidFill>
              <a:highlight>
                <a:srgbClr val="FFFF00"/>
              </a:highlight>
              <a:latin typeface="Arial"/>
              <a:ea typeface="맑은 고딕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298B8DBD-530F-4444-AB6E-560BDAFE52B2}"/>
              </a:ext>
            </a:extLst>
          </p:cNvPr>
          <p:cNvSpPr/>
          <p:nvPr/>
        </p:nvSpPr>
        <p:spPr>
          <a:xfrm>
            <a:off x="344489" y="2131623"/>
            <a:ext cx="466399" cy="397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 dirty="0">
                <a:solidFill>
                  <a:schemeClr val="bg1"/>
                </a:solidFill>
                <a:latin typeface="+mn-ea"/>
              </a:rPr>
              <a:t>3.5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9FA530E8-91E7-4DA6-BE0A-8FB98FDF0547}"/>
              </a:ext>
            </a:extLst>
          </p:cNvPr>
          <p:cNvSpPr/>
          <p:nvPr/>
        </p:nvSpPr>
        <p:spPr>
          <a:xfrm>
            <a:off x="908225" y="2608980"/>
            <a:ext cx="466399" cy="1023237"/>
          </a:xfrm>
          <a:prstGeom prst="rect">
            <a:avLst/>
          </a:prstGeom>
          <a:solidFill>
            <a:srgbClr val="FFF6CC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 dirty="0">
                <a:latin typeface="+mn-ea"/>
              </a:rPr>
              <a:t>3.5.1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8FBA7A59-692F-42A7-8B74-1F94FF97F3B6}"/>
              </a:ext>
            </a:extLst>
          </p:cNvPr>
          <p:cNvSpPr/>
          <p:nvPr/>
        </p:nvSpPr>
        <p:spPr>
          <a:xfrm>
            <a:off x="908225" y="3569031"/>
            <a:ext cx="466399" cy="2498160"/>
          </a:xfrm>
          <a:prstGeom prst="rect">
            <a:avLst/>
          </a:prstGeom>
          <a:solidFill>
            <a:srgbClr val="FFF6CC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latin typeface="+mn-ea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12331953-73CA-400E-B34D-55F57BEA45EF}"/>
              </a:ext>
            </a:extLst>
          </p:cNvPr>
          <p:cNvSpPr/>
          <p:nvPr/>
        </p:nvSpPr>
        <p:spPr>
          <a:xfrm>
            <a:off x="1374624" y="2608980"/>
            <a:ext cx="563737" cy="1023237"/>
          </a:xfrm>
          <a:prstGeom prst="rect">
            <a:avLst/>
          </a:prstGeom>
          <a:solidFill>
            <a:srgbClr val="FFF6CC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384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/>
              <a:t>카카오뱅크 신용카드 프로세스를 분석하여 데이터 흐름</a:t>
            </a:r>
            <a:r>
              <a:rPr lang="en-US" altLang="ko-KR" sz="1600" dirty="0"/>
              <a:t> </a:t>
            </a:r>
            <a:r>
              <a:rPr lang="ko-KR" altLang="en-US" sz="1600" dirty="0"/>
              <a:t>작성 대상을 식별하여 목록화 함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204138" y="1609216"/>
            <a:ext cx="6434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52388" defTabSz="4572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데이터 흐름 목록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gray">
          <a:xfrm>
            <a:off x="272258" y="1897248"/>
            <a:ext cx="6192000" cy="0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  <a:effectLst/>
        </p:spPr>
      </p:cxn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0942F0E-24E7-4E3E-9AF5-8EA66D609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18293"/>
              </p:ext>
            </p:extLst>
          </p:nvPr>
        </p:nvGraphicFramePr>
        <p:xfrm>
          <a:off x="200025" y="2128173"/>
          <a:ext cx="9504791" cy="4194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535">
                  <a:extLst>
                    <a:ext uri="{9D8B030D-6E8A-4147-A177-3AD203B41FA5}">
                      <a16:colId xmlns:a16="http://schemas.microsoft.com/office/drawing/2014/main" val="1509716115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3307139309"/>
                    </a:ext>
                  </a:extLst>
                </a:gridCol>
                <a:gridCol w="6408000">
                  <a:extLst>
                    <a:ext uri="{9D8B030D-6E8A-4147-A177-3AD203B41FA5}">
                      <a16:colId xmlns:a16="http://schemas.microsoft.com/office/drawing/2014/main" val="122239237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solidFill>
                            <a:schemeClr val="bg1"/>
                          </a:solidFill>
                        </a:rPr>
                        <a:t>흐름명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993839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카드신청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모바일 앱을 통한 고객의 카드 신규 신청에 따른 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74070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발급</a:t>
                      </a:r>
                      <a:r>
                        <a:rPr lang="en-US" altLang="ko-KR" sz="13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배송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발급 대행사를 통한 카드 발급 및 배송 처리에 따른 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291623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페이카드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제휴사의 페이카드 등록 요청에 대한 처리 및 대행사와 카카오뱅크간 데이터 처리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19383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후불교통카드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신규 신청카드 중 후불교통카드 등록 대상에 대한 데이터 전달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974565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13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국내</a:t>
                      </a:r>
                      <a:r>
                        <a:rPr lang="en-US" altLang="ko-KR" sz="13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해외</a:t>
                      </a:r>
                      <a:r>
                        <a:rPr lang="en-US" altLang="ko-KR" sz="1300" b="1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국내 및 해외 카드 사용에 대한 대행사 및 카카오뱅크간 승인 요청 및 처리 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04235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13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단기</a:t>
                      </a:r>
                      <a:r>
                        <a:rPr lang="en-US" altLang="ko-KR" sz="13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장기대출</a:t>
                      </a:r>
                      <a:r>
                        <a:rPr lang="en-US" altLang="ko-KR" sz="1300" b="1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고객의 단기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장기대출 신청에 대한 대행사 및 카카오뱅크간 승인 요청 및 처리 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635443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매입 및 청구원장 생성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매출 확정 및 매입 데이터 생성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전달을 통한 카카오뱅크 청구원장 생성관련 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81258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사고처리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고객의 이의제기 및 사고보상 신청에 대한 접수 및 사고처리 관련 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66311"/>
                  </a:ext>
                </a:extLst>
              </a:tr>
              <a:tr h="4180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3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앱 서비스 및 고객상담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고객의 고객센터를 통한 상담 및 모바일 앱 서비스 이용 관련 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15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69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1.</a:t>
            </a:r>
            <a:r>
              <a:rPr lang="ko-KR" altLang="en-US" sz="2000" b="1" dirty="0"/>
              <a:t>카드신청</a:t>
            </a:r>
            <a:r>
              <a:rPr lang="en-US" altLang="ko-KR" sz="2000" b="1" dirty="0"/>
              <a:t>(1/2)</a:t>
            </a:r>
            <a:endParaRPr lang="ko-KR" altLang="en-US" b="1" dirty="0"/>
          </a:p>
        </p:txBody>
      </p:sp>
      <p:sp>
        <p:nvSpPr>
          <p:cNvPr id="11" name="구름 106">
            <a:extLst>
              <a:ext uri="{FF2B5EF4-FFF2-40B4-BE49-F238E27FC236}">
                <a16:creationId xmlns:a16="http://schemas.microsoft.com/office/drawing/2014/main" id="{14665F8E-F1CD-4DD6-8B1D-4764FAAFEA13}"/>
              </a:ext>
            </a:extLst>
          </p:cNvPr>
          <p:cNvSpPr/>
          <p:nvPr/>
        </p:nvSpPr>
        <p:spPr>
          <a:xfrm>
            <a:off x="1599012" y="2210540"/>
            <a:ext cx="1188000" cy="540000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Internet</a:t>
            </a:r>
            <a:endParaRPr kumimoji="1" lang="ko-KR" altLang="en-US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Rectangle: Rounded Corners 56">
            <a:extLst>
              <a:ext uri="{FF2B5EF4-FFF2-40B4-BE49-F238E27FC236}">
                <a16:creationId xmlns:a16="http://schemas.microsoft.com/office/drawing/2014/main" id="{8F732255-CE34-46FF-AEBA-C628354AAB20}"/>
              </a:ext>
            </a:extLst>
          </p:cNvPr>
          <p:cNvSpPr/>
          <p:nvPr/>
        </p:nvSpPr>
        <p:spPr bwMode="auto">
          <a:xfrm>
            <a:off x="3010444" y="1704665"/>
            <a:ext cx="3356560" cy="3789850"/>
          </a:xfrm>
          <a:prstGeom prst="roundRect">
            <a:avLst>
              <a:gd name="adj" fmla="val 800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</a:p>
        </p:txBody>
      </p:sp>
      <p:cxnSp>
        <p:nvCxnSpPr>
          <p:cNvPr id="13" name="Straight Arrow Connector 83">
            <a:extLst>
              <a:ext uri="{FF2B5EF4-FFF2-40B4-BE49-F238E27FC236}">
                <a16:creationId xmlns:a16="http://schemas.microsoft.com/office/drawing/2014/main" id="{DB2A3C29-474A-4E89-9BE4-CA71796324A7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 flipV="1">
            <a:off x="4044194" y="3808158"/>
            <a:ext cx="4062238" cy="2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80">
            <a:extLst>
              <a:ext uri="{FF2B5EF4-FFF2-40B4-BE49-F238E27FC236}">
                <a16:creationId xmlns:a16="http://schemas.microsoft.com/office/drawing/2014/main" id="{251C4012-37BE-4969-93F3-245476B3E612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3218" y="2472313"/>
            <a:ext cx="2329910" cy="0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57">
            <a:extLst>
              <a:ext uri="{FF2B5EF4-FFF2-40B4-BE49-F238E27FC236}">
                <a16:creationId xmlns:a16="http://schemas.microsoft.com/office/drawing/2014/main" id="{DBB37541-A1D2-46F3-A73F-44CE9932C403}"/>
              </a:ext>
            </a:extLst>
          </p:cNvPr>
          <p:cNvSpPr/>
          <p:nvPr/>
        </p:nvSpPr>
        <p:spPr bwMode="auto">
          <a:xfrm>
            <a:off x="8106432" y="3430158"/>
            <a:ext cx="1404000" cy="7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카드대행사</a:t>
            </a: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0002A077-D133-4E7F-8FCB-6465D2244022}"/>
              </a:ext>
            </a:extLst>
          </p:cNvPr>
          <p:cNvSpPr/>
          <p:nvPr/>
        </p:nvSpPr>
        <p:spPr>
          <a:xfrm>
            <a:off x="345516" y="2721828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카드고객</a:t>
            </a:r>
          </a:p>
        </p:txBody>
      </p:sp>
      <p:sp>
        <p:nvSpPr>
          <p:cNvPr id="19" name="Rectangle 77">
            <a:extLst>
              <a:ext uri="{FF2B5EF4-FFF2-40B4-BE49-F238E27FC236}">
                <a16:creationId xmlns:a16="http://schemas.microsoft.com/office/drawing/2014/main" id="{501EC6FB-B0B8-4847-A02A-7E4CD104B0B9}"/>
              </a:ext>
            </a:extLst>
          </p:cNvPr>
          <p:cNvSpPr/>
          <p:nvPr/>
        </p:nvSpPr>
        <p:spPr>
          <a:xfrm>
            <a:off x="1640459" y="2777201"/>
            <a:ext cx="10807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 앱에서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 신청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ACB348-043A-494B-9A26-CD354408294D}"/>
              </a:ext>
            </a:extLst>
          </p:cNvPr>
          <p:cNvSpPr txBox="1"/>
          <p:nvPr/>
        </p:nvSpPr>
        <p:spPr>
          <a:xfrm>
            <a:off x="4368035" y="2646727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110">
            <a:extLst>
              <a:ext uri="{FF2B5EF4-FFF2-40B4-BE49-F238E27FC236}">
                <a16:creationId xmlns:a16="http://schemas.microsoft.com/office/drawing/2014/main" id="{E674B76E-F5E6-42CA-A252-C023A99B71D3}"/>
              </a:ext>
            </a:extLst>
          </p:cNvPr>
          <p:cNvCxnSpPr>
            <a:cxnSpLocks/>
            <a:stCxn id="31" idx="0"/>
          </p:cNvCxnSpPr>
          <p:nvPr/>
        </p:nvCxnSpPr>
        <p:spPr bwMode="auto">
          <a:xfrm>
            <a:off x="3868477" y="2684050"/>
            <a:ext cx="2" cy="865129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FEBB537-5DDE-4B61-ACF5-6EA69F1A4A53}"/>
              </a:ext>
            </a:extLst>
          </p:cNvPr>
          <p:cNvSpPr txBox="1"/>
          <p:nvPr/>
        </p:nvSpPr>
        <p:spPr>
          <a:xfrm>
            <a:off x="5434052" y="3288370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en-US" altLang="ko-KR" sz="1050" b="1" kern="0" dirty="0">
                <a:solidFill>
                  <a:srgbClr val="000000"/>
                </a:solidFill>
              </a:rPr>
              <a:t>EDMS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30" name="Straight Arrow Connector 121">
            <a:extLst>
              <a:ext uri="{FF2B5EF4-FFF2-40B4-BE49-F238E27FC236}">
                <a16:creationId xmlns:a16="http://schemas.microsoft.com/office/drawing/2014/main" id="{DD885555-9069-44C6-9143-AF79B96271A2}"/>
              </a:ext>
            </a:extLst>
          </p:cNvPr>
          <p:cNvCxnSpPr>
            <a:cxnSpLocks/>
          </p:cNvCxnSpPr>
          <p:nvPr/>
        </p:nvCxnSpPr>
        <p:spPr bwMode="auto">
          <a:xfrm>
            <a:off x="3904289" y="3113533"/>
            <a:ext cx="1656000" cy="0"/>
          </a:xfrm>
          <a:prstGeom prst="bentConnector3">
            <a:avLst>
              <a:gd name="adj1" fmla="val 50000"/>
            </a:avLst>
          </a:prstGeom>
          <a:ln w="79375" cmpd="dbl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CD9E7C8-7BF6-49BD-AE23-1D9BC905E9E1}"/>
              </a:ext>
            </a:extLst>
          </p:cNvPr>
          <p:cNvSpPr txBox="1"/>
          <p:nvPr/>
        </p:nvSpPr>
        <p:spPr>
          <a:xfrm>
            <a:off x="3532973" y="2684050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33" name="원통 125">
            <a:extLst>
              <a:ext uri="{FF2B5EF4-FFF2-40B4-BE49-F238E27FC236}">
                <a16:creationId xmlns:a16="http://schemas.microsoft.com/office/drawing/2014/main" id="{280D5824-2350-43FC-BC73-B02BB777166B}"/>
              </a:ext>
            </a:extLst>
          </p:cNvPr>
          <p:cNvSpPr/>
          <p:nvPr/>
        </p:nvSpPr>
        <p:spPr>
          <a:xfrm rot="5400000">
            <a:off x="2031528" y="1959736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b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(SSL)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55" name="Oval 23">
            <a:extLst>
              <a:ext uri="{FF2B5EF4-FFF2-40B4-BE49-F238E27FC236}">
                <a16:creationId xmlns:a16="http://schemas.microsoft.com/office/drawing/2014/main" id="{BC21D3FC-C62D-456A-BAB4-BBE311628504}"/>
              </a:ext>
            </a:extLst>
          </p:cNvPr>
          <p:cNvSpPr/>
          <p:nvPr/>
        </p:nvSpPr>
        <p:spPr bwMode="auto">
          <a:xfrm>
            <a:off x="2891534" y="2371400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6" name="Oval 100">
            <a:extLst>
              <a:ext uri="{FF2B5EF4-FFF2-40B4-BE49-F238E27FC236}">
                <a16:creationId xmlns:a16="http://schemas.microsoft.com/office/drawing/2014/main" id="{701BC242-BFED-42DD-B021-6215198C4834}"/>
              </a:ext>
            </a:extLst>
          </p:cNvPr>
          <p:cNvSpPr/>
          <p:nvPr/>
        </p:nvSpPr>
        <p:spPr bwMode="auto">
          <a:xfrm>
            <a:off x="5069421" y="3005533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7" name="Oval 101">
            <a:extLst>
              <a:ext uri="{FF2B5EF4-FFF2-40B4-BE49-F238E27FC236}">
                <a16:creationId xmlns:a16="http://schemas.microsoft.com/office/drawing/2014/main" id="{AB2C7B89-7C00-4BA6-AD04-AE4C59F8AC62}"/>
              </a:ext>
            </a:extLst>
          </p:cNvPr>
          <p:cNvSpPr/>
          <p:nvPr/>
        </p:nvSpPr>
        <p:spPr bwMode="auto">
          <a:xfrm>
            <a:off x="3579044" y="3111574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63" name="원통 125">
            <a:extLst>
              <a:ext uri="{FF2B5EF4-FFF2-40B4-BE49-F238E27FC236}">
                <a16:creationId xmlns:a16="http://schemas.microsoft.com/office/drawing/2014/main" id="{C6D87774-8698-4C30-87DF-F0652417C9AD}"/>
              </a:ext>
            </a:extLst>
          </p:cNvPr>
          <p:cNvSpPr/>
          <p:nvPr/>
        </p:nvSpPr>
        <p:spPr>
          <a:xfrm rot="5400000">
            <a:off x="7119211" y="3289197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endParaRPr lang="en-US" altLang="ko-KR" sz="900" b="1" i="1" kern="0" dirty="0">
              <a:latin typeface="맑은 고딕"/>
              <a:ea typeface="맑은 고딕" panose="020B0503020000020004" pitchFamily="50" charset="-127"/>
            </a:endParaRPr>
          </a:p>
          <a:p>
            <a:pPr algn="ctr" defTabSz="914361" latinLnBrk="0">
              <a:defRPr/>
            </a:pP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전용선</a:t>
            </a: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+VPN)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9" name="Rectangle 75">
            <a:extLst>
              <a:ext uri="{FF2B5EF4-FFF2-40B4-BE49-F238E27FC236}">
                <a16:creationId xmlns:a16="http://schemas.microsoft.com/office/drawing/2014/main" id="{2D5A9BF0-50A1-4B9F-810D-8EC57D87CB22}"/>
              </a:ext>
            </a:extLst>
          </p:cNvPr>
          <p:cNvSpPr/>
          <p:nvPr/>
        </p:nvSpPr>
        <p:spPr>
          <a:xfrm>
            <a:off x="6700804" y="3982673"/>
            <a:ext cx="11304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 발급 요청</a:t>
            </a:r>
            <a:br>
              <a:rPr lang="en-US" altLang="ko-KR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 전달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Oval 105">
            <a:extLst>
              <a:ext uri="{FF2B5EF4-FFF2-40B4-BE49-F238E27FC236}">
                <a16:creationId xmlns:a16="http://schemas.microsoft.com/office/drawing/2014/main" id="{05CA3C79-57AA-4F4F-9AF4-3B4D12550A2C}"/>
              </a:ext>
            </a:extLst>
          </p:cNvPr>
          <p:cNvSpPr/>
          <p:nvPr/>
        </p:nvSpPr>
        <p:spPr bwMode="auto">
          <a:xfrm>
            <a:off x="6402282" y="3707020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5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8C97C0-C34E-4961-9016-3F1FFA9C92CA}"/>
              </a:ext>
            </a:extLst>
          </p:cNvPr>
          <p:cNvSpPr txBox="1"/>
          <p:nvPr/>
        </p:nvSpPr>
        <p:spPr>
          <a:xfrm>
            <a:off x="3447981" y="5192156"/>
            <a:ext cx="756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en-US" sz="1050" b="1" kern="0" dirty="0">
                <a:solidFill>
                  <a:srgbClr val="000000"/>
                </a:solidFill>
              </a:rPr>
              <a:t>CSS</a:t>
            </a:r>
          </a:p>
        </p:txBody>
      </p:sp>
      <p:cxnSp>
        <p:nvCxnSpPr>
          <p:cNvPr id="73" name="Straight Arrow Connector 131">
            <a:extLst>
              <a:ext uri="{FF2B5EF4-FFF2-40B4-BE49-F238E27FC236}">
                <a16:creationId xmlns:a16="http://schemas.microsoft.com/office/drawing/2014/main" id="{D6A8EA94-C854-4506-8245-FFD1882B99E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3661" y="4062594"/>
            <a:ext cx="4818" cy="600574"/>
          </a:xfrm>
          <a:prstGeom prst="straightConnector1">
            <a:avLst/>
          </a:prstGeom>
          <a:ln w="79375" cmpd="dbl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7F5D67-0057-4E70-9759-379BF39B73BA}"/>
              </a:ext>
            </a:extLst>
          </p:cNvPr>
          <p:cNvSpPr txBox="1"/>
          <p:nvPr/>
        </p:nvSpPr>
        <p:spPr>
          <a:xfrm>
            <a:off x="3483258" y="4060151"/>
            <a:ext cx="756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카드계정계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75" name="Oval 150">
            <a:extLst>
              <a:ext uri="{FF2B5EF4-FFF2-40B4-BE49-F238E27FC236}">
                <a16:creationId xmlns:a16="http://schemas.microsoft.com/office/drawing/2014/main" id="{013C2ECF-7346-407C-B3B1-01E95B52B5E4}"/>
              </a:ext>
            </a:extLst>
          </p:cNvPr>
          <p:cNvSpPr/>
          <p:nvPr/>
        </p:nvSpPr>
        <p:spPr bwMode="auto">
          <a:xfrm>
            <a:off x="3572236" y="4318428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4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76" name="Group 94">
            <a:extLst>
              <a:ext uri="{FF2B5EF4-FFF2-40B4-BE49-F238E27FC236}">
                <a16:creationId xmlns:a16="http://schemas.microsoft.com/office/drawing/2014/main" id="{687C945A-F541-4393-8DDE-998DCE8330A9}"/>
              </a:ext>
            </a:extLst>
          </p:cNvPr>
          <p:cNvGrpSpPr/>
          <p:nvPr/>
        </p:nvGrpSpPr>
        <p:grpSpPr>
          <a:xfrm>
            <a:off x="7632466" y="1298757"/>
            <a:ext cx="2165159" cy="408317"/>
            <a:chOff x="7957077" y="1488357"/>
            <a:chExt cx="2310335" cy="408317"/>
          </a:xfrm>
        </p:grpSpPr>
        <p:cxnSp>
          <p:nvCxnSpPr>
            <p:cNvPr id="77" name="Straight Arrow Connector 95">
              <a:extLst>
                <a:ext uri="{FF2B5EF4-FFF2-40B4-BE49-F238E27FC236}">
                  <a16:creationId xmlns:a16="http://schemas.microsoft.com/office/drawing/2014/main" id="{EC353EEC-0C35-48DE-BD6E-64D3A264BE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599801"/>
              <a:ext cx="268897" cy="0"/>
            </a:xfrm>
            <a:prstGeom prst="straightConnector1">
              <a:avLst/>
            </a:prstGeom>
            <a:ln w="69850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98">
              <a:extLst>
                <a:ext uri="{FF2B5EF4-FFF2-40B4-BE49-F238E27FC236}">
                  <a16:creationId xmlns:a16="http://schemas.microsoft.com/office/drawing/2014/main" id="{3004E8FF-67C8-4F7D-A49F-7D6E7E4F92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778246"/>
              <a:ext cx="268897" cy="0"/>
            </a:xfrm>
            <a:prstGeom prst="straightConnector1">
              <a:avLst/>
            </a:prstGeom>
            <a:ln w="69850" cmpd="dbl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65D554F-5F88-4E24-BA08-F3FCE7B8CEAE}"/>
                </a:ext>
              </a:extLst>
            </p:cNvPr>
            <p:cNvSpPr txBox="1"/>
            <p:nvPr/>
          </p:nvSpPr>
          <p:spPr>
            <a:xfrm>
              <a:off x="8160097" y="1488357"/>
              <a:ext cx="2107315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주요 데이터 흐름</a:t>
              </a:r>
              <a:r>
                <a:rPr lang="en-US" altLang="ko-KR" sz="900" dirty="0"/>
                <a:t>(CHD, SAD, PII)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그 외 데이터 흐름</a:t>
              </a:r>
            </a:p>
          </p:txBody>
        </p:sp>
      </p:grpSp>
      <p:pic>
        <p:nvPicPr>
          <p:cNvPr id="80" name="Picture 16" descr="Customer, person, people, woman, user, client Free Icon of Vista People  Icons">
            <a:extLst>
              <a:ext uri="{FF2B5EF4-FFF2-40B4-BE49-F238E27FC236}">
                <a16:creationId xmlns:a16="http://schemas.microsoft.com/office/drawing/2014/main" id="{3E1D7916-626F-4E9D-A641-307B3A64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3" y="2097811"/>
            <a:ext cx="636921" cy="63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15" descr="Picture37">
            <a:extLst>
              <a:ext uri="{FF2B5EF4-FFF2-40B4-BE49-F238E27FC236}">
                <a16:creationId xmlns:a16="http://schemas.microsoft.com/office/drawing/2014/main" id="{2C8B1901-3D50-418C-944E-11057AC04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584511" y="2811819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115" descr="Picture37">
            <a:extLst>
              <a:ext uri="{FF2B5EF4-FFF2-40B4-BE49-F238E27FC236}">
                <a16:creationId xmlns:a16="http://schemas.microsoft.com/office/drawing/2014/main" id="{0FCF518D-C0CA-4673-A522-D87D6370F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683432" y="3549179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115" descr="Picture37">
            <a:extLst>
              <a:ext uri="{FF2B5EF4-FFF2-40B4-BE49-F238E27FC236}">
                <a16:creationId xmlns:a16="http://schemas.microsoft.com/office/drawing/2014/main" id="{FD4C199E-4702-4D2C-A51C-A3E77939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683432" y="2188839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" name="Picture 115" descr="Picture37">
            <a:extLst>
              <a:ext uri="{FF2B5EF4-FFF2-40B4-BE49-F238E27FC236}">
                <a16:creationId xmlns:a16="http://schemas.microsoft.com/office/drawing/2014/main" id="{EE23D994-788C-4F7B-8948-6BE73D9B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678614" y="4663168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5" name="그룹 94">
            <a:extLst>
              <a:ext uri="{FF2B5EF4-FFF2-40B4-BE49-F238E27FC236}">
                <a16:creationId xmlns:a16="http://schemas.microsoft.com/office/drawing/2014/main" id="{6E3988A4-7ED6-44A9-90E6-84778BBEDA08}"/>
              </a:ext>
            </a:extLst>
          </p:cNvPr>
          <p:cNvGrpSpPr/>
          <p:nvPr/>
        </p:nvGrpSpPr>
        <p:grpSpPr>
          <a:xfrm>
            <a:off x="4541539" y="2229545"/>
            <a:ext cx="355972" cy="307291"/>
            <a:chOff x="8545418" y="2678341"/>
            <a:chExt cx="355972" cy="307291"/>
          </a:xfrm>
        </p:grpSpPr>
        <p:sp>
          <p:nvSpPr>
            <p:cNvPr id="96" name="원통형 95">
              <a:extLst>
                <a:ext uri="{FF2B5EF4-FFF2-40B4-BE49-F238E27FC236}">
                  <a16:creationId xmlns:a16="http://schemas.microsoft.com/office/drawing/2014/main" id="{AB0415C1-DB89-4BDC-861B-C3F8657885E4}"/>
                </a:ext>
              </a:extLst>
            </p:cNvPr>
            <p:cNvSpPr/>
            <p:nvPr/>
          </p:nvSpPr>
          <p:spPr>
            <a:xfrm>
              <a:off x="8545418" y="2842511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원통형 96">
              <a:extLst>
                <a:ext uri="{FF2B5EF4-FFF2-40B4-BE49-F238E27FC236}">
                  <a16:creationId xmlns:a16="http://schemas.microsoft.com/office/drawing/2014/main" id="{CB046153-6F05-49DA-B905-1579C3417B96}"/>
                </a:ext>
              </a:extLst>
            </p:cNvPr>
            <p:cNvSpPr/>
            <p:nvPr/>
          </p:nvSpPr>
          <p:spPr>
            <a:xfrm>
              <a:off x="8545418" y="2760433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8" name="원통형 97">
              <a:extLst>
                <a:ext uri="{FF2B5EF4-FFF2-40B4-BE49-F238E27FC236}">
                  <a16:creationId xmlns:a16="http://schemas.microsoft.com/office/drawing/2014/main" id="{556B5333-DFCB-4373-9C22-62CD04CF5DCE}"/>
                </a:ext>
              </a:extLst>
            </p:cNvPr>
            <p:cNvSpPr/>
            <p:nvPr/>
          </p:nvSpPr>
          <p:spPr>
            <a:xfrm>
              <a:off x="8545418" y="2678341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2B65B303-67F0-405B-BB18-7E94C9267B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9" y="2292458"/>
            <a:ext cx="422959" cy="422959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5C985745-9DB3-4BB3-A45A-759293968D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51" y="2963759"/>
            <a:ext cx="299548" cy="299548"/>
          </a:xfrm>
          <a:prstGeom prst="rect">
            <a:avLst/>
          </a:prstGeom>
        </p:spPr>
      </p:pic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6036B158-DC0B-4786-A151-982B708F5628}"/>
              </a:ext>
            </a:extLst>
          </p:cNvPr>
          <p:cNvGrpSpPr/>
          <p:nvPr/>
        </p:nvGrpSpPr>
        <p:grpSpPr>
          <a:xfrm>
            <a:off x="4518059" y="2050895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9B2393D0-ECB8-40D6-AD90-9C9BC74FC082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44" name="Group 4">
              <a:extLst>
                <a:ext uri="{FF2B5EF4-FFF2-40B4-BE49-F238E27FC236}">
                  <a16:creationId xmlns:a16="http://schemas.microsoft.com/office/drawing/2014/main" id="{7D608DE9-2CAF-43E3-80BF-375EE48C7DD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145" name="Freeform 5">
                <a:extLst>
                  <a:ext uri="{FF2B5EF4-FFF2-40B4-BE49-F238E27FC236}">
                    <a16:creationId xmlns:a16="http://schemas.microsoft.com/office/drawing/2014/main" id="{4B2CEFC9-5B33-4AC8-82C4-BE0062E0FE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6">
                <a:extLst>
                  <a:ext uri="{FF2B5EF4-FFF2-40B4-BE49-F238E27FC236}">
                    <a16:creationId xmlns:a16="http://schemas.microsoft.com/office/drawing/2014/main" id="{1D1C03A7-C989-4B9E-9682-A9119F9B064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7">
                <a:extLst>
                  <a:ext uri="{FF2B5EF4-FFF2-40B4-BE49-F238E27FC236}">
                    <a16:creationId xmlns:a16="http://schemas.microsoft.com/office/drawing/2014/main" id="{4BAF0626-6944-4C19-813F-85D55F58F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">
                <a:extLst>
                  <a:ext uri="{FF2B5EF4-FFF2-40B4-BE49-F238E27FC236}">
                    <a16:creationId xmlns:a16="http://schemas.microsoft.com/office/drawing/2014/main" id="{653F5AD7-E03B-4C70-B2C0-C21CBB87CE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A4EE18B7-C6CE-48CA-B434-F61FB721C7FB}"/>
              </a:ext>
            </a:extLst>
          </p:cNvPr>
          <p:cNvGrpSpPr/>
          <p:nvPr/>
        </p:nvGrpSpPr>
        <p:grpSpPr>
          <a:xfrm>
            <a:off x="4495836" y="2829901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10C96D46-53DD-453D-B3A7-BCF47CCF7E49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65" name="Group 4">
              <a:extLst>
                <a:ext uri="{FF2B5EF4-FFF2-40B4-BE49-F238E27FC236}">
                  <a16:creationId xmlns:a16="http://schemas.microsoft.com/office/drawing/2014/main" id="{42E80EC1-4ABC-4FD3-A594-6D31A869D2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166" name="Freeform 5">
                <a:extLst>
                  <a:ext uri="{FF2B5EF4-FFF2-40B4-BE49-F238E27FC236}">
                    <a16:creationId xmlns:a16="http://schemas.microsoft.com/office/drawing/2014/main" id="{052C4BB0-43F6-4460-954D-298CD8978B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6">
                <a:extLst>
                  <a:ext uri="{FF2B5EF4-FFF2-40B4-BE49-F238E27FC236}">
                    <a16:creationId xmlns:a16="http://schemas.microsoft.com/office/drawing/2014/main" id="{38FC9BCE-9429-4C0D-8E89-56F12212B58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7">
                <a:extLst>
                  <a:ext uri="{FF2B5EF4-FFF2-40B4-BE49-F238E27FC236}">
                    <a16:creationId xmlns:a16="http://schemas.microsoft.com/office/drawing/2014/main" id="{C5C21E8C-7B51-4FE4-8A84-E3F31FA26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8">
                <a:extLst>
                  <a:ext uri="{FF2B5EF4-FFF2-40B4-BE49-F238E27FC236}">
                    <a16:creationId xmlns:a16="http://schemas.microsoft.com/office/drawing/2014/main" id="{8BBF719C-C4A3-4C5E-B9B9-EA4B75FD89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6A9B014E-F365-4825-9C40-FEAC5C707019}"/>
              </a:ext>
            </a:extLst>
          </p:cNvPr>
          <p:cNvGrpSpPr/>
          <p:nvPr/>
        </p:nvGrpSpPr>
        <p:grpSpPr>
          <a:xfrm>
            <a:off x="6772374" y="3393452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2827952-A400-42C9-AD47-DC08AC61AF1D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79" name="Group 4">
              <a:extLst>
                <a:ext uri="{FF2B5EF4-FFF2-40B4-BE49-F238E27FC236}">
                  <a16:creationId xmlns:a16="http://schemas.microsoft.com/office/drawing/2014/main" id="{08906FDC-E942-4703-98A5-5CBED3CF23C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180" name="Freeform 5">
                <a:extLst>
                  <a:ext uri="{FF2B5EF4-FFF2-40B4-BE49-F238E27FC236}">
                    <a16:creationId xmlns:a16="http://schemas.microsoft.com/office/drawing/2014/main" id="{E151FEA3-192E-4FCA-B3F4-A243407679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6">
                <a:extLst>
                  <a:ext uri="{FF2B5EF4-FFF2-40B4-BE49-F238E27FC236}">
                    <a16:creationId xmlns:a16="http://schemas.microsoft.com/office/drawing/2014/main" id="{2FD8901E-2416-44DD-9656-913D0185ED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7">
                <a:extLst>
                  <a:ext uri="{FF2B5EF4-FFF2-40B4-BE49-F238E27FC236}">
                    <a16:creationId xmlns:a16="http://schemas.microsoft.com/office/drawing/2014/main" id="{77291FB6-D03A-4385-BCC5-4291369259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8">
                <a:extLst>
                  <a:ext uri="{FF2B5EF4-FFF2-40B4-BE49-F238E27FC236}">
                    <a16:creationId xmlns:a16="http://schemas.microsoft.com/office/drawing/2014/main" id="{BDDD583B-3487-46CD-86AE-27D3810D54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10BC59AD-6BB4-42CA-B4F4-5628D090157B}"/>
              </a:ext>
            </a:extLst>
          </p:cNvPr>
          <p:cNvGrpSpPr/>
          <p:nvPr/>
        </p:nvGrpSpPr>
        <p:grpSpPr>
          <a:xfrm>
            <a:off x="5576866" y="2696835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B763614E-1B5E-44EA-B1D9-CD102F7DC603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86" name="Group 4">
              <a:extLst>
                <a:ext uri="{FF2B5EF4-FFF2-40B4-BE49-F238E27FC236}">
                  <a16:creationId xmlns:a16="http://schemas.microsoft.com/office/drawing/2014/main" id="{ADFF2E86-F6B7-487D-B7EB-FAC7DC4E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187" name="Freeform 5">
                <a:extLst>
                  <a:ext uri="{FF2B5EF4-FFF2-40B4-BE49-F238E27FC236}">
                    <a16:creationId xmlns:a16="http://schemas.microsoft.com/office/drawing/2014/main" id="{7D8D48FE-BD49-4788-92F2-DDDFBB88D8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6">
                <a:extLst>
                  <a:ext uri="{FF2B5EF4-FFF2-40B4-BE49-F238E27FC236}">
                    <a16:creationId xmlns:a16="http://schemas.microsoft.com/office/drawing/2014/main" id="{13D57F0D-2163-4141-B2D8-B6F642201D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7">
                <a:extLst>
                  <a:ext uri="{FF2B5EF4-FFF2-40B4-BE49-F238E27FC236}">
                    <a16:creationId xmlns:a16="http://schemas.microsoft.com/office/drawing/2014/main" id="{4C8F433D-2CC0-4C5A-94B5-6B259BABC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">
                <a:extLst>
                  <a:ext uri="{FF2B5EF4-FFF2-40B4-BE49-F238E27FC236}">
                    <a16:creationId xmlns:a16="http://schemas.microsoft.com/office/drawing/2014/main" id="{E2A952C6-1792-4412-8FE1-FB65582178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211318-FE51-4D8B-80B3-931AF343779C}"/>
              </a:ext>
            </a:extLst>
          </p:cNvPr>
          <p:cNvGrpSpPr/>
          <p:nvPr/>
        </p:nvGrpSpPr>
        <p:grpSpPr>
          <a:xfrm>
            <a:off x="4368035" y="3845703"/>
            <a:ext cx="671008" cy="728456"/>
            <a:chOff x="4368035" y="6084078"/>
            <a:chExt cx="671008" cy="72845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A29A81-DC0A-444D-A574-FAF7DF2F88EE}"/>
                </a:ext>
              </a:extLst>
            </p:cNvPr>
            <p:cNvSpPr txBox="1"/>
            <p:nvPr/>
          </p:nvSpPr>
          <p:spPr>
            <a:xfrm>
              <a:off x="4368035" y="6650951"/>
              <a:ext cx="671008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ko-KR" altLang="en-US" sz="1050" b="1" kern="0" dirty="0">
                  <a:solidFill>
                    <a:srgbClr val="000000"/>
                  </a:solidFill>
                </a:rPr>
                <a:t>계정계</a:t>
              </a:r>
              <a:r>
                <a:rPr lang="en-US" altLang="ko-KR" sz="1050" b="1" kern="0" dirty="0">
                  <a:solidFill>
                    <a:srgbClr val="000000"/>
                  </a:solidFill>
                </a:rPr>
                <a:t>DB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39CC40A-7501-4C8D-8F84-8590C0A71DB8}"/>
                </a:ext>
              </a:extLst>
            </p:cNvPr>
            <p:cNvGrpSpPr/>
            <p:nvPr/>
          </p:nvGrpSpPr>
          <p:grpSpPr>
            <a:xfrm>
              <a:off x="4518059" y="6084078"/>
              <a:ext cx="379452" cy="490191"/>
              <a:chOff x="4518059" y="3417078"/>
              <a:chExt cx="379452" cy="490191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E41FFCA1-6AF6-4126-BDD3-83C3838334FD}"/>
                  </a:ext>
                </a:extLst>
              </p:cNvPr>
              <p:cNvGrpSpPr/>
              <p:nvPr/>
            </p:nvGrpSpPr>
            <p:grpSpPr>
              <a:xfrm>
                <a:off x="4541539" y="3599978"/>
                <a:ext cx="355972" cy="307291"/>
                <a:chOff x="8545418" y="2678341"/>
                <a:chExt cx="355972" cy="307291"/>
              </a:xfrm>
            </p:grpSpPr>
            <p:sp>
              <p:nvSpPr>
                <p:cNvPr id="92" name="원통형 91">
                  <a:extLst>
                    <a:ext uri="{FF2B5EF4-FFF2-40B4-BE49-F238E27FC236}">
                      <a16:creationId xmlns:a16="http://schemas.microsoft.com/office/drawing/2014/main" id="{046EBDB2-AA46-4A32-961D-A596CBF47C05}"/>
                    </a:ext>
                  </a:extLst>
                </p:cNvPr>
                <p:cNvSpPr/>
                <p:nvPr/>
              </p:nvSpPr>
              <p:spPr>
                <a:xfrm>
                  <a:off x="8545418" y="2842511"/>
                  <a:ext cx="355972" cy="143121"/>
                </a:xfrm>
                <a:prstGeom prst="can">
                  <a:avLst>
                    <a:gd name="adj" fmla="val 41749"/>
                  </a:avLst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762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93" name="원통형 92">
                  <a:extLst>
                    <a:ext uri="{FF2B5EF4-FFF2-40B4-BE49-F238E27FC236}">
                      <a16:creationId xmlns:a16="http://schemas.microsoft.com/office/drawing/2014/main" id="{F84F0FC4-CD19-4269-8BB8-9F5792AA9D38}"/>
                    </a:ext>
                  </a:extLst>
                </p:cNvPr>
                <p:cNvSpPr/>
                <p:nvPr/>
              </p:nvSpPr>
              <p:spPr>
                <a:xfrm>
                  <a:off x="8545418" y="2760433"/>
                  <a:ext cx="355972" cy="143121"/>
                </a:xfrm>
                <a:prstGeom prst="can">
                  <a:avLst>
                    <a:gd name="adj" fmla="val 41749"/>
                  </a:avLst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762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94" name="원통형 93">
                  <a:extLst>
                    <a:ext uri="{FF2B5EF4-FFF2-40B4-BE49-F238E27FC236}">
                      <a16:creationId xmlns:a16="http://schemas.microsoft.com/office/drawing/2014/main" id="{DE3803FB-2129-4B9D-9F13-E2665EFB33E2}"/>
                    </a:ext>
                  </a:extLst>
                </p:cNvPr>
                <p:cNvSpPr/>
                <p:nvPr/>
              </p:nvSpPr>
              <p:spPr>
                <a:xfrm>
                  <a:off x="8545418" y="2678341"/>
                  <a:ext cx="355972" cy="143121"/>
                </a:xfrm>
                <a:prstGeom prst="can">
                  <a:avLst>
                    <a:gd name="adj" fmla="val 41749"/>
                  </a:avLst>
                </a:prstGeom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762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205" name="그룹 204">
                <a:extLst>
                  <a:ext uri="{FF2B5EF4-FFF2-40B4-BE49-F238E27FC236}">
                    <a16:creationId xmlns:a16="http://schemas.microsoft.com/office/drawing/2014/main" id="{6485F1D2-E624-4CF9-AE32-10D48C7C86BF}"/>
                  </a:ext>
                </a:extLst>
              </p:cNvPr>
              <p:cNvGrpSpPr/>
              <p:nvPr/>
            </p:nvGrpSpPr>
            <p:grpSpPr>
              <a:xfrm>
                <a:off x="4518059" y="3417078"/>
                <a:ext cx="198250" cy="254845"/>
                <a:chOff x="1913126" y="2655622"/>
                <a:chExt cx="198250" cy="254845"/>
              </a:xfrm>
              <a:solidFill>
                <a:schemeClr val="tx1">
                  <a:lumMod val="40000"/>
                  <a:lumOff val="60000"/>
                </a:schemeClr>
              </a:solidFill>
            </p:grpSpPr>
            <p:sp>
              <p:nvSpPr>
                <p:cNvPr id="206" name="자유형: 도형 205">
                  <a:extLst>
                    <a:ext uri="{FF2B5EF4-FFF2-40B4-BE49-F238E27FC236}">
                      <a16:creationId xmlns:a16="http://schemas.microsoft.com/office/drawing/2014/main" id="{00057AF8-8D90-4128-86C8-E85F9BD18E5D}"/>
                    </a:ext>
                  </a:extLst>
                </p:cNvPr>
                <p:cNvSpPr/>
                <p:nvPr/>
              </p:nvSpPr>
              <p:spPr>
                <a:xfrm>
                  <a:off x="1919795" y="2664431"/>
                  <a:ext cx="184911" cy="241515"/>
                </a:xfrm>
                <a:custGeom>
                  <a:avLst/>
                  <a:gdLst>
                    <a:gd name="connsiteX0" fmla="*/ 107995 w 218632"/>
                    <a:gd name="connsiteY0" fmla="*/ 0 h 293723"/>
                    <a:gd name="connsiteX1" fmla="*/ 139019 w 218632"/>
                    <a:gd name="connsiteY1" fmla="*/ 6263 h 293723"/>
                    <a:gd name="connsiteX2" fmla="*/ 187699 w 218632"/>
                    <a:gd name="connsiteY2" fmla="*/ 79705 h 293723"/>
                    <a:gd name="connsiteX3" fmla="*/ 187699 w 218632"/>
                    <a:gd name="connsiteY3" fmla="*/ 113466 h 293723"/>
                    <a:gd name="connsiteX4" fmla="*/ 218632 w 218632"/>
                    <a:gd name="connsiteY4" fmla="*/ 113466 h 293723"/>
                    <a:gd name="connsiteX5" fmla="*/ 218632 w 218632"/>
                    <a:gd name="connsiteY5" fmla="*/ 293723 h 293723"/>
                    <a:gd name="connsiteX6" fmla="*/ 0 w 218632"/>
                    <a:gd name="connsiteY6" fmla="*/ 293723 h 293723"/>
                    <a:gd name="connsiteX7" fmla="*/ 0 w 218632"/>
                    <a:gd name="connsiteY7" fmla="*/ 113466 h 293723"/>
                    <a:gd name="connsiteX8" fmla="*/ 28290 w 218632"/>
                    <a:gd name="connsiteY8" fmla="*/ 113466 h 293723"/>
                    <a:gd name="connsiteX9" fmla="*/ 28290 w 218632"/>
                    <a:gd name="connsiteY9" fmla="*/ 79705 h 293723"/>
                    <a:gd name="connsiteX10" fmla="*/ 76970 w 218632"/>
                    <a:gd name="connsiteY10" fmla="*/ 6263 h 293723"/>
                    <a:gd name="connsiteX11" fmla="*/ 107994 w 218632"/>
                    <a:gd name="connsiteY11" fmla="*/ 0 h 293723"/>
                    <a:gd name="connsiteX12" fmla="*/ 107995 w 218632"/>
                    <a:gd name="connsiteY12" fmla="*/ 0 h 293723"/>
                    <a:gd name="connsiteX13" fmla="*/ 107995 w 218632"/>
                    <a:gd name="connsiteY13" fmla="*/ 0 h 2937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8632" h="293723">
                      <a:moveTo>
                        <a:pt x="107995" y="0"/>
                      </a:moveTo>
                      <a:lnTo>
                        <a:pt x="139019" y="6263"/>
                      </a:lnTo>
                      <a:cubicBezTo>
                        <a:pt x="167626" y="18363"/>
                        <a:pt x="187699" y="46690"/>
                        <a:pt x="187699" y="79705"/>
                      </a:cubicBezTo>
                      <a:lnTo>
                        <a:pt x="187699" y="113466"/>
                      </a:lnTo>
                      <a:lnTo>
                        <a:pt x="218632" y="113466"/>
                      </a:lnTo>
                      <a:lnTo>
                        <a:pt x="218632" y="293723"/>
                      </a:lnTo>
                      <a:lnTo>
                        <a:pt x="0" y="293723"/>
                      </a:lnTo>
                      <a:lnTo>
                        <a:pt x="0" y="113466"/>
                      </a:lnTo>
                      <a:lnTo>
                        <a:pt x="28290" y="113466"/>
                      </a:lnTo>
                      <a:lnTo>
                        <a:pt x="28290" y="79705"/>
                      </a:lnTo>
                      <a:cubicBezTo>
                        <a:pt x="28290" y="46690"/>
                        <a:pt x="48363" y="18363"/>
                        <a:pt x="76970" y="6263"/>
                      </a:cubicBezTo>
                      <a:close/>
                      <a:moveTo>
                        <a:pt x="107994" y="0"/>
                      </a:moveTo>
                      <a:lnTo>
                        <a:pt x="107995" y="0"/>
                      </a:lnTo>
                      <a:lnTo>
                        <a:pt x="107995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07" name="Group 4">
                  <a:extLst>
                    <a:ext uri="{FF2B5EF4-FFF2-40B4-BE49-F238E27FC236}">
                      <a16:creationId xmlns:a16="http://schemas.microsoft.com/office/drawing/2014/main" id="{BB370C9B-88DB-415D-8DBE-7BBFF54BA19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13126" y="2655622"/>
                  <a:ext cx="198250" cy="254845"/>
                  <a:chOff x="589" y="1852"/>
                  <a:chExt cx="532" cy="710"/>
                </a:xfrm>
                <a:grpFill/>
              </p:grpSpPr>
              <p:sp>
                <p:nvSpPr>
                  <p:cNvPr id="208" name="Freeform 5">
                    <a:extLst>
                      <a:ext uri="{FF2B5EF4-FFF2-40B4-BE49-F238E27FC236}">
                        <a16:creationId xmlns:a16="http://schemas.microsoft.com/office/drawing/2014/main" id="{2CBFF1DA-9F70-4709-BAC2-0257EC61F5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89" y="2110"/>
                    <a:ext cx="532" cy="452"/>
                  </a:xfrm>
                  <a:custGeom>
                    <a:avLst/>
                    <a:gdLst>
                      <a:gd name="T0" fmla="*/ 532 w 532"/>
                      <a:gd name="T1" fmla="*/ 452 h 452"/>
                      <a:gd name="T2" fmla="*/ 0 w 532"/>
                      <a:gd name="T3" fmla="*/ 452 h 452"/>
                      <a:gd name="T4" fmla="*/ 0 w 532"/>
                      <a:gd name="T5" fmla="*/ 0 h 452"/>
                      <a:gd name="T6" fmla="*/ 532 w 532"/>
                      <a:gd name="T7" fmla="*/ 0 h 452"/>
                      <a:gd name="T8" fmla="*/ 532 w 532"/>
                      <a:gd name="T9" fmla="*/ 452 h 452"/>
                      <a:gd name="T10" fmla="*/ 18 w 532"/>
                      <a:gd name="T11" fmla="*/ 434 h 452"/>
                      <a:gd name="T12" fmla="*/ 514 w 532"/>
                      <a:gd name="T13" fmla="*/ 434 h 452"/>
                      <a:gd name="T14" fmla="*/ 514 w 532"/>
                      <a:gd name="T15" fmla="*/ 18 h 452"/>
                      <a:gd name="T16" fmla="*/ 18 w 532"/>
                      <a:gd name="T17" fmla="*/ 18 h 452"/>
                      <a:gd name="T18" fmla="*/ 18 w 532"/>
                      <a:gd name="T19" fmla="*/ 434 h 4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2" h="452">
                        <a:moveTo>
                          <a:pt x="532" y="452"/>
                        </a:moveTo>
                        <a:lnTo>
                          <a:pt x="0" y="452"/>
                        </a:lnTo>
                        <a:lnTo>
                          <a:pt x="0" y="0"/>
                        </a:lnTo>
                        <a:lnTo>
                          <a:pt x="532" y="0"/>
                        </a:lnTo>
                        <a:lnTo>
                          <a:pt x="532" y="452"/>
                        </a:lnTo>
                        <a:close/>
                        <a:moveTo>
                          <a:pt x="18" y="434"/>
                        </a:moveTo>
                        <a:lnTo>
                          <a:pt x="514" y="434"/>
                        </a:lnTo>
                        <a:lnTo>
                          <a:pt x="514" y="18"/>
                        </a:lnTo>
                        <a:lnTo>
                          <a:pt x="18" y="18"/>
                        </a:lnTo>
                        <a:lnTo>
                          <a:pt x="18" y="434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tx1">
                        <a:lumMod val="75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09" name="Freeform 6">
                    <a:extLst>
                      <a:ext uri="{FF2B5EF4-FFF2-40B4-BE49-F238E27FC236}">
                        <a16:creationId xmlns:a16="http://schemas.microsoft.com/office/drawing/2014/main" id="{6F95F117-B396-4305-AFC2-12409A8B7DA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59" y="1852"/>
                    <a:ext cx="386" cy="276"/>
                  </a:xfrm>
                  <a:custGeom>
                    <a:avLst/>
                    <a:gdLst>
                      <a:gd name="T0" fmla="*/ 0 w 386"/>
                      <a:gd name="T1" fmla="*/ 276 h 276"/>
                      <a:gd name="T2" fmla="*/ 0 w 386"/>
                      <a:gd name="T3" fmla="*/ 194 h 276"/>
                      <a:gd name="T4" fmla="*/ 4 w 386"/>
                      <a:gd name="T5" fmla="*/ 156 h 276"/>
                      <a:gd name="T6" fmla="*/ 14 w 386"/>
                      <a:gd name="T7" fmla="*/ 120 h 276"/>
                      <a:gd name="T8" fmla="*/ 32 w 386"/>
                      <a:gd name="T9" fmla="*/ 86 h 276"/>
                      <a:gd name="T10" fmla="*/ 56 w 386"/>
                      <a:gd name="T11" fmla="*/ 58 h 276"/>
                      <a:gd name="T12" fmla="*/ 84 w 386"/>
                      <a:gd name="T13" fmla="*/ 34 h 276"/>
                      <a:gd name="T14" fmla="*/ 118 w 386"/>
                      <a:gd name="T15" fmla="*/ 16 h 276"/>
                      <a:gd name="T16" fmla="*/ 154 w 386"/>
                      <a:gd name="T17" fmla="*/ 4 h 276"/>
                      <a:gd name="T18" fmla="*/ 194 w 386"/>
                      <a:gd name="T19" fmla="*/ 0 h 276"/>
                      <a:gd name="T20" fmla="*/ 212 w 386"/>
                      <a:gd name="T21" fmla="*/ 2 h 276"/>
                      <a:gd name="T22" fmla="*/ 250 w 386"/>
                      <a:gd name="T23" fmla="*/ 10 h 276"/>
                      <a:gd name="T24" fmla="*/ 286 w 386"/>
                      <a:gd name="T25" fmla="*/ 24 h 276"/>
                      <a:gd name="T26" fmla="*/ 316 w 386"/>
                      <a:gd name="T27" fmla="*/ 44 h 276"/>
                      <a:gd name="T28" fmla="*/ 342 w 386"/>
                      <a:gd name="T29" fmla="*/ 72 h 276"/>
                      <a:gd name="T30" fmla="*/ 364 w 386"/>
                      <a:gd name="T31" fmla="*/ 102 h 276"/>
                      <a:gd name="T32" fmla="*/ 378 w 386"/>
                      <a:gd name="T33" fmla="*/ 136 h 276"/>
                      <a:gd name="T34" fmla="*/ 386 w 386"/>
                      <a:gd name="T35" fmla="*/ 174 h 276"/>
                      <a:gd name="T36" fmla="*/ 386 w 386"/>
                      <a:gd name="T37" fmla="*/ 276 h 276"/>
                      <a:gd name="T38" fmla="*/ 368 w 386"/>
                      <a:gd name="T39" fmla="*/ 258 h 276"/>
                      <a:gd name="T40" fmla="*/ 368 w 386"/>
                      <a:gd name="T41" fmla="*/ 194 h 276"/>
                      <a:gd name="T42" fmla="*/ 366 w 386"/>
                      <a:gd name="T43" fmla="*/ 160 h 276"/>
                      <a:gd name="T44" fmla="*/ 356 w 386"/>
                      <a:gd name="T45" fmla="*/ 126 h 276"/>
                      <a:gd name="T46" fmla="*/ 338 w 386"/>
                      <a:gd name="T47" fmla="*/ 96 h 276"/>
                      <a:gd name="T48" fmla="*/ 318 w 386"/>
                      <a:gd name="T49" fmla="*/ 70 h 276"/>
                      <a:gd name="T50" fmla="*/ 292 w 386"/>
                      <a:gd name="T51" fmla="*/ 48 h 276"/>
                      <a:gd name="T52" fmla="*/ 262 w 386"/>
                      <a:gd name="T53" fmla="*/ 32 h 276"/>
                      <a:gd name="T54" fmla="*/ 228 w 386"/>
                      <a:gd name="T55" fmla="*/ 22 h 276"/>
                      <a:gd name="T56" fmla="*/ 194 w 386"/>
                      <a:gd name="T57" fmla="*/ 18 h 276"/>
                      <a:gd name="T58" fmla="*/ 176 w 386"/>
                      <a:gd name="T59" fmla="*/ 20 h 276"/>
                      <a:gd name="T60" fmla="*/ 140 w 386"/>
                      <a:gd name="T61" fmla="*/ 26 h 276"/>
                      <a:gd name="T62" fmla="*/ 110 w 386"/>
                      <a:gd name="T63" fmla="*/ 40 h 276"/>
                      <a:gd name="T64" fmla="*/ 82 w 386"/>
                      <a:gd name="T65" fmla="*/ 58 h 276"/>
                      <a:gd name="T66" fmla="*/ 58 w 386"/>
                      <a:gd name="T67" fmla="*/ 82 h 276"/>
                      <a:gd name="T68" fmla="*/ 38 w 386"/>
                      <a:gd name="T69" fmla="*/ 110 h 276"/>
                      <a:gd name="T70" fmla="*/ 26 w 386"/>
                      <a:gd name="T71" fmla="*/ 142 h 276"/>
                      <a:gd name="T72" fmla="*/ 18 w 386"/>
                      <a:gd name="T73" fmla="*/ 176 h 276"/>
                      <a:gd name="T74" fmla="*/ 18 w 386"/>
                      <a:gd name="T75" fmla="*/ 258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86" h="276">
                        <a:moveTo>
                          <a:pt x="386" y="276"/>
                        </a:moveTo>
                        <a:lnTo>
                          <a:pt x="0" y="276"/>
                        </a:lnTo>
                        <a:lnTo>
                          <a:pt x="0" y="194"/>
                        </a:lnTo>
                        <a:lnTo>
                          <a:pt x="0" y="194"/>
                        </a:lnTo>
                        <a:lnTo>
                          <a:pt x="0" y="174"/>
                        </a:lnTo>
                        <a:lnTo>
                          <a:pt x="4" y="156"/>
                        </a:lnTo>
                        <a:lnTo>
                          <a:pt x="8" y="136"/>
                        </a:lnTo>
                        <a:lnTo>
                          <a:pt x="14" y="120"/>
                        </a:lnTo>
                        <a:lnTo>
                          <a:pt x="22" y="102"/>
                        </a:lnTo>
                        <a:lnTo>
                          <a:pt x="32" y="86"/>
                        </a:lnTo>
                        <a:lnTo>
                          <a:pt x="44" y="72"/>
                        </a:lnTo>
                        <a:lnTo>
                          <a:pt x="56" y="58"/>
                        </a:lnTo>
                        <a:lnTo>
                          <a:pt x="70" y="44"/>
                        </a:lnTo>
                        <a:lnTo>
                          <a:pt x="84" y="34"/>
                        </a:lnTo>
                        <a:lnTo>
                          <a:pt x="100" y="24"/>
                        </a:lnTo>
                        <a:lnTo>
                          <a:pt x="118" y="16"/>
                        </a:lnTo>
                        <a:lnTo>
                          <a:pt x="136" y="10"/>
                        </a:lnTo>
                        <a:lnTo>
                          <a:pt x="154" y="4"/>
                        </a:lnTo>
                        <a:lnTo>
                          <a:pt x="174" y="2"/>
                        </a:lnTo>
                        <a:lnTo>
                          <a:pt x="194" y="0"/>
                        </a:lnTo>
                        <a:lnTo>
                          <a:pt x="194" y="0"/>
                        </a:lnTo>
                        <a:lnTo>
                          <a:pt x="212" y="2"/>
                        </a:lnTo>
                        <a:lnTo>
                          <a:pt x="232" y="4"/>
                        </a:lnTo>
                        <a:lnTo>
                          <a:pt x="250" y="10"/>
                        </a:lnTo>
                        <a:lnTo>
                          <a:pt x="268" y="16"/>
                        </a:lnTo>
                        <a:lnTo>
                          <a:pt x="286" y="24"/>
                        </a:lnTo>
                        <a:lnTo>
                          <a:pt x="302" y="34"/>
                        </a:lnTo>
                        <a:lnTo>
                          <a:pt x="316" y="44"/>
                        </a:lnTo>
                        <a:lnTo>
                          <a:pt x="330" y="58"/>
                        </a:lnTo>
                        <a:lnTo>
                          <a:pt x="342" y="72"/>
                        </a:lnTo>
                        <a:lnTo>
                          <a:pt x="354" y="86"/>
                        </a:lnTo>
                        <a:lnTo>
                          <a:pt x="364" y="102"/>
                        </a:lnTo>
                        <a:lnTo>
                          <a:pt x="372" y="120"/>
                        </a:lnTo>
                        <a:lnTo>
                          <a:pt x="378" y="136"/>
                        </a:lnTo>
                        <a:lnTo>
                          <a:pt x="384" y="156"/>
                        </a:lnTo>
                        <a:lnTo>
                          <a:pt x="386" y="174"/>
                        </a:lnTo>
                        <a:lnTo>
                          <a:pt x="386" y="194"/>
                        </a:lnTo>
                        <a:lnTo>
                          <a:pt x="386" y="276"/>
                        </a:lnTo>
                        <a:close/>
                        <a:moveTo>
                          <a:pt x="18" y="258"/>
                        </a:moveTo>
                        <a:lnTo>
                          <a:pt x="368" y="258"/>
                        </a:lnTo>
                        <a:lnTo>
                          <a:pt x="368" y="194"/>
                        </a:lnTo>
                        <a:lnTo>
                          <a:pt x="368" y="194"/>
                        </a:lnTo>
                        <a:lnTo>
                          <a:pt x="368" y="176"/>
                        </a:lnTo>
                        <a:lnTo>
                          <a:pt x="366" y="160"/>
                        </a:lnTo>
                        <a:lnTo>
                          <a:pt x="362" y="142"/>
                        </a:lnTo>
                        <a:lnTo>
                          <a:pt x="356" y="126"/>
                        </a:lnTo>
                        <a:lnTo>
                          <a:pt x="348" y="110"/>
                        </a:lnTo>
                        <a:lnTo>
                          <a:pt x="338" y="96"/>
                        </a:lnTo>
                        <a:lnTo>
                          <a:pt x="328" y="82"/>
                        </a:lnTo>
                        <a:lnTo>
                          <a:pt x="318" y="70"/>
                        </a:lnTo>
                        <a:lnTo>
                          <a:pt x="304" y="58"/>
                        </a:lnTo>
                        <a:lnTo>
                          <a:pt x="292" y="48"/>
                        </a:lnTo>
                        <a:lnTo>
                          <a:pt x="276" y="40"/>
                        </a:lnTo>
                        <a:lnTo>
                          <a:pt x="262" y="32"/>
                        </a:lnTo>
                        <a:lnTo>
                          <a:pt x="246" y="26"/>
                        </a:lnTo>
                        <a:lnTo>
                          <a:pt x="228" y="22"/>
                        </a:lnTo>
                        <a:lnTo>
                          <a:pt x="212" y="20"/>
                        </a:lnTo>
                        <a:lnTo>
                          <a:pt x="194" y="18"/>
                        </a:lnTo>
                        <a:lnTo>
                          <a:pt x="194" y="18"/>
                        </a:lnTo>
                        <a:lnTo>
                          <a:pt x="176" y="20"/>
                        </a:lnTo>
                        <a:lnTo>
                          <a:pt x="158" y="22"/>
                        </a:lnTo>
                        <a:lnTo>
                          <a:pt x="140" y="26"/>
                        </a:lnTo>
                        <a:lnTo>
                          <a:pt x="124" y="32"/>
                        </a:lnTo>
                        <a:lnTo>
                          <a:pt x="110" y="40"/>
                        </a:lnTo>
                        <a:lnTo>
                          <a:pt x="94" y="48"/>
                        </a:lnTo>
                        <a:lnTo>
                          <a:pt x="82" y="58"/>
                        </a:lnTo>
                        <a:lnTo>
                          <a:pt x="68" y="70"/>
                        </a:lnTo>
                        <a:lnTo>
                          <a:pt x="58" y="82"/>
                        </a:lnTo>
                        <a:lnTo>
                          <a:pt x="48" y="96"/>
                        </a:lnTo>
                        <a:lnTo>
                          <a:pt x="38" y="110"/>
                        </a:lnTo>
                        <a:lnTo>
                          <a:pt x="32" y="126"/>
                        </a:lnTo>
                        <a:lnTo>
                          <a:pt x="26" y="142"/>
                        </a:lnTo>
                        <a:lnTo>
                          <a:pt x="20" y="160"/>
                        </a:lnTo>
                        <a:lnTo>
                          <a:pt x="18" y="176"/>
                        </a:lnTo>
                        <a:lnTo>
                          <a:pt x="18" y="194"/>
                        </a:lnTo>
                        <a:lnTo>
                          <a:pt x="18" y="258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tx1">
                        <a:lumMod val="75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0" name="Freeform 7">
                    <a:extLst>
                      <a:ext uri="{FF2B5EF4-FFF2-40B4-BE49-F238E27FC236}">
                        <a16:creationId xmlns:a16="http://schemas.microsoft.com/office/drawing/2014/main" id="{B2C44BBA-5FFD-47A4-AF11-0794C81758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15" y="1906"/>
                    <a:ext cx="274" cy="146"/>
                  </a:xfrm>
                  <a:custGeom>
                    <a:avLst/>
                    <a:gdLst>
                      <a:gd name="T0" fmla="*/ 274 w 274"/>
                      <a:gd name="T1" fmla="*/ 146 h 146"/>
                      <a:gd name="T2" fmla="*/ 256 w 274"/>
                      <a:gd name="T3" fmla="*/ 146 h 146"/>
                      <a:gd name="T4" fmla="*/ 256 w 274"/>
                      <a:gd name="T5" fmla="*/ 136 h 146"/>
                      <a:gd name="T6" fmla="*/ 256 w 274"/>
                      <a:gd name="T7" fmla="*/ 136 h 146"/>
                      <a:gd name="T8" fmla="*/ 254 w 274"/>
                      <a:gd name="T9" fmla="*/ 124 h 146"/>
                      <a:gd name="T10" fmla="*/ 254 w 274"/>
                      <a:gd name="T11" fmla="*/ 112 h 146"/>
                      <a:gd name="T12" fmla="*/ 246 w 274"/>
                      <a:gd name="T13" fmla="*/ 90 h 146"/>
                      <a:gd name="T14" fmla="*/ 236 w 274"/>
                      <a:gd name="T15" fmla="*/ 70 h 146"/>
                      <a:gd name="T16" fmla="*/ 220 w 274"/>
                      <a:gd name="T17" fmla="*/ 52 h 146"/>
                      <a:gd name="T18" fmla="*/ 204 w 274"/>
                      <a:gd name="T19" fmla="*/ 38 h 146"/>
                      <a:gd name="T20" fmla="*/ 184 w 274"/>
                      <a:gd name="T21" fmla="*/ 28 h 146"/>
                      <a:gd name="T22" fmla="*/ 160 w 274"/>
                      <a:gd name="T23" fmla="*/ 20 h 146"/>
                      <a:gd name="T24" fmla="*/ 150 w 274"/>
                      <a:gd name="T25" fmla="*/ 18 h 146"/>
                      <a:gd name="T26" fmla="*/ 138 w 274"/>
                      <a:gd name="T27" fmla="*/ 18 h 146"/>
                      <a:gd name="T28" fmla="*/ 138 w 274"/>
                      <a:gd name="T29" fmla="*/ 18 h 146"/>
                      <a:gd name="T30" fmla="*/ 126 w 274"/>
                      <a:gd name="T31" fmla="*/ 18 h 146"/>
                      <a:gd name="T32" fmla="*/ 114 w 274"/>
                      <a:gd name="T33" fmla="*/ 20 h 146"/>
                      <a:gd name="T34" fmla="*/ 92 w 274"/>
                      <a:gd name="T35" fmla="*/ 28 h 146"/>
                      <a:gd name="T36" fmla="*/ 72 w 274"/>
                      <a:gd name="T37" fmla="*/ 38 h 146"/>
                      <a:gd name="T38" fmla="*/ 54 w 274"/>
                      <a:gd name="T39" fmla="*/ 52 h 146"/>
                      <a:gd name="T40" fmla="*/ 40 w 274"/>
                      <a:gd name="T41" fmla="*/ 70 h 146"/>
                      <a:gd name="T42" fmla="*/ 28 w 274"/>
                      <a:gd name="T43" fmla="*/ 90 h 146"/>
                      <a:gd name="T44" fmla="*/ 22 w 274"/>
                      <a:gd name="T45" fmla="*/ 112 h 146"/>
                      <a:gd name="T46" fmla="*/ 20 w 274"/>
                      <a:gd name="T47" fmla="*/ 124 h 146"/>
                      <a:gd name="T48" fmla="*/ 18 w 274"/>
                      <a:gd name="T49" fmla="*/ 136 h 146"/>
                      <a:gd name="T50" fmla="*/ 18 w 274"/>
                      <a:gd name="T51" fmla="*/ 146 h 146"/>
                      <a:gd name="T52" fmla="*/ 0 w 274"/>
                      <a:gd name="T53" fmla="*/ 146 h 146"/>
                      <a:gd name="T54" fmla="*/ 0 w 274"/>
                      <a:gd name="T55" fmla="*/ 136 h 146"/>
                      <a:gd name="T56" fmla="*/ 0 w 274"/>
                      <a:gd name="T57" fmla="*/ 136 h 146"/>
                      <a:gd name="T58" fmla="*/ 2 w 274"/>
                      <a:gd name="T59" fmla="*/ 122 h 146"/>
                      <a:gd name="T60" fmla="*/ 4 w 274"/>
                      <a:gd name="T61" fmla="*/ 108 h 146"/>
                      <a:gd name="T62" fmla="*/ 6 w 274"/>
                      <a:gd name="T63" fmla="*/ 96 h 146"/>
                      <a:gd name="T64" fmla="*/ 12 w 274"/>
                      <a:gd name="T65" fmla="*/ 84 h 146"/>
                      <a:gd name="T66" fmla="*/ 18 w 274"/>
                      <a:gd name="T67" fmla="*/ 72 h 146"/>
                      <a:gd name="T68" fmla="*/ 24 w 274"/>
                      <a:gd name="T69" fmla="*/ 60 h 146"/>
                      <a:gd name="T70" fmla="*/ 32 w 274"/>
                      <a:gd name="T71" fmla="*/ 50 h 146"/>
                      <a:gd name="T72" fmla="*/ 40 w 274"/>
                      <a:gd name="T73" fmla="*/ 40 h 146"/>
                      <a:gd name="T74" fmla="*/ 50 w 274"/>
                      <a:gd name="T75" fmla="*/ 32 h 146"/>
                      <a:gd name="T76" fmla="*/ 60 w 274"/>
                      <a:gd name="T77" fmla="*/ 24 h 146"/>
                      <a:gd name="T78" fmla="*/ 72 w 274"/>
                      <a:gd name="T79" fmla="*/ 16 h 146"/>
                      <a:gd name="T80" fmla="*/ 84 w 274"/>
                      <a:gd name="T81" fmla="*/ 10 h 146"/>
                      <a:gd name="T82" fmla="*/ 96 w 274"/>
                      <a:gd name="T83" fmla="*/ 6 h 146"/>
                      <a:gd name="T84" fmla="*/ 110 w 274"/>
                      <a:gd name="T85" fmla="*/ 2 h 146"/>
                      <a:gd name="T86" fmla="*/ 124 w 274"/>
                      <a:gd name="T87" fmla="*/ 0 h 146"/>
                      <a:gd name="T88" fmla="*/ 138 w 274"/>
                      <a:gd name="T89" fmla="*/ 0 h 146"/>
                      <a:gd name="T90" fmla="*/ 138 w 274"/>
                      <a:gd name="T91" fmla="*/ 0 h 146"/>
                      <a:gd name="T92" fmla="*/ 152 w 274"/>
                      <a:gd name="T93" fmla="*/ 0 h 146"/>
                      <a:gd name="T94" fmla="*/ 164 w 274"/>
                      <a:gd name="T95" fmla="*/ 2 h 146"/>
                      <a:gd name="T96" fmla="*/ 178 w 274"/>
                      <a:gd name="T97" fmla="*/ 6 h 146"/>
                      <a:gd name="T98" fmla="*/ 190 w 274"/>
                      <a:gd name="T99" fmla="*/ 10 h 146"/>
                      <a:gd name="T100" fmla="*/ 202 w 274"/>
                      <a:gd name="T101" fmla="*/ 16 h 146"/>
                      <a:gd name="T102" fmla="*/ 214 w 274"/>
                      <a:gd name="T103" fmla="*/ 24 h 146"/>
                      <a:gd name="T104" fmla="*/ 224 w 274"/>
                      <a:gd name="T105" fmla="*/ 32 h 146"/>
                      <a:gd name="T106" fmla="*/ 234 w 274"/>
                      <a:gd name="T107" fmla="*/ 40 h 146"/>
                      <a:gd name="T108" fmla="*/ 242 w 274"/>
                      <a:gd name="T109" fmla="*/ 50 h 146"/>
                      <a:gd name="T110" fmla="*/ 250 w 274"/>
                      <a:gd name="T111" fmla="*/ 60 h 146"/>
                      <a:gd name="T112" fmla="*/ 256 w 274"/>
                      <a:gd name="T113" fmla="*/ 72 h 146"/>
                      <a:gd name="T114" fmla="*/ 262 w 274"/>
                      <a:gd name="T115" fmla="*/ 84 h 146"/>
                      <a:gd name="T116" fmla="*/ 268 w 274"/>
                      <a:gd name="T117" fmla="*/ 96 h 146"/>
                      <a:gd name="T118" fmla="*/ 270 w 274"/>
                      <a:gd name="T119" fmla="*/ 108 h 146"/>
                      <a:gd name="T120" fmla="*/ 272 w 274"/>
                      <a:gd name="T121" fmla="*/ 122 h 146"/>
                      <a:gd name="T122" fmla="*/ 274 w 274"/>
                      <a:gd name="T123" fmla="*/ 136 h 146"/>
                      <a:gd name="T124" fmla="*/ 274 w 274"/>
                      <a:gd name="T125" fmla="*/ 146 h 1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274" h="146">
                        <a:moveTo>
                          <a:pt x="274" y="146"/>
                        </a:moveTo>
                        <a:lnTo>
                          <a:pt x="256" y="146"/>
                        </a:lnTo>
                        <a:lnTo>
                          <a:pt x="256" y="136"/>
                        </a:lnTo>
                        <a:lnTo>
                          <a:pt x="256" y="136"/>
                        </a:lnTo>
                        <a:lnTo>
                          <a:pt x="254" y="124"/>
                        </a:lnTo>
                        <a:lnTo>
                          <a:pt x="254" y="112"/>
                        </a:lnTo>
                        <a:lnTo>
                          <a:pt x="246" y="90"/>
                        </a:lnTo>
                        <a:lnTo>
                          <a:pt x="236" y="70"/>
                        </a:lnTo>
                        <a:lnTo>
                          <a:pt x="220" y="52"/>
                        </a:lnTo>
                        <a:lnTo>
                          <a:pt x="204" y="38"/>
                        </a:lnTo>
                        <a:lnTo>
                          <a:pt x="184" y="28"/>
                        </a:lnTo>
                        <a:lnTo>
                          <a:pt x="160" y="20"/>
                        </a:lnTo>
                        <a:lnTo>
                          <a:pt x="150" y="18"/>
                        </a:lnTo>
                        <a:lnTo>
                          <a:pt x="138" y="18"/>
                        </a:lnTo>
                        <a:lnTo>
                          <a:pt x="138" y="18"/>
                        </a:lnTo>
                        <a:lnTo>
                          <a:pt x="126" y="18"/>
                        </a:lnTo>
                        <a:lnTo>
                          <a:pt x="114" y="20"/>
                        </a:lnTo>
                        <a:lnTo>
                          <a:pt x="92" y="28"/>
                        </a:lnTo>
                        <a:lnTo>
                          <a:pt x="72" y="38"/>
                        </a:lnTo>
                        <a:lnTo>
                          <a:pt x="54" y="52"/>
                        </a:lnTo>
                        <a:lnTo>
                          <a:pt x="40" y="70"/>
                        </a:lnTo>
                        <a:lnTo>
                          <a:pt x="28" y="90"/>
                        </a:lnTo>
                        <a:lnTo>
                          <a:pt x="22" y="112"/>
                        </a:lnTo>
                        <a:lnTo>
                          <a:pt x="20" y="124"/>
                        </a:lnTo>
                        <a:lnTo>
                          <a:pt x="18" y="136"/>
                        </a:lnTo>
                        <a:lnTo>
                          <a:pt x="18" y="146"/>
                        </a:lnTo>
                        <a:lnTo>
                          <a:pt x="0" y="146"/>
                        </a:lnTo>
                        <a:lnTo>
                          <a:pt x="0" y="136"/>
                        </a:lnTo>
                        <a:lnTo>
                          <a:pt x="0" y="136"/>
                        </a:lnTo>
                        <a:lnTo>
                          <a:pt x="2" y="122"/>
                        </a:lnTo>
                        <a:lnTo>
                          <a:pt x="4" y="108"/>
                        </a:lnTo>
                        <a:lnTo>
                          <a:pt x="6" y="96"/>
                        </a:lnTo>
                        <a:lnTo>
                          <a:pt x="12" y="84"/>
                        </a:lnTo>
                        <a:lnTo>
                          <a:pt x="18" y="72"/>
                        </a:lnTo>
                        <a:lnTo>
                          <a:pt x="24" y="60"/>
                        </a:lnTo>
                        <a:lnTo>
                          <a:pt x="32" y="50"/>
                        </a:lnTo>
                        <a:lnTo>
                          <a:pt x="40" y="40"/>
                        </a:lnTo>
                        <a:lnTo>
                          <a:pt x="50" y="32"/>
                        </a:lnTo>
                        <a:lnTo>
                          <a:pt x="60" y="24"/>
                        </a:lnTo>
                        <a:lnTo>
                          <a:pt x="72" y="16"/>
                        </a:lnTo>
                        <a:lnTo>
                          <a:pt x="84" y="10"/>
                        </a:lnTo>
                        <a:lnTo>
                          <a:pt x="96" y="6"/>
                        </a:lnTo>
                        <a:lnTo>
                          <a:pt x="110" y="2"/>
                        </a:lnTo>
                        <a:lnTo>
                          <a:pt x="124" y="0"/>
                        </a:lnTo>
                        <a:lnTo>
                          <a:pt x="138" y="0"/>
                        </a:lnTo>
                        <a:lnTo>
                          <a:pt x="138" y="0"/>
                        </a:lnTo>
                        <a:lnTo>
                          <a:pt x="152" y="0"/>
                        </a:lnTo>
                        <a:lnTo>
                          <a:pt x="164" y="2"/>
                        </a:lnTo>
                        <a:lnTo>
                          <a:pt x="178" y="6"/>
                        </a:lnTo>
                        <a:lnTo>
                          <a:pt x="190" y="10"/>
                        </a:lnTo>
                        <a:lnTo>
                          <a:pt x="202" y="16"/>
                        </a:lnTo>
                        <a:lnTo>
                          <a:pt x="214" y="24"/>
                        </a:lnTo>
                        <a:lnTo>
                          <a:pt x="224" y="32"/>
                        </a:lnTo>
                        <a:lnTo>
                          <a:pt x="234" y="40"/>
                        </a:lnTo>
                        <a:lnTo>
                          <a:pt x="242" y="50"/>
                        </a:lnTo>
                        <a:lnTo>
                          <a:pt x="250" y="60"/>
                        </a:lnTo>
                        <a:lnTo>
                          <a:pt x="256" y="72"/>
                        </a:lnTo>
                        <a:lnTo>
                          <a:pt x="262" y="84"/>
                        </a:lnTo>
                        <a:lnTo>
                          <a:pt x="268" y="96"/>
                        </a:lnTo>
                        <a:lnTo>
                          <a:pt x="270" y="108"/>
                        </a:lnTo>
                        <a:lnTo>
                          <a:pt x="272" y="122"/>
                        </a:lnTo>
                        <a:lnTo>
                          <a:pt x="274" y="136"/>
                        </a:lnTo>
                        <a:lnTo>
                          <a:pt x="274" y="146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tx1">
                        <a:lumMod val="75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11ECDFFE-0BD9-42BC-9B4B-2B5A866BE43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791" y="2240"/>
                    <a:ext cx="128" cy="192"/>
                  </a:xfrm>
                  <a:custGeom>
                    <a:avLst/>
                    <a:gdLst>
                      <a:gd name="T0" fmla="*/ 0 w 128"/>
                      <a:gd name="T1" fmla="*/ 192 h 192"/>
                      <a:gd name="T2" fmla="*/ 20 w 128"/>
                      <a:gd name="T3" fmla="*/ 100 h 192"/>
                      <a:gd name="T4" fmla="*/ 8 w 128"/>
                      <a:gd name="T5" fmla="*/ 82 h 192"/>
                      <a:gd name="T6" fmla="*/ 4 w 128"/>
                      <a:gd name="T7" fmla="*/ 60 h 192"/>
                      <a:gd name="T8" fmla="*/ 6 w 128"/>
                      <a:gd name="T9" fmla="*/ 48 h 192"/>
                      <a:gd name="T10" fmla="*/ 14 w 128"/>
                      <a:gd name="T11" fmla="*/ 28 h 192"/>
                      <a:gd name="T12" fmla="*/ 30 w 128"/>
                      <a:gd name="T13" fmla="*/ 10 h 192"/>
                      <a:gd name="T14" fmla="*/ 52 w 128"/>
                      <a:gd name="T15" fmla="*/ 2 h 192"/>
                      <a:gd name="T16" fmla="*/ 64 w 128"/>
                      <a:gd name="T17" fmla="*/ 0 h 192"/>
                      <a:gd name="T18" fmla="*/ 88 w 128"/>
                      <a:gd name="T19" fmla="*/ 6 h 192"/>
                      <a:gd name="T20" fmla="*/ 106 w 128"/>
                      <a:gd name="T21" fmla="*/ 18 h 192"/>
                      <a:gd name="T22" fmla="*/ 120 w 128"/>
                      <a:gd name="T23" fmla="*/ 38 h 192"/>
                      <a:gd name="T24" fmla="*/ 124 w 128"/>
                      <a:gd name="T25" fmla="*/ 60 h 192"/>
                      <a:gd name="T26" fmla="*/ 122 w 128"/>
                      <a:gd name="T27" fmla="*/ 72 h 192"/>
                      <a:gd name="T28" fmla="*/ 114 w 128"/>
                      <a:gd name="T29" fmla="*/ 92 h 192"/>
                      <a:gd name="T30" fmla="*/ 128 w 128"/>
                      <a:gd name="T31" fmla="*/ 192 h 192"/>
                      <a:gd name="T32" fmla="*/ 104 w 128"/>
                      <a:gd name="T33" fmla="*/ 174 h 192"/>
                      <a:gd name="T34" fmla="*/ 92 w 128"/>
                      <a:gd name="T35" fmla="*/ 92 h 192"/>
                      <a:gd name="T36" fmla="*/ 98 w 128"/>
                      <a:gd name="T37" fmla="*/ 84 h 192"/>
                      <a:gd name="T38" fmla="*/ 104 w 128"/>
                      <a:gd name="T39" fmla="*/ 70 h 192"/>
                      <a:gd name="T40" fmla="*/ 106 w 128"/>
                      <a:gd name="T41" fmla="*/ 60 h 192"/>
                      <a:gd name="T42" fmla="*/ 102 w 128"/>
                      <a:gd name="T43" fmla="*/ 44 h 192"/>
                      <a:gd name="T44" fmla="*/ 94 w 128"/>
                      <a:gd name="T45" fmla="*/ 32 h 192"/>
                      <a:gd name="T46" fmla="*/ 80 w 128"/>
                      <a:gd name="T47" fmla="*/ 22 h 192"/>
                      <a:gd name="T48" fmla="*/ 64 w 128"/>
                      <a:gd name="T49" fmla="*/ 18 h 192"/>
                      <a:gd name="T50" fmla="*/ 56 w 128"/>
                      <a:gd name="T51" fmla="*/ 20 h 192"/>
                      <a:gd name="T52" fmla="*/ 40 w 128"/>
                      <a:gd name="T53" fmla="*/ 26 h 192"/>
                      <a:gd name="T54" fmla="*/ 30 w 128"/>
                      <a:gd name="T55" fmla="*/ 38 h 192"/>
                      <a:gd name="T56" fmla="*/ 24 w 128"/>
                      <a:gd name="T57" fmla="*/ 52 h 192"/>
                      <a:gd name="T58" fmla="*/ 22 w 128"/>
                      <a:gd name="T59" fmla="*/ 60 h 192"/>
                      <a:gd name="T60" fmla="*/ 26 w 128"/>
                      <a:gd name="T61" fmla="*/ 78 h 192"/>
                      <a:gd name="T62" fmla="*/ 36 w 128"/>
                      <a:gd name="T63" fmla="*/ 92 h 192"/>
                      <a:gd name="T64" fmla="*/ 24 w 128"/>
                      <a:gd name="T65" fmla="*/ 174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28" h="192">
                        <a:moveTo>
                          <a:pt x="128" y="192"/>
                        </a:moveTo>
                        <a:lnTo>
                          <a:pt x="0" y="192"/>
                        </a:lnTo>
                        <a:lnTo>
                          <a:pt x="20" y="100"/>
                        </a:lnTo>
                        <a:lnTo>
                          <a:pt x="20" y="100"/>
                        </a:lnTo>
                        <a:lnTo>
                          <a:pt x="14" y="92"/>
                        </a:lnTo>
                        <a:lnTo>
                          <a:pt x="8" y="82"/>
                        </a:lnTo>
                        <a:lnTo>
                          <a:pt x="6" y="72"/>
                        </a:lnTo>
                        <a:lnTo>
                          <a:pt x="4" y="60"/>
                        </a:lnTo>
                        <a:lnTo>
                          <a:pt x="4" y="60"/>
                        </a:lnTo>
                        <a:lnTo>
                          <a:pt x="6" y="48"/>
                        </a:lnTo>
                        <a:lnTo>
                          <a:pt x="8" y="38"/>
                        </a:lnTo>
                        <a:lnTo>
                          <a:pt x="14" y="28"/>
                        </a:lnTo>
                        <a:lnTo>
                          <a:pt x="22" y="18"/>
                        </a:lnTo>
                        <a:lnTo>
                          <a:pt x="30" y="10"/>
                        </a:lnTo>
                        <a:lnTo>
                          <a:pt x="40" y="6"/>
                        </a:lnTo>
                        <a:lnTo>
                          <a:pt x="52" y="2"/>
                        </a:lnTo>
                        <a:lnTo>
                          <a:pt x="64" y="0"/>
                        </a:lnTo>
                        <a:lnTo>
                          <a:pt x="64" y="0"/>
                        </a:lnTo>
                        <a:lnTo>
                          <a:pt x="76" y="2"/>
                        </a:lnTo>
                        <a:lnTo>
                          <a:pt x="88" y="6"/>
                        </a:lnTo>
                        <a:lnTo>
                          <a:pt x="98" y="10"/>
                        </a:lnTo>
                        <a:lnTo>
                          <a:pt x="106" y="18"/>
                        </a:lnTo>
                        <a:lnTo>
                          <a:pt x="114" y="28"/>
                        </a:lnTo>
                        <a:lnTo>
                          <a:pt x="120" y="38"/>
                        </a:lnTo>
                        <a:lnTo>
                          <a:pt x="122" y="48"/>
                        </a:lnTo>
                        <a:lnTo>
                          <a:pt x="124" y="60"/>
                        </a:lnTo>
                        <a:lnTo>
                          <a:pt x="124" y="60"/>
                        </a:lnTo>
                        <a:lnTo>
                          <a:pt x="122" y="72"/>
                        </a:lnTo>
                        <a:lnTo>
                          <a:pt x="120" y="82"/>
                        </a:lnTo>
                        <a:lnTo>
                          <a:pt x="114" y="92"/>
                        </a:lnTo>
                        <a:lnTo>
                          <a:pt x="108" y="100"/>
                        </a:lnTo>
                        <a:lnTo>
                          <a:pt x="128" y="192"/>
                        </a:lnTo>
                        <a:close/>
                        <a:moveTo>
                          <a:pt x="24" y="174"/>
                        </a:moveTo>
                        <a:lnTo>
                          <a:pt x="104" y="174"/>
                        </a:lnTo>
                        <a:lnTo>
                          <a:pt x="88" y="94"/>
                        </a:lnTo>
                        <a:lnTo>
                          <a:pt x="92" y="92"/>
                        </a:lnTo>
                        <a:lnTo>
                          <a:pt x="92" y="92"/>
                        </a:lnTo>
                        <a:lnTo>
                          <a:pt x="98" y="84"/>
                        </a:lnTo>
                        <a:lnTo>
                          <a:pt x="102" y="78"/>
                        </a:lnTo>
                        <a:lnTo>
                          <a:pt x="104" y="70"/>
                        </a:lnTo>
                        <a:lnTo>
                          <a:pt x="106" y="60"/>
                        </a:lnTo>
                        <a:lnTo>
                          <a:pt x="106" y="60"/>
                        </a:lnTo>
                        <a:lnTo>
                          <a:pt x="104" y="52"/>
                        </a:lnTo>
                        <a:lnTo>
                          <a:pt x="102" y="44"/>
                        </a:lnTo>
                        <a:lnTo>
                          <a:pt x="98" y="38"/>
                        </a:lnTo>
                        <a:lnTo>
                          <a:pt x="94" y="32"/>
                        </a:lnTo>
                        <a:lnTo>
                          <a:pt x="88" y="26"/>
                        </a:lnTo>
                        <a:lnTo>
                          <a:pt x="80" y="22"/>
                        </a:lnTo>
                        <a:lnTo>
                          <a:pt x="72" y="20"/>
                        </a:lnTo>
                        <a:lnTo>
                          <a:pt x="64" y="18"/>
                        </a:lnTo>
                        <a:lnTo>
                          <a:pt x="64" y="18"/>
                        </a:lnTo>
                        <a:lnTo>
                          <a:pt x="56" y="20"/>
                        </a:lnTo>
                        <a:lnTo>
                          <a:pt x="48" y="22"/>
                        </a:lnTo>
                        <a:lnTo>
                          <a:pt x="40" y="26"/>
                        </a:lnTo>
                        <a:lnTo>
                          <a:pt x="34" y="32"/>
                        </a:lnTo>
                        <a:lnTo>
                          <a:pt x="30" y="38"/>
                        </a:lnTo>
                        <a:lnTo>
                          <a:pt x="26" y="44"/>
                        </a:lnTo>
                        <a:lnTo>
                          <a:pt x="24" y="52"/>
                        </a:lnTo>
                        <a:lnTo>
                          <a:pt x="22" y="60"/>
                        </a:lnTo>
                        <a:lnTo>
                          <a:pt x="22" y="60"/>
                        </a:lnTo>
                        <a:lnTo>
                          <a:pt x="24" y="70"/>
                        </a:lnTo>
                        <a:lnTo>
                          <a:pt x="26" y="78"/>
                        </a:lnTo>
                        <a:lnTo>
                          <a:pt x="30" y="84"/>
                        </a:lnTo>
                        <a:lnTo>
                          <a:pt x="36" y="92"/>
                        </a:lnTo>
                        <a:lnTo>
                          <a:pt x="40" y="94"/>
                        </a:lnTo>
                        <a:lnTo>
                          <a:pt x="24" y="174"/>
                        </a:lnTo>
                        <a:close/>
                      </a:path>
                    </a:pathLst>
                  </a:custGeom>
                  <a:grpFill/>
                  <a:ln w="3175">
                    <a:solidFill>
                      <a:schemeClr val="tx1">
                        <a:lumMod val="75000"/>
                      </a:scheme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A88BCA04-7BA5-410A-B072-7226405248E8}"/>
              </a:ext>
            </a:extLst>
          </p:cNvPr>
          <p:cNvGrpSpPr/>
          <p:nvPr/>
        </p:nvGrpSpPr>
        <p:grpSpPr>
          <a:xfrm>
            <a:off x="1698685" y="2068492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1720DFBB-D270-447C-8D87-13E72F29C4A2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4" name="Group 4">
              <a:extLst>
                <a:ext uri="{FF2B5EF4-FFF2-40B4-BE49-F238E27FC236}">
                  <a16:creationId xmlns:a16="http://schemas.microsoft.com/office/drawing/2014/main" id="{ABAAC0E8-6359-46A1-A06E-F52203A72F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215" name="Freeform 5">
                <a:extLst>
                  <a:ext uri="{FF2B5EF4-FFF2-40B4-BE49-F238E27FC236}">
                    <a16:creationId xmlns:a16="http://schemas.microsoft.com/office/drawing/2014/main" id="{FA7D1EAD-1521-4C28-8DFC-79774DA21D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6">
                <a:extLst>
                  <a:ext uri="{FF2B5EF4-FFF2-40B4-BE49-F238E27FC236}">
                    <a16:creationId xmlns:a16="http://schemas.microsoft.com/office/drawing/2014/main" id="{54387B05-00E7-44F1-8C7D-F60B8F77C4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B1686379-0EEA-4247-A124-E40DEB0E4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E71B22A0-31F4-4837-84E4-FD96514A37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90" name="꺾인 연결선 99">
            <a:extLst>
              <a:ext uri="{FF2B5EF4-FFF2-40B4-BE49-F238E27FC236}">
                <a16:creationId xmlns:a16="http://schemas.microsoft.com/office/drawing/2014/main" id="{2FB41A4A-F8CF-4E06-B7A5-8D87B7330CA6}"/>
              </a:ext>
            </a:extLst>
          </p:cNvPr>
          <p:cNvCxnSpPr>
            <a:cxnSpLocks/>
            <a:stCxn id="93" idx="2"/>
            <a:endCxn id="83" idx="3"/>
          </p:cNvCxnSpPr>
          <p:nvPr/>
        </p:nvCxnSpPr>
        <p:spPr>
          <a:xfrm rot="10800000">
            <a:off x="4089281" y="3789480"/>
            <a:ext cx="452259" cy="39277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99" name="꺾인 연결선 99">
            <a:extLst>
              <a:ext uri="{FF2B5EF4-FFF2-40B4-BE49-F238E27FC236}">
                <a16:creationId xmlns:a16="http://schemas.microsoft.com/office/drawing/2014/main" id="{5F6F89E9-4340-45C6-B775-F8A95992C030}"/>
              </a:ext>
            </a:extLst>
          </p:cNvPr>
          <p:cNvCxnSpPr>
            <a:cxnSpLocks/>
            <a:stCxn id="96" idx="2"/>
            <a:endCxn id="85" idx="3"/>
          </p:cNvCxnSpPr>
          <p:nvPr/>
        </p:nvCxnSpPr>
        <p:spPr>
          <a:xfrm rot="10800000">
            <a:off x="4089281" y="2429140"/>
            <a:ext cx="452259" cy="3613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9488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1.</a:t>
            </a:r>
            <a:r>
              <a:rPr lang="ko-KR" altLang="en-US" sz="2000" b="1" dirty="0"/>
              <a:t>카드신청</a:t>
            </a:r>
            <a:r>
              <a:rPr lang="en-US" altLang="ko-KR" sz="2000" b="1" dirty="0"/>
              <a:t>(2/2)</a:t>
            </a:r>
            <a:endParaRPr lang="ko-KR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3EAEFF4-4D10-4209-BC25-A07848AD8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8429"/>
              </p:ext>
            </p:extLst>
          </p:nvPr>
        </p:nvGraphicFramePr>
        <p:xfrm>
          <a:off x="200026" y="1268413"/>
          <a:ext cx="9518490" cy="49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0">
                  <a:extLst>
                    <a:ext uri="{9D8B030D-6E8A-4147-A177-3AD203B41FA5}">
                      <a16:colId xmlns:a16="http://schemas.microsoft.com/office/drawing/2014/main" val="1685022921"/>
                    </a:ext>
                  </a:extLst>
                </a:gridCol>
                <a:gridCol w="1187020">
                  <a:extLst>
                    <a:ext uri="{9D8B030D-6E8A-4147-A177-3AD203B41FA5}">
                      <a16:colId xmlns:a16="http://schemas.microsoft.com/office/drawing/2014/main" val="230308617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1404846473"/>
                    </a:ext>
                  </a:extLst>
                </a:gridCol>
                <a:gridCol w="518490">
                  <a:extLst>
                    <a:ext uri="{9D8B030D-6E8A-4147-A177-3AD203B41FA5}">
                      <a16:colId xmlns:a16="http://schemas.microsoft.com/office/drawing/2014/main" val="25878475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04595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632877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5936505"/>
                    </a:ext>
                  </a:extLst>
                </a:gridCol>
              </a:tblGrid>
              <a:tr h="2743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처리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주요 처리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92414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CHD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SAD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PII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104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모바일 앱에서</a:t>
                      </a:r>
                      <a:r>
                        <a:rPr lang="en-US" altLang="ko-KR" sz="11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br>
                        <a:rPr lang="en-US" altLang="ko-KR" sz="11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100" b="1" kern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 신청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고객이 카카오뱅크 모바일 앱에서 카드를 신청하고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신청시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영문명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배송지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등을 입력 함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입력된 데이터는 전송 구간 암호화를 통해 채널 서버로 전송되며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채널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신청정보가 저장됨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카드비밀번호는 암호화 전송 및 저장됨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고객명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한글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u="sng" dirty="0">
                          <a:solidFill>
                            <a:schemeClr val="tx1"/>
                          </a:solidFill>
                        </a:rPr>
                        <a:t>카드비밀번호</a:t>
                      </a:r>
                      <a:r>
                        <a:rPr lang="en-US" altLang="ko-KR" sz="105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  <a:endParaRPr lang="ko-KR" altLang="en-US" sz="1050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결제계좌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9075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계정계로 신청정보 전송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채널에서는 계정계로 고객 카드 신청 정보를 전달하고 계정계에서는 신청정보를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고객명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한글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u="sng" dirty="0">
                          <a:solidFill>
                            <a:schemeClr val="tx1"/>
                          </a:solidFill>
                        </a:rPr>
                        <a:t>카드비밀번호</a:t>
                      </a:r>
                      <a:r>
                        <a:rPr lang="en-US" altLang="ko-KR" sz="105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  <a:endParaRPr lang="ko-KR" altLang="en-US" sz="1050" b="1" u="sng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결제계좌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9249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③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신청서 파일 생성 및 전송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채널서버는 고객이 신청한 카드신청 내용을 기반으로 카드 신청 약관 및 고객 서명을 전자문서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(PDF)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형태로 생성 후 암호화하여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EDMS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전달하고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EDMS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이를 저장하여 보관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전송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4798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④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 심사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계정계에서 카드 신청에 대한 심사를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요청하며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CSS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에서는 심사 결과를 계정계에 전달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심사 시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CHD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SAD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처리는 없으며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고객번호 및 외부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CB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 정보 활용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04703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⑤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카드대행사에 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 발급 요청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 신청에 대한 심사 등 내부 처리가 완료되면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계정계에서 카드번호를 생성하고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 발급 요청을 위한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카드발급신청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전문 데이터를 구성하여 카드대행사에 전송함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FEP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통해 전송하며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 구간은 전용선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+VPN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으로 보호됨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전송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고객명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한글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영문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05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05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  <a:p>
                      <a:pPr algn="l" latinLnBrk="1"/>
                      <a:r>
                        <a:rPr lang="ko-KR" altLang="en-US" sz="1050" b="0" u="none" dirty="0" err="1">
                          <a:solidFill>
                            <a:schemeClr val="tx1"/>
                          </a:solidFill>
                        </a:rPr>
                        <a:t>카드유효기간만료일</a:t>
                      </a:r>
                      <a:endParaRPr lang="ko-KR" altLang="en-US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u="sng" dirty="0">
                          <a:solidFill>
                            <a:schemeClr val="tx1"/>
                          </a:solidFill>
                        </a:rPr>
                        <a:t>카드비밀번호</a:t>
                      </a:r>
                      <a:r>
                        <a:rPr lang="en-US" altLang="ko-KR" sz="105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  <a:p>
                      <a:pPr algn="l" latinLnBrk="1"/>
                      <a:r>
                        <a:rPr lang="ko-KR" altLang="en-US" sz="1050" b="1" u="sng" dirty="0">
                          <a:solidFill>
                            <a:schemeClr val="tx1"/>
                          </a:solidFill>
                        </a:rPr>
                        <a:t>앞자리비밀번호</a:t>
                      </a:r>
                      <a:r>
                        <a:rPr lang="en-US" altLang="ko-KR" sz="105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  <a:p>
                      <a:pPr algn="l" latinLnBrk="1"/>
                      <a:r>
                        <a:rPr lang="en-US" altLang="ko-KR" sz="1050" b="0" u="none" dirty="0">
                          <a:solidFill>
                            <a:schemeClr val="tx1"/>
                          </a:solidFill>
                        </a:rPr>
                        <a:t>Track3</a:t>
                      </a:r>
                      <a:endParaRPr lang="ko-KR" altLang="en-US" sz="105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u="sng" dirty="0">
                          <a:solidFill>
                            <a:schemeClr val="tx1"/>
                          </a:solidFill>
                        </a:rPr>
                        <a:t>주민등록번호</a:t>
                      </a:r>
                      <a:r>
                        <a:rPr lang="en-US" altLang="ko-KR" sz="105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고객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CI</a:t>
                      </a:r>
                    </a:p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계좌번호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주소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en-US" altLang="ko-KR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56677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B320F3-539B-464F-B1BE-26EA3D0CBBAE}"/>
              </a:ext>
            </a:extLst>
          </p:cNvPr>
          <p:cNvSpPr txBox="1"/>
          <p:nvPr/>
        </p:nvSpPr>
        <p:spPr>
          <a:xfrm>
            <a:off x="7396047" y="1007966"/>
            <a:ext cx="231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※ </a:t>
            </a:r>
            <a:r>
              <a:rPr lang="en-US" altLang="ko-KR" sz="1050" b="1" u="sng" dirty="0"/>
              <a:t>ⓔ</a:t>
            </a:r>
            <a:r>
              <a:rPr lang="en-US" altLang="ko-KR" sz="1000" b="1" u="sng" dirty="0"/>
              <a:t>: </a:t>
            </a:r>
            <a:r>
              <a:rPr lang="ko-KR" altLang="en-US" sz="1000" b="1" u="sng" dirty="0"/>
              <a:t>암호화 적용</a:t>
            </a:r>
            <a:r>
              <a:rPr lang="en-US" altLang="ko-KR" sz="1000" b="1" u="sng" dirty="0"/>
              <a:t>, </a:t>
            </a:r>
            <a:r>
              <a:rPr lang="en-US" altLang="ko-KR" sz="1050" b="1" u="sng" dirty="0"/>
              <a:t>ⓜ</a:t>
            </a:r>
            <a:r>
              <a:rPr lang="en-US" altLang="ko-KR" sz="1000" b="1" u="sng" dirty="0"/>
              <a:t>: </a:t>
            </a:r>
            <a:r>
              <a:rPr lang="ko-KR" altLang="en-US" sz="1000" b="1" u="sng" dirty="0" err="1"/>
              <a:t>마스킹</a:t>
            </a:r>
            <a:r>
              <a:rPr lang="ko-KR" altLang="en-US" sz="1000" b="1" u="sng" dirty="0"/>
              <a:t> 적용</a:t>
            </a:r>
            <a:r>
              <a:rPr lang="en-US" altLang="ko-KR" sz="1000" b="1" u="sng" dirty="0"/>
              <a:t> 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488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2.</a:t>
            </a:r>
            <a:r>
              <a:rPr lang="ko-KR" altLang="en-US" sz="2000" b="1" dirty="0"/>
              <a:t>발급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배송</a:t>
            </a:r>
            <a:r>
              <a:rPr lang="en-US" altLang="ko-KR" sz="2000" b="1" dirty="0"/>
              <a:t>(1/2)</a:t>
            </a:r>
            <a:endParaRPr lang="ko-KR" altLang="en-US" b="1" dirty="0"/>
          </a:p>
        </p:txBody>
      </p:sp>
      <p:pic>
        <p:nvPicPr>
          <p:cNvPr id="80" name="Picture 16" descr="Customer, person, people, woman, user, client Free Icon of Vista People  Icons">
            <a:extLst>
              <a:ext uri="{FF2B5EF4-FFF2-40B4-BE49-F238E27FC236}">
                <a16:creationId xmlns:a16="http://schemas.microsoft.com/office/drawing/2014/main" id="{3E1D7916-626F-4E9D-A641-307B3A64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73" y="4134111"/>
            <a:ext cx="636921" cy="63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: Rounded Corners 103">
            <a:extLst>
              <a:ext uri="{FF2B5EF4-FFF2-40B4-BE49-F238E27FC236}">
                <a16:creationId xmlns:a16="http://schemas.microsoft.com/office/drawing/2014/main" id="{10E47092-EA83-4F42-A049-D861B0573C40}"/>
              </a:ext>
            </a:extLst>
          </p:cNvPr>
          <p:cNvSpPr/>
          <p:nvPr/>
        </p:nvSpPr>
        <p:spPr bwMode="auto">
          <a:xfrm>
            <a:off x="6425794" y="2079228"/>
            <a:ext cx="2854677" cy="2877270"/>
          </a:xfrm>
          <a:prstGeom prst="roundRect">
            <a:avLst>
              <a:gd name="adj" fmla="val 800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</a:p>
        </p:txBody>
      </p:sp>
      <p:cxnSp>
        <p:nvCxnSpPr>
          <p:cNvPr id="100" name="Connector: Elbow 26">
            <a:extLst>
              <a:ext uri="{FF2B5EF4-FFF2-40B4-BE49-F238E27FC236}">
                <a16:creationId xmlns:a16="http://schemas.microsoft.com/office/drawing/2014/main" id="{F85C2740-7CB1-4BA2-9BC3-0AA89BDED3E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773442" y="2843254"/>
            <a:ext cx="2646537" cy="2644"/>
          </a:xfrm>
          <a:prstGeom prst="bentConnector3">
            <a:avLst>
              <a:gd name="adj1" fmla="val 50000"/>
            </a:avLst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2">
            <a:extLst>
              <a:ext uri="{FF2B5EF4-FFF2-40B4-BE49-F238E27FC236}">
                <a16:creationId xmlns:a16="http://schemas.microsoft.com/office/drawing/2014/main" id="{7434D15F-F233-4FC7-BA24-6F8F42896A37}"/>
              </a:ext>
            </a:extLst>
          </p:cNvPr>
          <p:cNvCxnSpPr>
            <a:cxnSpLocks/>
          </p:cNvCxnSpPr>
          <p:nvPr/>
        </p:nvCxnSpPr>
        <p:spPr bwMode="auto">
          <a:xfrm flipV="1">
            <a:off x="4782771" y="2977654"/>
            <a:ext cx="2726998" cy="0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원통 125">
            <a:extLst>
              <a:ext uri="{FF2B5EF4-FFF2-40B4-BE49-F238E27FC236}">
                <a16:creationId xmlns:a16="http://schemas.microsoft.com/office/drawing/2014/main" id="{3AEFC6CE-343B-46E7-91F5-A095388B9182}"/>
              </a:ext>
            </a:extLst>
          </p:cNvPr>
          <p:cNvSpPr/>
          <p:nvPr/>
        </p:nvSpPr>
        <p:spPr>
          <a:xfrm rot="5400000">
            <a:off x="5458330" y="2397691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endParaRPr lang="en-US" altLang="ko-KR" sz="900" b="1" i="1" kern="0" dirty="0">
              <a:latin typeface="맑은 고딕"/>
              <a:ea typeface="맑은 고딕" panose="020B0503020000020004" pitchFamily="50" charset="-127"/>
            </a:endParaRPr>
          </a:p>
          <a:p>
            <a:pPr algn="ctr" defTabSz="914361" latinLnBrk="0">
              <a:defRPr/>
            </a:pP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전용선</a:t>
            </a: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+VPN)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1" name="Rectangle 99">
            <a:extLst>
              <a:ext uri="{FF2B5EF4-FFF2-40B4-BE49-F238E27FC236}">
                <a16:creationId xmlns:a16="http://schemas.microsoft.com/office/drawing/2014/main" id="{CDAC467F-468C-481B-A271-DCD27372B78A}"/>
              </a:ext>
            </a:extLst>
          </p:cNvPr>
          <p:cNvSpPr/>
          <p:nvPr/>
        </p:nvSpPr>
        <p:spPr>
          <a:xfrm>
            <a:off x="5175774" y="3091167"/>
            <a:ext cx="9893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발급 및 배송</a:t>
            </a:r>
            <a:br>
              <a:rPr lang="en-US" altLang="ko-KR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정보 전달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1C13EB9-6D8B-47D6-AC2B-959DA420F3F2}"/>
              </a:ext>
            </a:extLst>
          </p:cNvPr>
          <p:cNvSpPr txBox="1"/>
          <p:nvPr/>
        </p:nvSpPr>
        <p:spPr>
          <a:xfrm>
            <a:off x="8194372" y="3157270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6C8DE88-0F02-47CF-B89E-FC327C5024F9}"/>
              </a:ext>
            </a:extLst>
          </p:cNvPr>
          <p:cNvSpPr txBox="1"/>
          <p:nvPr/>
        </p:nvSpPr>
        <p:spPr>
          <a:xfrm>
            <a:off x="8194201" y="4539640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125" name="Straight Arrow Connector 201">
            <a:extLst>
              <a:ext uri="{FF2B5EF4-FFF2-40B4-BE49-F238E27FC236}">
                <a16:creationId xmlns:a16="http://schemas.microsoft.com/office/drawing/2014/main" id="{BF9A4562-50D8-4962-A8BB-36C4F45A7F25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0666" y="3329440"/>
            <a:ext cx="171" cy="792135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121EFF5-0598-4492-9624-9FAC86BDFAE5}"/>
              </a:ext>
            </a:extLst>
          </p:cNvPr>
          <p:cNvSpPr txBox="1"/>
          <p:nvPr/>
        </p:nvSpPr>
        <p:spPr>
          <a:xfrm>
            <a:off x="7309595" y="3157270"/>
            <a:ext cx="756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(</a:t>
            </a:r>
            <a:r>
              <a:rPr lang="ko-KR" altLang="en-US" sz="1050" b="1" kern="0" dirty="0">
                <a:solidFill>
                  <a:srgbClr val="000000"/>
                </a:solidFill>
              </a:rPr>
              <a:t>카드</a:t>
            </a:r>
            <a:r>
              <a:rPr lang="en-US" altLang="ko-KR" sz="1050" b="1" kern="0" dirty="0">
                <a:solidFill>
                  <a:srgbClr val="000000"/>
                </a:solidFill>
              </a:rPr>
              <a:t>)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132" name="Oval 207">
            <a:extLst>
              <a:ext uri="{FF2B5EF4-FFF2-40B4-BE49-F238E27FC236}">
                <a16:creationId xmlns:a16="http://schemas.microsoft.com/office/drawing/2014/main" id="{302919A9-FC59-47E1-B019-7D9976994308}"/>
              </a:ext>
            </a:extLst>
          </p:cNvPr>
          <p:cNvSpPr/>
          <p:nvPr/>
        </p:nvSpPr>
        <p:spPr bwMode="auto">
          <a:xfrm>
            <a:off x="6324813" y="3082284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33" name="Oval 208">
            <a:extLst>
              <a:ext uri="{FF2B5EF4-FFF2-40B4-BE49-F238E27FC236}">
                <a16:creationId xmlns:a16="http://schemas.microsoft.com/office/drawing/2014/main" id="{F24EE6B0-1ECE-4194-B79B-43C5B3112442}"/>
              </a:ext>
            </a:extLst>
          </p:cNvPr>
          <p:cNvSpPr/>
          <p:nvPr/>
        </p:nvSpPr>
        <p:spPr bwMode="auto">
          <a:xfrm>
            <a:off x="7292916" y="3384066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35" name="Rectangle 210">
            <a:extLst>
              <a:ext uri="{FF2B5EF4-FFF2-40B4-BE49-F238E27FC236}">
                <a16:creationId xmlns:a16="http://schemas.microsoft.com/office/drawing/2014/main" id="{1531280C-0E15-4203-AE4F-CB61628A31E3}"/>
              </a:ext>
            </a:extLst>
          </p:cNvPr>
          <p:cNvSpPr/>
          <p:nvPr/>
        </p:nvSpPr>
        <p:spPr>
          <a:xfrm>
            <a:off x="578715" y="4754738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카드고객</a:t>
            </a:r>
          </a:p>
        </p:txBody>
      </p:sp>
      <p:cxnSp>
        <p:nvCxnSpPr>
          <p:cNvPr id="137" name="Straight Arrow Connector 212">
            <a:extLst>
              <a:ext uri="{FF2B5EF4-FFF2-40B4-BE49-F238E27FC236}">
                <a16:creationId xmlns:a16="http://schemas.microsoft.com/office/drawing/2014/main" id="{8E45198F-14C9-43BA-8BCE-F5903438C0B3}"/>
              </a:ext>
            </a:extLst>
          </p:cNvPr>
          <p:cNvCxnSpPr>
            <a:cxnSpLocks/>
            <a:stCxn id="241" idx="1"/>
            <a:endCxn id="80" idx="0"/>
          </p:cNvCxnSpPr>
          <p:nvPr/>
        </p:nvCxnSpPr>
        <p:spPr bwMode="auto">
          <a:xfrm rot="10800000" flipV="1">
            <a:off x="1124535" y="2892551"/>
            <a:ext cx="2254237" cy="1241560"/>
          </a:xfrm>
          <a:prstGeom prst="bentConnector2">
            <a:avLst/>
          </a:prstGeom>
          <a:ln w="69850" cmpd="dbl">
            <a:solidFill>
              <a:schemeClr val="bg1">
                <a:lumMod val="75000"/>
              </a:schemeClr>
            </a:solidFill>
            <a:prstDash val="sysDot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C6EF9CA-348F-4AFA-811F-CA2A8518EE9E}"/>
              </a:ext>
            </a:extLst>
          </p:cNvPr>
          <p:cNvSpPr txBox="1"/>
          <p:nvPr/>
        </p:nvSpPr>
        <p:spPr>
          <a:xfrm>
            <a:off x="3175562" y="3307081"/>
            <a:ext cx="18488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50" b="1" dirty="0"/>
              <a:t>카드 발급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및 배송 대행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카드 발급</a:t>
            </a:r>
            <a:r>
              <a:rPr lang="en-US" altLang="ko-KR" sz="1050" dirty="0"/>
              <a:t> </a:t>
            </a:r>
            <a:r>
              <a:rPr lang="ko-KR" altLang="en-US" sz="1050" dirty="0"/>
              <a:t>및 배송 관리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반송 카드 폐기 처리</a:t>
            </a:r>
            <a:endParaRPr lang="en-US" altLang="ko-KR" sz="1050" dirty="0"/>
          </a:p>
        </p:txBody>
      </p:sp>
      <p:pic>
        <p:nvPicPr>
          <p:cNvPr id="139" name="Picture 24" descr="Credit-Card-256x256">
            <a:extLst>
              <a:ext uri="{FF2B5EF4-FFF2-40B4-BE49-F238E27FC236}">
                <a16:creationId xmlns:a16="http://schemas.microsoft.com/office/drawing/2014/main" id="{43B28B54-D9F7-4B24-9874-B283178C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7332" y="2929932"/>
            <a:ext cx="354236" cy="37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0" name="Picture 638" descr="BD04914_">
            <a:extLst>
              <a:ext uri="{FF2B5EF4-FFF2-40B4-BE49-F238E27FC236}">
                <a16:creationId xmlns:a16="http://schemas.microsoft.com/office/drawing/2014/main" id="{6F7716C4-4392-4B5A-8239-DCBFF21D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9882" y="2955764"/>
            <a:ext cx="279258" cy="23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Rectangle 15">
            <a:extLst>
              <a:ext uri="{FF2B5EF4-FFF2-40B4-BE49-F238E27FC236}">
                <a16:creationId xmlns:a16="http://schemas.microsoft.com/office/drawing/2014/main" id="{050FC8D6-7005-4487-BA50-E40AC38825AF}"/>
              </a:ext>
            </a:extLst>
          </p:cNvPr>
          <p:cNvSpPr/>
          <p:nvPr/>
        </p:nvSpPr>
        <p:spPr>
          <a:xfrm>
            <a:off x="1092868" y="3239355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카드 수령</a:t>
            </a:r>
          </a:p>
        </p:txBody>
      </p:sp>
      <p:cxnSp>
        <p:nvCxnSpPr>
          <p:cNvPr id="149" name="Straight Arrow Connector 216">
            <a:extLst>
              <a:ext uri="{FF2B5EF4-FFF2-40B4-BE49-F238E27FC236}">
                <a16:creationId xmlns:a16="http://schemas.microsoft.com/office/drawing/2014/main" id="{E3C6F6F2-66D0-412A-9B6A-156867FCD82F}"/>
              </a:ext>
            </a:extLst>
          </p:cNvPr>
          <p:cNvCxnSpPr>
            <a:cxnSpLocks/>
            <a:stCxn id="240" idx="3"/>
            <a:endCxn id="170" idx="1"/>
          </p:cNvCxnSpPr>
          <p:nvPr/>
        </p:nvCxnSpPr>
        <p:spPr bwMode="auto">
          <a:xfrm flipV="1">
            <a:off x="1646220" y="4328458"/>
            <a:ext cx="5863378" cy="9342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6412E0E8-F895-4EAA-939A-A940BBEA7D92}"/>
              </a:ext>
            </a:extLst>
          </p:cNvPr>
          <p:cNvSpPr txBox="1"/>
          <p:nvPr/>
        </p:nvSpPr>
        <p:spPr>
          <a:xfrm>
            <a:off x="7359139" y="4576963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152" name="Rectangle 219">
            <a:extLst>
              <a:ext uri="{FF2B5EF4-FFF2-40B4-BE49-F238E27FC236}">
                <a16:creationId xmlns:a16="http://schemas.microsoft.com/office/drawing/2014/main" id="{D0BAC768-E9D6-4DFC-A431-6FA4B8E71145}"/>
              </a:ext>
            </a:extLst>
          </p:cNvPr>
          <p:cNvSpPr/>
          <p:nvPr/>
        </p:nvSpPr>
        <p:spPr>
          <a:xfrm>
            <a:off x="2105068" y="4643425"/>
            <a:ext cx="103906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 수령 및 </a:t>
            </a:r>
            <a:br>
              <a:rPr lang="en-US" altLang="ko-KR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 등록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9" name="Oval 226">
            <a:extLst>
              <a:ext uri="{FF2B5EF4-FFF2-40B4-BE49-F238E27FC236}">
                <a16:creationId xmlns:a16="http://schemas.microsoft.com/office/drawing/2014/main" id="{C34BA83D-B941-4F0F-8E8C-85DAA5EF5540}"/>
              </a:ext>
            </a:extLst>
          </p:cNvPr>
          <p:cNvSpPr/>
          <p:nvPr/>
        </p:nvSpPr>
        <p:spPr bwMode="auto">
          <a:xfrm>
            <a:off x="1744507" y="3958150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60" name="Oval 229">
            <a:extLst>
              <a:ext uri="{FF2B5EF4-FFF2-40B4-BE49-F238E27FC236}">
                <a16:creationId xmlns:a16="http://schemas.microsoft.com/office/drawing/2014/main" id="{56282293-4FF8-461F-A3EA-B142011ADF3F}"/>
              </a:ext>
            </a:extLst>
          </p:cNvPr>
          <p:cNvSpPr/>
          <p:nvPr/>
        </p:nvSpPr>
        <p:spPr bwMode="auto">
          <a:xfrm>
            <a:off x="7850467" y="3392210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4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61" name="Oval 230">
            <a:extLst>
              <a:ext uri="{FF2B5EF4-FFF2-40B4-BE49-F238E27FC236}">
                <a16:creationId xmlns:a16="http://schemas.microsoft.com/office/drawing/2014/main" id="{384E3E8A-B711-4EBA-8AA0-CD2E10FD2B44}"/>
              </a:ext>
            </a:extLst>
          </p:cNvPr>
          <p:cNvSpPr/>
          <p:nvPr/>
        </p:nvSpPr>
        <p:spPr bwMode="auto">
          <a:xfrm>
            <a:off x="6315683" y="2537028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4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62" name="Picture 115" descr="Picture37">
            <a:extLst>
              <a:ext uri="{FF2B5EF4-FFF2-40B4-BE49-F238E27FC236}">
                <a16:creationId xmlns:a16="http://schemas.microsoft.com/office/drawing/2014/main" id="{C3074084-EADE-4B01-8D65-70A3123B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7509769" y="2646298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0" name="Picture 115" descr="Picture37">
            <a:extLst>
              <a:ext uri="{FF2B5EF4-FFF2-40B4-BE49-F238E27FC236}">
                <a16:creationId xmlns:a16="http://schemas.microsoft.com/office/drawing/2014/main" id="{0F957B56-A904-4F70-BBC5-45FF1A671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7509598" y="4088157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BEC0B0F0-992B-43CB-8974-65ECC3B8BFB4}"/>
              </a:ext>
            </a:extLst>
          </p:cNvPr>
          <p:cNvGrpSpPr/>
          <p:nvPr/>
        </p:nvGrpSpPr>
        <p:grpSpPr>
          <a:xfrm>
            <a:off x="8344396" y="2690366"/>
            <a:ext cx="379452" cy="485941"/>
            <a:chOff x="4792923" y="6582348"/>
            <a:chExt cx="379452" cy="485941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36AFE56C-63F3-4BA1-8997-2BD28C0FDD98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197" name="원통형 196">
                <a:extLst>
                  <a:ext uri="{FF2B5EF4-FFF2-40B4-BE49-F238E27FC236}">
                    <a16:creationId xmlns:a16="http://schemas.microsoft.com/office/drawing/2014/main" id="{29C8EECF-823E-48DF-9E2F-0DA18EFE14D1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98" name="원통형 197">
                <a:extLst>
                  <a:ext uri="{FF2B5EF4-FFF2-40B4-BE49-F238E27FC236}">
                    <a16:creationId xmlns:a16="http://schemas.microsoft.com/office/drawing/2014/main" id="{C77E55C3-0941-4E72-9BC2-87C75FD22E46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99" name="원통형 198">
                <a:extLst>
                  <a:ext uri="{FF2B5EF4-FFF2-40B4-BE49-F238E27FC236}">
                    <a16:creationId xmlns:a16="http://schemas.microsoft.com/office/drawing/2014/main" id="{DF3A6C4F-7FCB-4E73-B898-039F81F5AD3F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C9CAF705-76E9-4865-B8D1-E23D90B53D0D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201" name="자유형: 도형 200">
                <a:extLst>
                  <a:ext uri="{FF2B5EF4-FFF2-40B4-BE49-F238E27FC236}">
                    <a16:creationId xmlns:a16="http://schemas.microsoft.com/office/drawing/2014/main" id="{8BD580F4-6E36-4A0C-85B1-AC4397D490FB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02" name="Group 4">
                <a:extLst>
                  <a:ext uri="{FF2B5EF4-FFF2-40B4-BE49-F238E27FC236}">
                    <a16:creationId xmlns:a16="http://schemas.microsoft.com/office/drawing/2014/main" id="{30CB4BB2-456E-4A77-8E24-47C3730BEC2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203" name="Freeform 5">
                  <a:extLst>
                    <a:ext uri="{FF2B5EF4-FFF2-40B4-BE49-F238E27FC236}">
                      <a16:creationId xmlns:a16="http://schemas.microsoft.com/office/drawing/2014/main" id="{7F4EAA65-67FD-4D6D-AA46-18EC9B8D6B1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4" name="Freeform 6">
                  <a:extLst>
                    <a:ext uri="{FF2B5EF4-FFF2-40B4-BE49-F238E27FC236}">
                      <a16:creationId xmlns:a16="http://schemas.microsoft.com/office/drawing/2014/main" id="{0F225120-B197-4DDB-80AC-C103B25F5D1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9" name="Freeform 7">
                  <a:extLst>
                    <a:ext uri="{FF2B5EF4-FFF2-40B4-BE49-F238E27FC236}">
                      <a16:creationId xmlns:a16="http://schemas.microsoft.com/office/drawing/2014/main" id="{8E8D49FA-2DF1-4419-AB48-D270E6E832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0" name="Freeform 8">
                  <a:extLst>
                    <a:ext uri="{FF2B5EF4-FFF2-40B4-BE49-F238E27FC236}">
                      <a16:creationId xmlns:a16="http://schemas.microsoft.com/office/drawing/2014/main" id="{A63C1328-0A04-4F22-9D2D-919FB09D10A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D003862B-6A1D-4055-B7E2-4BBA8C3C0BC1}"/>
              </a:ext>
            </a:extLst>
          </p:cNvPr>
          <p:cNvGrpSpPr/>
          <p:nvPr/>
        </p:nvGrpSpPr>
        <p:grpSpPr>
          <a:xfrm>
            <a:off x="8357364" y="3997092"/>
            <a:ext cx="379452" cy="485941"/>
            <a:chOff x="4792923" y="6582348"/>
            <a:chExt cx="379452" cy="485941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AB8774E6-022E-45B0-B6EA-AFC5533B9550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230" name="원통형 229">
                <a:extLst>
                  <a:ext uri="{FF2B5EF4-FFF2-40B4-BE49-F238E27FC236}">
                    <a16:creationId xmlns:a16="http://schemas.microsoft.com/office/drawing/2014/main" id="{E6306750-7EC1-4D6D-8C1F-61E961F201F0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1" name="원통형 230">
                <a:extLst>
                  <a:ext uri="{FF2B5EF4-FFF2-40B4-BE49-F238E27FC236}">
                    <a16:creationId xmlns:a16="http://schemas.microsoft.com/office/drawing/2014/main" id="{EECFEC00-CAA2-4683-BDC9-57A585D79209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2" name="원통형 231">
                <a:extLst>
                  <a:ext uri="{FF2B5EF4-FFF2-40B4-BE49-F238E27FC236}">
                    <a16:creationId xmlns:a16="http://schemas.microsoft.com/office/drawing/2014/main" id="{7A64726C-A606-4387-B658-AA57E1CF7830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23" name="그룹 222">
              <a:extLst>
                <a:ext uri="{FF2B5EF4-FFF2-40B4-BE49-F238E27FC236}">
                  <a16:creationId xmlns:a16="http://schemas.microsoft.com/office/drawing/2014/main" id="{89817952-896A-44BA-A97A-2C5731086CFF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98622FCE-FF1D-4359-8932-1775FA2EB0D9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5" name="Group 4">
                <a:extLst>
                  <a:ext uri="{FF2B5EF4-FFF2-40B4-BE49-F238E27FC236}">
                    <a16:creationId xmlns:a16="http://schemas.microsoft.com/office/drawing/2014/main" id="{3C851502-4BC0-4D44-B187-538B6B433A1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226" name="Freeform 5">
                  <a:extLst>
                    <a:ext uri="{FF2B5EF4-FFF2-40B4-BE49-F238E27FC236}">
                      <a16:creationId xmlns:a16="http://schemas.microsoft.com/office/drawing/2014/main" id="{301490F5-E950-440C-9186-429BE348A86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7" name="Freeform 6">
                  <a:extLst>
                    <a:ext uri="{FF2B5EF4-FFF2-40B4-BE49-F238E27FC236}">
                      <a16:creationId xmlns:a16="http://schemas.microsoft.com/office/drawing/2014/main" id="{82483EE4-134C-4333-86A2-F71C036A43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">
                  <a:extLst>
                    <a:ext uri="{FF2B5EF4-FFF2-40B4-BE49-F238E27FC236}">
                      <a16:creationId xmlns:a16="http://schemas.microsoft.com/office/drawing/2014/main" id="{C1070ACD-F1EA-41CD-BB7C-935260D6F6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8">
                  <a:extLst>
                    <a:ext uri="{FF2B5EF4-FFF2-40B4-BE49-F238E27FC236}">
                      <a16:creationId xmlns:a16="http://schemas.microsoft.com/office/drawing/2014/main" id="{FF936F38-C5AB-4AAE-9A9B-ECE458C4417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40" name="그림 239">
            <a:extLst>
              <a:ext uri="{FF2B5EF4-FFF2-40B4-BE49-F238E27FC236}">
                <a16:creationId xmlns:a16="http://schemas.microsoft.com/office/drawing/2014/main" id="{F01D002C-D3A2-4CF1-A516-F5A6538995E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261" y="4126320"/>
            <a:ext cx="422959" cy="422959"/>
          </a:xfrm>
          <a:prstGeom prst="rect">
            <a:avLst/>
          </a:prstGeom>
        </p:spPr>
      </p:pic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A88BCA04-7BA5-410A-B072-7226405248E8}"/>
              </a:ext>
            </a:extLst>
          </p:cNvPr>
          <p:cNvGrpSpPr/>
          <p:nvPr/>
        </p:nvGrpSpPr>
        <p:grpSpPr>
          <a:xfrm>
            <a:off x="5066680" y="2490189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1720DFBB-D270-447C-8D87-13E72F29C4A2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4" name="Group 4">
              <a:extLst>
                <a:ext uri="{FF2B5EF4-FFF2-40B4-BE49-F238E27FC236}">
                  <a16:creationId xmlns:a16="http://schemas.microsoft.com/office/drawing/2014/main" id="{ABAAC0E8-6359-46A1-A06E-F52203A72FA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215" name="Freeform 5">
                <a:extLst>
                  <a:ext uri="{FF2B5EF4-FFF2-40B4-BE49-F238E27FC236}">
                    <a16:creationId xmlns:a16="http://schemas.microsoft.com/office/drawing/2014/main" id="{FA7D1EAD-1521-4C28-8DFC-79774DA21D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6">
                <a:extLst>
                  <a:ext uri="{FF2B5EF4-FFF2-40B4-BE49-F238E27FC236}">
                    <a16:creationId xmlns:a16="http://schemas.microsoft.com/office/drawing/2014/main" id="{54387B05-00E7-44F1-8C7D-F60B8F77C4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7">
                <a:extLst>
                  <a:ext uri="{FF2B5EF4-FFF2-40B4-BE49-F238E27FC236}">
                    <a16:creationId xmlns:a16="http://schemas.microsoft.com/office/drawing/2014/main" id="{B1686379-0EEA-4247-A124-E40DEB0E4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8">
                <a:extLst>
                  <a:ext uri="{FF2B5EF4-FFF2-40B4-BE49-F238E27FC236}">
                    <a16:creationId xmlns:a16="http://schemas.microsoft.com/office/drawing/2014/main" id="{E71B22A0-31F4-4837-84E4-FD96514A372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41" name="Rectangle: Rounded Corners 57">
            <a:extLst>
              <a:ext uri="{FF2B5EF4-FFF2-40B4-BE49-F238E27FC236}">
                <a16:creationId xmlns:a16="http://schemas.microsoft.com/office/drawing/2014/main" id="{88DD5D03-FCF9-4E73-8186-7DB1374AD557}"/>
              </a:ext>
            </a:extLst>
          </p:cNvPr>
          <p:cNvSpPr/>
          <p:nvPr/>
        </p:nvSpPr>
        <p:spPr bwMode="auto">
          <a:xfrm>
            <a:off x="3378771" y="2514551"/>
            <a:ext cx="1404000" cy="7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카드대행사</a:t>
            </a:r>
          </a:p>
        </p:txBody>
      </p:sp>
      <p:sp>
        <p:nvSpPr>
          <p:cNvPr id="82" name="구름 106">
            <a:extLst>
              <a:ext uri="{FF2B5EF4-FFF2-40B4-BE49-F238E27FC236}">
                <a16:creationId xmlns:a16="http://schemas.microsoft.com/office/drawing/2014/main" id="{106FECFE-59B6-400B-BE92-5E16C83C5A16}"/>
              </a:ext>
            </a:extLst>
          </p:cNvPr>
          <p:cNvSpPr/>
          <p:nvPr/>
        </p:nvSpPr>
        <p:spPr>
          <a:xfrm>
            <a:off x="1996468" y="4078632"/>
            <a:ext cx="1188000" cy="540000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Internet</a:t>
            </a:r>
            <a:endParaRPr kumimoji="1" lang="ko-KR" altLang="en-US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84" name="원통 125">
            <a:extLst>
              <a:ext uri="{FF2B5EF4-FFF2-40B4-BE49-F238E27FC236}">
                <a16:creationId xmlns:a16="http://schemas.microsoft.com/office/drawing/2014/main" id="{89EAAA73-B0CB-402F-AC30-D409EE72C379}"/>
              </a:ext>
            </a:extLst>
          </p:cNvPr>
          <p:cNvSpPr/>
          <p:nvPr/>
        </p:nvSpPr>
        <p:spPr>
          <a:xfrm rot="5400000">
            <a:off x="2428984" y="3827828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b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(SSL)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94E5B5F4-757A-4BA2-8494-AE0FC730FF76}"/>
              </a:ext>
            </a:extLst>
          </p:cNvPr>
          <p:cNvGrpSpPr/>
          <p:nvPr/>
        </p:nvGrpSpPr>
        <p:grpSpPr>
          <a:xfrm>
            <a:off x="2096141" y="3936584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71AB0A00-540A-411A-9015-D011D30416A9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7" name="Group 4">
              <a:extLst>
                <a:ext uri="{FF2B5EF4-FFF2-40B4-BE49-F238E27FC236}">
                  <a16:creationId xmlns:a16="http://schemas.microsoft.com/office/drawing/2014/main" id="{A4161725-6C01-40BE-A793-9FEAE0E8826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88" name="Freeform 5">
                <a:extLst>
                  <a:ext uri="{FF2B5EF4-FFF2-40B4-BE49-F238E27FC236}">
                    <a16:creationId xmlns:a16="http://schemas.microsoft.com/office/drawing/2014/main" id="{F9AAAC82-B68F-4B19-863A-7449BB28FB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9AE2706B-57C6-4552-8186-D0E9969839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7">
                <a:extLst>
                  <a:ext uri="{FF2B5EF4-FFF2-40B4-BE49-F238E27FC236}">
                    <a16:creationId xmlns:a16="http://schemas.microsoft.com/office/drawing/2014/main" id="{D4496E0E-28F4-484B-A214-BB748185B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9684D012-315B-4C28-A955-47D5594352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94" name="Straight Arrow Connector 201">
            <a:extLst>
              <a:ext uri="{FF2B5EF4-FFF2-40B4-BE49-F238E27FC236}">
                <a16:creationId xmlns:a16="http://schemas.microsoft.com/office/drawing/2014/main" id="{5F832193-B41A-4C6C-BE4B-1316A50A94C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763066" y="3297690"/>
            <a:ext cx="171" cy="792135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88CB485-6A4A-4A01-BB62-46456B5EB706}"/>
              </a:ext>
            </a:extLst>
          </p:cNvPr>
          <p:cNvGrpSpPr/>
          <p:nvPr/>
        </p:nvGrpSpPr>
        <p:grpSpPr>
          <a:xfrm>
            <a:off x="7632466" y="1298757"/>
            <a:ext cx="2165159" cy="408317"/>
            <a:chOff x="7957077" y="1488357"/>
            <a:chExt cx="2310335" cy="408317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4E50B8F-76E6-44F2-92D4-F6A1960517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599801"/>
              <a:ext cx="268897" cy="0"/>
            </a:xfrm>
            <a:prstGeom prst="straightConnector1">
              <a:avLst/>
            </a:prstGeom>
            <a:ln w="69850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8">
              <a:extLst>
                <a:ext uri="{FF2B5EF4-FFF2-40B4-BE49-F238E27FC236}">
                  <a16:creationId xmlns:a16="http://schemas.microsoft.com/office/drawing/2014/main" id="{DF44AD14-2F46-4DAB-87C4-2AB5E7ABA9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778246"/>
              <a:ext cx="268897" cy="0"/>
            </a:xfrm>
            <a:prstGeom prst="straightConnector1">
              <a:avLst/>
            </a:prstGeom>
            <a:ln w="69850" cmpd="dbl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CACBB17-82E5-4FA9-B2B3-89527A292DEF}"/>
                </a:ext>
              </a:extLst>
            </p:cNvPr>
            <p:cNvSpPr txBox="1"/>
            <p:nvPr/>
          </p:nvSpPr>
          <p:spPr>
            <a:xfrm>
              <a:off x="8160097" y="1488357"/>
              <a:ext cx="2107315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주요 데이터 흐름</a:t>
              </a:r>
              <a:r>
                <a:rPr lang="en-US" altLang="ko-KR" sz="900" dirty="0"/>
                <a:t>(CHD, SAD, PII)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그 외 데이터 흐름</a:t>
              </a:r>
            </a:p>
          </p:txBody>
        </p:sp>
      </p:grpSp>
      <p:cxnSp>
        <p:nvCxnSpPr>
          <p:cNvPr id="78" name="꺾인 연결선 99">
            <a:extLst>
              <a:ext uri="{FF2B5EF4-FFF2-40B4-BE49-F238E27FC236}">
                <a16:creationId xmlns:a16="http://schemas.microsoft.com/office/drawing/2014/main" id="{D9FF5019-DC61-4F47-ADAF-51A93EDC8B7E}"/>
              </a:ext>
            </a:extLst>
          </p:cNvPr>
          <p:cNvCxnSpPr>
            <a:cxnSpLocks/>
            <a:stCxn id="198" idx="2"/>
            <a:endCxn id="162" idx="3"/>
          </p:cNvCxnSpPr>
          <p:nvPr/>
        </p:nvCxnSpPr>
        <p:spPr>
          <a:xfrm rot="10800000">
            <a:off x="7915618" y="2886599"/>
            <a:ext cx="452259" cy="13607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79" name="꺾인 연결선 99">
            <a:extLst>
              <a:ext uri="{FF2B5EF4-FFF2-40B4-BE49-F238E27FC236}">
                <a16:creationId xmlns:a16="http://schemas.microsoft.com/office/drawing/2014/main" id="{F6B1C034-8661-4BCA-B875-BD2B2704E7B0}"/>
              </a:ext>
            </a:extLst>
          </p:cNvPr>
          <p:cNvCxnSpPr>
            <a:cxnSpLocks/>
            <a:stCxn id="230" idx="2"/>
            <a:endCxn id="170" idx="3"/>
          </p:cNvCxnSpPr>
          <p:nvPr/>
        </p:nvCxnSpPr>
        <p:spPr>
          <a:xfrm rot="10800000">
            <a:off x="7915446" y="4328459"/>
            <a:ext cx="465398" cy="8301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3376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2.</a:t>
            </a:r>
            <a:r>
              <a:rPr lang="ko-KR" altLang="en-US" sz="2000" b="1" dirty="0"/>
              <a:t>발급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배송</a:t>
            </a:r>
            <a:r>
              <a:rPr lang="en-US" altLang="ko-KR" sz="2000" b="1" dirty="0"/>
              <a:t>(2/2)</a:t>
            </a:r>
            <a:endParaRPr lang="ko-KR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3EAEFF4-4D10-4209-BC25-A07848AD8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478554"/>
              </p:ext>
            </p:extLst>
          </p:nvPr>
        </p:nvGraphicFramePr>
        <p:xfrm>
          <a:off x="200026" y="1268413"/>
          <a:ext cx="9518490" cy="360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0">
                  <a:extLst>
                    <a:ext uri="{9D8B030D-6E8A-4147-A177-3AD203B41FA5}">
                      <a16:colId xmlns:a16="http://schemas.microsoft.com/office/drawing/2014/main" val="1685022921"/>
                    </a:ext>
                  </a:extLst>
                </a:gridCol>
                <a:gridCol w="1187020">
                  <a:extLst>
                    <a:ext uri="{9D8B030D-6E8A-4147-A177-3AD203B41FA5}">
                      <a16:colId xmlns:a16="http://schemas.microsoft.com/office/drawing/2014/main" val="230308617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1404846473"/>
                    </a:ext>
                  </a:extLst>
                </a:gridCol>
                <a:gridCol w="518490">
                  <a:extLst>
                    <a:ext uri="{9D8B030D-6E8A-4147-A177-3AD203B41FA5}">
                      <a16:colId xmlns:a16="http://schemas.microsoft.com/office/drawing/2014/main" val="25878475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04595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632877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5936505"/>
                    </a:ext>
                  </a:extLst>
                </a:gridCol>
              </a:tblGrid>
              <a:tr h="2743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처리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주요 처리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92414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CHD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SAD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PII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104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발급 및 배송 관련 정보 전달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카드대행사에서 카드의 발급 및 배송 관련 처리를 대행하고 관련 정보를 카카오뱅크에 실시간 및 배치로 전달함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반송된 카드는 카드대행사에서 폐기 처리 수행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계정계는 카드대행사로부터 카드 발급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배송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폐기 정보를 대외 연계를 통해 수신 받아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관련 정보를 저장함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카드번호</a:t>
                      </a:r>
                      <a:r>
                        <a:rPr lang="en-US" altLang="ko-KR" sz="11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9075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채널로 발급 및 배송 정보 전달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계정계는 전달 받은 발급 및 배송 정보를 채널로 전달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채널에서는 발급 정보 및 배송 상태를 저장하여 관리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카드번호</a:t>
                      </a:r>
                      <a:r>
                        <a:rPr lang="en-US" altLang="ko-KR" sz="11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9249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③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 수령 및 사용등록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고객은 카드 수령 후 모바일 앱을 통해 카드 사용 등록을 처리하고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 내용은 채널로 전달됨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모바일 앱 화면에서 카드번호는 마스킹 적용되어 표출됨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카드번호</a:t>
                      </a:r>
                      <a:r>
                        <a:rPr lang="en-US" altLang="ko-KR" sz="11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ⓔⓜ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ko-KR" altLang="en-US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ko-KR" altLang="en-US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4798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④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 사용등록 정보 전송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고객의 카드 사용 등록 정보는 채널을 통해 계정계 및 카드대행사에 전달됨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카드번호</a:t>
                      </a:r>
                      <a:r>
                        <a:rPr lang="en-US" altLang="ko-KR" sz="1100" b="1" u="sng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ko-KR" altLang="en-US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ko-KR" altLang="en-US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047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B320F3-539B-464F-B1BE-26EA3D0CBBAE}"/>
              </a:ext>
            </a:extLst>
          </p:cNvPr>
          <p:cNvSpPr txBox="1"/>
          <p:nvPr/>
        </p:nvSpPr>
        <p:spPr>
          <a:xfrm>
            <a:off x="7396047" y="1007966"/>
            <a:ext cx="231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※ </a:t>
            </a:r>
            <a:r>
              <a:rPr lang="en-US" altLang="ko-KR" sz="1050" b="1" u="sng" dirty="0"/>
              <a:t>ⓔ</a:t>
            </a:r>
            <a:r>
              <a:rPr lang="en-US" altLang="ko-KR" sz="1000" b="1" u="sng" dirty="0"/>
              <a:t>: </a:t>
            </a:r>
            <a:r>
              <a:rPr lang="ko-KR" altLang="en-US" sz="1000" b="1" u="sng" dirty="0"/>
              <a:t>암호화 적용</a:t>
            </a:r>
            <a:r>
              <a:rPr lang="en-US" altLang="ko-KR" sz="1000" b="1" u="sng" dirty="0"/>
              <a:t>, </a:t>
            </a:r>
            <a:r>
              <a:rPr lang="en-US" altLang="ko-KR" sz="1050" b="1" u="sng" dirty="0"/>
              <a:t>ⓜ</a:t>
            </a:r>
            <a:r>
              <a:rPr lang="en-US" altLang="ko-KR" sz="1000" b="1" u="sng" dirty="0"/>
              <a:t>: </a:t>
            </a:r>
            <a:r>
              <a:rPr lang="ko-KR" altLang="en-US" sz="1000" b="1" u="sng" dirty="0" err="1"/>
              <a:t>마스킹</a:t>
            </a:r>
            <a:r>
              <a:rPr lang="ko-KR" altLang="en-US" sz="1000" b="1" u="sng" dirty="0"/>
              <a:t> 적용</a:t>
            </a:r>
            <a:r>
              <a:rPr lang="en-US" altLang="ko-KR" sz="1000" b="1" u="sng" dirty="0"/>
              <a:t> 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5048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en-US" altLang="ko-KR" sz="2000" dirty="0"/>
              <a:t>3.</a:t>
            </a:r>
            <a:r>
              <a:rPr lang="ko-KR" altLang="en-US" sz="2000" b="1" dirty="0">
                <a:latin typeface="+mn-ea"/>
                <a:ea typeface="+mn-ea"/>
              </a:rPr>
              <a:t>페이카드 등록</a:t>
            </a:r>
            <a:r>
              <a:rPr lang="en-US" altLang="ko-KR" sz="2000" b="1" dirty="0"/>
              <a:t>(1/2)</a:t>
            </a:r>
            <a:endParaRPr lang="ko-KR" altLang="en-US" b="1" dirty="0"/>
          </a:p>
        </p:txBody>
      </p:sp>
      <p:sp>
        <p:nvSpPr>
          <p:cNvPr id="13" name="Rectangle 99">
            <a:extLst>
              <a:ext uri="{FF2B5EF4-FFF2-40B4-BE49-F238E27FC236}">
                <a16:creationId xmlns:a16="http://schemas.microsoft.com/office/drawing/2014/main" id="{7C060D66-E625-479F-B71E-0618C947AA94}"/>
              </a:ext>
            </a:extLst>
          </p:cNvPr>
          <p:cNvSpPr/>
          <p:nvPr/>
        </p:nvSpPr>
        <p:spPr>
          <a:xfrm>
            <a:off x="3624365" y="3030101"/>
            <a:ext cx="14125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페이카드 등록 정보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25947F-F222-4F71-BDB8-7514FA875A76}"/>
              </a:ext>
            </a:extLst>
          </p:cNvPr>
          <p:cNvSpPr txBox="1"/>
          <p:nvPr/>
        </p:nvSpPr>
        <p:spPr>
          <a:xfrm>
            <a:off x="1900546" y="3218218"/>
            <a:ext cx="2000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50" b="1" dirty="0"/>
              <a:t>페이카드 등록 대행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페이카드 등록 요청 처리</a:t>
            </a:r>
            <a:endParaRPr lang="en-US" altLang="ko-KR" sz="1050" dirty="0"/>
          </a:p>
        </p:txBody>
      </p:sp>
      <p:sp>
        <p:nvSpPr>
          <p:cNvPr id="39" name="Rectangle: Rounded Corners 103">
            <a:extLst>
              <a:ext uri="{FF2B5EF4-FFF2-40B4-BE49-F238E27FC236}">
                <a16:creationId xmlns:a16="http://schemas.microsoft.com/office/drawing/2014/main" id="{08358BEB-3DC2-4A20-8E71-F13D8920E00F}"/>
              </a:ext>
            </a:extLst>
          </p:cNvPr>
          <p:cNvSpPr/>
          <p:nvPr/>
        </p:nvSpPr>
        <p:spPr bwMode="auto">
          <a:xfrm>
            <a:off x="5150778" y="1990365"/>
            <a:ext cx="2854677" cy="2877270"/>
          </a:xfrm>
          <a:prstGeom prst="roundRect">
            <a:avLst>
              <a:gd name="adj" fmla="val 800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</a:p>
        </p:txBody>
      </p:sp>
      <p:cxnSp>
        <p:nvCxnSpPr>
          <p:cNvPr id="41" name="Straight Arrow Connector 102">
            <a:extLst>
              <a:ext uri="{FF2B5EF4-FFF2-40B4-BE49-F238E27FC236}">
                <a16:creationId xmlns:a16="http://schemas.microsoft.com/office/drawing/2014/main" id="{BBDD2ECA-272E-4E2F-B9C8-499597509428}"/>
              </a:ext>
            </a:extLst>
          </p:cNvPr>
          <p:cNvCxnSpPr>
            <a:cxnSpLocks/>
          </p:cNvCxnSpPr>
          <p:nvPr/>
        </p:nvCxnSpPr>
        <p:spPr bwMode="auto">
          <a:xfrm flipV="1">
            <a:off x="3507755" y="2830735"/>
            <a:ext cx="2726998" cy="0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원통 125">
            <a:extLst>
              <a:ext uri="{FF2B5EF4-FFF2-40B4-BE49-F238E27FC236}">
                <a16:creationId xmlns:a16="http://schemas.microsoft.com/office/drawing/2014/main" id="{30D3E470-F1CA-4A93-A419-7799EBD5C46B}"/>
              </a:ext>
            </a:extLst>
          </p:cNvPr>
          <p:cNvSpPr/>
          <p:nvPr/>
        </p:nvSpPr>
        <p:spPr>
          <a:xfrm rot="5400000">
            <a:off x="4183314" y="2308828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endParaRPr lang="en-US" altLang="ko-KR" sz="900" b="1" i="1" kern="0" dirty="0">
              <a:latin typeface="맑은 고딕"/>
              <a:ea typeface="맑은 고딕" panose="020B0503020000020004" pitchFamily="50" charset="-127"/>
            </a:endParaRPr>
          </a:p>
          <a:p>
            <a:pPr algn="ctr" defTabSz="914361" latinLnBrk="0">
              <a:defRPr/>
            </a:pP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전용선</a:t>
            </a: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+VPN)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D6DDBA-4B3E-4BE1-87F4-17111C82194C}"/>
              </a:ext>
            </a:extLst>
          </p:cNvPr>
          <p:cNvSpPr txBox="1"/>
          <p:nvPr/>
        </p:nvSpPr>
        <p:spPr>
          <a:xfrm>
            <a:off x="6919356" y="3068407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31686-0D67-4C67-A6A2-EBC8DF8BDE6B}"/>
              </a:ext>
            </a:extLst>
          </p:cNvPr>
          <p:cNvSpPr txBox="1"/>
          <p:nvPr/>
        </p:nvSpPr>
        <p:spPr>
          <a:xfrm>
            <a:off x="6919185" y="4450777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48" name="Straight Arrow Connector 201">
            <a:extLst>
              <a:ext uri="{FF2B5EF4-FFF2-40B4-BE49-F238E27FC236}">
                <a16:creationId xmlns:a16="http://schemas.microsoft.com/office/drawing/2014/main" id="{764B150B-B47E-46BA-81BE-BEF5FF417F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37592" y="3240577"/>
            <a:ext cx="171" cy="792135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DB28989-A705-4367-9396-9A43F9BF6ABD}"/>
              </a:ext>
            </a:extLst>
          </p:cNvPr>
          <p:cNvSpPr txBox="1"/>
          <p:nvPr/>
        </p:nvSpPr>
        <p:spPr>
          <a:xfrm>
            <a:off x="6034579" y="3068407"/>
            <a:ext cx="756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(</a:t>
            </a:r>
            <a:r>
              <a:rPr lang="ko-KR" altLang="en-US" sz="1050" b="1" kern="0" dirty="0">
                <a:solidFill>
                  <a:srgbClr val="000000"/>
                </a:solidFill>
              </a:rPr>
              <a:t>카드</a:t>
            </a:r>
            <a:r>
              <a:rPr lang="en-US" altLang="ko-KR" sz="1050" b="1" kern="0" dirty="0">
                <a:solidFill>
                  <a:srgbClr val="000000"/>
                </a:solidFill>
              </a:rPr>
              <a:t>)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50" name="Oval 207">
            <a:extLst>
              <a:ext uri="{FF2B5EF4-FFF2-40B4-BE49-F238E27FC236}">
                <a16:creationId xmlns:a16="http://schemas.microsoft.com/office/drawing/2014/main" id="{6B27384D-1A52-419E-B322-04CC7B4D6CFF}"/>
              </a:ext>
            </a:extLst>
          </p:cNvPr>
          <p:cNvSpPr/>
          <p:nvPr/>
        </p:nvSpPr>
        <p:spPr bwMode="auto">
          <a:xfrm>
            <a:off x="5049797" y="2906337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1" name="Oval 208">
            <a:extLst>
              <a:ext uri="{FF2B5EF4-FFF2-40B4-BE49-F238E27FC236}">
                <a16:creationId xmlns:a16="http://schemas.microsoft.com/office/drawing/2014/main" id="{7A1834C8-6729-4378-91DE-3CCA13BB9F4B}"/>
              </a:ext>
            </a:extLst>
          </p:cNvPr>
          <p:cNvSpPr/>
          <p:nvPr/>
        </p:nvSpPr>
        <p:spPr bwMode="auto">
          <a:xfrm>
            <a:off x="6119499" y="3498404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C94657-F4CC-4976-BE51-B3F96D373B54}"/>
              </a:ext>
            </a:extLst>
          </p:cNvPr>
          <p:cNvSpPr txBox="1"/>
          <p:nvPr/>
        </p:nvSpPr>
        <p:spPr>
          <a:xfrm>
            <a:off x="6084123" y="4488100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pic>
        <p:nvPicPr>
          <p:cNvPr id="64" name="Picture 115" descr="Picture37">
            <a:extLst>
              <a:ext uri="{FF2B5EF4-FFF2-40B4-BE49-F238E27FC236}">
                <a16:creationId xmlns:a16="http://schemas.microsoft.com/office/drawing/2014/main" id="{29E817D7-270B-4742-B654-5BE112E61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234753" y="2557435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115" descr="Picture37">
            <a:extLst>
              <a:ext uri="{FF2B5EF4-FFF2-40B4-BE49-F238E27FC236}">
                <a16:creationId xmlns:a16="http://schemas.microsoft.com/office/drawing/2014/main" id="{61111E5C-693F-47EA-9B6C-93A67FCF3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234582" y="3999294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6" name="그룹 65">
            <a:extLst>
              <a:ext uri="{FF2B5EF4-FFF2-40B4-BE49-F238E27FC236}">
                <a16:creationId xmlns:a16="http://schemas.microsoft.com/office/drawing/2014/main" id="{43DA6959-C8B0-4A56-A34D-3F7A1164463F}"/>
              </a:ext>
            </a:extLst>
          </p:cNvPr>
          <p:cNvGrpSpPr/>
          <p:nvPr/>
        </p:nvGrpSpPr>
        <p:grpSpPr>
          <a:xfrm>
            <a:off x="7069380" y="2601503"/>
            <a:ext cx="379452" cy="485941"/>
            <a:chOff x="4792923" y="6582348"/>
            <a:chExt cx="379452" cy="485941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150AC2A6-3557-4353-A151-40E6285EFC69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75" name="원통형 74">
                <a:extLst>
                  <a:ext uri="{FF2B5EF4-FFF2-40B4-BE49-F238E27FC236}">
                    <a16:creationId xmlns:a16="http://schemas.microsoft.com/office/drawing/2014/main" id="{B2D0881F-C420-47AF-93A5-1DC82F93BCAB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6" name="원통형 75">
                <a:extLst>
                  <a:ext uri="{FF2B5EF4-FFF2-40B4-BE49-F238E27FC236}">
                    <a16:creationId xmlns:a16="http://schemas.microsoft.com/office/drawing/2014/main" id="{5F80C055-32E4-400B-B0FA-7FC224F671FC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7" name="원통형 76">
                <a:extLst>
                  <a:ext uri="{FF2B5EF4-FFF2-40B4-BE49-F238E27FC236}">
                    <a16:creationId xmlns:a16="http://schemas.microsoft.com/office/drawing/2014/main" id="{7D30223E-9436-4F39-BCC7-A00E8ACF102E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5F00B21C-9B9B-4A35-8159-D3AC3F05BD5F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2C8D341A-BCAC-443B-90F3-8B50F8CD2FE3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0" name="Group 4">
                <a:extLst>
                  <a:ext uri="{FF2B5EF4-FFF2-40B4-BE49-F238E27FC236}">
                    <a16:creationId xmlns:a16="http://schemas.microsoft.com/office/drawing/2014/main" id="{8F851C37-0AFE-44D5-9F5B-C98E1E9E21D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71" name="Freeform 5">
                  <a:extLst>
                    <a:ext uri="{FF2B5EF4-FFF2-40B4-BE49-F238E27FC236}">
                      <a16:creationId xmlns:a16="http://schemas.microsoft.com/office/drawing/2014/main" id="{ACBC46CE-61D2-4211-8F04-DC7BF15B65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Freeform 6">
                  <a:extLst>
                    <a:ext uri="{FF2B5EF4-FFF2-40B4-BE49-F238E27FC236}">
                      <a16:creationId xmlns:a16="http://schemas.microsoft.com/office/drawing/2014/main" id="{BF982184-796A-4895-89A8-7CF6E3F556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Freeform 7">
                  <a:extLst>
                    <a:ext uri="{FF2B5EF4-FFF2-40B4-BE49-F238E27FC236}">
                      <a16:creationId xmlns:a16="http://schemas.microsoft.com/office/drawing/2014/main" id="{992D3E36-A781-4C12-B2D2-E6A76530F4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Freeform 8">
                  <a:extLst>
                    <a:ext uri="{FF2B5EF4-FFF2-40B4-BE49-F238E27FC236}">
                      <a16:creationId xmlns:a16="http://schemas.microsoft.com/office/drawing/2014/main" id="{43E24C22-0615-4DFD-8596-58DD57BE700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232C032-8BE3-4A98-9FF9-43745FD1F71C}"/>
              </a:ext>
            </a:extLst>
          </p:cNvPr>
          <p:cNvGrpSpPr/>
          <p:nvPr/>
        </p:nvGrpSpPr>
        <p:grpSpPr>
          <a:xfrm>
            <a:off x="7082348" y="3908229"/>
            <a:ext cx="379452" cy="485941"/>
            <a:chOff x="4792923" y="6582348"/>
            <a:chExt cx="379452" cy="485941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E62A054E-81E1-4385-B412-8EEF213E9E59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87" name="원통형 86">
                <a:extLst>
                  <a:ext uri="{FF2B5EF4-FFF2-40B4-BE49-F238E27FC236}">
                    <a16:creationId xmlns:a16="http://schemas.microsoft.com/office/drawing/2014/main" id="{341552C4-A28B-47E9-83F4-A4DCB07E5D63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원통형 87">
                <a:extLst>
                  <a:ext uri="{FF2B5EF4-FFF2-40B4-BE49-F238E27FC236}">
                    <a16:creationId xmlns:a16="http://schemas.microsoft.com/office/drawing/2014/main" id="{88585C9E-65CC-405E-8EA3-5829152151A3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9" name="원통형 88">
                <a:extLst>
                  <a:ext uri="{FF2B5EF4-FFF2-40B4-BE49-F238E27FC236}">
                    <a16:creationId xmlns:a16="http://schemas.microsoft.com/office/drawing/2014/main" id="{E3CC0FF4-3913-429F-95EA-CC8D2E905A5C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6A161E55-301D-4622-8888-8485C5AA412B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E1DD6F7A-86E7-44B6-B380-47F438DB76CA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2" name="Group 4">
                <a:extLst>
                  <a:ext uri="{FF2B5EF4-FFF2-40B4-BE49-F238E27FC236}">
                    <a16:creationId xmlns:a16="http://schemas.microsoft.com/office/drawing/2014/main" id="{D4490F1B-9737-4436-B1BA-0783692E2A6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83" name="Freeform 5">
                  <a:extLst>
                    <a:ext uri="{FF2B5EF4-FFF2-40B4-BE49-F238E27FC236}">
                      <a16:creationId xmlns:a16="http://schemas.microsoft.com/office/drawing/2014/main" id="{B98A44A4-D1E0-4AFA-826D-4CCDE7432F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Freeform 6">
                  <a:extLst>
                    <a:ext uri="{FF2B5EF4-FFF2-40B4-BE49-F238E27FC236}">
                      <a16:creationId xmlns:a16="http://schemas.microsoft.com/office/drawing/2014/main" id="{E169386B-5AAC-4390-835A-29A97502B8A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Freeform 7">
                  <a:extLst>
                    <a:ext uri="{FF2B5EF4-FFF2-40B4-BE49-F238E27FC236}">
                      <a16:creationId xmlns:a16="http://schemas.microsoft.com/office/drawing/2014/main" id="{0D9D261A-DF4D-48E8-AE50-6292C85616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Freeform 8">
                  <a:extLst>
                    <a:ext uri="{FF2B5EF4-FFF2-40B4-BE49-F238E27FC236}">
                      <a16:creationId xmlns:a16="http://schemas.microsoft.com/office/drawing/2014/main" id="{2C8B8275-7CEE-4373-B0B3-A1FECFE2A88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1E610E-0B70-45AE-8400-CF5F5483C406}"/>
              </a:ext>
            </a:extLst>
          </p:cNvPr>
          <p:cNvGrpSpPr/>
          <p:nvPr/>
        </p:nvGrpSpPr>
        <p:grpSpPr>
          <a:xfrm>
            <a:off x="3791664" y="2401326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BF48DA12-6C46-407B-B162-FF6F4910A9E4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93" name="Group 4">
              <a:extLst>
                <a:ext uri="{FF2B5EF4-FFF2-40B4-BE49-F238E27FC236}">
                  <a16:creationId xmlns:a16="http://schemas.microsoft.com/office/drawing/2014/main" id="{861C837B-5FAC-48BE-B1F6-A4E0C38AFC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94" name="Freeform 5">
                <a:extLst>
                  <a:ext uri="{FF2B5EF4-FFF2-40B4-BE49-F238E27FC236}">
                    <a16:creationId xmlns:a16="http://schemas.microsoft.com/office/drawing/2014/main" id="{297124A0-32FC-44CA-A6AB-9AD1D56B43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6">
                <a:extLst>
                  <a:ext uri="{FF2B5EF4-FFF2-40B4-BE49-F238E27FC236}">
                    <a16:creationId xmlns:a16="http://schemas.microsoft.com/office/drawing/2014/main" id="{A74A3366-462B-4EF4-BB99-C3A968DD32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7">
                <a:extLst>
                  <a:ext uri="{FF2B5EF4-FFF2-40B4-BE49-F238E27FC236}">
                    <a16:creationId xmlns:a16="http://schemas.microsoft.com/office/drawing/2014/main" id="{DA321453-55E6-43A0-87A1-800645092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8">
                <a:extLst>
                  <a:ext uri="{FF2B5EF4-FFF2-40B4-BE49-F238E27FC236}">
                    <a16:creationId xmlns:a16="http://schemas.microsoft.com/office/drawing/2014/main" id="{BC510F14-3419-4E72-A076-FFB322526F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98" name="Rectangle: Rounded Corners 57">
            <a:extLst>
              <a:ext uri="{FF2B5EF4-FFF2-40B4-BE49-F238E27FC236}">
                <a16:creationId xmlns:a16="http://schemas.microsoft.com/office/drawing/2014/main" id="{2972BFB7-E773-4873-AE0C-23E671E19896}"/>
              </a:ext>
            </a:extLst>
          </p:cNvPr>
          <p:cNvSpPr/>
          <p:nvPr/>
        </p:nvSpPr>
        <p:spPr bwMode="auto">
          <a:xfrm>
            <a:off x="2103755" y="2425688"/>
            <a:ext cx="1404000" cy="7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카드대행사</a:t>
            </a:r>
          </a:p>
        </p:txBody>
      </p:sp>
      <p:grpSp>
        <p:nvGrpSpPr>
          <p:cNvPr id="110" name="Group 94">
            <a:extLst>
              <a:ext uri="{FF2B5EF4-FFF2-40B4-BE49-F238E27FC236}">
                <a16:creationId xmlns:a16="http://schemas.microsoft.com/office/drawing/2014/main" id="{220DADD3-3092-4D82-A854-D85BE52F2C48}"/>
              </a:ext>
            </a:extLst>
          </p:cNvPr>
          <p:cNvGrpSpPr/>
          <p:nvPr/>
        </p:nvGrpSpPr>
        <p:grpSpPr>
          <a:xfrm>
            <a:off x="7632466" y="1298757"/>
            <a:ext cx="2165159" cy="408317"/>
            <a:chOff x="7957077" y="1488357"/>
            <a:chExt cx="2310335" cy="408317"/>
          </a:xfrm>
        </p:grpSpPr>
        <p:cxnSp>
          <p:nvCxnSpPr>
            <p:cNvPr id="111" name="Straight Arrow Connector 95">
              <a:extLst>
                <a:ext uri="{FF2B5EF4-FFF2-40B4-BE49-F238E27FC236}">
                  <a16:creationId xmlns:a16="http://schemas.microsoft.com/office/drawing/2014/main" id="{919C1FCD-01BB-4033-9C5E-1F85774426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599801"/>
              <a:ext cx="268897" cy="0"/>
            </a:xfrm>
            <a:prstGeom prst="straightConnector1">
              <a:avLst/>
            </a:prstGeom>
            <a:ln w="69850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98">
              <a:extLst>
                <a:ext uri="{FF2B5EF4-FFF2-40B4-BE49-F238E27FC236}">
                  <a16:creationId xmlns:a16="http://schemas.microsoft.com/office/drawing/2014/main" id="{5BB57E16-B739-49F3-BF27-AE7B42995F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778246"/>
              <a:ext cx="268897" cy="0"/>
            </a:xfrm>
            <a:prstGeom prst="straightConnector1">
              <a:avLst/>
            </a:prstGeom>
            <a:ln w="69850" cmpd="dbl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085A01-74E6-4758-925A-D8BC6673463A}"/>
                </a:ext>
              </a:extLst>
            </p:cNvPr>
            <p:cNvSpPr txBox="1"/>
            <p:nvPr/>
          </p:nvSpPr>
          <p:spPr>
            <a:xfrm>
              <a:off x="8160097" y="1488357"/>
              <a:ext cx="2107315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주요 데이터 흐름</a:t>
              </a:r>
              <a:r>
                <a:rPr lang="en-US" altLang="ko-KR" sz="900" dirty="0"/>
                <a:t>(CHD, SAD, PII)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그 외 데이터 흐름</a:t>
              </a:r>
            </a:p>
          </p:txBody>
        </p:sp>
      </p:grpSp>
      <p:cxnSp>
        <p:nvCxnSpPr>
          <p:cNvPr id="56" name="꺾인 연결선 99">
            <a:extLst>
              <a:ext uri="{FF2B5EF4-FFF2-40B4-BE49-F238E27FC236}">
                <a16:creationId xmlns:a16="http://schemas.microsoft.com/office/drawing/2014/main" id="{055E8611-72AF-4199-BA65-29231E3A782B}"/>
              </a:ext>
            </a:extLst>
          </p:cNvPr>
          <p:cNvCxnSpPr>
            <a:cxnSpLocks/>
            <a:stCxn id="87" idx="2"/>
            <a:endCxn id="65" idx="3"/>
          </p:cNvCxnSpPr>
          <p:nvPr/>
        </p:nvCxnSpPr>
        <p:spPr>
          <a:xfrm rot="10800000">
            <a:off x="6640430" y="4239596"/>
            <a:ext cx="465398" cy="8301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57" name="꺾인 연결선 99">
            <a:extLst>
              <a:ext uri="{FF2B5EF4-FFF2-40B4-BE49-F238E27FC236}">
                <a16:creationId xmlns:a16="http://schemas.microsoft.com/office/drawing/2014/main" id="{CAEB5260-EF27-44EF-A6A7-923CD5FED1D9}"/>
              </a:ext>
            </a:extLst>
          </p:cNvPr>
          <p:cNvCxnSpPr>
            <a:cxnSpLocks/>
            <a:stCxn id="76" idx="2"/>
            <a:endCxn id="64" idx="3"/>
          </p:cNvCxnSpPr>
          <p:nvPr/>
        </p:nvCxnSpPr>
        <p:spPr>
          <a:xfrm rot="10800000">
            <a:off x="6640602" y="2797736"/>
            <a:ext cx="452259" cy="13607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59874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en-US" altLang="ko-KR" sz="2000" dirty="0"/>
              <a:t>3.</a:t>
            </a:r>
            <a:r>
              <a:rPr lang="ko-KR" altLang="en-US" sz="2000" b="1" dirty="0">
                <a:latin typeface="+mn-ea"/>
                <a:ea typeface="+mn-ea"/>
              </a:rPr>
              <a:t>페이카드 등록</a:t>
            </a:r>
            <a:r>
              <a:rPr lang="en-US" altLang="ko-KR" sz="2000" b="1" dirty="0"/>
              <a:t>(2/2)</a:t>
            </a:r>
            <a:endParaRPr lang="ko-KR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C3D079A-747A-4443-A36F-B6F09D275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90172"/>
              </p:ext>
            </p:extLst>
          </p:nvPr>
        </p:nvGraphicFramePr>
        <p:xfrm>
          <a:off x="200026" y="1268413"/>
          <a:ext cx="9518490" cy="238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0">
                  <a:extLst>
                    <a:ext uri="{9D8B030D-6E8A-4147-A177-3AD203B41FA5}">
                      <a16:colId xmlns:a16="http://schemas.microsoft.com/office/drawing/2014/main" val="1685022921"/>
                    </a:ext>
                  </a:extLst>
                </a:gridCol>
                <a:gridCol w="1187020">
                  <a:extLst>
                    <a:ext uri="{9D8B030D-6E8A-4147-A177-3AD203B41FA5}">
                      <a16:colId xmlns:a16="http://schemas.microsoft.com/office/drawing/2014/main" val="230308617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1404846473"/>
                    </a:ext>
                  </a:extLst>
                </a:gridCol>
                <a:gridCol w="518490">
                  <a:extLst>
                    <a:ext uri="{9D8B030D-6E8A-4147-A177-3AD203B41FA5}">
                      <a16:colId xmlns:a16="http://schemas.microsoft.com/office/drawing/2014/main" val="25878475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04595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632877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5936505"/>
                    </a:ext>
                  </a:extLst>
                </a:gridCol>
              </a:tblGrid>
              <a:tr h="2743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처리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주요 처리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92414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CHD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SAD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PII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104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페이카드 등록 정보 전송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카드대행사→카카오뱅크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카드대행사에서 페이카드 등록 요청 처리 후 페이카드 등록 결과를 카카오뱅크에 전송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계정계는 페이카드 등록 정보를 전달 받아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저장되는 항목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가상카드번호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전송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  <a:p>
                      <a:pPr algn="ctr" latinLnBrk="1"/>
                      <a:r>
                        <a:rPr lang="ko-KR" altLang="en-US" sz="1100" b="0" u="none" dirty="0">
                          <a:solidFill>
                            <a:schemeClr val="tx1"/>
                          </a:solidFill>
                        </a:rPr>
                        <a:t>가상카드번호</a:t>
                      </a:r>
                      <a:endParaRPr lang="en-US" altLang="ko-KR" sz="1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확인필요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9075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채널에 정보 공유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계정계는 페이카드 등록 정보를 채널에 전달하여 공유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채널에서는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수신받은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정보를 등록하여 동기화 처리 수행 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저장되는 항목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가상카드번호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u="none" dirty="0">
                          <a:solidFill>
                            <a:schemeClr val="tx1"/>
                          </a:solidFill>
                        </a:rPr>
                        <a:t>NA</a:t>
                      </a:r>
                      <a:endParaRPr lang="ko-KR" altLang="en-US" sz="1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924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6F50F86-83A9-4C86-8D53-D98285DB0AF0}"/>
              </a:ext>
            </a:extLst>
          </p:cNvPr>
          <p:cNvSpPr txBox="1"/>
          <p:nvPr/>
        </p:nvSpPr>
        <p:spPr>
          <a:xfrm>
            <a:off x="7396047" y="1007966"/>
            <a:ext cx="231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※ </a:t>
            </a:r>
            <a:r>
              <a:rPr lang="en-US" altLang="ko-KR" sz="1050" b="1" u="sng" dirty="0"/>
              <a:t>ⓔ</a:t>
            </a:r>
            <a:r>
              <a:rPr lang="en-US" altLang="ko-KR" sz="1000" b="1" u="sng" dirty="0"/>
              <a:t>: </a:t>
            </a:r>
            <a:r>
              <a:rPr lang="ko-KR" altLang="en-US" sz="1000" b="1" u="sng" dirty="0"/>
              <a:t>암호화 적용</a:t>
            </a:r>
            <a:r>
              <a:rPr lang="en-US" altLang="ko-KR" sz="1000" b="1" u="sng" dirty="0"/>
              <a:t>, </a:t>
            </a:r>
            <a:r>
              <a:rPr lang="en-US" altLang="ko-KR" sz="1050" b="1" u="sng" dirty="0"/>
              <a:t>ⓜ</a:t>
            </a:r>
            <a:r>
              <a:rPr lang="en-US" altLang="ko-KR" sz="1000" b="1" u="sng" dirty="0"/>
              <a:t>: </a:t>
            </a:r>
            <a:r>
              <a:rPr lang="ko-KR" altLang="en-US" sz="1000" b="1" u="sng" dirty="0" err="1"/>
              <a:t>마스킹</a:t>
            </a:r>
            <a:r>
              <a:rPr lang="ko-KR" altLang="en-US" sz="1000" b="1" u="sng" dirty="0"/>
              <a:t> 적용</a:t>
            </a:r>
            <a:r>
              <a:rPr lang="en-US" altLang="ko-KR" sz="1000" b="1" u="sng" dirty="0"/>
              <a:t> 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4965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22E0A59-206B-4E77-8D44-38A968A5A8D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22E0A59-206B-4E77-8D44-38A968A5A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16">
            <a:extLst>
              <a:ext uri="{FF2B5EF4-FFF2-40B4-BE49-F238E27FC236}">
                <a16:creationId xmlns:a16="http://schemas.microsoft.com/office/drawing/2014/main" id="{4A956379-B4DA-41E5-9C2D-06F4279EB1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66423" y="5966460"/>
            <a:ext cx="566527" cy="612571"/>
            <a:chOff x="5524" y="3544"/>
            <a:chExt cx="566" cy="612"/>
          </a:xfrm>
        </p:grpSpPr>
        <p:sp>
          <p:nvSpPr>
            <p:cNvPr id="11" name="AutoShape 115">
              <a:extLst>
                <a:ext uri="{FF2B5EF4-FFF2-40B4-BE49-F238E27FC236}">
                  <a16:creationId xmlns:a16="http://schemas.microsoft.com/office/drawing/2014/main" id="{E1B63563-4B83-4A80-91B5-99BB3BDAECF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5524" y="3544"/>
              <a:ext cx="566" cy="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" name="Freeform 117">
              <a:extLst>
                <a:ext uri="{FF2B5EF4-FFF2-40B4-BE49-F238E27FC236}">
                  <a16:creationId xmlns:a16="http://schemas.microsoft.com/office/drawing/2014/main" id="{93D4A54F-6B35-4255-AED8-9AA4FE94D2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24" y="3544"/>
              <a:ext cx="454" cy="153"/>
            </a:xfrm>
            <a:custGeom>
              <a:avLst/>
              <a:gdLst>
                <a:gd name="T0" fmla="*/ 2267 w 2267"/>
                <a:gd name="T1" fmla="*/ 0 h 916"/>
                <a:gd name="T2" fmla="*/ 0 w 2267"/>
                <a:gd name="T3" fmla="*/ 916 h 916"/>
                <a:gd name="T4" fmla="*/ 2267 w 2267"/>
                <a:gd name="T5" fmla="*/ 473 h 916"/>
                <a:gd name="T6" fmla="*/ 2267 w 2267"/>
                <a:gd name="T7" fmla="*/ 0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67" h="916">
                  <a:moveTo>
                    <a:pt x="2267" y="0"/>
                  </a:moveTo>
                  <a:lnTo>
                    <a:pt x="0" y="916"/>
                  </a:lnTo>
                  <a:lnTo>
                    <a:pt x="2267" y="473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" name="Freeform 118">
              <a:extLst>
                <a:ext uri="{FF2B5EF4-FFF2-40B4-BE49-F238E27FC236}">
                  <a16:creationId xmlns:a16="http://schemas.microsoft.com/office/drawing/2014/main" id="{B584EFF8-E779-44B3-9F62-305A1B1858C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24" y="3760"/>
              <a:ext cx="566" cy="396"/>
            </a:xfrm>
            <a:custGeom>
              <a:avLst/>
              <a:gdLst>
                <a:gd name="T0" fmla="*/ 213 w 2830"/>
                <a:gd name="T1" fmla="*/ 1612 h 2375"/>
                <a:gd name="T2" fmla="*/ 232 w 2830"/>
                <a:gd name="T3" fmla="*/ 1823 h 2375"/>
                <a:gd name="T4" fmla="*/ 139 w 2830"/>
                <a:gd name="T5" fmla="*/ 1837 h 2375"/>
                <a:gd name="T6" fmla="*/ 322 w 2830"/>
                <a:gd name="T7" fmla="*/ 1788 h 2375"/>
                <a:gd name="T8" fmla="*/ 381 w 2830"/>
                <a:gd name="T9" fmla="*/ 1885 h 2375"/>
                <a:gd name="T10" fmla="*/ 1045 w 2830"/>
                <a:gd name="T11" fmla="*/ 1677 h 2375"/>
                <a:gd name="T12" fmla="*/ 1115 w 2830"/>
                <a:gd name="T13" fmla="*/ 1764 h 2375"/>
                <a:gd name="T14" fmla="*/ 638 w 2830"/>
                <a:gd name="T15" fmla="*/ 1570 h 2375"/>
                <a:gd name="T16" fmla="*/ 677 w 2830"/>
                <a:gd name="T17" fmla="*/ 1736 h 2375"/>
                <a:gd name="T18" fmla="*/ 788 w 2830"/>
                <a:gd name="T19" fmla="*/ 1882 h 2375"/>
                <a:gd name="T20" fmla="*/ 763 w 2830"/>
                <a:gd name="T21" fmla="*/ 1710 h 2375"/>
                <a:gd name="T22" fmla="*/ 1852 w 2830"/>
                <a:gd name="T23" fmla="*/ 1889 h 2375"/>
                <a:gd name="T24" fmla="*/ 1977 w 2830"/>
                <a:gd name="T25" fmla="*/ 1773 h 2375"/>
                <a:gd name="T26" fmla="*/ 1925 w 2830"/>
                <a:gd name="T27" fmla="*/ 1757 h 2375"/>
                <a:gd name="T28" fmla="*/ 1887 w 2830"/>
                <a:gd name="T29" fmla="*/ 1710 h 2375"/>
                <a:gd name="T30" fmla="*/ 1200 w 2830"/>
                <a:gd name="T31" fmla="*/ 1761 h 2375"/>
                <a:gd name="T32" fmla="*/ 1324 w 2830"/>
                <a:gd name="T33" fmla="*/ 1872 h 2375"/>
                <a:gd name="T34" fmla="*/ 1350 w 2830"/>
                <a:gd name="T35" fmla="*/ 1953 h 2375"/>
                <a:gd name="T36" fmla="*/ 1254 w 2830"/>
                <a:gd name="T37" fmla="*/ 1808 h 2375"/>
                <a:gd name="T38" fmla="*/ 1583 w 2830"/>
                <a:gd name="T39" fmla="*/ 1703 h 2375"/>
                <a:gd name="T40" fmla="*/ 1496 w 2830"/>
                <a:gd name="T41" fmla="*/ 1805 h 2375"/>
                <a:gd name="T42" fmla="*/ 1670 w 2830"/>
                <a:gd name="T43" fmla="*/ 1736 h 2375"/>
                <a:gd name="T44" fmla="*/ 1545 w 2830"/>
                <a:gd name="T45" fmla="*/ 1814 h 2375"/>
                <a:gd name="T46" fmla="*/ 1566 w 2830"/>
                <a:gd name="T47" fmla="*/ 1845 h 2375"/>
                <a:gd name="T48" fmla="*/ 2053 w 2830"/>
                <a:gd name="T49" fmla="*/ 1794 h 2375"/>
                <a:gd name="T50" fmla="*/ 2041 w 2830"/>
                <a:gd name="T51" fmla="*/ 1678 h 2375"/>
                <a:gd name="T52" fmla="*/ 2099 w 2830"/>
                <a:gd name="T53" fmla="*/ 1894 h 2375"/>
                <a:gd name="T54" fmla="*/ 2127 w 2830"/>
                <a:gd name="T55" fmla="*/ 1735 h 2375"/>
                <a:gd name="T56" fmla="*/ 2665 w 2830"/>
                <a:gd name="T57" fmla="*/ 1777 h 2375"/>
                <a:gd name="T58" fmla="*/ 2502 w 2830"/>
                <a:gd name="T59" fmla="*/ 1708 h 2375"/>
                <a:gd name="T60" fmla="*/ 2614 w 2830"/>
                <a:gd name="T61" fmla="*/ 1889 h 2375"/>
                <a:gd name="T62" fmla="*/ 2418 w 2830"/>
                <a:gd name="T63" fmla="*/ 1810 h 2375"/>
                <a:gd name="T64" fmla="*/ 2387 w 2830"/>
                <a:gd name="T65" fmla="*/ 1881 h 2375"/>
                <a:gd name="T66" fmla="*/ 2259 w 2830"/>
                <a:gd name="T67" fmla="*/ 1890 h 2375"/>
                <a:gd name="T68" fmla="*/ 2287 w 2830"/>
                <a:gd name="T69" fmla="*/ 1840 h 2375"/>
                <a:gd name="T70" fmla="*/ 2747 w 2830"/>
                <a:gd name="T71" fmla="*/ 1664 h 2375"/>
                <a:gd name="T72" fmla="*/ 893 w 2830"/>
                <a:gd name="T73" fmla="*/ 1889 h 2375"/>
                <a:gd name="T74" fmla="*/ 2214 w 2830"/>
                <a:gd name="T75" fmla="*/ 2101 h 2375"/>
                <a:gd name="T76" fmla="*/ 2300 w 2830"/>
                <a:gd name="T77" fmla="*/ 2285 h 2375"/>
                <a:gd name="T78" fmla="*/ 2278 w 2830"/>
                <a:gd name="T79" fmla="*/ 2106 h 2375"/>
                <a:gd name="T80" fmla="*/ 574 w 2830"/>
                <a:gd name="T81" fmla="*/ 2110 h 2375"/>
                <a:gd name="T82" fmla="*/ 616 w 2830"/>
                <a:gd name="T83" fmla="*/ 2121 h 2375"/>
                <a:gd name="T84" fmla="*/ 185 w 2830"/>
                <a:gd name="T85" fmla="*/ 2168 h 2375"/>
                <a:gd name="T86" fmla="*/ 284 w 2830"/>
                <a:gd name="T87" fmla="*/ 2207 h 2375"/>
                <a:gd name="T88" fmla="*/ 461 w 2830"/>
                <a:gd name="T89" fmla="*/ 2207 h 2375"/>
                <a:gd name="T90" fmla="*/ 343 w 2830"/>
                <a:gd name="T91" fmla="*/ 2218 h 2375"/>
                <a:gd name="T92" fmla="*/ 403 w 2830"/>
                <a:gd name="T93" fmla="*/ 2218 h 2375"/>
                <a:gd name="T94" fmla="*/ 2014 w 2830"/>
                <a:gd name="T95" fmla="*/ 2071 h 2375"/>
                <a:gd name="T96" fmla="*/ 1464 w 2830"/>
                <a:gd name="T97" fmla="*/ 2058 h 2375"/>
                <a:gd name="T98" fmla="*/ 1775 w 2830"/>
                <a:gd name="T99" fmla="*/ 2078 h 2375"/>
                <a:gd name="T100" fmla="*/ 1835 w 2830"/>
                <a:gd name="T101" fmla="*/ 2289 h 2375"/>
                <a:gd name="T102" fmla="*/ 1888 w 2830"/>
                <a:gd name="T103" fmla="*/ 2073 h 2375"/>
                <a:gd name="T104" fmla="*/ 1835 w 2830"/>
                <a:gd name="T105" fmla="*/ 2105 h 2375"/>
                <a:gd name="T106" fmla="*/ 703 w 2830"/>
                <a:gd name="T107" fmla="*/ 1964 h 2375"/>
                <a:gd name="T108" fmla="*/ 1101 w 2830"/>
                <a:gd name="T109" fmla="*/ 2068 h 2375"/>
                <a:gd name="T110" fmla="*/ 1015 w 2830"/>
                <a:gd name="T111" fmla="*/ 2118 h 2375"/>
                <a:gd name="T112" fmla="*/ 1173 w 2830"/>
                <a:gd name="T113" fmla="*/ 2110 h 2375"/>
                <a:gd name="T114" fmla="*/ 1269 w 2830"/>
                <a:gd name="T115" fmla="*/ 2283 h 2375"/>
                <a:gd name="T116" fmla="*/ 1286 w 2830"/>
                <a:gd name="T117" fmla="*/ 2368 h 2375"/>
                <a:gd name="T118" fmla="*/ 1241 w 2830"/>
                <a:gd name="T119" fmla="*/ 2234 h 2375"/>
                <a:gd name="T120" fmla="*/ 910 w 2830"/>
                <a:gd name="T121" fmla="*/ 2158 h 2375"/>
                <a:gd name="T122" fmla="*/ 364 w 2830"/>
                <a:gd name="T123" fmla="*/ 978 h 2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30" h="2375">
                  <a:moveTo>
                    <a:pt x="236" y="1790"/>
                  </a:moveTo>
                  <a:lnTo>
                    <a:pt x="236" y="1790"/>
                  </a:lnTo>
                  <a:lnTo>
                    <a:pt x="236" y="1782"/>
                  </a:lnTo>
                  <a:lnTo>
                    <a:pt x="235" y="1776"/>
                  </a:lnTo>
                  <a:lnTo>
                    <a:pt x="232" y="1762"/>
                  </a:lnTo>
                  <a:lnTo>
                    <a:pt x="227" y="1751"/>
                  </a:lnTo>
                  <a:lnTo>
                    <a:pt x="220" y="1742"/>
                  </a:lnTo>
                  <a:lnTo>
                    <a:pt x="213" y="1735"/>
                  </a:lnTo>
                  <a:lnTo>
                    <a:pt x="206" y="1730"/>
                  </a:lnTo>
                  <a:lnTo>
                    <a:pt x="200" y="1725"/>
                  </a:lnTo>
                  <a:lnTo>
                    <a:pt x="194" y="1722"/>
                  </a:lnTo>
                  <a:lnTo>
                    <a:pt x="194" y="1722"/>
                  </a:lnTo>
                  <a:lnTo>
                    <a:pt x="201" y="1716"/>
                  </a:lnTo>
                  <a:lnTo>
                    <a:pt x="207" y="1711"/>
                  </a:lnTo>
                  <a:lnTo>
                    <a:pt x="212" y="1704"/>
                  </a:lnTo>
                  <a:lnTo>
                    <a:pt x="217" y="1696"/>
                  </a:lnTo>
                  <a:lnTo>
                    <a:pt x="222" y="1688"/>
                  </a:lnTo>
                  <a:lnTo>
                    <a:pt x="224" y="1679"/>
                  </a:lnTo>
                  <a:lnTo>
                    <a:pt x="226" y="1670"/>
                  </a:lnTo>
                  <a:lnTo>
                    <a:pt x="226" y="1660"/>
                  </a:lnTo>
                  <a:lnTo>
                    <a:pt x="226" y="1660"/>
                  </a:lnTo>
                  <a:lnTo>
                    <a:pt x="226" y="1651"/>
                  </a:lnTo>
                  <a:lnTo>
                    <a:pt x="225" y="1642"/>
                  </a:lnTo>
                  <a:lnTo>
                    <a:pt x="223" y="1635"/>
                  </a:lnTo>
                  <a:lnTo>
                    <a:pt x="220" y="1627"/>
                  </a:lnTo>
                  <a:lnTo>
                    <a:pt x="217" y="1619"/>
                  </a:lnTo>
                  <a:lnTo>
                    <a:pt x="213" y="1612"/>
                  </a:lnTo>
                  <a:lnTo>
                    <a:pt x="208" y="1607"/>
                  </a:lnTo>
                  <a:lnTo>
                    <a:pt x="203" y="1601"/>
                  </a:lnTo>
                  <a:lnTo>
                    <a:pt x="197" y="1596"/>
                  </a:lnTo>
                  <a:lnTo>
                    <a:pt x="191" y="1592"/>
                  </a:lnTo>
                  <a:lnTo>
                    <a:pt x="184" y="1589"/>
                  </a:lnTo>
                  <a:lnTo>
                    <a:pt x="176" y="1585"/>
                  </a:lnTo>
                  <a:lnTo>
                    <a:pt x="168" y="1583"/>
                  </a:lnTo>
                  <a:lnTo>
                    <a:pt x="159" y="1581"/>
                  </a:lnTo>
                  <a:lnTo>
                    <a:pt x="150" y="1581"/>
                  </a:lnTo>
                  <a:lnTo>
                    <a:pt x="140" y="1580"/>
                  </a:lnTo>
                  <a:lnTo>
                    <a:pt x="20" y="1580"/>
                  </a:lnTo>
                  <a:lnTo>
                    <a:pt x="20" y="1889"/>
                  </a:lnTo>
                  <a:lnTo>
                    <a:pt x="139" y="1889"/>
                  </a:lnTo>
                  <a:lnTo>
                    <a:pt x="139" y="1889"/>
                  </a:lnTo>
                  <a:lnTo>
                    <a:pt x="150" y="1889"/>
                  </a:lnTo>
                  <a:lnTo>
                    <a:pt x="160" y="1888"/>
                  </a:lnTo>
                  <a:lnTo>
                    <a:pt x="170" y="1885"/>
                  </a:lnTo>
                  <a:lnTo>
                    <a:pt x="179" y="1882"/>
                  </a:lnTo>
                  <a:lnTo>
                    <a:pt x="188" y="1879"/>
                  </a:lnTo>
                  <a:lnTo>
                    <a:pt x="196" y="1874"/>
                  </a:lnTo>
                  <a:lnTo>
                    <a:pt x="203" y="1869"/>
                  </a:lnTo>
                  <a:lnTo>
                    <a:pt x="209" y="1863"/>
                  </a:lnTo>
                  <a:lnTo>
                    <a:pt x="215" y="1856"/>
                  </a:lnTo>
                  <a:lnTo>
                    <a:pt x="220" y="1849"/>
                  </a:lnTo>
                  <a:lnTo>
                    <a:pt x="226" y="1841"/>
                  </a:lnTo>
                  <a:lnTo>
                    <a:pt x="229" y="1832"/>
                  </a:lnTo>
                  <a:lnTo>
                    <a:pt x="232" y="1823"/>
                  </a:lnTo>
                  <a:lnTo>
                    <a:pt x="234" y="1813"/>
                  </a:lnTo>
                  <a:lnTo>
                    <a:pt x="235" y="1801"/>
                  </a:lnTo>
                  <a:lnTo>
                    <a:pt x="236" y="1790"/>
                  </a:lnTo>
                  <a:lnTo>
                    <a:pt x="236" y="1790"/>
                  </a:lnTo>
                  <a:close/>
                  <a:moveTo>
                    <a:pt x="139" y="1837"/>
                  </a:moveTo>
                  <a:lnTo>
                    <a:pt x="72" y="1837"/>
                  </a:lnTo>
                  <a:lnTo>
                    <a:pt x="72" y="1749"/>
                  </a:lnTo>
                  <a:lnTo>
                    <a:pt x="139" y="1749"/>
                  </a:lnTo>
                  <a:lnTo>
                    <a:pt x="139" y="1749"/>
                  </a:lnTo>
                  <a:lnTo>
                    <a:pt x="149" y="1750"/>
                  </a:lnTo>
                  <a:lnTo>
                    <a:pt x="157" y="1751"/>
                  </a:lnTo>
                  <a:lnTo>
                    <a:pt x="164" y="1754"/>
                  </a:lnTo>
                  <a:lnTo>
                    <a:pt x="170" y="1760"/>
                  </a:lnTo>
                  <a:lnTo>
                    <a:pt x="175" y="1766"/>
                  </a:lnTo>
                  <a:lnTo>
                    <a:pt x="178" y="1773"/>
                  </a:lnTo>
                  <a:lnTo>
                    <a:pt x="180" y="1782"/>
                  </a:lnTo>
                  <a:lnTo>
                    <a:pt x="181" y="1792"/>
                  </a:lnTo>
                  <a:lnTo>
                    <a:pt x="181" y="1792"/>
                  </a:lnTo>
                  <a:lnTo>
                    <a:pt x="180" y="1803"/>
                  </a:lnTo>
                  <a:lnTo>
                    <a:pt x="178" y="1812"/>
                  </a:lnTo>
                  <a:lnTo>
                    <a:pt x="174" y="1819"/>
                  </a:lnTo>
                  <a:lnTo>
                    <a:pt x="170" y="1825"/>
                  </a:lnTo>
                  <a:lnTo>
                    <a:pt x="164" y="1831"/>
                  </a:lnTo>
                  <a:lnTo>
                    <a:pt x="157" y="1834"/>
                  </a:lnTo>
                  <a:lnTo>
                    <a:pt x="148" y="1836"/>
                  </a:lnTo>
                  <a:lnTo>
                    <a:pt x="139" y="1837"/>
                  </a:lnTo>
                  <a:lnTo>
                    <a:pt x="139" y="1837"/>
                  </a:lnTo>
                  <a:close/>
                  <a:moveTo>
                    <a:pt x="138" y="1698"/>
                  </a:moveTo>
                  <a:lnTo>
                    <a:pt x="72" y="1698"/>
                  </a:lnTo>
                  <a:lnTo>
                    <a:pt x="72" y="1632"/>
                  </a:lnTo>
                  <a:lnTo>
                    <a:pt x="136" y="1632"/>
                  </a:lnTo>
                  <a:lnTo>
                    <a:pt x="136" y="1632"/>
                  </a:lnTo>
                  <a:lnTo>
                    <a:pt x="144" y="1633"/>
                  </a:lnTo>
                  <a:lnTo>
                    <a:pt x="152" y="1635"/>
                  </a:lnTo>
                  <a:lnTo>
                    <a:pt x="158" y="1637"/>
                  </a:lnTo>
                  <a:lnTo>
                    <a:pt x="163" y="1640"/>
                  </a:lnTo>
                  <a:lnTo>
                    <a:pt x="167" y="1646"/>
                  </a:lnTo>
                  <a:lnTo>
                    <a:pt x="170" y="1651"/>
                  </a:lnTo>
                  <a:lnTo>
                    <a:pt x="171" y="1658"/>
                  </a:lnTo>
                  <a:lnTo>
                    <a:pt x="172" y="1666"/>
                  </a:lnTo>
                  <a:lnTo>
                    <a:pt x="172" y="1666"/>
                  </a:lnTo>
                  <a:lnTo>
                    <a:pt x="172" y="1672"/>
                  </a:lnTo>
                  <a:lnTo>
                    <a:pt x="171" y="1677"/>
                  </a:lnTo>
                  <a:lnTo>
                    <a:pt x="169" y="1683"/>
                  </a:lnTo>
                  <a:lnTo>
                    <a:pt x="166" y="1687"/>
                  </a:lnTo>
                  <a:lnTo>
                    <a:pt x="161" y="1692"/>
                  </a:lnTo>
                  <a:lnTo>
                    <a:pt x="155" y="1695"/>
                  </a:lnTo>
                  <a:lnTo>
                    <a:pt x="148" y="1697"/>
                  </a:lnTo>
                  <a:lnTo>
                    <a:pt x="138" y="1698"/>
                  </a:lnTo>
                  <a:lnTo>
                    <a:pt x="138" y="1698"/>
                  </a:lnTo>
                  <a:close/>
                  <a:moveTo>
                    <a:pt x="271" y="1791"/>
                  </a:moveTo>
                  <a:lnTo>
                    <a:pt x="271" y="1664"/>
                  </a:lnTo>
                  <a:lnTo>
                    <a:pt x="322" y="1664"/>
                  </a:lnTo>
                  <a:lnTo>
                    <a:pt x="322" y="1788"/>
                  </a:lnTo>
                  <a:lnTo>
                    <a:pt x="322" y="1788"/>
                  </a:lnTo>
                  <a:lnTo>
                    <a:pt x="322" y="1800"/>
                  </a:lnTo>
                  <a:lnTo>
                    <a:pt x="324" y="1813"/>
                  </a:lnTo>
                  <a:lnTo>
                    <a:pt x="327" y="1822"/>
                  </a:lnTo>
                  <a:lnTo>
                    <a:pt x="331" y="1829"/>
                  </a:lnTo>
                  <a:lnTo>
                    <a:pt x="336" y="1835"/>
                  </a:lnTo>
                  <a:lnTo>
                    <a:pt x="342" y="1840"/>
                  </a:lnTo>
                  <a:lnTo>
                    <a:pt x="350" y="1842"/>
                  </a:lnTo>
                  <a:lnTo>
                    <a:pt x="359" y="1843"/>
                  </a:lnTo>
                  <a:lnTo>
                    <a:pt x="359" y="1843"/>
                  </a:lnTo>
                  <a:lnTo>
                    <a:pt x="368" y="1842"/>
                  </a:lnTo>
                  <a:lnTo>
                    <a:pt x="375" y="1840"/>
                  </a:lnTo>
                  <a:lnTo>
                    <a:pt x="382" y="1835"/>
                  </a:lnTo>
                  <a:lnTo>
                    <a:pt x="387" y="1829"/>
                  </a:lnTo>
                  <a:lnTo>
                    <a:pt x="391" y="1822"/>
                  </a:lnTo>
                  <a:lnTo>
                    <a:pt x="394" y="1812"/>
                  </a:lnTo>
                  <a:lnTo>
                    <a:pt x="396" y="1800"/>
                  </a:lnTo>
                  <a:lnTo>
                    <a:pt x="396" y="1788"/>
                  </a:lnTo>
                  <a:lnTo>
                    <a:pt x="396" y="1664"/>
                  </a:lnTo>
                  <a:lnTo>
                    <a:pt x="447" y="1664"/>
                  </a:lnTo>
                  <a:lnTo>
                    <a:pt x="447" y="1889"/>
                  </a:lnTo>
                  <a:lnTo>
                    <a:pt x="396" y="1889"/>
                  </a:lnTo>
                  <a:lnTo>
                    <a:pt x="396" y="1871"/>
                  </a:lnTo>
                  <a:lnTo>
                    <a:pt x="396" y="1871"/>
                  </a:lnTo>
                  <a:lnTo>
                    <a:pt x="392" y="1877"/>
                  </a:lnTo>
                  <a:lnTo>
                    <a:pt x="386" y="1881"/>
                  </a:lnTo>
                  <a:lnTo>
                    <a:pt x="381" y="1885"/>
                  </a:lnTo>
                  <a:lnTo>
                    <a:pt x="375" y="1888"/>
                  </a:lnTo>
                  <a:lnTo>
                    <a:pt x="369" y="1891"/>
                  </a:lnTo>
                  <a:lnTo>
                    <a:pt x="362" y="1892"/>
                  </a:lnTo>
                  <a:lnTo>
                    <a:pt x="355" y="1893"/>
                  </a:lnTo>
                  <a:lnTo>
                    <a:pt x="348" y="1894"/>
                  </a:lnTo>
                  <a:lnTo>
                    <a:pt x="348" y="1894"/>
                  </a:lnTo>
                  <a:lnTo>
                    <a:pt x="336" y="1893"/>
                  </a:lnTo>
                  <a:lnTo>
                    <a:pt x="326" y="1891"/>
                  </a:lnTo>
                  <a:lnTo>
                    <a:pt x="317" y="1888"/>
                  </a:lnTo>
                  <a:lnTo>
                    <a:pt x="307" y="1883"/>
                  </a:lnTo>
                  <a:lnTo>
                    <a:pt x="300" y="1878"/>
                  </a:lnTo>
                  <a:lnTo>
                    <a:pt x="294" y="1872"/>
                  </a:lnTo>
                  <a:lnTo>
                    <a:pt x="289" y="1864"/>
                  </a:lnTo>
                  <a:lnTo>
                    <a:pt x="284" y="1856"/>
                  </a:lnTo>
                  <a:lnTo>
                    <a:pt x="281" y="1849"/>
                  </a:lnTo>
                  <a:lnTo>
                    <a:pt x="278" y="1841"/>
                  </a:lnTo>
                  <a:lnTo>
                    <a:pt x="274" y="1823"/>
                  </a:lnTo>
                  <a:lnTo>
                    <a:pt x="272" y="1806"/>
                  </a:lnTo>
                  <a:lnTo>
                    <a:pt x="271" y="1791"/>
                  </a:lnTo>
                  <a:lnTo>
                    <a:pt x="271" y="1791"/>
                  </a:lnTo>
                  <a:close/>
                  <a:moveTo>
                    <a:pt x="1040" y="1889"/>
                  </a:moveTo>
                  <a:lnTo>
                    <a:pt x="989" y="1889"/>
                  </a:lnTo>
                  <a:lnTo>
                    <a:pt x="989" y="1664"/>
                  </a:lnTo>
                  <a:lnTo>
                    <a:pt x="1040" y="1664"/>
                  </a:lnTo>
                  <a:lnTo>
                    <a:pt x="1040" y="1683"/>
                  </a:lnTo>
                  <a:lnTo>
                    <a:pt x="1040" y="1683"/>
                  </a:lnTo>
                  <a:lnTo>
                    <a:pt x="1045" y="1677"/>
                  </a:lnTo>
                  <a:lnTo>
                    <a:pt x="1050" y="1672"/>
                  </a:lnTo>
                  <a:lnTo>
                    <a:pt x="1056" y="1668"/>
                  </a:lnTo>
                  <a:lnTo>
                    <a:pt x="1062" y="1665"/>
                  </a:lnTo>
                  <a:lnTo>
                    <a:pt x="1069" y="1661"/>
                  </a:lnTo>
                  <a:lnTo>
                    <a:pt x="1075" y="1660"/>
                  </a:lnTo>
                  <a:lnTo>
                    <a:pt x="1083" y="1659"/>
                  </a:lnTo>
                  <a:lnTo>
                    <a:pt x="1090" y="1658"/>
                  </a:lnTo>
                  <a:lnTo>
                    <a:pt x="1090" y="1658"/>
                  </a:lnTo>
                  <a:lnTo>
                    <a:pt x="1099" y="1659"/>
                  </a:lnTo>
                  <a:lnTo>
                    <a:pt x="1108" y="1660"/>
                  </a:lnTo>
                  <a:lnTo>
                    <a:pt x="1116" y="1663"/>
                  </a:lnTo>
                  <a:lnTo>
                    <a:pt x="1123" y="1665"/>
                  </a:lnTo>
                  <a:lnTo>
                    <a:pt x="1130" y="1668"/>
                  </a:lnTo>
                  <a:lnTo>
                    <a:pt x="1136" y="1674"/>
                  </a:lnTo>
                  <a:lnTo>
                    <a:pt x="1141" y="1678"/>
                  </a:lnTo>
                  <a:lnTo>
                    <a:pt x="1146" y="1685"/>
                  </a:lnTo>
                  <a:lnTo>
                    <a:pt x="1151" y="1692"/>
                  </a:lnTo>
                  <a:lnTo>
                    <a:pt x="1154" y="1700"/>
                  </a:lnTo>
                  <a:lnTo>
                    <a:pt x="1158" y="1707"/>
                  </a:lnTo>
                  <a:lnTo>
                    <a:pt x="1160" y="1716"/>
                  </a:lnTo>
                  <a:lnTo>
                    <a:pt x="1162" y="1726"/>
                  </a:lnTo>
                  <a:lnTo>
                    <a:pt x="1164" y="1738"/>
                  </a:lnTo>
                  <a:lnTo>
                    <a:pt x="1165" y="1749"/>
                  </a:lnTo>
                  <a:lnTo>
                    <a:pt x="1165" y="1761"/>
                  </a:lnTo>
                  <a:lnTo>
                    <a:pt x="1165" y="1889"/>
                  </a:lnTo>
                  <a:lnTo>
                    <a:pt x="1115" y="1889"/>
                  </a:lnTo>
                  <a:lnTo>
                    <a:pt x="1115" y="1764"/>
                  </a:lnTo>
                  <a:lnTo>
                    <a:pt x="1115" y="1764"/>
                  </a:lnTo>
                  <a:lnTo>
                    <a:pt x="1115" y="1751"/>
                  </a:lnTo>
                  <a:lnTo>
                    <a:pt x="1113" y="1740"/>
                  </a:lnTo>
                  <a:lnTo>
                    <a:pt x="1110" y="1731"/>
                  </a:lnTo>
                  <a:lnTo>
                    <a:pt x="1106" y="1723"/>
                  </a:lnTo>
                  <a:lnTo>
                    <a:pt x="1100" y="1717"/>
                  </a:lnTo>
                  <a:lnTo>
                    <a:pt x="1094" y="1713"/>
                  </a:lnTo>
                  <a:lnTo>
                    <a:pt x="1087" y="1711"/>
                  </a:lnTo>
                  <a:lnTo>
                    <a:pt x="1078" y="1710"/>
                  </a:lnTo>
                  <a:lnTo>
                    <a:pt x="1078" y="1710"/>
                  </a:lnTo>
                  <a:lnTo>
                    <a:pt x="1069" y="1711"/>
                  </a:lnTo>
                  <a:lnTo>
                    <a:pt x="1061" y="1713"/>
                  </a:lnTo>
                  <a:lnTo>
                    <a:pt x="1055" y="1717"/>
                  </a:lnTo>
                  <a:lnTo>
                    <a:pt x="1050" y="1723"/>
                  </a:lnTo>
                  <a:lnTo>
                    <a:pt x="1045" y="1731"/>
                  </a:lnTo>
                  <a:lnTo>
                    <a:pt x="1042" y="1741"/>
                  </a:lnTo>
                  <a:lnTo>
                    <a:pt x="1040" y="1752"/>
                  </a:lnTo>
                  <a:lnTo>
                    <a:pt x="1040" y="1764"/>
                  </a:lnTo>
                  <a:lnTo>
                    <a:pt x="1040" y="1889"/>
                  </a:lnTo>
                  <a:close/>
                  <a:moveTo>
                    <a:pt x="543" y="1776"/>
                  </a:moveTo>
                  <a:lnTo>
                    <a:pt x="543" y="1889"/>
                  </a:lnTo>
                  <a:lnTo>
                    <a:pt x="493" y="1889"/>
                  </a:lnTo>
                  <a:lnTo>
                    <a:pt x="493" y="1664"/>
                  </a:lnTo>
                  <a:lnTo>
                    <a:pt x="543" y="1664"/>
                  </a:lnTo>
                  <a:lnTo>
                    <a:pt x="543" y="1776"/>
                  </a:lnTo>
                  <a:close/>
                  <a:moveTo>
                    <a:pt x="588" y="1598"/>
                  </a:moveTo>
                  <a:lnTo>
                    <a:pt x="638" y="1570"/>
                  </a:lnTo>
                  <a:lnTo>
                    <a:pt x="638" y="1773"/>
                  </a:lnTo>
                  <a:lnTo>
                    <a:pt x="638" y="1889"/>
                  </a:lnTo>
                  <a:lnTo>
                    <a:pt x="588" y="1889"/>
                  </a:lnTo>
                  <a:lnTo>
                    <a:pt x="588" y="1598"/>
                  </a:lnTo>
                  <a:close/>
                  <a:moveTo>
                    <a:pt x="798" y="1679"/>
                  </a:moveTo>
                  <a:lnTo>
                    <a:pt x="798" y="1679"/>
                  </a:lnTo>
                  <a:lnTo>
                    <a:pt x="794" y="1674"/>
                  </a:lnTo>
                  <a:lnTo>
                    <a:pt x="789" y="1670"/>
                  </a:lnTo>
                  <a:lnTo>
                    <a:pt x="783" y="1666"/>
                  </a:lnTo>
                  <a:lnTo>
                    <a:pt x="778" y="1664"/>
                  </a:lnTo>
                  <a:lnTo>
                    <a:pt x="772" y="1661"/>
                  </a:lnTo>
                  <a:lnTo>
                    <a:pt x="766" y="1659"/>
                  </a:lnTo>
                  <a:lnTo>
                    <a:pt x="754" y="1658"/>
                  </a:lnTo>
                  <a:lnTo>
                    <a:pt x="754" y="1658"/>
                  </a:lnTo>
                  <a:lnTo>
                    <a:pt x="744" y="1659"/>
                  </a:lnTo>
                  <a:lnTo>
                    <a:pt x="735" y="1660"/>
                  </a:lnTo>
                  <a:lnTo>
                    <a:pt x="727" y="1663"/>
                  </a:lnTo>
                  <a:lnTo>
                    <a:pt x="720" y="1666"/>
                  </a:lnTo>
                  <a:lnTo>
                    <a:pt x="713" y="1670"/>
                  </a:lnTo>
                  <a:lnTo>
                    <a:pt x="706" y="1676"/>
                  </a:lnTo>
                  <a:lnTo>
                    <a:pt x="700" y="1683"/>
                  </a:lnTo>
                  <a:lnTo>
                    <a:pt x="695" y="1689"/>
                  </a:lnTo>
                  <a:lnTo>
                    <a:pt x="690" y="1697"/>
                  </a:lnTo>
                  <a:lnTo>
                    <a:pt x="686" y="1706"/>
                  </a:lnTo>
                  <a:lnTo>
                    <a:pt x="682" y="1715"/>
                  </a:lnTo>
                  <a:lnTo>
                    <a:pt x="679" y="1725"/>
                  </a:lnTo>
                  <a:lnTo>
                    <a:pt x="677" y="1736"/>
                  </a:lnTo>
                  <a:lnTo>
                    <a:pt x="675" y="1749"/>
                  </a:lnTo>
                  <a:lnTo>
                    <a:pt x="674" y="1761"/>
                  </a:lnTo>
                  <a:lnTo>
                    <a:pt x="674" y="1773"/>
                  </a:lnTo>
                  <a:lnTo>
                    <a:pt x="674" y="1773"/>
                  </a:lnTo>
                  <a:lnTo>
                    <a:pt x="674" y="1788"/>
                  </a:lnTo>
                  <a:lnTo>
                    <a:pt x="675" y="1800"/>
                  </a:lnTo>
                  <a:lnTo>
                    <a:pt x="677" y="1813"/>
                  </a:lnTo>
                  <a:lnTo>
                    <a:pt x="679" y="1824"/>
                  </a:lnTo>
                  <a:lnTo>
                    <a:pt x="682" y="1835"/>
                  </a:lnTo>
                  <a:lnTo>
                    <a:pt x="685" y="1845"/>
                  </a:lnTo>
                  <a:lnTo>
                    <a:pt x="689" y="1854"/>
                  </a:lnTo>
                  <a:lnTo>
                    <a:pt x="694" y="1862"/>
                  </a:lnTo>
                  <a:lnTo>
                    <a:pt x="700" y="1870"/>
                  </a:lnTo>
                  <a:lnTo>
                    <a:pt x="705" y="1875"/>
                  </a:lnTo>
                  <a:lnTo>
                    <a:pt x="712" y="1881"/>
                  </a:lnTo>
                  <a:lnTo>
                    <a:pt x="719" y="1885"/>
                  </a:lnTo>
                  <a:lnTo>
                    <a:pt x="726" y="1889"/>
                  </a:lnTo>
                  <a:lnTo>
                    <a:pt x="734" y="1892"/>
                  </a:lnTo>
                  <a:lnTo>
                    <a:pt x="743" y="1893"/>
                  </a:lnTo>
                  <a:lnTo>
                    <a:pt x="753" y="1894"/>
                  </a:lnTo>
                  <a:lnTo>
                    <a:pt x="753" y="1894"/>
                  </a:lnTo>
                  <a:lnTo>
                    <a:pt x="759" y="1893"/>
                  </a:lnTo>
                  <a:lnTo>
                    <a:pt x="765" y="1892"/>
                  </a:lnTo>
                  <a:lnTo>
                    <a:pt x="771" y="1891"/>
                  </a:lnTo>
                  <a:lnTo>
                    <a:pt x="777" y="1889"/>
                  </a:lnTo>
                  <a:lnTo>
                    <a:pt x="782" y="1885"/>
                  </a:lnTo>
                  <a:lnTo>
                    <a:pt x="788" y="1882"/>
                  </a:lnTo>
                  <a:lnTo>
                    <a:pt x="793" y="1878"/>
                  </a:lnTo>
                  <a:lnTo>
                    <a:pt x="798" y="1872"/>
                  </a:lnTo>
                  <a:lnTo>
                    <a:pt x="798" y="1889"/>
                  </a:lnTo>
                  <a:lnTo>
                    <a:pt x="849" y="1889"/>
                  </a:lnTo>
                  <a:lnTo>
                    <a:pt x="849" y="1570"/>
                  </a:lnTo>
                  <a:lnTo>
                    <a:pt x="798" y="1598"/>
                  </a:lnTo>
                  <a:lnTo>
                    <a:pt x="798" y="1679"/>
                  </a:lnTo>
                  <a:close/>
                  <a:moveTo>
                    <a:pt x="763" y="1843"/>
                  </a:moveTo>
                  <a:lnTo>
                    <a:pt x="763" y="1843"/>
                  </a:lnTo>
                  <a:lnTo>
                    <a:pt x="757" y="1842"/>
                  </a:lnTo>
                  <a:lnTo>
                    <a:pt x="749" y="1840"/>
                  </a:lnTo>
                  <a:lnTo>
                    <a:pt x="743" y="1836"/>
                  </a:lnTo>
                  <a:lnTo>
                    <a:pt x="737" y="1829"/>
                  </a:lnTo>
                  <a:lnTo>
                    <a:pt x="732" y="1821"/>
                  </a:lnTo>
                  <a:lnTo>
                    <a:pt x="728" y="1808"/>
                  </a:lnTo>
                  <a:lnTo>
                    <a:pt x="725" y="1792"/>
                  </a:lnTo>
                  <a:lnTo>
                    <a:pt x="724" y="1772"/>
                  </a:lnTo>
                  <a:lnTo>
                    <a:pt x="724" y="1772"/>
                  </a:lnTo>
                  <a:lnTo>
                    <a:pt x="725" y="1754"/>
                  </a:lnTo>
                  <a:lnTo>
                    <a:pt x="728" y="1741"/>
                  </a:lnTo>
                  <a:lnTo>
                    <a:pt x="732" y="1730"/>
                  </a:lnTo>
                  <a:lnTo>
                    <a:pt x="737" y="1722"/>
                  </a:lnTo>
                  <a:lnTo>
                    <a:pt x="742" y="1715"/>
                  </a:lnTo>
                  <a:lnTo>
                    <a:pt x="749" y="1712"/>
                  </a:lnTo>
                  <a:lnTo>
                    <a:pt x="756" y="1710"/>
                  </a:lnTo>
                  <a:lnTo>
                    <a:pt x="763" y="1710"/>
                  </a:lnTo>
                  <a:lnTo>
                    <a:pt x="763" y="1710"/>
                  </a:lnTo>
                  <a:lnTo>
                    <a:pt x="769" y="1710"/>
                  </a:lnTo>
                  <a:lnTo>
                    <a:pt x="775" y="1712"/>
                  </a:lnTo>
                  <a:lnTo>
                    <a:pt x="781" y="1714"/>
                  </a:lnTo>
                  <a:lnTo>
                    <a:pt x="785" y="1717"/>
                  </a:lnTo>
                  <a:lnTo>
                    <a:pt x="789" y="1721"/>
                  </a:lnTo>
                  <a:lnTo>
                    <a:pt x="793" y="1724"/>
                  </a:lnTo>
                  <a:lnTo>
                    <a:pt x="798" y="1732"/>
                  </a:lnTo>
                  <a:lnTo>
                    <a:pt x="798" y="1821"/>
                  </a:lnTo>
                  <a:lnTo>
                    <a:pt x="798" y="1821"/>
                  </a:lnTo>
                  <a:lnTo>
                    <a:pt x="792" y="1828"/>
                  </a:lnTo>
                  <a:lnTo>
                    <a:pt x="785" y="1835"/>
                  </a:lnTo>
                  <a:lnTo>
                    <a:pt x="781" y="1838"/>
                  </a:lnTo>
                  <a:lnTo>
                    <a:pt x="775" y="1841"/>
                  </a:lnTo>
                  <a:lnTo>
                    <a:pt x="770" y="1842"/>
                  </a:lnTo>
                  <a:lnTo>
                    <a:pt x="763" y="1843"/>
                  </a:lnTo>
                  <a:lnTo>
                    <a:pt x="763" y="1843"/>
                  </a:lnTo>
                  <a:close/>
                  <a:moveTo>
                    <a:pt x="1896" y="1658"/>
                  </a:moveTo>
                  <a:lnTo>
                    <a:pt x="1896" y="1658"/>
                  </a:lnTo>
                  <a:lnTo>
                    <a:pt x="1891" y="1659"/>
                  </a:lnTo>
                  <a:lnTo>
                    <a:pt x="1885" y="1660"/>
                  </a:lnTo>
                  <a:lnTo>
                    <a:pt x="1873" y="1664"/>
                  </a:lnTo>
                  <a:lnTo>
                    <a:pt x="1862" y="1670"/>
                  </a:lnTo>
                  <a:lnTo>
                    <a:pt x="1852" y="1679"/>
                  </a:lnTo>
                  <a:lnTo>
                    <a:pt x="1852" y="1575"/>
                  </a:lnTo>
                  <a:lnTo>
                    <a:pt x="1801" y="1603"/>
                  </a:lnTo>
                  <a:lnTo>
                    <a:pt x="1801" y="1889"/>
                  </a:lnTo>
                  <a:lnTo>
                    <a:pt x="1852" y="1889"/>
                  </a:lnTo>
                  <a:lnTo>
                    <a:pt x="1852" y="1872"/>
                  </a:lnTo>
                  <a:lnTo>
                    <a:pt x="1852" y="1872"/>
                  </a:lnTo>
                  <a:lnTo>
                    <a:pt x="1856" y="1878"/>
                  </a:lnTo>
                  <a:lnTo>
                    <a:pt x="1862" y="1882"/>
                  </a:lnTo>
                  <a:lnTo>
                    <a:pt x="1867" y="1885"/>
                  </a:lnTo>
                  <a:lnTo>
                    <a:pt x="1873" y="1889"/>
                  </a:lnTo>
                  <a:lnTo>
                    <a:pt x="1878" y="1891"/>
                  </a:lnTo>
                  <a:lnTo>
                    <a:pt x="1885" y="1892"/>
                  </a:lnTo>
                  <a:lnTo>
                    <a:pt x="1891" y="1893"/>
                  </a:lnTo>
                  <a:lnTo>
                    <a:pt x="1897" y="1894"/>
                  </a:lnTo>
                  <a:lnTo>
                    <a:pt x="1897" y="1894"/>
                  </a:lnTo>
                  <a:lnTo>
                    <a:pt x="1907" y="1893"/>
                  </a:lnTo>
                  <a:lnTo>
                    <a:pt x="1916" y="1892"/>
                  </a:lnTo>
                  <a:lnTo>
                    <a:pt x="1924" y="1890"/>
                  </a:lnTo>
                  <a:lnTo>
                    <a:pt x="1932" y="1885"/>
                  </a:lnTo>
                  <a:lnTo>
                    <a:pt x="1939" y="1881"/>
                  </a:lnTo>
                  <a:lnTo>
                    <a:pt x="1945" y="1877"/>
                  </a:lnTo>
                  <a:lnTo>
                    <a:pt x="1951" y="1870"/>
                  </a:lnTo>
                  <a:lnTo>
                    <a:pt x="1956" y="1863"/>
                  </a:lnTo>
                  <a:lnTo>
                    <a:pt x="1961" y="1854"/>
                  </a:lnTo>
                  <a:lnTo>
                    <a:pt x="1965" y="1845"/>
                  </a:lnTo>
                  <a:lnTo>
                    <a:pt x="1968" y="1835"/>
                  </a:lnTo>
                  <a:lnTo>
                    <a:pt x="1971" y="1825"/>
                  </a:lnTo>
                  <a:lnTo>
                    <a:pt x="1974" y="1814"/>
                  </a:lnTo>
                  <a:lnTo>
                    <a:pt x="1975" y="1801"/>
                  </a:lnTo>
                  <a:lnTo>
                    <a:pt x="1976" y="1788"/>
                  </a:lnTo>
                  <a:lnTo>
                    <a:pt x="1977" y="1773"/>
                  </a:lnTo>
                  <a:lnTo>
                    <a:pt x="1977" y="1773"/>
                  </a:lnTo>
                  <a:lnTo>
                    <a:pt x="1976" y="1761"/>
                  </a:lnTo>
                  <a:lnTo>
                    <a:pt x="1975" y="1749"/>
                  </a:lnTo>
                  <a:lnTo>
                    <a:pt x="1973" y="1736"/>
                  </a:lnTo>
                  <a:lnTo>
                    <a:pt x="1971" y="1725"/>
                  </a:lnTo>
                  <a:lnTo>
                    <a:pt x="1968" y="1715"/>
                  </a:lnTo>
                  <a:lnTo>
                    <a:pt x="1964" y="1706"/>
                  </a:lnTo>
                  <a:lnTo>
                    <a:pt x="1960" y="1697"/>
                  </a:lnTo>
                  <a:lnTo>
                    <a:pt x="1955" y="1689"/>
                  </a:lnTo>
                  <a:lnTo>
                    <a:pt x="1950" y="1683"/>
                  </a:lnTo>
                  <a:lnTo>
                    <a:pt x="1944" y="1676"/>
                  </a:lnTo>
                  <a:lnTo>
                    <a:pt x="1937" y="1670"/>
                  </a:lnTo>
                  <a:lnTo>
                    <a:pt x="1930" y="1666"/>
                  </a:lnTo>
                  <a:lnTo>
                    <a:pt x="1923" y="1663"/>
                  </a:lnTo>
                  <a:lnTo>
                    <a:pt x="1915" y="1660"/>
                  </a:lnTo>
                  <a:lnTo>
                    <a:pt x="1906" y="1659"/>
                  </a:lnTo>
                  <a:lnTo>
                    <a:pt x="1896" y="1658"/>
                  </a:lnTo>
                  <a:lnTo>
                    <a:pt x="1896" y="1658"/>
                  </a:lnTo>
                  <a:close/>
                  <a:moveTo>
                    <a:pt x="1887" y="1710"/>
                  </a:moveTo>
                  <a:lnTo>
                    <a:pt x="1887" y="1710"/>
                  </a:lnTo>
                  <a:lnTo>
                    <a:pt x="1894" y="1711"/>
                  </a:lnTo>
                  <a:lnTo>
                    <a:pt x="1902" y="1713"/>
                  </a:lnTo>
                  <a:lnTo>
                    <a:pt x="1908" y="1717"/>
                  </a:lnTo>
                  <a:lnTo>
                    <a:pt x="1914" y="1724"/>
                  </a:lnTo>
                  <a:lnTo>
                    <a:pt x="1919" y="1732"/>
                  </a:lnTo>
                  <a:lnTo>
                    <a:pt x="1922" y="1743"/>
                  </a:lnTo>
                  <a:lnTo>
                    <a:pt x="1925" y="1757"/>
                  </a:lnTo>
                  <a:lnTo>
                    <a:pt x="1926" y="1772"/>
                  </a:lnTo>
                  <a:lnTo>
                    <a:pt x="1926" y="1772"/>
                  </a:lnTo>
                  <a:lnTo>
                    <a:pt x="1925" y="1789"/>
                  </a:lnTo>
                  <a:lnTo>
                    <a:pt x="1923" y="1804"/>
                  </a:lnTo>
                  <a:lnTo>
                    <a:pt x="1921" y="1815"/>
                  </a:lnTo>
                  <a:lnTo>
                    <a:pt x="1917" y="1825"/>
                  </a:lnTo>
                  <a:lnTo>
                    <a:pt x="1911" y="1833"/>
                  </a:lnTo>
                  <a:lnTo>
                    <a:pt x="1905" y="1838"/>
                  </a:lnTo>
                  <a:lnTo>
                    <a:pt x="1897" y="1842"/>
                  </a:lnTo>
                  <a:lnTo>
                    <a:pt x="1888" y="1843"/>
                  </a:lnTo>
                  <a:lnTo>
                    <a:pt x="1888" y="1843"/>
                  </a:lnTo>
                  <a:lnTo>
                    <a:pt x="1881" y="1842"/>
                  </a:lnTo>
                  <a:lnTo>
                    <a:pt x="1875" y="1841"/>
                  </a:lnTo>
                  <a:lnTo>
                    <a:pt x="1870" y="1837"/>
                  </a:lnTo>
                  <a:lnTo>
                    <a:pt x="1865" y="1835"/>
                  </a:lnTo>
                  <a:lnTo>
                    <a:pt x="1857" y="1827"/>
                  </a:lnTo>
                  <a:lnTo>
                    <a:pt x="1852" y="1822"/>
                  </a:lnTo>
                  <a:lnTo>
                    <a:pt x="1852" y="1732"/>
                  </a:lnTo>
                  <a:lnTo>
                    <a:pt x="1852" y="1732"/>
                  </a:lnTo>
                  <a:lnTo>
                    <a:pt x="1855" y="1728"/>
                  </a:lnTo>
                  <a:lnTo>
                    <a:pt x="1859" y="1723"/>
                  </a:lnTo>
                  <a:lnTo>
                    <a:pt x="1863" y="1719"/>
                  </a:lnTo>
                  <a:lnTo>
                    <a:pt x="1867" y="1715"/>
                  </a:lnTo>
                  <a:lnTo>
                    <a:pt x="1872" y="1713"/>
                  </a:lnTo>
                  <a:lnTo>
                    <a:pt x="1877" y="1711"/>
                  </a:lnTo>
                  <a:lnTo>
                    <a:pt x="1882" y="1710"/>
                  </a:lnTo>
                  <a:lnTo>
                    <a:pt x="1887" y="1710"/>
                  </a:lnTo>
                  <a:lnTo>
                    <a:pt x="1887" y="1710"/>
                  </a:lnTo>
                  <a:close/>
                  <a:moveTo>
                    <a:pt x="1324" y="1679"/>
                  </a:moveTo>
                  <a:lnTo>
                    <a:pt x="1324" y="1679"/>
                  </a:lnTo>
                  <a:lnTo>
                    <a:pt x="1320" y="1675"/>
                  </a:lnTo>
                  <a:lnTo>
                    <a:pt x="1315" y="1670"/>
                  </a:lnTo>
                  <a:lnTo>
                    <a:pt x="1309" y="1667"/>
                  </a:lnTo>
                  <a:lnTo>
                    <a:pt x="1304" y="1664"/>
                  </a:lnTo>
                  <a:lnTo>
                    <a:pt x="1298" y="1661"/>
                  </a:lnTo>
                  <a:lnTo>
                    <a:pt x="1292" y="1659"/>
                  </a:lnTo>
                  <a:lnTo>
                    <a:pt x="1286" y="1659"/>
                  </a:lnTo>
                  <a:lnTo>
                    <a:pt x="1279" y="1658"/>
                  </a:lnTo>
                  <a:lnTo>
                    <a:pt x="1279" y="1658"/>
                  </a:lnTo>
                  <a:lnTo>
                    <a:pt x="1270" y="1659"/>
                  </a:lnTo>
                  <a:lnTo>
                    <a:pt x="1261" y="1660"/>
                  </a:lnTo>
                  <a:lnTo>
                    <a:pt x="1253" y="1663"/>
                  </a:lnTo>
                  <a:lnTo>
                    <a:pt x="1246" y="1666"/>
                  </a:lnTo>
                  <a:lnTo>
                    <a:pt x="1239" y="1670"/>
                  </a:lnTo>
                  <a:lnTo>
                    <a:pt x="1232" y="1676"/>
                  </a:lnTo>
                  <a:lnTo>
                    <a:pt x="1226" y="1683"/>
                  </a:lnTo>
                  <a:lnTo>
                    <a:pt x="1221" y="1689"/>
                  </a:lnTo>
                  <a:lnTo>
                    <a:pt x="1216" y="1697"/>
                  </a:lnTo>
                  <a:lnTo>
                    <a:pt x="1212" y="1706"/>
                  </a:lnTo>
                  <a:lnTo>
                    <a:pt x="1208" y="1715"/>
                  </a:lnTo>
                  <a:lnTo>
                    <a:pt x="1205" y="1725"/>
                  </a:lnTo>
                  <a:lnTo>
                    <a:pt x="1203" y="1736"/>
                  </a:lnTo>
                  <a:lnTo>
                    <a:pt x="1201" y="1749"/>
                  </a:lnTo>
                  <a:lnTo>
                    <a:pt x="1200" y="1761"/>
                  </a:lnTo>
                  <a:lnTo>
                    <a:pt x="1200" y="1773"/>
                  </a:lnTo>
                  <a:lnTo>
                    <a:pt x="1200" y="1773"/>
                  </a:lnTo>
                  <a:lnTo>
                    <a:pt x="1200" y="1788"/>
                  </a:lnTo>
                  <a:lnTo>
                    <a:pt x="1201" y="1800"/>
                  </a:lnTo>
                  <a:lnTo>
                    <a:pt x="1203" y="1813"/>
                  </a:lnTo>
                  <a:lnTo>
                    <a:pt x="1205" y="1824"/>
                  </a:lnTo>
                  <a:lnTo>
                    <a:pt x="1208" y="1835"/>
                  </a:lnTo>
                  <a:lnTo>
                    <a:pt x="1211" y="1845"/>
                  </a:lnTo>
                  <a:lnTo>
                    <a:pt x="1216" y="1854"/>
                  </a:lnTo>
                  <a:lnTo>
                    <a:pt x="1220" y="1862"/>
                  </a:lnTo>
                  <a:lnTo>
                    <a:pt x="1226" y="1870"/>
                  </a:lnTo>
                  <a:lnTo>
                    <a:pt x="1231" y="1875"/>
                  </a:lnTo>
                  <a:lnTo>
                    <a:pt x="1238" y="1881"/>
                  </a:lnTo>
                  <a:lnTo>
                    <a:pt x="1245" y="1885"/>
                  </a:lnTo>
                  <a:lnTo>
                    <a:pt x="1252" y="1889"/>
                  </a:lnTo>
                  <a:lnTo>
                    <a:pt x="1260" y="1892"/>
                  </a:lnTo>
                  <a:lnTo>
                    <a:pt x="1269" y="1893"/>
                  </a:lnTo>
                  <a:lnTo>
                    <a:pt x="1278" y="1893"/>
                  </a:lnTo>
                  <a:lnTo>
                    <a:pt x="1278" y="1893"/>
                  </a:lnTo>
                  <a:lnTo>
                    <a:pt x="1285" y="1893"/>
                  </a:lnTo>
                  <a:lnTo>
                    <a:pt x="1291" y="1892"/>
                  </a:lnTo>
                  <a:lnTo>
                    <a:pt x="1297" y="1891"/>
                  </a:lnTo>
                  <a:lnTo>
                    <a:pt x="1303" y="1889"/>
                  </a:lnTo>
                  <a:lnTo>
                    <a:pt x="1309" y="1885"/>
                  </a:lnTo>
                  <a:lnTo>
                    <a:pt x="1314" y="1881"/>
                  </a:lnTo>
                  <a:lnTo>
                    <a:pt x="1319" y="1878"/>
                  </a:lnTo>
                  <a:lnTo>
                    <a:pt x="1324" y="1872"/>
                  </a:lnTo>
                  <a:lnTo>
                    <a:pt x="1324" y="1878"/>
                  </a:lnTo>
                  <a:lnTo>
                    <a:pt x="1324" y="1878"/>
                  </a:lnTo>
                  <a:lnTo>
                    <a:pt x="1324" y="1887"/>
                  </a:lnTo>
                  <a:lnTo>
                    <a:pt x="1323" y="1897"/>
                  </a:lnTo>
                  <a:lnTo>
                    <a:pt x="1321" y="1907"/>
                  </a:lnTo>
                  <a:lnTo>
                    <a:pt x="1319" y="1911"/>
                  </a:lnTo>
                  <a:lnTo>
                    <a:pt x="1316" y="1916"/>
                  </a:lnTo>
                  <a:lnTo>
                    <a:pt x="1313" y="1920"/>
                  </a:lnTo>
                  <a:lnTo>
                    <a:pt x="1309" y="1925"/>
                  </a:lnTo>
                  <a:lnTo>
                    <a:pt x="1303" y="1928"/>
                  </a:lnTo>
                  <a:lnTo>
                    <a:pt x="1297" y="1930"/>
                  </a:lnTo>
                  <a:lnTo>
                    <a:pt x="1290" y="1934"/>
                  </a:lnTo>
                  <a:lnTo>
                    <a:pt x="1280" y="1935"/>
                  </a:lnTo>
                  <a:lnTo>
                    <a:pt x="1270" y="1937"/>
                  </a:lnTo>
                  <a:lnTo>
                    <a:pt x="1259" y="1937"/>
                  </a:lnTo>
                  <a:lnTo>
                    <a:pt x="1257" y="1937"/>
                  </a:lnTo>
                  <a:lnTo>
                    <a:pt x="1274" y="1981"/>
                  </a:lnTo>
                  <a:lnTo>
                    <a:pt x="1275" y="1981"/>
                  </a:lnTo>
                  <a:lnTo>
                    <a:pt x="1275" y="1981"/>
                  </a:lnTo>
                  <a:lnTo>
                    <a:pt x="1288" y="1981"/>
                  </a:lnTo>
                  <a:lnTo>
                    <a:pt x="1299" y="1978"/>
                  </a:lnTo>
                  <a:lnTo>
                    <a:pt x="1310" y="1976"/>
                  </a:lnTo>
                  <a:lnTo>
                    <a:pt x="1319" y="1973"/>
                  </a:lnTo>
                  <a:lnTo>
                    <a:pt x="1328" y="1969"/>
                  </a:lnTo>
                  <a:lnTo>
                    <a:pt x="1336" y="1965"/>
                  </a:lnTo>
                  <a:lnTo>
                    <a:pt x="1343" y="1958"/>
                  </a:lnTo>
                  <a:lnTo>
                    <a:pt x="1350" y="1953"/>
                  </a:lnTo>
                  <a:lnTo>
                    <a:pt x="1356" y="1945"/>
                  </a:lnTo>
                  <a:lnTo>
                    <a:pt x="1360" y="1936"/>
                  </a:lnTo>
                  <a:lnTo>
                    <a:pt x="1365" y="1927"/>
                  </a:lnTo>
                  <a:lnTo>
                    <a:pt x="1368" y="1917"/>
                  </a:lnTo>
                  <a:lnTo>
                    <a:pt x="1372" y="1906"/>
                  </a:lnTo>
                  <a:lnTo>
                    <a:pt x="1374" y="1894"/>
                  </a:lnTo>
                  <a:lnTo>
                    <a:pt x="1375" y="1882"/>
                  </a:lnTo>
                  <a:lnTo>
                    <a:pt x="1375" y="1868"/>
                  </a:lnTo>
                  <a:lnTo>
                    <a:pt x="1375" y="1664"/>
                  </a:lnTo>
                  <a:lnTo>
                    <a:pt x="1324" y="1664"/>
                  </a:lnTo>
                  <a:lnTo>
                    <a:pt x="1324" y="1679"/>
                  </a:lnTo>
                  <a:close/>
                  <a:moveTo>
                    <a:pt x="1324" y="1732"/>
                  </a:moveTo>
                  <a:lnTo>
                    <a:pt x="1324" y="1821"/>
                  </a:lnTo>
                  <a:lnTo>
                    <a:pt x="1324" y="1821"/>
                  </a:lnTo>
                  <a:lnTo>
                    <a:pt x="1318" y="1828"/>
                  </a:lnTo>
                  <a:lnTo>
                    <a:pt x="1310" y="1836"/>
                  </a:lnTo>
                  <a:lnTo>
                    <a:pt x="1306" y="1838"/>
                  </a:lnTo>
                  <a:lnTo>
                    <a:pt x="1301" y="1841"/>
                  </a:lnTo>
                  <a:lnTo>
                    <a:pt x="1295" y="1842"/>
                  </a:lnTo>
                  <a:lnTo>
                    <a:pt x="1289" y="1843"/>
                  </a:lnTo>
                  <a:lnTo>
                    <a:pt x="1289" y="1843"/>
                  </a:lnTo>
                  <a:lnTo>
                    <a:pt x="1281" y="1842"/>
                  </a:lnTo>
                  <a:lnTo>
                    <a:pt x="1275" y="1840"/>
                  </a:lnTo>
                  <a:lnTo>
                    <a:pt x="1268" y="1835"/>
                  </a:lnTo>
                  <a:lnTo>
                    <a:pt x="1263" y="1829"/>
                  </a:lnTo>
                  <a:lnTo>
                    <a:pt x="1258" y="1821"/>
                  </a:lnTo>
                  <a:lnTo>
                    <a:pt x="1254" y="1808"/>
                  </a:lnTo>
                  <a:lnTo>
                    <a:pt x="1251" y="1792"/>
                  </a:lnTo>
                  <a:lnTo>
                    <a:pt x="1250" y="1772"/>
                  </a:lnTo>
                  <a:lnTo>
                    <a:pt x="1250" y="1772"/>
                  </a:lnTo>
                  <a:lnTo>
                    <a:pt x="1251" y="1754"/>
                  </a:lnTo>
                  <a:lnTo>
                    <a:pt x="1254" y="1741"/>
                  </a:lnTo>
                  <a:lnTo>
                    <a:pt x="1258" y="1730"/>
                  </a:lnTo>
                  <a:lnTo>
                    <a:pt x="1263" y="1722"/>
                  </a:lnTo>
                  <a:lnTo>
                    <a:pt x="1268" y="1715"/>
                  </a:lnTo>
                  <a:lnTo>
                    <a:pt x="1275" y="1712"/>
                  </a:lnTo>
                  <a:lnTo>
                    <a:pt x="1281" y="1710"/>
                  </a:lnTo>
                  <a:lnTo>
                    <a:pt x="1289" y="1710"/>
                  </a:lnTo>
                  <a:lnTo>
                    <a:pt x="1289" y="1710"/>
                  </a:lnTo>
                  <a:lnTo>
                    <a:pt x="1295" y="1710"/>
                  </a:lnTo>
                  <a:lnTo>
                    <a:pt x="1301" y="1712"/>
                  </a:lnTo>
                  <a:lnTo>
                    <a:pt x="1307" y="1714"/>
                  </a:lnTo>
                  <a:lnTo>
                    <a:pt x="1311" y="1716"/>
                  </a:lnTo>
                  <a:lnTo>
                    <a:pt x="1315" y="1721"/>
                  </a:lnTo>
                  <a:lnTo>
                    <a:pt x="1319" y="1724"/>
                  </a:lnTo>
                  <a:lnTo>
                    <a:pt x="1324" y="1732"/>
                  </a:lnTo>
                  <a:lnTo>
                    <a:pt x="1324" y="1732"/>
                  </a:lnTo>
                  <a:close/>
                  <a:moveTo>
                    <a:pt x="1531" y="1719"/>
                  </a:moveTo>
                  <a:lnTo>
                    <a:pt x="1531" y="1719"/>
                  </a:lnTo>
                  <a:lnTo>
                    <a:pt x="1543" y="1712"/>
                  </a:lnTo>
                  <a:lnTo>
                    <a:pt x="1556" y="1707"/>
                  </a:lnTo>
                  <a:lnTo>
                    <a:pt x="1569" y="1704"/>
                  </a:lnTo>
                  <a:lnTo>
                    <a:pt x="1583" y="1703"/>
                  </a:lnTo>
                  <a:lnTo>
                    <a:pt x="1583" y="1703"/>
                  </a:lnTo>
                  <a:lnTo>
                    <a:pt x="1592" y="1704"/>
                  </a:lnTo>
                  <a:lnTo>
                    <a:pt x="1599" y="1705"/>
                  </a:lnTo>
                  <a:lnTo>
                    <a:pt x="1605" y="1707"/>
                  </a:lnTo>
                  <a:lnTo>
                    <a:pt x="1610" y="1712"/>
                  </a:lnTo>
                  <a:lnTo>
                    <a:pt x="1614" y="1716"/>
                  </a:lnTo>
                  <a:lnTo>
                    <a:pt x="1617" y="1722"/>
                  </a:lnTo>
                  <a:lnTo>
                    <a:pt x="1619" y="1728"/>
                  </a:lnTo>
                  <a:lnTo>
                    <a:pt x="1619" y="1735"/>
                  </a:lnTo>
                  <a:lnTo>
                    <a:pt x="1619" y="1751"/>
                  </a:lnTo>
                  <a:lnTo>
                    <a:pt x="1619" y="1751"/>
                  </a:lnTo>
                  <a:lnTo>
                    <a:pt x="1610" y="1747"/>
                  </a:lnTo>
                  <a:lnTo>
                    <a:pt x="1599" y="1743"/>
                  </a:lnTo>
                  <a:lnTo>
                    <a:pt x="1588" y="1741"/>
                  </a:lnTo>
                  <a:lnTo>
                    <a:pt x="1576" y="1740"/>
                  </a:lnTo>
                  <a:lnTo>
                    <a:pt x="1576" y="1740"/>
                  </a:lnTo>
                  <a:lnTo>
                    <a:pt x="1562" y="1741"/>
                  </a:lnTo>
                  <a:lnTo>
                    <a:pt x="1547" y="1744"/>
                  </a:lnTo>
                  <a:lnTo>
                    <a:pt x="1534" y="1749"/>
                  </a:lnTo>
                  <a:lnTo>
                    <a:pt x="1527" y="1752"/>
                  </a:lnTo>
                  <a:lnTo>
                    <a:pt x="1521" y="1757"/>
                  </a:lnTo>
                  <a:lnTo>
                    <a:pt x="1516" y="1761"/>
                  </a:lnTo>
                  <a:lnTo>
                    <a:pt x="1511" y="1767"/>
                  </a:lnTo>
                  <a:lnTo>
                    <a:pt x="1506" y="1772"/>
                  </a:lnTo>
                  <a:lnTo>
                    <a:pt x="1502" y="1779"/>
                  </a:lnTo>
                  <a:lnTo>
                    <a:pt x="1499" y="1787"/>
                  </a:lnTo>
                  <a:lnTo>
                    <a:pt x="1497" y="1796"/>
                  </a:lnTo>
                  <a:lnTo>
                    <a:pt x="1496" y="1805"/>
                  </a:lnTo>
                  <a:lnTo>
                    <a:pt x="1495" y="1814"/>
                  </a:lnTo>
                  <a:lnTo>
                    <a:pt x="1495" y="1814"/>
                  </a:lnTo>
                  <a:lnTo>
                    <a:pt x="1496" y="1825"/>
                  </a:lnTo>
                  <a:lnTo>
                    <a:pt x="1497" y="1835"/>
                  </a:lnTo>
                  <a:lnTo>
                    <a:pt x="1499" y="1843"/>
                  </a:lnTo>
                  <a:lnTo>
                    <a:pt x="1502" y="1852"/>
                  </a:lnTo>
                  <a:lnTo>
                    <a:pt x="1505" y="1859"/>
                  </a:lnTo>
                  <a:lnTo>
                    <a:pt x="1510" y="1865"/>
                  </a:lnTo>
                  <a:lnTo>
                    <a:pt x="1514" y="1871"/>
                  </a:lnTo>
                  <a:lnTo>
                    <a:pt x="1520" y="1877"/>
                  </a:lnTo>
                  <a:lnTo>
                    <a:pt x="1525" y="1881"/>
                  </a:lnTo>
                  <a:lnTo>
                    <a:pt x="1531" y="1884"/>
                  </a:lnTo>
                  <a:lnTo>
                    <a:pt x="1544" y="1890"/>
                  </a:lnTo>
                  <a:lnTo>
                    <a:pt x="1558" y="1893"/>
                  </a:lnTo>
                  <a:lnTo>
                    <a:pt x="1571" y="1894"/>
                  </a:lnTo>
                  <a:lnTo>
                    <a:pt x="1571" y="1894"/>
                  </a:lnTo>
                  <a:lnTo>
                    <a:pt x="1582" y="1892"/>
                  </a:lnTo>
                  <a:lnTo>
                    <a:pt x="1589" y="1891"/>
                  </a:lnTo>
                  <a:lnTo>
                    <a:pt x="1595" y="1889"/>
                  </a:lnTo>
                  <a:lnTo>
                    <a:pt x="1602" y="1885"/>
                  </a:lnTo>
                  <a:lnTo>
                    <a:pt x="1608" y="1881"/>
                  </a:lnTo>
                  <a:lnTo>
                    <a:pt x="1614" y="1877"/>
                  </a:lnTo>
                  <a:lnTo>
                    <a:pt x="1619" y="1871"/>
                  </a:lnTo>
                  <a:lnTo>
                    <a:pt x="1619" y="1889"/>
                  </a:lnTo>
                  <a:lnTo>
                    <a:pt x="1670" y="1889"/>
                  </a:lnTo>
                  <a:lnTo>
                    <a:pt x="1670" y="1736"/>
                  </a:lnTo>
                  <a:lnTo>
                    <a:pt x="1670" y="1736"/>
                  </a:lnTo>
                  <a:lnTo>
                    <a:pt x="1670" y="1728"/>
                  </a:lnTo>
                  <a:lnTo>
                    <a:pt x="1669" y="1720"/>
                  </a:lnTo>
                  <a:lnTo>
                    <a:pt x="1667" y="1712"/>
                  </a:lnTo>
                  <a:lnTo>
                    <a:pt x="1665" y="1704"/>
                  </a:lnTo>
                  <a:lnTo>
                    <a:pt x="1661" y="1697"/>
                  </a:lnTo>
                  <a:lnTo>
                    <a:pt x="1658" y="1691"/>
                  </a:lnTo>
                  <a:lnTo>
                    <a:pt x="1653" y="1685"/>
                  </a:lnTo>
                  <a:lnTo>
                    <a:pt x="1648" y="1679"/>
                  </a:lnTo>
                  <a:lnTo>
                    <a:pt x="1643" y="1675"/>
                  </a:lnTo>
                  <a:lnTo>
                    <a:pt x="1637" y="1670"/>
                  </a:lnTo>
                  <a:lnTo>
                    <a:pt x="1629" y="1667"/>
                  </a:lnTo>
                  <a:lnTo>
                    <a:pt x="1622" y="1664"/>
                  </a:lnTo>
                  <a:lnTo>
                    <a:pt x="1614" y="1661"/>
                  </a:lnTo>
                  <a:lnTo>
                    <a:pt x="1606" y="1660"/>
                  </a:lnTo>
                  <a:lnTo>
                    <a:pt x="1597" y="1659"/>
                  </a:lnTo>
                  <a:lnTo>
                    <a:pt x="1588" y="1658"/>
                  </a:lnTo>
                  <a:lnTo>
                    <a:pt x="1588" y="1658"/>
                  </a:lnTo>
                  <a:lnTo>
                    <a:pt x="1577" y="1659"/>
                  </a:lnTo>
                  <a:lnTo>
                    <a:pt x="1568" y="1659"/>
                  </a:lnTo>
                  <a:lnTo>
                    <a:pt x="1558" y="1661"/>
                  </a:lnTo>
                  <a:lnTo>
                    <a:pt x="1547" y="1664"/>
                  </a:lnTo>
                  <a:lnTo>
                    <a:pt x="1538" y="1667"/>
                  </a:lnTo>
                  <a:lnTo>
                    <a:pt x="1529" y="1670"/>
                  </a:lnTo>
                  <a:lnTo>
                    <a:pt x="1520" y="1675"/>
                  </a:lnTo>
                  <a:lnTo>
                    <a:pt x="1511" y="1680"/>
                  </a:lnTo>
                  <a:lnTo>
                    <a:pt x="1531" y="1719"/>
                  </a:lnTo>
                  <a:close/>
                  <a:moveTo>
                    <a:pt x="1545" y="1814"/>
                  </a:moveTo>
                  <a:lnTo>
                    <a:pt x="1545" y="1814"/>
                  </a:lnTo>
                  <a:lnTo>
                    <a:pt x="1545" y="1807"/>
                  </a:lnTo>
                  <a:lnTo>
                    <a:pt x="1547" y="1800"/>
                  </a:lnTo>
                  <a:lnTo>
                    <a:pt x="1551" y="1795"/>
                  </a:lnTo>
                  <a:lnTo>
                    <a:pt x="1555" y="1790"/>
                  </a:lnTo>
                  <a:lnTo>
                    <a:pt x="1560" y="1787"/>
                  </a:lnTo>
                  <a:lnTo>
                    <a:pt x="1566" y="1785"/>
                  </a:lnTo>
                  <a:lnTo>
                    <a:pt x="1573" y="1782"/>
                  </a:lnTo>
                  <a:lnTo>
                    <a:pt x="1580" y="1782"/>
                  </a:lnTo>
                  <a:lnTo>
                    <a:pt x="1580" y="1782"/>
                  </a:lnTo>
                  <a:lnTo>
                    <a:pt x="1591" y="1782"/>
                  </a:lnTo>
                  <a:lnTo>
                    <a:pt x="1601" y="1785"/>
                  </a:lnTo>
                  <a:lnTo>
                    <a:pt x="1610" y="1788"/>
                  </a:lnTo>
                  <a:lnTo>
                    <a:pt x="1619" y="1794"/>
                  </a:lnTo>
                  <a:lnTo>
                    <a:pt x="1619" y="1824"/>
                  </a:lnTo>
                  <a:lnTo>
                    <a:pt x="1619" y="1824"/>
                  </a:lnTo>
                  <a:lnTo>
                    <a:pt x="1617" y="1828"/>
                  </a:lnTo>
                  <a:lnTo>
                    <a:pt x="1613" y="1833"/>
                  </a:lnTo>
                  <a:lnTo>
                    <a:pt x="1609" y="1837"/>
                  </a:lnTo>
                  <a:lnTo>
                    <a:pt x="1604" y="1841"/>
                  </a:lnTo>
                  <a:lnTo>
                    <a:pt x="1599" y="1844"/>
                  </a:lnTo>
                  <a:lnTo>
                    <a:pt x="1593" y="1846"/>
                  </a:lnTo>
                  <a:lnTo>
                    <a:pt x="1587" y="1847"/>
                  </a:lnTo>
                  <a:lnTo>
                    <a:pt x="1580" y="1849"/>
                  </a:lnTo>
                  <a:lnTo>
                    <a:pt x="1580" y="1849"/>
                  </a:lnTo>
                  <a:lnTo>
                    <a:pt x="1573" y="1847"/>
                  </a:lnTo>
                  <a:lnTo>
                    <a:pt x="1566" y="1845"/>
                  </a:lnTo>
                  <a:lnTo>
                    <a:pt x="1560" y="1843"/>
                  </a:lnTo>
                  <a:lnTo>
                    <a:pt x="1555" y="1838"/>
                  </a:lnTo>
                  <a:lnTo>
                    <a:pt x="1551" y="1834"/>
                  </a:lnTo>
                  <a:lnTo>
                    <a:pt x="1547" y="1828"/>
                  </a:lnTo>
                  <a:lnTo>
                    <a:pt x="1546" y="1822"/>
                  </a:lnTo>
                  <a:lnTo>
                    <a:pt x="1545" y="1814"/>
                  </a:lnTo>
                  <a:lnTo>
                    <a:pt x="1545" y="1814"/>
                  </a:lnTo>
                  <a:close/>
                  <a:moveTo>
                    <a:pt x="2138" y="1824"/>
                  </a:moveTo>
                  <a:lnTo>
                    <a:pt x="2138" y="1824"/>
                  </a:lnTo>
                  <a:lnTo>
                    <a:pt x="2131" y="1831"/>
                  </a:lnTo>
                  <a:lnTo>
                    <a:pt x="2122" y="1836"/>
                  </a:lnTo>
                  <a:lnTo>
                    <a:pt x="2117" y="1838"/>
                  </a:lnTo>
                  <a:lnTo>
                    <a:pt x="2111" y="1841"/>
                  </a:lnTo>
                  <a:lnTo>
                    <a:pt x="2105" y="1842"/>
                  </a:lnTo>
                  <a:lnTo>
                    <a:pt x="2099" y="1843"/>
                  </a:lnTo>
                  <a:lnTo>
                    <a:pt x="2099" y="1843"/>
                  </a:lnTo>
                  <a:lnTo>
                    <a:pt x="2094" y="1842"/>
                  </a:lnTo>
                  <a:lnTo>
                    <a:pt x="2088" y="1842"/>
                  </a:lnTo>
                  <a:lnTo>
                    <a:pt x="2081" y="1840"/>
                  </a:lnTo>
                  <a:lnTo>
                    <a:pt x="2072" y="1835"/>
                  </a:lnTo>
                  <a:lnTo>
                    <a:pt x="2065" y="1829"/>
                  </a:lnTo>
                  <a:lnTo>
                    <a:pt x="2062" y="1825"/>
                  </a:lnTo>
                  <a:lnTo>
                    <a:pt x="2059" y="1821"/>
                  </a:lnTo>
                  <a:lnTo>
                    <a:pt x="2057" y="1815"/>
                  </a:lnTo>
                  <a:lnTo>
                    <a:pt x="2055" y="1808"/>
                  </a:lnTo>
                  <a:lnTo>
                    <a:pt x="2054" y="1801"/>
                  </a:lnTo>
                  <a:lnTo>
                    <a:pt x="2053" y="1794"/>
                  </a:lnTo>
                  <a:lnTo>
                    <a:pt x="2178" y="1794"/>
                  </a:lnTo>
                  <a:lnTo>
                    <a:pt x="2178" y="1794"/>
                  </a:lnTo>
                  <a:lnTo>
                    <a:pt x="2179" y="1777"/>
                  </a:lnTo>
                  <a:lnTo>
                    <a:pt x="2179" y="1777"/>
                  </a:lnTo>
                  <a:lnTo>
                    <a:pt x="2179" y="1763"/>
                  </a:lnTo>
                  <a:lnTo>
                    <a:pt x="2177" y="1751"/>
                  </a:lnTo>
                  <a:lnTo>
                    <a:pt x="2176" y="1739"/>
                  </a:lnTo>
                  <a:lnTo>
                    <a:pt x="2173" y="1728"/>
                  </a:lnTo>
                  <a:lnTo>
                    <a:pt x="2170" y="1717"/>
                  </a:lnTo>
                  <a:lnTo>
                    <a:pt x="2165" y="1707"/>
                  </a:lnTo>
                  <a:lnTo>
                    <a:pt x="2160" y="1698"/>
                  </a:lnTo>
                  <a:lnTo>
                    <a:pt x="2155" y="1691"/>
                  </a:lnTo>
                  <a:lnTo>
                    <a:pt x="2149" y="1683"/>
                  </a:lnTo>
                  <a:lnTo>
                    <a:pt x="2143" y="1677"/>
                  </a:lnTo>
                  <a:lnTo>
                    <a:pt x="2136" y="1672"/>
                  </a:lnTo>
                  <a:lnTo>
                    <a:pt x="2128" y="1667"/>
                  </a:lnTo>
                  <a:lnTo>
                    <a:pt x="2120" y="1664"/>
                  </a:lnTo>
                  <a:lnTo>
                    <a:pt x="2112" y="1660"/>
                  </a:lnTo>
                  <a:lnTo>
                    <a:pt x="2103" y="1659"/>
                  </a:lnTo>
                  <a:lnTo>
                    <a:pt x="2093" y="1658"/>
                  </a:lnTo>
                  <a:lnTo>
                    <a:pt x="2093" y="1658"/>
                  </a:lnTo>
                  <a:lnTo>
                    <a:pt x="2084" y="1659"/>
                  </a:lnTo>
                  <a:lnTo>
                    <a:pt x="2074" y="1660"/>
                  </a:lnTo>
                  <a:lnTo>
                    <a:pt x="2065" y="1664"/>
                  </a:lnTo>
                  <a:lnTo>
                    <a:pt x="2056" y="1667"/>
                  </a:lnTo>
                  <a:lnTo>
                    <a:pt x="2048" y="1672"/>
                  </a:lnTo>
                  <a:lnTo>
                    <a:pt x="2041" y="1678"/>
                  </a:lnTo>
                  <a:lnTo>
                    <a:pt x="2034" y="1684"/>
                  </a:lnTo>
                  <a:lnTo>
                    <a:pt x="2028" y="1692"/>
                  </a:lnTo>
                  <a:lnTo>
                    <a:pt x="2022" y="1700"/>
                  </a:lnTo>
                  <a:lnTo>
                    <a:pt x="2017" y="1708"/>
                  </a:lnTo>
                  <a:lnTo>
                    <a:pt x="2013" y="1719"/>
                  </a:lnTo>
                  <a:lnTo>
                    <a:pt x="2009" y="1729"/>
                  </a:lnTo>
                  <a:lnTo>
                    <a:pt x="2006" y="1740"/>
                  </a:lnTo>
                  <a:lnTo>
                    <a:pt x="2004" y="1752"/>
                  </a:lnTo>
                  <a:lnTo>
                    <a:pt x="2003" y="1763"/>
                  </a:lnTo>
                  <a:lnTo>
                    <a:pt x="2002" y="1777"/>
                  </a:lnTo>
                  <a:lnTo>
                    <a:pt x="2002" y="1777"/>
                  </a:lnTo>
                  <a:lnTo>
                    <a:pt x="2003" y="1789"/>
                  </a:lnTo>
                  <a:lnTo>
                    <a:pt x="2004" y="1801"/>
                  </a:lnTo>
                  <a:lnTo>
                    <a:pt x="2006" y="1814"/>
                  </a:lnTo>
                  <a:lnTo>
                    <a:pt x="2009" y="1825"/>
                  </a:lnTo>
                  <a:lnTo>
                    <a:pt x="2013" y="1835"/>
                  </a:lnTo>
                  <a:lnTo>
                    <a:pt x="2017" y="1845"/>
                  </a:lnTo>
                  <a:lnTo>
                    <a:pt x="2022" y="1854"/>
                  </a:lnTo>
                  <a:lnTo>
                    <a:pt x="2028" y="1862"/>
                  </a:lnTo>
                  <a:lnTo>
                    <a:pt x="2035" y="1869"/>
                  </a:lnTo>
                  <a:lnTo>
                    <a:pt x="2042" y="1875"/>
                  </a:lnTo>
                  <a:lnTo>
                    <a:pt x="2050" y="1881"/>
                  </a:lnTo>
                  <a:lnTo>
                    <a:pt x="2058" y="1885"/>
                  </a:lnTo>
                  <a:lnTo>
                    <a:pt x="2067" y="1889"/>
                  </a:lnTo>
                  <a:lnTo>
                    <a:pt x="2077" y="1892"/>
                  </a:lnTo>
                  <a:lnTo>
                    <a:pt x="2088" y="1893"/>
                  </a:lnTo>
                  <a:lnTo>
                    <a:pt x="2099" y="1894"/>
                  </a:lnTo>
                  <a:lnTo>
                    <a:pt x="2099" y="1894"/>
                  </a:lnTo>
                  <a:lnTo>
                    <a:pt x="2109" y="1893"/>
                  </a:lnTo>
                  <a:lnTo>
                    <a:pt x="2118" y="1892"/>
                  </a:lnTo>
                  <a:lnTo>
                    <a:pt x="2128" y="1889"/>
                  </a:lnTo>
                  <a:lnTo>
                    <a:pt x="2137" y="1885"/>
                  </a:lnTo>
                  <a:lnTo>
                    <a:pt x="2146" y="1880"/>
                  </a:lnTo>
                  <a:lnTo>
                    <a:pt x="2154" y="1874"/>
                  </a:lnTo>
                  <a:lnTo>
                    <a:pt x="2162" y="1866"/>
                  </a:lnTo>
                  <a:lnTo>
                    <a:pt x="2171" y="1859"/>
                  </a:lnTo>
                  <a:lnTo>
                    <a:pt x="2138" y="1824"/>
                  </a:lnTo>
                  <a:close/>
                  <a:moveTo>
                    <a:pt x="2054" y="1752"/>
                  </a:moveTo>
                  <a:lnTo>
                    <a:pt x="2054" y="1752"/>
                  </a:lnTo>
                  <a:lnTo>
                    <a:pt x="2055" y="1742"/>
                  </a:lnTo>
                  <a:lnTo>
                    <a:pt x="2057" y="1733"/>
                  </a:lnTo>
                  <a:lnTo>
                    <a:pt x="2060" y="1725"/>
                  </a:lnTo>
                  <a:lnTo>
                    <a:pt x="2065" y="1719"/>
                  </a:lnTo>
                  <a:lnTo>
                    <a:pt x="2070" y="1713"/>
                  </a:lnTo>
                  <a:lnTo>
                    <a:pt x="2076" y="1710"/>
                  </a:lnTo>
                  <a:lnTo>
                    <a:pt x="2084" y="1706"/>
                  </a:lnTo>
                  <a:lnTo>
                    <a:pt x="2092" y="1706"/>
                  </a:lnTo>
                  <a:lnTo>
                    <a:pt x="2092" y="1706"/>
                  </a:lnTo>
                  <a:lnTo>
                    <a:pt x="2101" y="1707"/>
                  </a:lnTo>
                  <a:lnTo>
                    <a:pt x="2109" y="1710"/>
                  </a:lnTo>
                  <a:lnTo>
                    <a:pt x="2115" y="1714"/>
                  </a:lnTo>
                  <a:lnTo>
                    <a:pt x="2120" y="1721"/>
                  </a:lnTo>
                  <a:lnTo>
                    <a:pt x="2124" y="1728"/>
                  </a:lnTo>
                  <a:lnTo>
                    <a:pt x="2127" y="1735"/>
                  </a:lnTo>
                  <a:lnTo>
                    <a:pt x="2129" y="1744"/>
                  </a:lnTo>
                  <a:lnTo>
                    <a:pt x="2130" y="1752"/>
                  </a:lnTo>
                  <a:lnTo>
                    <a:pt x="2054" y="1752"/>
                  </a:lnTo>
                  <a:close/>
                  <a:moveTo>
                    <a:pt x="2625" y="1824"/>
                  </a:moveTo>
                  <a:lnTo>
                    <a:pt x="2625" y="1824"/>
                  </a:lnTo>
                  <a:lnTo>
                    <a:pt x="2617" y="1831"/>
                  </a:lnTo>
                  <a:lnTo>
                    <a:pt x="2608" y="1836"/>
                  </a:lnTo>
                  <a:lnTo>
                    <a:pt x="2602" y="1838"/>
                  </a:lnTo>
                  <a:lnTo>
                    <a:pt x="2597" y="1841"/>
                  </a:lnTo>
                  <a:lnTo>
                    <a:pt x="2591" y="1842"/>
                  </a:lnTo>
                  <a:lnTo>
                    <a:pt x="2584" y="1843"/>
                  </a:lnTo>
                  <a:lnTo>
                    <a:pt x="2584" y="1843"/>
                  </a:lnTo>
                  <a:lnTo>
                    <a:pt x="2579" y="1842"/>
                  </a:lnTo>
                  <a:lnTo>
                    <a:pt x="2573" y="1842"/>
                  </a:lnTo>
                  <a:lnTo>
                    <a:pt x="2566" y="1840"/>
                  </a:lnTo>
                  <a:lnTo>
                    <a:pt x="2559" y="1835"/>
                  </a:lnTo>
                  <a:lnTo>
                    <a:pt x="2552" y="1829"/>
                  </a:lnTo>
                  <a:lnTo>
                    <a:pt x="2549" y="1825"/>
                  </a:lnTo>
                  <a:lnTo>
                    <a:pt x="2546" y="1821"/>
                  </a:lnTo>
                  <a:lnTo>
                    <a:pt x="2544" y="1815"/>
                  </a:lnTo>
                  <a:lnTo>
                    <a:pt x="2542" y="1808"/>
                  </a:lnTo>
                  <a:lnTo>
                    <a:pt x="2540" y="1801"/>
                  </a:lnTo>
                  <a:lnTo>
                    <a:pt x="2539" y="1794"/>
                  </a:lnTo>
                  <a:lnTo>
                    <a:pt x="2664" y="1794"/>
                  </a:lnTo>
                  <a:lnTo>
                    <a:pt x="2664" y="1794"/>
                  </a:lnTo>
                  <a:lnTo>
                    <a:pt x="2665" y="1777"/>
                  </a:lnTo>
                  <a:lnTo>
                    <a:pt x="2665" y="1777"/>
                  </a:lnTo>
                  <a:lnTo>
                    <a:pt x="2664" y="1763"/>
                  </a:lnTo>
                  <a:lnTo>
                    <a:pt x="2663" y="1751"/>
                  </a:lnTo>
                  <a:lnTo>
                    <a:pt x="2661" y="1739"/>
                  </a:lnTo>
                  <a:lnTo>
                    <a:pt x="2659" y="1728"/>
                  </a:lnTo>
                  <a:lnTo>
                    <a:pt x="2655" y="1717"/>
                  </a:lnTo>
                  <a:lnTo>
                    <a:pt x="2651" y="1707"/>
                  </a:lnTo>
                  <a:lnTo>
                    <a:pt x="2647" y="1698"/>
                  </a:lnTo>
                  <a:lnTo>
                    <a:pt x="2642" y="1691"/>
                  </a:lnTo>
                  <a:lnTo>
                    <a:pt x="2636" y="1683"/>
                  </a:lnTo>
                  <a:lnTo>
                    <a:pt x="2629" y="1677"/>
                  </a:lnTo>
                  <a:lnTo>
                    <a:pt x="2622" y="1672"/>
                  </a:lnTo>
                  <a:lnTo>
                    <a:pt x="2615" y="1667"/>
                  </a:lnTo>
                  <a:lnTo>
                    <a:pt x="2606" y="1664"/>
                  </a:lnTo>
                  <a:lnTo>
                    <a:pt x="2597" y="1660"/>
                  </a:lnTo>
                  <a:lnTo>
                    <a:pt x="2588" y="1659"/>
                  </a:lnTo>
                  <a:lnTo>
                    <a:pt x="2579" y="1658"/>
                  </a:lnTo>
                  <a:lnTo>
                    <a:pt x="2579" y="1658"/>
                  </a:lnTo>
                  <a:lnTo>
                    <a:pt x="2569" y="1659"/>
                  </a:lnTo>
                  <a:lnTo>
                    <a:pt x="2560" y="1660"/>
                  </a:lnTo>
                  <a:lnTo>
                    <a:pt x="2551" y="1664"/>
                  </a:lnTo>
                  <a:lnTo>
                    <a:pt x="2543" y="1667"/>
                  </a:lnTo>
                  <a:lnTo>
                    <a:pt x="2535" y="1672"/>
                  </a:lnTo>
                  <a:lnTo>
                    <a:pt x="2527" y="1678"/>
                  </a:lnTo>
                  <a:lnTo>
                    <a:pt x="2521" y="1684"/>
                  </a:lnTo>
                  <a:lnTo>
                    <a:pt x="2513" y="1692"/>
                  </a:lnTo>
                  <a:lnTo>
                    <a:pt x="2507" y="1700"/>
                  </a:lnTo>
                  <a:lnTo>
                    <a:pt x="2502" y="1708"/>
                  </a:lnTo>
                  <a:lnTo>
                    <a:pt x="2498" y="1719"/>
                  </a:lnTo>
                  <a:lnTo>
                    <a:pt x="2494" y="1729"/>
                  </a:lnTo>
                  <a:lnTo>
                    <a:pt x="2492" y="1740"/>
                  </a:lnTo>
                  <a:lnTo>
                    <a:pt x="2489" y="1752"/>
                  </a:lnTo>
                  <a:lnTo>
                    <a:pt x="2488" y="1763"/>
                  </a:lnTo>
                  <a:lnTo>
                    <a:pt x="2488" y="1777"/>
                  </a:lnTo>
                  <a:lnTo>
                    <a:pt x="2488" y="1777"/>
                  </a:lnTo>
                  <a:lnTo>
                    <a:pt x="2488" y="1789"/>
                  </a:lnTo>
                  <a:lnTo>
                    <a:pt x="2489" y="1801"/>
                  </a:lnTo>
                  <a:lnTo>
                    <a:pt x="2491" y="1814"/>
                  </a:lnTo>
                  <a:lnTo>
                    <a:pt x="2494" y="1825"/>
                  </a:lnTo>
                  <a:lnTo>
                    <a:pt x="2498" y="1835"/>
                  </a:lnTo>
                  <a:lnTo>
                    <a:pt x="2503" y="1845"/>
                  </a:lnTo>
                  <a:lnTo>
                    <a:pt x="2508" y="1854"/>
                  </a:lnTo>
                  <a:lnTo>
                    <a:pt x="2514" y="1862"/>
                  </a:lnTo>
                  <a:lnTo>
                    <a:pt x="2521" y="1869"/>
                  </a:lnTo>
                  <a:lnTo>
                    <a:pt x="2528" y="1875"/>
                  </a:lnTo>
                  <a:lnTo>
                    <a:pt x="2536" y="1881"/>
                  </a:lnTo>
                  <a:lnTo>
                    <a:pt x="2545" y="1885"/>
                  </a:lnTo>
                  <a:lnTo>
                    <a:pt x="2554" y="1889"/>
                  </a:lnTo>
                  <a:lnTo>
                    <a:pt x="2563" y="1892"/>
                  </a:lnTo>
                  <a:lnTo>
                    <a:pt x="2574" y="1893"/>
                  </a:lnTo>
                  <a:lnTo>
                    <a:pt x="2584" y="1894"/>
                  </a:lnTo>
                  <a:lnTo>
                    <a:pt x="2584" y="1894"/>
                  </a:lnTo>
                  <a:lnTo>
                    <a:pt x="2594" y="1893"/>
                  </a:lnTo>
                  <a:lnTo>
                    <a:pt x="2604" y="1892"/>
                  </a:lnTo>
                  <a:lnTo>
                    <a:pt x="2614" y="1889"/>
                  </a:lnTo>
                  <a:lnTo>
                    <a:pt x="2623" y="1885"/>
                  </a:lnTo>
                  <a:lnTo>
                    <a:pt x="2632" y="1880"/>
                  </a:lnTo>
                  <a:lnTo>
                    <a:pt x="2641" y="1874"/>
                  </a:lnTo>
                  <a:lnTo>
                    <a:pt x="2649" y="1866"/>
                  </a:lnTo>
                  <a:lnTo>
                    <a:pt x="2656" y="1859"/>
                  </a:lnTo>
                  <a:lnTo>
                    <a:pt x="2625" y="1824"/>
                  </a:lnTo>
                  <a:close/>
                  <a:moveTo>
                    <a:pt x="2540" y="1752"/>
                  </a:moveTo>
                  <a:lnTo>
                    <a:pt x="2540" y="1752"/>
                  </a:lnTo>
                  <a:lnTo>
                    <a:pt x="2541" y="1742"/>
                  </a:lnTo>
                  <a:lnTo>
                    <a:pt x="2544" y="1733"/>
                  </a:lnTo>
                  <a:lnTo>
                    <a:pt x="2547" y="1725"/>
                  </a:lnTo>
                  <a:lnTo>
                    <a:pt x="2551" y="1719"/>
                  </a:lnTo>
                  <a:lnTo>
                    <a:pt x="2557" y="1713"/>
                  </a:lnTo>
                  <a:lnTo>
                    <a:pt x="2563" y="1710"/>
                  </a:lnTo>
                  <a:lnTo>
                    <a:pt x="2570" y="1706"/>
                  </a:lnTo>
                  <a:lnTo>
                    <a:pt x="2578" y="1706"/>
                  </a:lnTo>
                  <a:lnTo>
                    <a:pt x="2578" y="1706"/>
                  </a:lnTo>
                  <a:lnTo>
                    <a:pt x="2587" y="1707"/>
                  </a:lnTo>
                  <a:lnTo>
                    <a:pt x="2594" y="1710"/>
                  </a:lnTo>
                  <a:lnTo>
                    <a:pt x="2601" y="1714"/>
                  </a:lnTo>
                  <a:lnTo>
                    <a:pt x="2606" y="1721"/>
                  </a:lnTo>
                  <a:lnTo>
                    <a:pt x="2611" y="1728"/>
                  </a:lnTo>
                  <a:lnTo>
                    <a:pt x="2614" y="1735"/>
                  </a:lnTo>
                  <a:lnTo>
                    <a:pt x="2616" y="1744"/>
                  </a:lnTo>
                  <a:lnTo>
                    <a:pt x="2617" y="1752"/>
                  </a:lnTo>
                  <a:lnTo>
                    <a:pt x="2540" y="1752"/>
                  </a:lnTo>
                  <a:close/>
                  <a:moveTo>
                    <a:pt x="2418" y="1810"/>
                  </a:moveTo>
                  <a:lnTo>
                    <a:pt x="2418" y="1810"/>
                  </a:lnTo>
                  <a:lnTo>
                    <a:pt x="2418" y="1818"/>
                  </a:lnTo>
                  <a:lnTo>
                    <a:pt x="2419" y="1824"/>
                  </a:lnTo>
                  <a:lnTo>
                    <a:pt x="2421" y="1829"/>
                  </a:lnTo>
                  <a:lnTo>
                    <a:pt x="2423" y="1834"/>
                  </a:lnTo>
                  <a:lnTo>
                    <a:pt x="2426" y="1837"/>
                  </a:lnTo>
                  <a:lnTo>
                    <a:pt x="2430" y="1840"/>
                  </a:lnTo>
                  <a:lnTo>
                    <a:pt x="2435" y="1841"/>
                  </a:lnTo>
                  <a:lnTo>
                    <a:pt x="2441" y="1841"/>
                  </a:lnTo>
                  <a:lnTo>
                    <a:pt x="2441" y="1841"/>
                  </a:lnTo>
                  <a:lnTo>
                    <a:pt x="2448" y="1841"/>
                  </a:lnTo>
                  <a:lnTo>
                    <a:pt x="2456" y="1838"/>
                  </a:lnTo>
                  <a:lnTo>
                    <a:pt x="2464" y="1835"/>
                  </a:lnTo>
                  <a:lnTo>
                    <a:pt x="2471" y="1831"/>
                  </a:lnTo>
                  <a:lnTo>
                    <a:pt x="2465" y="1883"/>
                  </a:lnTo>
                  <a:lnTo>
                    <a:pt x="2465" y="1883"/>
                  </a:lnTo>
                  <a:lnTo>
                    <a:pt x="2456" y="1888"/>
                  </a:lnTo>
                  <a:lnTo>
                    <a:pt x="2445" y="1891"/>
                  </a:lnTo>
                  <a:lnTo>
                    <a:pt x="2434" y="1893"/>
                  </a:lnTo>
                  <a:lnTo>
                    <a:pt x="2422" y="1894"/>
                  </a:lnTo>
                  <a:lnTo>
                    <a:pt x="2422" y="1894"/>
                  </a:lnTo>
                  <a:lnTo>
                    <a:pt x="2415" y="1893"/>
                  </a:lnTo>
                  <a:lnTo>
                    <a:pt x="2408" y="1892"/>
                  </a:lnTo>
                  <a:lnTo>
                    <a:pt x="2402" y="1890"/>
                  </a:lnTo>
                  <a:lnTo>
                    <a:pt x="2397" y="1888"/>
                  </a:lnTo>
                  <a:lnTo>
                    <a:pt x="2392" y="1884"/>
                  </a:lnTo>
                  <a:lnTo>
                    <a:pt x="2387" y="1881"/>
                  </a:lnTo>
                  <a:lnTo>
                    <a:pt x="2384" y="1877"/>
                  </a:lnTo>
                  <a:lnTo>
                    <a:pt x="2380" y="1871"/>
                  </a:lnTo>
                  <a:lnTo>
                    <a:pt x="2375" y="1861"/>
                  </a:lnTo>
                  <a:lnTo>
                    <a:pt x="2371" y="1849"/>
                  </a:lnTo>
                  <a:lnTo>
                    <a:pt x="2369" y="1837"/>
                  </a:lnTo>
                  <a:lnTo>
                    <a:pt x="2368" y="1825"/>
                  </a:lnTo>
                  <a:lnTo>
                    <a:pt x="2368" y="1715"/>
                  </a:lnTo>
                  <a:lnTo>
                    <a:pt x="2336" y="1715"/>
                  </a:lnTo>
                  <a:lnTo>
                    <a:pt x="2336" y="1664"/>
                  </a:lnTo>
                  <a:lnTo>
                    <a:pt x="2368" y="1664"/>
                  </a:lnTo>
                  <a:lnTo>
                    <a:pt x="2368" y="1605"/>
                  </a:lnTo>
                  <a:lnTo>
                    <a:pt x="2418" y="1577"/>
                  </a:lnTo>
                  <a:lnTo>
                    <a:pt x="2418" y="1664"/>
                  </a:lnTo>
                  <a:lnTo>
                    <a:pt x="2464" y="1664"/>
                  </a:lnTo>
                  <a:lnTo>
                    <a:pt x="2464" y="1715"/>
                  </a:lnTo>
                  <a:lnTo>
                    <a:pt x="2418" y="1715"/>
                  </a:lnTo>
                  <a:lnTo>
                    <a:pt x="2418" y="1810"/>
                  </a:lnTo>
                  <a:close/>
                  <a:moveTo>
                    <a:pt x="2320" y="1883"/>
                  </a:moveTo>
                  <a:lnTo>
                    <a:pt x="2320" y="1883"/>
                  </a:lnTo>
                  <a:lnTo>
                    <a:pt x="2311" y="1888"/>
                  </a:lnTo>
                  <a:lnTo>
                    <a:pt x="2301" y="1891"/>
                  </a:lnTo>
                  <a:lnTo>
                    <a:pt x="2290" y="1893"/>
                  </a:lnTo>
                  <a:lnTo>
                    <a:pt x="2279" y="1894"/>
                  </a:lnTo>
                  <a:lnTo>
                    <a:pt x="2279" y="1894"/>
                  </a:lnTo>
                  <a:lnTo>
                    <a:pt x="2271" y="1893"/>
                  </a:lnTo>
                  <a:lnTo>
                    <a:pt x="2265" y="1892"/>
                  </a:lnTo>
                  <a:lnTo>
                    <a:pt x="2259" y="1890"/>
                  </a:lnTo>
                  <a:lnTo>
                    <a:pt x="2252" y="1888"/>
                  </a:lnTo>
                  <a:lnTo>
                    <a:pt x="2248" y="1884"/>
                  </a:lnTo>
                  <a:lnTo>
                    <a:pt x="2243" y="1881"/>
                  </a:lnTo>
                  <a:lnTo>
                    <a:pt x="2239" y="1877"/>
                  </a:lnTo>
                  <a:lnTo>
                    <a:pt x="2236" y="1871"/>
                  </a:lnTo>
                  <a:lnTo>
                    <a:pt x="2230" y="1861"/>
                  </a:lnTo>
                  <a:lnTo>
                    <a:pt x="2227" y="1849"/>
                  </a:lnTo>
                  <a:lnTo>
                    <a:pt x="2224" y="1837"/>
                  </a:lnTo>
                  <a:lnTo>
                    <a:pt x="2224" y="1825"/>
                  </a:lnTo>
                  <a:lnTo>
                    <a:pt x="2224" y="1715"/>
                  </a:lnTo>
                  <a:lnTo>
                    <a:pt x="2193" y="1715"/>
                  </a:lnTo>
                  <a:lnTo>
                    <a:pt x="2193" y="1664"/>
                  </a:lnTo>
                  <a:lnTo>
                    <a:pt x="2224" y="1664"/>
                  </a:lnTo>
                  <a:lnTo>
                    <a:pt x="2224" y="1605"/>
                  </a:lnTo>
                  <a:lnTo>
                    <a:pt x="2275" y="1577"/>
                  </a:lnTo>
                  <a:lnTo>
                    <a:pt x="2275" y="1664"/>
                  </a:lnTo>
                  <a:lnTo>
                    <a:pt x="2317" y="1664"/>
                  </a:lnTo>
                  <a:lnTo>
                    <a:pt x="2317" y="1715"/>
                  </a:lnTo>
                  <a:lnTo>
                    <a:pt x="2275" y="1715"/>
                  </a:lnTo>
                  <a:lnTo>
                    <a:pt x="2275" y="1810"/>
                  </a:lnTo>
                  <a:lnTo>
                    <a:pt x="2275" y="1810"/>
                  </a:lnTo>
                  <a:lnTo>
                    <a:pt x="2275" y="1818"/>
                  </a:lnTo>
                  <a:lnTo>
                    <a:pt x="2276" y="1824"/>
                  </a:lnTo>
                  <a:lnTo>
                    <a:pt x="2278" y="1829"/>
                  </a:lnTo>
                  <a:lnTo>
                    <a:pt x="2280" y="1834"/>
                  </a:lnTo>
                  <a:lnTo>
                    <a:pt x="2283" y="1837"/>
                  </a:lnTo>
                  <a:lnTo>
                    <a:pt x="2287" y="1840"/>
                  </a:lnTo>
                  <a:lnTo>
                    <a:pt x="2291" y="1841"/>
                  </a:lnTo>
                  <a:lnTo>
                    <a:pt x="2296" y="1841"/>
                  </a:lnTo>
                  <a:lnTo>
                    <a:pt x="2296" y="1841"/>
                  </a:lnTo>
                  <a:lnTo>
                    <a:pt x="2304" y="1841"/>
                  </a:lnTo>
                  <a:lnTo>
                    <a:pt x="2312" y="1838"/>
                  </a:lnTo>
                  <a:lnTo>
                    <a:pt x="2319" y="1835"/>
                  </a:lnTo>
                  <a:lnTo>
                    <a:pt x="2326" y="1831"/>
                  </a:lnTo>
                  <a:lnTo>
                    <a:pt x="2320" y="1883"/>
                  </a:lnTo>
                  <a:close/>
                  <a:moveTo>
                    <a:pt x="2817" y="1726"/>
                  </a:moveTo>
                  <a:lnTo>
                    <a:pt x="2817" y="1726"/>
                  </a:lnTo>
                  <a:lnTo>
                    <a:pt x="2810" y="1721"/>
                  </a:lnTo>
                  <a:lnTo>
                    <a:pt x="2802" y="1717"/>
                  </a:lnTo>
                  <a:lnTo>
                    <a:pt x="2793" y="1715"/>
                  </a:lnTo>
                  <a:lnTo>
                    <a:pt x="2783" y="1714"/>
                  </a:lnTo>
                  <a:lnTo>
                    <a:pt x="2783" y="1714"/>
                  </a:lnTo>
                  <a:lnTo>
                    <a:pt x="2775" y="1715"/>
                  </a:lnTo>
                  <a:lnTo>
                    <a:pt x="2767" y="1717"/>
                  </a:lnTo>
                  <a:lnTo>
                    <a:pt x="2761" y="1722"/>
                  </a:lnTo>
                  <a:lnTo>
                    <a:pt x="2756" y="1728"/>
                  </a:lnTo>
                  <a:lnTo>
                    <a:pt x="2752" y="1734"/>
                  </a:lnTo>
                  <a:lnTo>
                    <a:pt x="2750" y="1743"/>
                  </a:lnTo>
                  <a:lnTo>
                    <a:pt x="2748" y="1754"/>
                  </a:lnTo>
                  <a:lnTo>
                    <a:pt x="2747" y="1767"/>
                  </a:lnTo>
                  <a:lnTo>
                    <a:pt x="2747" y="1889"/>
                  </a:lnTo>
                  <a:lnTo>
                    <a:pt x="2698" y="1889"/>
                  </a:lnTo>
                  <a:lnTo>
                    <a:pt x="2698" y="1664"/>
                  </a:lnTo>
                  <a:lnTo>
                    <a:pt x="2747" y="1664"/>
                  </a:lnTo>
                  <a:lnTo>
                    <a:pt x="2747" y="1683"/>
                  </a:lnTo>
                  <a:lnTo>
                    <a:pt x="2747" y="1683"/>
                  </a:lnTo>
                  <a:lnTo>
                    <a:pt x="2752" y="1677"/>
                  </a:lnTo>
                  <a:lnTo>
                    <a:pt x="2757" y="1672"/>
                  </a:lnTo>
                  <a:lnTo>
                    <a:pt x="2762" y="1668"/>
                  </a:lnTo>
                  <a:lnTo>
                    <a:pt x="2768" y="1665"/>
                  </a:lnTo>
                  <a:lnTo>
                    <a:pt x="2773" y="1661"/>
                  </a:lnTo>
                  <a:lnTo>
                    <a:pt x="2779" y="1660"/>
                  </a:lnTo>
                  <a:lnTo>
                    <a:pt x="2785" y="1659"/>
                  </a:lnTo>
                  <a:lnTo>
                    <a:pt x="2793" y="1658"/>
                  </a:lnTo>
                  <a:lnTo>
                    <a:pt x="2793" y="1658"/>
                  </a:lnTo>
                  <a:lnTo>
                    <a:pt x="2803" y="1659"/>
                  </a:lnTo>
                  <a:lnTo>
                    <a:pt x="2813" y="1663"/>
                  </a:lnTo>
                  <a:lnTo>
                    <a:pt x="2822" y="1666"/>
                  </a:lnTo>
                  <a:lnTo>
                    <a:pt x="2830" y="1672"/>
                  </a:lnTo>
                  <a:lnTo>
                    <a:pt x="2817" y="1726"/>
                  </a:lnTo>
                  <a:close/>
                  <a:moveTo>
                    <a:pt x="543" y="1610"/>
                  </a:moveTo>
                  <a:lnTo>
                    <a:pt x="543" y="1631"/>
                  </a:lnTo>
                  <a:lnTo>
                    <a:pt x="493" y="1631"/>
                  </a:lnTo>
                  <a:lnTo>
                    <a:pt x="493" y="1575"/>
                  </a:lnTo>
                  <a:lnTo>
                    <a:pt x="543" y="1575"/>
                  </a:lnTo>
                  <a:lnTo>
                    <a:pt x="543" y="1610"/>
                  </a:lnTo>
                  <a:close/>
                  <a:moveTo>
                    <a:pt x="893" y="1664"/>
                  </a:moveTo>
                  <a:lnTo>
                    <a:pt x="944" y="1664"/>
                  </a:lnTo>
                  <a:lnTo>
                    <a:pt x="944" y="1779"/>
                  </a:lnTo>
                  <a:lnTo>
                    <a:pt x="944" y="1889"/>
                  </a:lnTo>
                  <a:lnTo>
                    <a:pt x="893" y="1889"/>
                  </a:lnTo>
                  <a:lnTo>
                    <a:pt x="893" y="1664"/>
                  </a:lnTo>
                  <a:close/>
                  <a:moveTo>
                    <a:pt x="944" y="1603"/>
                  </a:moveTo>
                  <a:lnTo>
                    <a:pt x="944" y="1631"/>
                  </a:lnTo>
                  <a:lnTo>
                    <a:pt x="893" y="1631"/>
                  </a:lnTo>
                  <a:lnTo>
                    <a:pt x="893" y="1575"/>
                  </a:lnTo>
                  <a:lnTo>
                    <a:pt x="944" y="1575"/>
                  </a:lnTo>
                  <a:lnTo>
                    <a:pt x="944" y="1603"/>
                  </a:lnTo>
                  <a:close/>
                  <a:moveTo>
                    <a:pt x="2327" y="2074"/>
                  </a:moveTo>
                  <a:lnTo>
                    <a:pt x="2327" y="2074"/>
                  </a:lnTo>
                  <a:lnTo>
                    <a:pt x="2322" y="2069"/>
                  </a:lnTo>
                  <a:lnTo>
                    <a:pt x="2317" y="2065"/>
                  </a:lnTo>
                  <a:lnTo>
                    <a:pt x="2312" y="2061"/>
                  </a:lnTo>
                  <a:lnTo>
                    <a:pt x="2306" y="2058"/>
                  </a:lnTo>
                  <a:lnTo>
                    <a:pt x="2301" y="2056"/>
                  </a:lnTo>
                  <a:lnTo>
                    <a:pt x="2295" y="2055"/>
                  </a:lnTo>
                  <a:lnTo>
                    <a:pt x="2282" y="2052"/>
                  </a:lnTo>
                  <a:lnTo>
                    <a:pt x="2282" y="2052"/>
                  </a:lnTo>
                  <a:lnTo>
                    <a:pt x="2273" y="2054"/>
                  </a:lnTo>
                  <a:lnTo>
                    <a:pt x="2265" y="2055"/>
                  </a:lnTo>
                  <a:lnTo>
                    <a:pt x="2257" y="2058"/>
                  </a:lnTo>
                  <a:lnTo>
                    <a:pt x="2248" y="2061"/>
                  </a:lnTo>
                  <a:lnTo>
                    <a:pt x="2241" y="2066"/>
                  </a:lnTo>
                  <a:lnTo>
                    <a:pt x="2235" y="2070"/>
                  </a:lnTo>
                  <a:lnTo>
                    <a:pt x="2229" y="2077"/>
                  </a:lnTo>
                  <a:lnTo>
                    <a:pt x="2223" y="2084"/>
                  </a:lnTo>
                  <a:lnTo>
                    <a:pt x="2219" y="2092"/>
                  </a:lnTo>
                  <a:lnTo>
                    <a:pt x="2214" y="2101"/>
                  </a:lnTo>
                  <a:lnTo>
                    <a:pt x="2211" y="2110"/>
                  </a:lnTo>
                  <a:lnTo>
                    <a:pt x="2208" y="2121"/>
                  </a:lnTo>
                  <a:lnTo>
                    <a:pt x="2205" y="2131"/>
                  </a:lnTo>
                  <a:lnTo>
                    <a:pt x="2204" y="2143"/>
                  </a:lnTo>
                  <a:lnTo>
                    <a:pt x="2203" y="2155"/>
                  </a:lnTo>
                  <a:lnTo>
                    <a:pt x="2202" y="2169"/>
                  </a:lnTo>
                  <a:lnTo>
                    <a:pt x="2202" y="2169"/>
                  </a:lnTo>
                  <a:lnTo>
                    <a:pt x="2203" y="2182"/>
                  </a:lnTo>
                  <a:lnTo>
                    <a:pt x="2204" y="2195"/>
                  </a:lnTo>
                  <a:lnTo>
                    <a:pt x="2205" y="2207"/>
                  </a:lnTo>
                  <a:lnTo>
                    <a:pt x="2208" y="2219"/>
                  </a:lnTo>
                  <a:lnTo>
                    <a:pt x="2210" y="2229"/>
                  </a:lnTo>
                  <a:lnTo>
                    <a:pt x="2214" y="2239"/>
                  </a:lnTo>
                  <a:lnTo>
                    <a:pt x="2218" y="2248"/>
                  </a:lnTo>
                  <a:lnTo>
                    <a:pt x="2223" y="2256"/>
                  </a:lnTo>
                  <a:lnTo>
                    <a:pt x="2228" y="2264"/>
                  </a:lnTo>
                  <a:lnTo>
                    <a:pt x="2234" y="2270"/>
                  </a:lnTo>
                  <a:lnTo>
                    <a:pt x="2240" y="2275"/>
                  </a:lnTo>
                  <a:lnTo>
                    <a:pt x="2247" y="2280"/>
                  </a:lnTo>
                  <a:lnTo>
                    <a:pt x="2256" y="2284"/>
                  </a:lnTo>
                  <a:lnTo>
                    <a:pt x="2264" y="2287"/>
                  </a:lnTo>
                  <a:lnTo>
                    <a:pt x="2272" y="2288"/>
                  </a:lnTo>
                  <a:lnTo>
                    <a:pt x="2281" y="2289"/>
                  </a:lnTo>
                  <a:lnTo>
                    <a:pt x="2281" y="2289"/>
                  </a:lnTo>
                  <a:lnTo>
                    <a:pt x="2287" y="2288"/>
                  </a:lnTo>
                  <a:lnTo>
                    <a:pt x="2294" y="2287"/>
                  </a:lnTo>
                  <a:lnTo>
                    <a:pt x="2300" y="2285"/>
                  </a:lnTo>
                  <a:lnTo>
                    <a:pt x="2305" y="2283"/>
                  </a:lnTo>
                  <a:lnTo>
                    <a:pt x="2311" y="2280"/>
                  </a:lnTo>
                  <a:lnTo>
                    <a:pt x="2317" y="2276"/>
                  </a:lnTo>
                  <a:lnTo>
                    <a:pt x="2322" y="2272"/>
                  </a:lnTo>
                  <a:lnTo>
                    <a:pt x="2327" y="2266"/>
                  </a:lnTo>
                  <a:lnTo>
                    <a:pt x="2327" y="2283"/>
                  </a:lnTo>
                  <a:lnTo>
                    <a:pt x="2378" y="2283"/>
                  </a:lnTo>
                  <a:lnTo>
                    <a:pt x="2378" y="1964"/>
                  </a:lnTo>
                  <a:lnTo>
                    <a:pt x="2327" y="1992"/>
                  </a:lnTo>
                  <a:lnTo>
                    <a:pt x="2327" y="2074"/>
                  </a:lnTo>
                  <a:close/>
                  <a:moveTo>
                    <a:pt x="2292" y="2237"/>
                  </a:moveTo>
                  <a:lnTo>
                    <a:pt x="2292" y="2237"/>
                  </a:lnTo>
                  <a:lnTo>
                    <a:pt x="2285" y="2236"/>
                  </a:lnTo>
                  <a:lnTo>
                    <a:pt x="2279" y="2234"/>
                  </a:lnTo>
                  <a:lnTo>
                    <a:pt x="2272" y="2230"/>
                  </a:lnTo>
                  <a:lnTo>
                    <a:pt x="2266" y="2224"/>
                  </a:lnTo>
                  <a:lnTo>
                    <a:pt x="2261" y="2215"/>
                  </a:lnTo>
                  <a:lnTo>
                    <a:pt x="2257" y="2202"/>
                  </a:lnTo>
                  <a:lnTo>
                    <a:pt x="2254" y="2187"/>
                  </a:lnTo>
                  <a:lnTo>
                    <a:pt x="2253" y="2167"/>
                  </a:lnTo>
                  <a:lnTo>
                    <a:pt x="2253" y="2167"/>
                  </a:lnTo>
                  <a:lnTo>
                    <a:pt x="2254" y="2150"/>
                  </a:lnTo>
                  <a:lnTo>
                    <a:pt x="2257" y="2135"/>
                  </a:lnTo>
                  <a:lnTo>
                    <a:pt x="2261" y="2124"/>
                  </a:lnTo>
                  <a:lnTo>
                    <a:pt x="2266" y="2116"/>
                  </a:lnTo>
                  <a:lnTo>
                    <a:pt x="2272" y="2111"/>
                  </a:lnTo>
                  <a:lnTo>
                    <a:pt x="2278" y="2106"/>
                  </a:lnTo>
                  <a:lnTo>
                    <a:pt x="2285" y="2105"/>
                  </a:lnTo>
                  <a:lnTo>
                    <a:pt x="2291" y="2104"/>
                  </a:lnTo>
                  <a:lnTo>
                    <a:pt x="2291" y="2104"/>
                  </a:lnTo>
                  <a:lnTo>
                    <a:pt x="2298" y="2105"/>
                  </a:lnTo>
                  <a:lnTo>
                    <a:pt x="2304" y="2106"/>
                  </a:lnTo>
                  <a:lnTo>
                    <a:pt x="2309" y="2108"/>
                  </a:lnTo>
                  <a:lnTo>
                    <a:pt x="2314" y="2112"/>
                  </a:lnTo>
                  <a:lnTo>
                    <a:pt x="2318" y="2115"/>
                  </a:lnTo>
                  <a:lnTo>
                    <a:pt x="2322" y="2118"/>
                  </a:lnTo>
                  <a:lnTo>
                    <a:pt x="2327" y="2126"/>
                  </a:lnTo>
                  <a:lnTo>
                    <a:pt x="2327" y="2215"/>
                  </a:lnTo>
                  <a:lnTo>
                    <a:pt x="2327" y="2215"/>
                  </a:lnTo>
                  <a:lnTo>
                    <a:pt x="2321" y="2223"/>
                  </a:lnTo>
                  <a:lnTo>
                    <a:pt x="2314" y="2229"/>
                  </a:lnTo>
                  <a:lnTo>
                    <a:pt x="2309" y="2233"/>
                  </a:lnTo>
                  <a:lnTo>
                    <a:pt x="2304" y="2235"/>
                  </a:lnTo>
                  <a:lnTo>
                    <a:pt x="2298" y="2236"/>
                  </a:lnTo>
                  <a:lnTo>
                    <a:pt x="2292" y="2237"/>
                  </a:lnTo>
                  <a:lnTo>
                    <a:pt x="2292" y="2237"/>
                  </a:lnTo>
                  <a:close/>
                  <a:moveTo>
                    <a:pt x="616" y="2121"/>
                  </a:moveTo>
                  <a:lnTo>
                    <a:pt x="616" y="2121"/>
                  </a:lnTo>
                  <a:lnTo>
                    <a:pt x="609" y="2116"/>
                  </a:lnTo>
                  <a:lnTo>
                    <a:pt x="601" y="2112"/>
                  </a:lnTo>
                  <a:lnTo>
                    <a:pt x="592" y="2110"/>
                  </a:lnTo>
                  <a:lnTo>
                    <a:pt x="583" y="2108"/>
                  </a:lnTo>
                  <a:lnTo>
                    <a:pt x="583" y="2108"/>
                  </a:lnTo>
                  <a:lnTo>
                    <a:pt x="574" y="2110"/>
                  </a:lnTo>
                  <a:lnTo>
                    <a:pt x="566" y="2112"/>
                  </a:lnTo>
                  <a:lnTo>
                    <a:pt x="560" y="2116"/>
                  </a:lnTo>
                  <a:lnTo>
                    <a:pt x="555" y="2122"/>
                  </a:lnTo>
                  <a:lnTo>
                    <a:pt x="551" y="2129"/>
                  </a:lnTo>
                  <a:lnTo>
                    <a:pt x="549" y="2138"/>
                  </a:lnTo>
                  <a:lnTo>
                    <a:pt x="547" y="2149"/>
                  </a:lnTo>
                  <a:lnTo>
                    <a:pt x="546" y="2161"/>
                  </a:lnTo>
                  <a:lnTo>
                    <a:pt x="546" y="2283"/>
                  </a:lnTo>
                  <a:lnTo>
                    <a:pt x="497" y="2283"/>
                  </a:lnTo>
                  <a:lnTo>
                    <a:pt x="497" y="2058"/>
                  </a:lnTo>
                  <a:lnTo>
                    <a:pt x="546" y="2058"/>
                  </a:lnTo>
                  <a:lnTo>
                    <a:pt x="546" y="2077"/>
                  </a:lnTo>
                  <a:lnTo>
                    <a:pt x="546" y="2077"/>
                  </a:lnTo>
                  <a:lnTo>
                    <a:pt x="551" y="2071"/>
                  </a:lnTo>
                  <a:lnTo>
                    <a:pt x="556" y="2066"/>
                  </a:lnTo>
                  <a:lnTo>
                    <a:pt x="561" y="2062"/>
                  </a:lnTo>
                  <a:lnTo>
                    <a:pt x="567" y="2059"/>
                  </a:lnTo>
                  <a:lnTo>
                    <a:pt x="572" y="2056"/>
                  </a:lnTo>
                  <a:lnTo>
                    <a:pt x="579" y="2055"/>
                  </a:lnTo>
                  <a:lnTo>
                    <a:pt x="586" y="2054"/>
                  </a:lnTo>
                  <a:lnTo>
                    <a:pt x="592" y="2052"/>
                  </a:lnTo>
                  <a:lnTo>
                    <a:pt x="592" y="2052"/>
                  </a:lnTo>
                  <a:lnTo>
                    <a:pt x="602" y="2054"/>
                  </a:lnTo>
                  <a:lnTo>
                    <a:pt x="612" y="2057"/>
                  </a:lnTo>
                  <a:lnTo>
                    <a:pt x="622" y="2061"/>
                  </a:lnTo>
                  <a:lnTo>
                    <a:pt x="630" y="2067"/>
                  </a:lnTo>
                  <a:lnTo>
                    <a:pt x="616" y="2121"/>
                  </a:lnTo>
                  <a:close/>
                  <a:moveTo>
                    <a:pt x="220" y="2058"/>
                  </a:moveTo>
                  <a:lnTo>
                    <a:pt x="270" y="2058"/>
                  </a:lnTo>
                  <a:lnTo>
                    <a:pt x="212" y="2283"/>
                  </a:lnTo>
                  <a:lnTo>
                    <a:pt x="169" y="2283"/>
                  </a:lnTo>
                  <a:lnTo>
                    <a:pt x="147" y="2190"/>
                  </a:lnTo>
                  <a:lnTo>
                    <a:pt x="147" y="2190"/>
                  </a:lnTo>
                  <a:lnTo>
                    <a:pt x="136" y="2141"/>
                  </a:lnTo>
                  <a:lnTo>
                    <a:pt x="136" y="2141"/>
                  </a:lnTo>
                  <a:lnTo>
                    <a:pt x="130" y="2164"/>
                  </a:lnTo>
                  <a:lnTo>
                    <a:pt x="124" y="2191"/>
                  </a:lnTo>
                  <a:lnTo>
                    <a:pt x="101" y="2283"/>
                  </a:lnTo>
                  <a:lnTo>
                    <a:pt x="58" y="2283"/>
                  </a:lnTo>
                  <a:lnTo>
                    <a:pt x="58" y="2282"/>
                  </a:lnTo>
                  <a:lnTo>
                    <a:pt x="0" y="2058"/>
                  </a:lnTo>
                  <a:lnTo>
                    <a:pt x="53" y="2058"/>
                  </a:lnTo>
                  <a:lnTo>
                    <a:pt x="71" y="2142"/>
                  </a:lnTo>
                  <a:lnTo>
                    <a:pt x="71" y="2142"/>
                  </a:lnTo>
                  <a:lnTo>
                    <a:pt x="76" y="2169"/>
                  </a:lnTo>
                  <a:lnTo>
                    <a:pt x="81" y="2197"/>
                  </a:lnTo>
                  <a:lnTo>
                    <a:pt x="81" y="2197"/>
                  </a:lnTo>
                  <a:lnTo>
                    <a:pt x="87" y="2169"/>
                  </a:lnTo>
                  <a:lnTo>
                    <a:pt x="93" y="2141"/>
                  </a:lnTo>
                  <a:lnTo>
                    <a:pt x="114" y="2058"/>
                  </a:lnTo>
                  <a:lnTo>
                    <a:pt x="158" y="2058"/>
                  </a:lnTo>
                  <a:lnTo>
                    <a:pt x="179" y="2141"/>
                  </a:lnTo>
                  <a:lnTo>
                    <a:pt x="179" y="2141"/>
                  </a:lnTo>
                  <a:lnTo>
                    <a:pt x="185" y="2168"/>
                  </a:lnTo>
                  <a:lnTo>
                    <a:pt x="191" y="2198"/>
                  </a:lnTo>
                  <a:lnTo>
                    <a:pt x="191" y="2198"/>
                  </a:lnTo>
                  <a:lnTo>
                    <a:pt x="195" y="2172"/>
                  </a:lnTo>
                  <a:lnTo>
                    <a:pt x="201" y="2141"/>
                  </a:lnTo>
                  <a:lnTo>
                    <a:pt x="220" y="2058"/>
                  </a:lnTo>
                  <a:close/>
                  <a:moveTo>
                    <a:pt x="372" y="2052"/>
                  </a:moveTo>
                  <a:lnTo>
                    <a:pt x="372" y="2052"/>
                  </a:lnTo>
                  <a:lnTo>
                    <a:pt x="363" y="2054"/>
                  </a:lnTo>
                  <a:lnTo>
                    <a:pt x="353" y="2055"/>
                  </a:lnTo>
                  <a:lnTo>
                    <a:pt x="344" y="2058"/>
                  </a:lnTo>
                  <a:lnTo>
                    <a:pt x="336" y="2061"/>
                  </a:lnTo>
                  <a:lnTo>
                    <a:pt x="328" y="2066"/>
                  </a:lnTo>
                  <a:lnTo>
                    <a:pt x="320" y="2071"/>
                  </a:lnTo>
                  <a:lnTo>
                    <a:pt x="313" y="2078"/>
                  </a:lnTo>
                  <a:lnTo>
                    <a:pt x="306" y="2086"/>
                  </a:lnTo>
                  <a:lnTo>
                    <a:pt x="300" y="2094"/>
                  </a:lnTo>
                  <a:lnTo>
                    <a:pt x="295" y="2103"/>
                  </a:lnTo>
                  <a:lnTo>
                    <a:pt x="290" y="2113"/>
                  </a:lnTo>
                  <a:lnTo>
                    <a:pt x="287" y="2123"/>
                  </a:lnTo>
                  <a:lnTo>
                    <a:pt x="284" y="2134"/>
                  </a:lnTo>
                  <a:lnTo>
                    <a:pt x="282" y="2145"/>
                  </a:lnTo>
                  <a:lnTo>
                    <a:pt x="280" y="2158"/>
                  </a:lnTo>
                  <a:lnTo>
                    <a:pt x="280" y="2171"/>
                  </a:lnTo>
                  <a:lnTo>
                    <a:pt x="280" y="2171"/>
                  </a:lnTo>
                  <a:lnTo>
                    <a:pt x="280" y="2183"/>
                  </a:lnTo>
                  <a:lnTo>
                    <a:pt x="282" y="2196"/>
                  </a:lnTo>
                  <a:lnTo>
                    <a:pt x="284" y="2207"/>
                  </a:lnTo>
                  <a:lnTo>
                    <a:pt x="287" y="2218"/>
                  </a:lnTo>
                  <a:lnTo>
                    <a:pt x="290" y="2228"/>
                  </a:lnTo>
                  <a:lnTo>
                    <a:pt x="295" y="2238"/>
                  </a:lnTo>
                  <a:lnTo>
                    <a:pt x="300" y="2247"/>
                  </a:lnTo>
                  <a:lnTo>
                    <a:pt x="306" y="2255"/>
                  </a:lnTo>
                  <a:lnTo>
                    <a:pt x="313" y="2263"/>
                  </a:lnTo>
                  <a:lnTo>
                    <a:pt x="320" y="2270"/>
                  </a:lnTo>
                  <a:lnTo>
                    <a:pt x="328" y="2275"/>
                  </a:lnTo>
                  <a:lnTo>
                    <a:pt x="336" y="2280"/>
                  </a:lnTo>
                  <a:lnTo>
                    <a:pt x="344" y="2283"/>
                  </a:lnTo>
                  <a:lnTo>
                    <a:pt x="353" y="2287"/>
                  </a:lnTo>
                  <a:lnTo>
                    <a:pt x="363" y="2288"/>
                  </a:lnTo>
                  <a:lnTo>
                    <a:pt x="372" y="2289"/>
                  </a:lnTo>
                  <a:lnTo>
                    <a:pt x="372" y="2289"/>
                  </a:lnTo>
                  <a:lnTo>
                    <a:pt x="382" y="2288"/>
                  </a:lnTo>
                  <a:lnTo>
                    <a:pt x="392" y="2287"/>
                  </a:lnTo>
                  <a:lnTo>
                    <a:pt x="402" y="2283"/>
                  </a:lnTo>
                  <a:lnTo>
                    <a:pt x="410" y="2280"/>
                  </a:lnTo>
                  <a:lnTo>
                    <a:pt x="418" y="2275"/>
                  </a:lnTo>
                  <a:lnTo>
                    <a:pt x="426" y="2270"/>
                  </a:lnTo>
                  <a:lnTo>
                    <a:pt x="433" y="2263"/>
                  </a:lnTo>
                  <a:lnTo>
                    <a:pt x="439" y="2255"/>
                  </a:lnTo>
                  <a:lnTo>
                    <a:pt x="445" y="2247"/>
                  </a:lnTo>
                  <a:lnTo>
                    <a:pt x="450" y="2238"/>
                  </a:lnTo>
                  <a:lnTo>
                    <a:pt x="454" y="2228"/>
                  </a:lnTo>
                  <a:lnTo>
                    <a:pt x="458" y="2218"/>
                  </a:lnTo>
                  <a:lnTo>
                    <a:pt x="461" y="2207"/>
                  </a:lnTo>
                  <a:lnTo>
                    <a:pt x="463" y="2196"/>
                  </a:lnTo>
                  <a:lnTo>
                    <a:pt x="465" y="2183"/>
                  </a:lnTo>
                  <a:lnTo>
                    <a:pt x="465" y="2171"/>
                  </a:lnTo>
                  <a:lnTo>
                    <a:pt x="465" y="2171"/>
                  </a:lnTo>
                  <a:lnTo>
                    <a:pt x="465" y="2158"/>
                  </a:lnTo>
                  <a:lnTo>
                    <a:pt x="463" y="2145"/>
                  </a:lnTo>
                  <a:lnTo>
                    <a:pt x="461" y="2134"/>
                  </a:lnTo>
                  <a:lnTo>
                    <a:pt x="458" y="2123"/>
                  </a:lnTo>
                  <a:lnTo>
                    <a:pt x="454" y="2113"/>
                  </a:lnTo>
                  <a:lnTo>
                    <a:pt x="450" y="2103"/>
                  </a:lnTo>
                  <a:lnTo>
                    <a:pt x="445" y="2094"/>
                  </a:lnTo>
                  <a:lnTo>
                    <a:pt x="439" y="2086"/>
                  </a:lnTo>
                  <a:lnTo>
                    <a:pt x="433" y="2078"/>
                  </a:lnTo>
                  <a:lnTo>
                    <a:pt x="426" y="2071"/>
                  </a:lnTo>
                  <a:lnTo>
                    <a:pt x="418" y="2066"/>
                  </a:lnTo>
                  <a:lnTo>
                    <a:pt x="410" y="2061"/>
                  </a:lnTo>
                  <a:lnTo>
                    <a:pt x="402" y="2058"/>
                  </a:lnTo>
                  <a:lnTo>
                    <a:pt x="392" y="2055"/>
                  </a:lnTo>
                  <a:lnTo>
                    <a:pt x="382" y="2054"/>
                  </a:lnTo>
                  <a:lnTo>
                    <a:pt x="372" y="2052"/>
                  </a:lnTo>
                  <a:lnTo>
                    <a:pt x="372" y="2052"/>
                  </a:lnTo>
                  <a:close/>
                  <a:moveTo>
                    <a:pt x="372" y="2236"/>
                  </a:moveTo>
                  <a:lnTo>
                    <a:pt x="372" y="2236"/>
                  </a:lnTo>
                  <a:lnTo>
                    <a:pt x="363" y="2235"/>
                  </a:lnTo>
                  <a:lnTo>
                    <a:pt x="355" y="2232"/>
                  </a:lnTo>
                  <a:lnTo>
                    <a:pt x="349" y="2226"/>
                  </a:lnTo>
                  <a:lnTo>
                    <a:pt x="343" y="2218"/>
                  </a:lnTo>
                  <a:lnTo>
                    <a:pt x="338" y="2209"/>
                  </a:lnTo>
                  <a:lnTo>
                    <a:pt x="334" y="2198"/>
                  </a:lnTo>
                  <a:lnTo>
                    <a:pt x="332" y="2185"/>
                  </a:lnTo>
                  <a:lnTo>
                    <a:pt x="332" y="2171"/>
                  </a:lnTo>
                  <a:lnTo>
                    <a:pt x="332" y="2171"/>
                  </a:lnTo>
                  <a:lnTo>
                    <a:pt x="332" y="2157"/>
                  </a:lnTo>
                  <a:lnTo>
                    <a:pt x="334" y="2143"/>
                  </a:lnTo>
                  <a:lnTo>
                    <a:pt x="338" y="2133"/>
                  </a:lnTo>
                  <a:lnTo>
                    <a:pt x="343" y="2123"/>
                  </a:lnTo>
                  <a:lnTo>
                    <a:pt x="349" y="2115"/>
                  </a:lnTo>
                  <a:lnTo>
                    <a:pt x="355" y="2110"/>
                  </a:lnTo>
                  <a:lnTo>
                    <a:pt x="363" y="2106"/>
                  </a:lnTo>
                  <a:lnTo>
                    <a:pt x="372" y="2105"/>
                  </a:lnTo>
                  <a:lnTo>
                    <a:pt x="372" y="2105"/>
                  </a:lnTo>
                  <a:lnTo>
                    <a:pt x="381" y="2106"/>
                  </a:lnTo>
                  <a:lnTo>
                    <a:pt x="389" y="2110"/>
                  </a:lnTo>
                  <a:lnTo>
                    <a:pt x="396" y="2115"/>
                  </a:lnTo>
                  <a:lnTo>
                    <a:pt x="403" y="2123"/>
                  </a:lnTo>
                  <a:lnTo>
                    <a:pt x="408" y="2133"/>
                  </a:lnTo>
                  <a:lnTo>
                    <a:pt x="411" y="2143"/>
                  </a:lnTo>
                  <a:lnTo>
                    <a:pt x="413" y="2157"/>
                  </a:lnTo>
                  <a:lnTo>
                    <a:pt x="414" y="2171"/>
                  </a:lnTo>
                  <a:lnTo>
                    <a:pt x="414" y="2171"/>
                  </a:lnTo>
                  <a:lnTo>
                    <a:pt x="413" y="2185"/>
                  </a:lnTo>
                  <a:lnTo>
                    <a:pt x="411" y="2198"/>
                  </a:lnTo>
                  <a:lnTo>
                    <a:pt x="408" y="2209"/>
                  </a:lnTo>
                  <a:lnTo>
                    <a:pt x="403" y="2218"/>
                  </a:lnTo>
                  <a:lnTo>
                    <a:pt x="396" y="2226"/>
                  </a:lnTo>
                  <a:lnTo>
                    <a:pt x="389" y="2232"/>
                  </a:lnTo>
                  <a:lnTo>
                    <a:pt x="381" y="2235"/>
                  </a:lnTo>
                  <a:lnTo>
                    <a:pt x="372" y="2236"/>
                  </a:lnTo>
                  <a:lnTo>
                    <a:pt x="372" y="2236"/>
                  </a:lnTo>
                  <a:close/>
                  <a:moveTo>
                    <a:pt x="2080" y="2121"/>
                  </a:moveTo>
                  <a:lnTo>
                    <a:pt x="2080" y="2121"/>
                  </a:lnTo>
                  <a:lnTo>
                    <a:pt x="2071" y="2116"/>
                  </a:lnTo>
                  <a:lnTo>
                    <a:pt x="2063" y="2112"/>
                  </a:lnTo>
                  <a:lnTo>
                    <a:pt x="2054" y="2110"/>
                  </a:lnTo>
                  <a:lnTo>
                    <a:pt x="2046" y="2108"/>
                  </a:lnTo>
                  <a:lnTo>
                    <a:pt x="2046" y="2108"/>
                  </a:lnTo>
                  <a:lnTo>
                    <a:pt x="2037" y="2110"/>
                  </a:lnTo>
                  <a:lnTo>
                    <a:pt x="2030" y="2112"/>
                  </a:lnTo>
                  <a:lnTo>
                    <a:pt x="2024" y="2116"/>
                  </a:lnTo>
                  <a:lnTo>
                    <a:pt x="2019" y="2122"/>
                  </a:lnTo>
                  <a:lnTo>
                    <a:pt x="2015" y="2129"/>
                  </a:lnTo>
                  <a:lnTo>
                    <a:pt x="2012" y="2138"/>
                  </a:lnTo>
                  <a:lnTo>
                    <a:pt x="2010" y="2149"/>
                  </a:lnTo>
                  <a:lnTo>
                    <a:pt x="2010" y="2161"/>
                  </a:lnTo>
                  <a:lnTo>
                    <a:pt x="2010" y="2283"/>
                  </a:lnTo>
                  <a:lnTo>
                    <a:pt x="1959" y="2283"/>
                  </a:lnTo>
                  <a:lnTo>
                    <a:pt x="1959" y="2058"/>
                  </a:lnTo>
                  <a:lnTo>
                    <a:pt x="2010" y="2058"/>
                  </a:lnTo>
                  <a:lnTo>
                    <a:pt x="2010" y="2077"/>
                  </a:lnTo>
                  <a:lnTo>
                    <a:pt x="2010" y="2077"/>
                  </a:lnTo>
                  <a:lnTo>
                    <a:pt x="2014" y="2071"/>
                  </a:lnTo>
                  <a:lnTo>
                    <a:pt x="2019" y="2066"/>
                  </a:lnTo>
                  <a:lnTo>
                    <a:pt x="2024" y="2062"/>
                  </a:lnTo>
                  <a:lnTo>
                    <a:pt x="2030" y="2059"/>
                  </a:lnTo>
                  <a:lnTo>
                    <a:pt x="2036" y="2056"/>
                  </a:lnTo>
                  <a:lnTo>
                    <a:pt x="2042" y="2055"/>
                  </a:lnTo>
                  <a:lnTo>
                    <a:pt x="2048" y="2054"/>
                  </a:lnTo>
                  <a:lnTo>
                    <a:pt x="2054" y="2052"/>
                  </a:lnTo>
                  <a:lnTo>
                    <a:pt x="2054" y="2052"/>
                  </a:lnTo>
                  <a:lnTo>
                    <a:pt x="2064" y="2054"/>
                  </a:lnTo>
                  <a:lnTo>
                    <a:pt x="2074" y="2057"/>
                  </a:lnTo>
                  <a:lnTo>
                    <a:pt x="2085" y="2061"/>
                  </a:lnTo>
                  <a:lnTo>
                    <a:pt x="2093" y="2067"/>
                  </a:lnTo>
                  <a:lnTo>
                    <a:pt x="2080" y="2121"/>
                  </a:lnTo>
                  <a:close/>
                  <a:moveTo>
                    <a:pt x="1683" y="2058"/>
                  </a:moveTo>
                  <a:lnTo>
                    <a:pt x="1733" y="2058"/>
                  </a:lnTo>
                  <a:lnTo>
                    <a:pt x="1675" y="2283"/>
                  </a:lnTo>
                  <a:lnTo>
                    <a:pt x="1631" y="2283"/>
                  </a:lnTo>
                  <a:lnTo>
                    <a:pt x="1609" y="2190"/>
                  </a:lnTo>
                  <a:lnTo>
                    <a:pt x="1609" y="2190"/>
                  </a:lnTo>
                  <a:lnTo>
                    <a:pt x="1598" y="2141"/>
                  </a:lnTo>
                  <a:lnTo>
                    <a:pt x="1598" y="2141"/>
                  </a:lnTo>
                  <a:lnTo>
                    <a:pt x="1593" y="2164"/>
                  </a:lnTo>
                  <a:lnTo>
                    <a:pt x="1587" y="2191"/>
                  </a:lnTo>
                  <a:lnTo>
                    <a:pt x="1565" y="2283"/>
                  </a:lnTo>
                  <a:lnTo>
                    <a:pt x="1521" y="2283"/>
                  </a:lnTo>
                  <a:lnTo>
                    <a:pt x="1520" y="2282"/>
                  </a:lnTo>
                  <a:lnTo>
                    <a:pt x="1464" y="2058"/>
                  </a:lnTo>
                  <a:lnTo>
                    <a:pt x="1515" y="2058"/>
                  </a:lnTo>
                  <a:lnTo>
                    <a:pt x="1534" y="2142"/>
                  </a:lnTo>
                  <a:lnTo>
                    <a:pt x="1534" y="2142"/>
                  </a:lnTo>
                  <a:lnTo>
                    <a:pt x="1539" y="2169"/>
                  </a:lnTo>
                  <a:lnTo>
                    <a:pt x="1544" y="2197"/>
                  </a:lnTo>
                  <a:lnTo>
                    <a:pt x="1544" y="2197"/>
                  </a:lnTo>
                  <a:lnTo>
                    <a:pt x="1550" y="2169"/>
                  </a:lnTo>
                  <a:lnTo>
                    <a:pt x="1557" y="2141"/>
                  </a:lnTo>
                  <a:lnTo>
                    <a:pt x="1578" y="2058"/>
                  </a:lnTo>
                  <a:lnTo>
                    <a:pt x="1620" y="2058"/>
                  </a:lnTo>
                  <a:lnTo>
                    <a:pt x="1642" y="2141"/>
                  </a:lnTo>
                  <a:lnTo>
                    <a:pt x="1642" y="2141"/>
                  </a:lnTo>
                  <a:lnTo>
                    <a:pt x="1648" y="2168"/>
                  </a:lnTo>
                  <a:lnTo>
                    <a:pt x="1654" y="2198"/>
                  </a:lnTo>
                  <a:lnTo>
                    <a:pt x="1654" y="2198"/>
                  </a:lnTo>
                  <a:lnTo>
                    <a:pt x="1659" y="2172"/>
                  </a:lnTo>
                  <a:lnTo>
                    <a:pt x="1665" y="2141"/>
                  </a:lnTo>
                  <a:lnTo>
                    <a:pt x="1683" y="2058"/>
                  </a:lnTo>
                  <a:close/>
                  <a:moveTo>
                    <a:pt x="1835" y="2052"/>
                  </a:moveTo>
                  <a:lnTo>
                    <a:pt x="1835" y="2052"/>
                  </a:lnTo>
                  <a:lnTo>
                    <a:pt x="1826" y="2054"/>
                  </a:lnTo>
                  <a:lnTo>
                    <a:pt x="1816" y="2055"/>
                  </a:lnTo>
                  <a:lnTo>
                    <a:pt x="1806" y="2058"/>
                  </a:lnTo>
                  <a:lnTo>
                    <a:pt x="1798" y="2061"/>
                  </a:lnTo>
                  <a:lnTo>
                    <a:pt x="1790" y="2066"/>
                  </a:lnTo>
                  <a:lnTo>
                    <a:pt x="1782" y="2073"/>
                  </a:lnTo>
                  <a:lnTo>
                    <a:pt x="1775" y="2078"/>
                  </a:lnTo>
                  <a:lnTo>
                    <a:pt x="1769" y="2086"/>
                  </a:lnTo>
                  <a:lnTo>
                    <a:pt x="1763" y="2094"/>
                  </a:lnTo>
                  <a:lnTo>
                    <a:pt x="1758" y="2103"/>
                  </a:lnTo>
                  <a:lnTo>
                    <a:pt x="1753" y="2113"/>
                  </a:lnTo>
                  <a:lnTo>
                    <a:pt x="1750" y="2123"/>
                  </a:lnTo>
                  <a:lnTo>
                    <a:pt x="1747" y="2134"/>
                  </a:lnTo>
                  <a:lnTo>
                    <a:pt x="1744" y="2146"/>
                  </a:lnTo>
                  <a:lnTo>
                    <a:pt x="1743" y="2158"/>
                  </a:lnTo>
                  <a:lnTo>
                    <a:pt x="1743" y="2171"/>
                  </a:lnTo>
                  <a:lnTo>
                    <a:pt x="1743" y="2171"/>
                  </a:lnTo>
                  <a:lnTo>
                    <a:pt x="1743" y="2183"/>
                  </a:lnTo>
                  <a:lnTo>
                    <a:pt x="1744" y="2196"/>
                  </a:lnTo>
                  <a:lnTo>
                    <a:pt x="1747" y="2207"/>
                  </a:lnTo>
                  <a:lnTo>
                    <a:pt x="1750" y="2218"/>
                  </a:lnTo>
                  <a:lnTo>
                    <a:pt x="1753" y="2228"/>
                  </a:lnTo>
                  <a:lnTo>
                    <a:pt x="1758" y="2238"/>
                  </a:lnTo>
                  <a:lnTo>
                    <a:pt x="1763" y="2247"/>
                  </a:lnTo>
                  <a:lnTo>
                    <a:pt x="1769" y="2255"/>
                  </a:lnTo>
                  <a:lnTo>
                    <a:pt x="1775" y="2263"/>
                  </a:lnTo>
                  <a:lnTo>
                    <a:pt x="1782" y="2270"/>
                  </a:lnTo>
                  <a:lnTo>
                    <a:pt x="1790" y="2275"/>
                  </a:lnTo>
                  <a:lnTo>
                    <a:pt x="1798" y="2280"/>
                  </a:lnTo>
                  <a:lnTo>
                    <a:pt x="1806" y="2283"/>
                  </a:lnTo>
                  <a:lnTo>
                    <a:pt x="1816" y="2287"/>
                  </a:lnTo>
                  <a:lnTo>
                    <a:pt x="1826" y="2288"/>
                  </a:lnTo>
                  <a:lnTo>
                    <a:pt x="1835" y="2289"/>
                  </a:lnTo>
                  <a:lnTo>
                    <a:pt x="1835" y="2289"/>
                  </a:lnTo>
                  <a:lnTo>
                    <a:pt x="1845" y="2288"/>
                  </a:lnTo>
                  <a:lnTo>
                    <a:pt x="1855" y="2287"/>
                  </a:lnTo>
                  <a:lnTo>
                    <a:pt x="1864" y="2283"/>
                  </a:lnTo>
                  <a:lnTo>
                    <a:pt x="1872" y="2280"/>
                  </a:lnTo>
                  <a:lnTo>
                    <a:pt x="1880" y="2275"/>
                  </a:lnTo>
                  <a:lnTo>
                    <a:pt x="1888" y="2270"/>
                  </a:lnTo>
                  <a:lnTo>
                    <a:pt x="1895" y="2263"/>
                  </a:lnTo>
                  <a:lnTo>
                    <a:pt x="1902" y="2255"/>
                  </a:lnTo>
                  <a:lnTo>
                    <a:pt x="1908" y="2247"/>
                  </a:lnTo>
                  <a:lnTo>
                    <a:pt x="1913" y="2238"/>
                  </a:lnTo>
                  <a:lnTo>
                    <a:pt x="1917" y="2228"/>
                  </a:lnTo>
                  <a:lnTo>
                    <a:pt x="1921" y="2218"/>
                  </a:lnTo>
                  <a:lnTo>
                    <a:pt x="1924" y="2207"/>
                  </a:lnTo>
                  <a:lnTo>
                    <a:pt x="1926" y="2196"/>
                  </a:lnTo>
                  <a:lnTo>
                    <a:pt x="1928" y="2183"/>
                  </a:lnTo>
                  <a:lnTo>
                    <a:pt x="1928" y="2171"/>
                  </a:lnTo>
                  <a:lnTo>
                    <a:pt x="1928" y="2171"/>
                  </a:lnTo>
                  <a:lnTo>
                    <a:pt x="1928" y="2158"/>
                  </a:lnTo>
                  <a:lnTo>
                    <a:pt x="1926" y="2146"/>
                  </a:lnTo>
                  <a:lnTo>
                    <a:pt x="1924" y="2134"/>
                  </a:lnTo>
                  <a:lnTo>
                    <a:pt x="1921" y="2123"/>
                  </a:lnTo>
                  <a:lnTo>
                    <a:pt x="1917" y="2113"/>
                  </a:lnTo>
                  <a:lnTo>
                    <a:pt x="1913" y="2103"/>
                  </a:lnTo>
                  <a:lnTo>
                    <a:pt x="1908" y="2094"/>
                  </a:lnTo>
                  <a:lnTo>
                    <a:pt x="1902" y="2086"/>
                  </a:lnTo>
                  <a:lnTo>
                    <a:pt x="1895" y="2078"/>
                  </a:lnTo>
                  <a:lnTo>
                    <a:pt x="1888" y="2073"/>
                  </a:lnTo>
                  <a:lnTo>
                    <a:pt x="1880" y="2066"/>
                  </a:lnTo>
                  <a:lnTo>
                    <a:pt x="1872" y="2061"/>
                  </a:lnTo>
                  <a:lnTo>
                    <a:pt x="1864" y="2058"/>
                  </a:lnTo>
                  <a:lnTo>
                    <a:pt x="1855" y="2055"/>
                  </a:lnTo>
                  <a:lnTo>
                    <a:pt x="1845" y="2054"/>
                  </a:lnTo>
                  <a:lnTo>
                    <a:pt x="1835" y="2052"/>
                  </a:lnTo>
                  <a:lnTo>
                    <a:pt x="1835" y="2052"/>
                  </a:lnTo>
                  <a:close/>
                  <a:moveTo>
                    <a:pt x="1835" y="2236"/>
                  </a:moveTo>
                  <a:lnTo>
                    <a:pt x="1835" y="2236"/>
                  </a:lnTo>
                  <a:lnTo>
                    <a:pt x="1826" y="2235"/>
                  </a:lnTo>
                  <a:lnTo>
                    <a:pt x="1819" y="2232"/>
                  </a:lnTo>
                  <a:lnTo>
                    <a:pt x="1811" y="2226"/>
                  </a:lnTo>
                  <a:lnTo>
                    <a:pt x="1805" y="2218"/>
                  </a:lnTo>
                  <a:lnTo>
                    <a:pt x="1800" y="2209"/>
                  </a:lnTo>
                  <a:lnTo>
                    <a:pt x="1796" y="2198"/>
                  </a:lnTo>
                  <a:lnTo>
                    <a:pt x="1794" y="2185"/>
                  </a:lnTo>
                  <a:lnTo>
                    <a:pt x="1794" y="2171"/>
                  </a:lnTo>
                  <a:lnTo>
                    <a:pt x="1794" y="2171"/>
                  </a:lnTo>
                  <a:lnTo>
                    <a:pt x="1794" y="2157"/>
                  </a:lnTo>
                  <a:lnTo>
                    <a:pt x="1796" y="2144"/>
                  </a:lnTo>
                  <a:lnTo>
                    <a:pt x="1800" y="2133"/>
                  </a:lnTo>
                  <a:lnTo>
                    <a:pt x="1805" y="2123"/>
                  </a:lnTo>
                  <a:lnTo>
                    <a:pt x="1811" y="2115"/>
                  </a:lnTo>
                  <a:lnTo>
                    <a:pt x="1819" y="2110"/>
                  </a:lnTo>
                  <a:lnTo>
                    <a:pt x="1826" y="2106"/>
                  </a:lnTo>
                  <a:lnTo>
                    <a:pt x="1835" y="2105"/>
                  </a:lnTo>
                  <a:lnTo>
                    <a:pt x="1835" y="2105"/>
                  </a:lnTo>
                  <a:lnTo>
                    <a:pt x="1844" y="2106"/>
                  </a:lnTo>
                  <a:lnTo>
                    <a:pt x="1852" y="2110"/>
                  </a:lnTo>
                  <a:lnTo>
                    <a:pt x="1859" y="2115"/>
                  </a:lnTo>
                  <a:lnTo>
                    <a:pt x="1865" y="2123"/>
                  </a:lnTo>
                  <a:lnTo>
                    <a:pt x="1870" y="2133"/>
                  </a:lnTo>
                  <a:lnTo>
                    <a:pt x="1873" y="2144"/>
                  </a:lnTo>
                  <a:lnTo>
                    <a:pt x="1875" y="2157"/>
                  </a:lnTo>
                  <a:lnTo>
                    <a:pt x="1876" y="2171"/>
                  </a:lnTo>
                  <a:lnTo>
                    <a:pt x="1876" y="2171"/>
                  </a:lnTo>
                  <a:lnTo>
                    <a:pt x="1875" y="2185"/>
                  </a:lnTo>
                  <a:lnTo>
                    <a:pt x="1873" y="2198"/>
                  </a:lnTo>
                  <a:lnTo>
                    <a:pt x="1870" y="2209"/>
                  </a:lnTo>
                  <a:lnTo>
                    <a:pt x="1865" y="2218"/>
                  </a:lnTo>
                  <a:lnTo>
                    <a:pt x="1859" y="2226"/>
                  </a:lnTo>
                  <a:lnTo>
                    <a:pt x="1852" y="2232"/>
                  </a:lnTo>
                  <a:lnTo>
                    <a:pt x="1844" y="2235"/>
                  </a:lnTo>
                  <a:lnTo>
                    <a:pt x="1835" y="2236"/>
                  </a:lnTo>
                  <a:lnTo>
                    <a:pt x="1835" y="2236"/>
                  </a:lnTo>
                  <a:close/>
                  <a:moveTo>
                    <a:pt x="767" y="2132"/>
                  </a:moveTo>
                  <a:lnTo>
                    <a:pt x="828" y="2283"/>
                  </a:lnTo>
                  <a:lnTo>
                    <a:pt x="773" y="2283"/>
                  </a:lnTo>
                  <a:lnTo>
                    <a:pt x="730" y="2179"/>
                  </a:lnTo>
                  <a:lnTo>
                    <a:pt x="703" y="2216"/>
                  </a:lnTo>
                  <a:lnTo>
                    <a:pt x="703" y="2283"/>
                  </a:lnTo>
                  <a:lnTo>
                    <a:pt x="653" y="2283"/>
                  </a:lnTo>
                  <a:lnTo>
                    <a:pt x="653" y="1992"/>
                  </a:lnTo>
                  <a:lnTo>
                    <a:pt x="703" y="1964"/>
                  </a:lnTo>
                  <a:lnTo>
                    <a:pt x="703" y="2144"/>
                  </a:lnTo>
                  <a:lnTo>
                    <a:pt x="703" y="2144"/>
                  </a:lnTo>
                  <a:lnTo>
                    <a:pt x="722" y="2115"/>
                  </a:lnTo>
                  <a:lnTo>
                    <a:pt x="763" y="2058"/>
                  </a:lnTo>
                  <a:lnTo>
                    <a:pt x="821" y="2058"/>
                  </a:lnTo>
                  <a:lnTo>
                    <a:pt x="767" y="2132"/>
                  </a:lnTo>
                  <a:close/>
                  <a:moveTo>
                    <a:pt x="1005" y="2283"/>
                  </a:moveTo>
                  <a:lnTo>
                    <a:pt x="955" y="2283"/>
                  </a:lnTo>
                  <a:lnTo>
                    <a:pt x="955" y="2058"/>
                  </a:lnTo>
                  <a:lnTo>
                    <a:pt x="1005" y="2058"/>
                  </a:lnTo>
                  <a:lnTo>
                    <a:pt x="1005" y="2077"/>
                  </a:lnTo>
                  <a:lnTo>
                    <a:pt x="1005" y="2077"/>
                  </a:lnTo>
                  <a:lnTo>
                    <a:pt x="1010" y="2071"/>
                  </a:lnTo>
                  <a:lnTo>
                    <a:pt x="1015" y="2067"/>
                  </a:lnTo>
                  <a:lnTo>
                    <a:pt x="1022" y="2062"/>
                  </a:lnTo>
                  <a:lnTo>
                    <a:pt x="1028" y="2059"/>
                  </a:lnTo>
                  <a:lnTo>
                    <a:pt x="1035" y="2057"/>
                  </a:lnTo>
                  <a:lnTo>
                    <a:pt x="1042" y="2055"/>
                  </a:lnTo>
                  <a:lnTo>
                    <a:pt x="1049" y="2054"/>
                  </a:lnTo>
                  <a:lnTo>
                    <a:pt x="1057" y="2052"/>
                  </a:lnTo>
                  <a:lnTo>
                    <a:pt x="1057" y="2052"/>
                  </a:lnTo>
                  <a:lnTo>
                    <a:pt x="1066" y="2054"/>
                  </a:lnTo>
                  <a:lnTo>
                    <a:pt x="1074" y="2055"/>
                  </a:lnTo>
                  <a:lnTo>
                    <a:pt x="1081" y="2057"/>
                  </a:lnTo>
                  <a:lnTo>
                    <a:pt x="1089" y="2059"/>
                  </a:lnTo>
                  <a:lnTo>
                    <a:pt x="1095" y="2064"/>
                  </a:lnTo>
                  <a:lnTo>
                    <a:pt x="1101" y="2068"/>
                  </a:lnTo>
                  <a:lnTo>
                    <a:pt x="1108" y="2073"/>
                  </a:lnTo>
                  <a:lnTo>
                    <a:pt x="1113" y="2079"/>
                  </a:lnTo>
                  <a:lnTo>
                    <a:pt x="1117" y="2086"/>
                  </a:lnTo>
                  <a:lnTo>
                    <a:pt x="1121" y="2094"/>
                  </a:lnTo>
                  <a:lnTo>
                    <a:pt x="1124" y="2102"/>
                  </a:lnTo>
                  <a:lnTo>
                    <a:pt x="1127" y="2112"/>
                  </a:lnTo>
                  <a:lnTo>
                    <a:pt x="1129" y="2122"/>
                  </a:lnTo>
                  <a:lnTo>
                    <a:pt x="1130" y="2132"/>
                  </a:lnTo>
                  <a:lnTo>
                    <a:pt x="1131" y="2143"/>
                  </a:lnTo>
                  <a:lnTo>
                    <a:pt x="1132" y="2155"/>
                  </a:lnTo>
                  <a:lnTo>
                    <a:pt x="1132" y="2283"/>
                  </a:lnTo>
                  <a:lnTo>
                    <a:pt x="1081" y="2283"/>
                  </a:lnTo>
                  <a:lnTo>
                    <a:pt x="1081" y="2159"/>
                  </a:lnTo>
                  <a:lnTo>
                    <a:pt x="1081" y="2159"/>
                  </a:lnTo>
                  <a:lnTo>
                    <a:pt x="1080" y="2146"/>
                  </a:lnTo>
                  <a:lnTo>
                    <a:pt x="1079" y="2134"/>
                  </a:lnTo>
                  <a:lnTo>
                    <a:pt x="1076" y="2125"/>
                  </a:lnTo>
                  <a:lnTo>
                    <a:pt x="1072" y="2117"/>
                  </a:lnTo>
                  <a:lnTo>
                    <a:pt x="1067" y="2112"/>
                  </a:lnTo>
                  <a:lnTo>
                    <a:pt x="1061" y="2107"/>
                  </a:lnTo>
                  <a:lnTo>
                    <a:pt x="1053" y="2105"/>
                  </a:lnTo>
                  <a:lnTo>
                    <a:pt x="1044" y="2104"/>
                  </a:lnTo>
                  <a:lnTo>
                    <a:pt x="1044" y="2104"/>
                  </a:lnTo>
                  <a:lnTo>
                    <a:pt x="1036" y="2105"/>
                  </a:lnTo>
                  <a:lnTo>
                    <a:pt x="1028" y="2107"/>
                  </a:lnTo>
                  <a:lnTo>
                    <a:pt x="1021" y="2112"/>
                  </a:lnTo>
                  <a:lnTo>
                    <a:pt x="1015" y="2118"/>
                  </a:lnTo>
                  <a:lnTo>
                    <a:pt x="1011" y="2125"/>
                  </a:lnTo>
                  <a:lnTo>
                    <a:pt x="1008" y="2135"/>
                  </a:lnTo>
                  <a:lnTo>
                    <a:pt x="1006" y="2146"/>
                  </a:lnTo>
                  <a:lnTo>
                    <a:pt x="1005" y="2159"/>
                  </a:lnTo>
                  <a:lnTo>
                    <a:pt x="1005" y="2283"/>
                  </a:lnTo>
                  <a:close/>
                  <a:moveTo>
                    <a:pt x="1291" y="2074"/>
                  </a:moveTo>
                  <a:lnTo>
                    <a:pt x="1291" y="2074"/>
                  </a:lnTo>
                  <a:lnTo>
                    <a:pt x="1286" y="2069"/>
                  </a:lnTo>
                  <a:lnTo>
                    <a:pt x="1280" y="2065"/>
                  </a:lnTo>
                  <a:lnTo>
                    <a:pt x="1275" y="2061"/>
                  </a:lnTo>
                  <a:lnTo>
                    <a:pt x="1269" y="2058"/>
                  </a:lnTo>
                  <a:lnTo>
                    <a:pt x="1263" y="2056"/>
                  </a:lnTo>
                  <a:lnTo>
                    <a:pt x="1257" y="2055"/>
                  </a:lnTo>
                  <a:lnTo>
                    <a:pt x="1251" y="2054"/>
                  </a:lnTo>
                  <a:lnTo>
                    <a:pt x="1245" y="2052"/>
                  </a:lnTo>
                  <a:lnTo>
                    <a:pt x="1245" y="2052"/>
                  </a:lnTo>
                  <a:lnTo>
                    <a:pt x="1236" y="2054"/>
                  </a:lnTo>
                  <a:lnTo>
                    <a:pt x="1228" y="2055"/>
                  </a:lnTo>
                  <a:lnTo>
                    <a:pt x="1220" y="2057"/>
                  </a:lnTo>
                  <a:lnTo>
                    <a:pt x="1212" y="2061"/>
                  </a:lnTo>
                  <a:lnTo>
                    <a:pt x="1205" y="2065"/>
                  </a:lnTo>
                  <a:lnTo>
                    <a:pt x="1199" y="2070"/>
                  </a:lnTo>
                  <a:lnTo>
                    <a:pt x="1192" y="2077"/>
                  </a:lnTo>
                  <a:lnTo>
                    <a:pt x="1186" y="2084"/>
                  </a:lnTo>
                  <a:lnTo>
                    <a:pt x="1181" y="2092"/>
                  </a:lnTo>
                  <a:lnTo>
                    <a:pt x="1177" y="2101"/>
                  </a:lnTo>
                  <a:lnTo>
                    <a:pt x="1173" y="2110"/>
                  </a:lnTo>
                  <a:lnTo>
                    <a:pt x="1170" y="2121"/>
                  </a:lnTo>
                  <a:lnTo>
                    <a:pt x="1168" y="2131"/>
                  </a:lnTo>
                  <a:lnTo>
                    <a:pt x="1166" y="2143"/>
                  </a:lnTo>
                  <a:lnTo>
                    <a:pt x="1165" y="2155"/>
                  </a:lnTo>
                  <a:lnTo>
                    <a:pt x="1165" y="2168"/>
                  </a:lnTo>
                  <a:lnTo>
                    <a:pt x="1165" y="2168"/>
                  </a:lnTo>
                  <a:lnTo>
                    <a:pt x="1165" y="2182"/>
                  </a:lnTo>
                  <a:lnTo>
                    <a:pt x="1166" y="2195"/>
                  </a:lnTo>
                  <a:lnTo>
                    <a:pt x="1168" y="2207"/>
                  </a:lnTo>
                  <a:lnTo>
                    <a:pt x="1170" y="2219"/>
                  </a:lnTo>
                  <a:lnTo>
                    <a:pt x="1173" y="2229"/>
                  </a:lnTo>
                  <a:lnTo>
                    <a:pt x="1177" y="2239"/>
                  </a:lnTo>
                  <a:lnTo>
                    <a:pt x="1181" y="2248"/>
                  </a:lnTo>
                  <a:lnTo>
                    <a:pt x="1186" y="2256"/>
                  </a:lnTo>
                  <a:lnTo>
                    <a:pt x="1191" y="2264"/>
                  </a:lnTo>
                  <a:lnTo>
                    <a:pt x="1198" y="2270"/>
                  </a:lnTo>
                  <a:lnTo>
                    <a:pt x="1204" y="2275"/>
                  </a:lnTo>
                  <a:lnTo>
                    <a:pt x="1211" y="2280"/>
                  </a:lnTo>
                  <a:lnTo>
                    <a:pt x="1219" y="2283"/>
                  </a:lnTo>
                  <a:lnTo>
                    <a:pt x="1227" y="2287"/>
                  </a:lnTo>
                  <a:lnTo>
                    <a:pt x="1235" y="2288"/>
                  </a:lnTo>
                  <a:lnTo>
                    <a:pt x="1244" y="2289"/>
                  </a:lnTo>
                  <a:lnTo>
                    <a:pt x="1244" y="2289"/>
                  </a:lnTo>
                  <a:lnTo>
                    <a:pt x="1250" y="2288"/>
                  </a:lnTo>
                  <a:lnTo>
                    <a:pt x="1257" y="2287"/>
                  </a:lnTo>
                  <a:lnTo>
                    <a:pt x="1263" y="2285"/>
                  </a:lnTo>
                  <a:lnTo>
                    <a:pt x="1269" y="2283"/>
                  </a:lnTo>
                  <a:lnTo>
                    <a:pt x="1274" y="2280"/>
                  </a:lnTo>
                  <a:lnTo>
                    <a:pt x="1280" y="2276"/>
                  </a:lnTo>
                  <a:lnTo>
                    <a:pt x="1286" y="2272"/>
                  </a:lnTo>
                  <a:lnTo>
                    <a:pt x="1291" y="2266"/>
                  </a:lnTo>
                  <a:lnTo>
                    <a:pt x="1291" y="2272"/>
                  </a:lnTo>
                  <a:lnTo>
                    <a:pt x="1291" y="2272"/>
                  </a:lnTo>
                  <a:lnTo>
                    <a:pt x="1291" y="2281"/>
                  </a:lnTo>
                  <a:lnTo>
                    <a:pt x="1290" y="2291"/>
                  </a:lnTo>
                  <a:lnTo>
                    <a:pt x="1287" y="2301"/>
                  </a:lnTo>
                  <a:lnTo>
                    <a:pt x="1285" y="2306"/>
                  </a:lnTo>
                  <a:lnTo>
                    <a:pt x="1283" y="2310"/>
                  </a:lnTo>
                  <a:lnTo>
                    <a:pt x="1278" y="2315"/>
                  </a:lnTo>
                  <a:lnTo>
                    <a:pt x="1274" y="2319"/>
                  </a:lnTo>
                  <a:lnTo>
                    <a:pt x="1269" y="2322"/>
                  </a:lnTo>
                  <a:lnTo>
                    <a:pt x="1263" y="2326"/>
                  </a:lnTo>
                  <a:lnTo>
                    <a:pt x="1255" y="2328"/>
                  </a:lnTo>
                  <a:lnTo>
                    <a:pt x="1247" y="2330"/>
                  </a:lnTo>
                  <a:lnTo>
                    <a:pt x="1237" y="2331"/>
                  </a:lnTo>
                  <a:lnTo>
                    <a:pt x="1225" y="2331"/>
                  </a:lnTo>
                  <a:lnTo>
                    <a:pt x="1223" y="2331"/>
                  </a:lnTo>
                  <a:lnTo>
                    <a:pt x="1241" y="2375"/>
                  </a:lnTo>
                  <a:lnTo>
                    <a:pt x="1242" y="2375"/>
                  </a:lnTo>
                  <a:lnTo>
                    <a:pt x="1242" y="2375"/>
                  </a:lnTo>
                  <a:lnTo>
                    <a:pt x="1254" y="2375"/>
                  </a:lnTo>
                  <a:lnTo>
                    <a:pt x="1265" y="2374"/>
                  </a:lnTo>
                  <a:lnTo>
                    <a:pt x="1275" y="2371"/>
                  </a:lnTo>
                  <a:lnTo>
                    <a:pt x="1286" y="2368"/>
                  </a:lnTo>
                  <a:lnTo>
                    <a:pt x="1295" y="2364"/>
                  </a:lnTo>
                  <a:lnTo>
                    <a:pt x="1303" y="2359"/>
                  </a:lnTo>
                  <a:lnTo>
                    <a:pt x="1310" y="2354"/>
                  </a:lnTo>
                  <a:lnTo>
                    <a:pt x="1316" y="2347"/>
                  </a:lnTo>
                  <a:lnTo>
                    <a:pt x="1322" y="2339"/>
                  </a:lnTo>
                  <a:lnTo>
                    <a:pt x="1327" y="2331"/>
                  </a:lnTo>
                  <a:lnTo>
                    <a:pt x="1331" y="2321"/>
                  </a:lnTo>
                  <a:lnTo>
                    <a:pt x="1334" y="2311"/>
                  </a:lnTo>
                  <a:lnTo>
                    <a:pt x="1337" y="2301"/>
                  </a:lnTo>
                  <a:lnTo>
                    <a:pt x="1339" y="2289"/>
                  </a:lnTo>
                  <a:lnTo>
                    <a:pt x="1340" y="2276"/>
                  </a:lnTo>
                  <a:lnTo>
                    <a:pt x="1340" y="2263"/>
                  </a:lnTo>
                  <a:lnTo>
                    <a:pt x="1340" y="2058"/>
                  </a:lnTo>
                  <a:lnTo>
                    <a:pt x="1291" y="2058"/>
                  </a:lnTo>
                  <a:lnTo>
                    <a:pt x="1291" y="2074"/>
                  </a:lnTo>
                  <a:close/>
                  <a:moveTo>
                    <a:pt x="1291" y="2126"/>
                  </a:moveTo>
                  <a:lnTo>
                    <a:pt x="1291" y="2215"/>
                  </a:lnTo>
                  <a:lnTo>
                    <a:pt x="1291" y="2215"/>
                  </a:lnTo>
                  <a:lnTo>
                    <a:pt x="1284" y="2223"/>
                  </a:lnTo>
                  <a:lnTo>
                    <a:pt x="1276" y="2230"/>
                  </a:lnTo>
                  <a:lnTo>
                    <a:pt x="1271" y="2233"/>
                  </a:lnTo>
                  <a:lnTo>
                    <a:pt x="1266" y="2235"/>
                  </a:lnTo>
                  <a:lnTo>
                    <a:pt x="1261" y="2236"/>
                  </a:lnTo>
                  <a:lnTo>
                    <a:pt x="1254" y="2237"/>
                  </a:lnTo>
                  <a:lnTo>
                    <a:pt x="1254" y="2237"/>
                  </a:lnTo>
                  <a:lnTo>
                    <a:pt x="1248" y="2236"/>
                  </a:lnTo>
                  <a:lnTo>
                    <a:pt x="1241" y="2234"/>
                  </a:lnTo>
                  <a:lnTo>
                    <a:pt x="1235" y="2230"/>
                  </a:lnTo>
                  <a:lnTo>
                    <a:pt x="1229" y="2224"/>
                  </a:lnTo>
                  <a:lnTo>
                    <a:pt x="1224" y="2215"/>
                  </a:lnTo>
                  <a:lnTo>
                    <a:pt x="1220" y="2202"/>
                  </a:lnTo>
                  <a:lnTo>
                    <a:pt x="1218" y="2187"/>
                  </a:lnTo>
                  <a:lnTo>
                    <a:pt x="1217" y="2167"/>
                  </a:lnTo>
                  <a:lnTo>
                    <a:pt x="1217" y="2167"/>
                  </a:lnTo>
                  <a:lnTo>
                    <a:pt x="1218" y="2150"/>
                  </a:lnTo>
                  <a:lnTo>
                    <a:pt x="1220" y="2135"/>
                  </a:lnTo>
                  <a:lnTo>
                    <a:pt x="1224" y="2124"/>
                  </a:lnTo>
                  <a:lnTo>
                    <a:pt x="1229" y="2116"/>
                  </a:lnTo>
                  <a:lnTo>
                    <a:pt x="1235" y="2111"/>
                  </a:lnTo>
                  <a:lnTo>
                    <a:pt x="1241" y="2106"/>
                  </a:lnTo>
                  <a:lnTo>
                    <a:pt x="1248" y="2105"/>
                  </a:lnTo>
                  <a:lnTo>
                    <a:pt x="1254" y="2104"/>
                  </a:lnTo>
                  <a:lnTo>
                    <a:pt x="1254" y="2104"/>
                  </a:lnTo>
                  <a:lnTo>
                    <a:pt x="1261" y="2105"/>
                  </a:lnTo>
                  <a:lnTo>
                    <a:pt x="1267" y="2106"/>
                  </a:lnTo>
                  <a:lnTo>
                    <a:pt x="1272" y="2108"/>
                  </a:lnTo>
                  <a:lnTo>
                    <a:pt x="1277" y="2112"/>
                  </a:lnTo>
                  <a:lnTo>
                    <a:pt x="1281" y="2115"/>
                  </a:lnTo>
                  <a:lnTo>
                    <a:pt x="1285" y="2118"/>
                  </a:lnTo>
                  <a:lnTo>
                    <a:pt x="1291" y="2126"/>
                  </a:lnTo>
                  <a:lnTo>
                    <a:pt x="1291" y="2126"/>
                  </a:lnTo>
                  <a:close/>
                  <a:moveTo>
                    <a:pt x="860" y="2058"/>
                  </a:moveTo>
                  <a:lnTo>
                    <a:pt x="910" y="2058"/>
                  </a:lnTo>
                  <a:lnTo>
                    <a:pt x="910" y="2158"/>
                  </a:lnTo>
                  <a:lnTo>
                    <a:pt x="910" y="2283"/>
                  </a:lnTo>
                  <a:lnTo>
                    <a:pt x="860" y="2283"/>
                  </a:lnTo>
                  <a:lnTo>
                    <a:pt x="860" y="2058"/>
                  </a:lnTo>
                  <a:close/>
                  <a:moveTo>
                    <a:pt x="910" y="1997"/>
                  </a:moveTo>
                  <a:lnTo>
                    <a:pt x="910" y="2025"/>
                  </a:lnTo>
                  <a:lnTo>
                    <a:pt x="860" y="2025"/>
                  </a:lnTo>
                  <a:lnTo>
                    <a:pt x="860" y="1969"/>
                  </a:lnTo>
                  <a:lnTo>
                    <a:pt x="910" y="1969"/>
                  </a:lnTo>
                  <a:lnTo>
                    <a:pt x="910" y="1997"/>
                  </a:lnTo>
                  <a:close/>
                  <a:moveTo>
                    <a:pt x="2116" y="1992"/>
                  </a:moveTo>
                  <a:lnTo>
                    <a:pt x="2166" y="1964"/>
                  </a:lnTo>
                  <a:lnTo>
                    <a:pt x="2166" y="2168"/>
                  </a:lnTo>
                  <a:lnTo>
                    <a:pt x="2166" y="2283"/>
                  </a:lnTo>
                  <a:lnTo>
                    <a:pt x="2116" y="2283"/>
                  </a:lnTo>
                  <a:lnTo>
                    <a:pt x="2116" y="1992"/>
                  </a:lnTo>
                  <a:close/>
                  <a:moveTo>
                    <a:pt x="364" y="769"/>
                  </a:moveTo>
                  <a:lnTo>
                    <a:pt x="779" y="769"/>
                  </a:lnTo>
                  <a:lnTo>
                    <a:pt x="779" y="502"/>
                  </a:lnTo>
                  <a:lnTo>
                    <a:pt x="364" y="502"/>
                  </a:lnTo>
                  <a:lnTo>
                    <a:pt x="364" y="293"/>
                  </a:lnTo>
                  <a:lnTo>
                    <a:pt x="823" y="293"/>
                  </a:lnTo>
                  <a:lnTo>
                    <a:pt x="671" y="0"/>
                  </a:lnTo>
                  <a:lnTo>
                    <a:pt x="20" y="0"/>
                  </a:lnTo>
                  <a:lnTo>
                    <a:pt x="20" y="1270"/>
                  </a:lnTo>
                  <a:lnTo>
                    <a:pt x="938" y="1270"/>
                  </a:lnTo>
                  <a:lnTo>
                    <a:pt x="938" y="978"/>
                  </a:lnTo>
                  <a:lnTo>
                    <a:pt x="364" y="978"/>
                  </a:lnTo>
                  <a:lnTo>
                    <a:pt x="364" y="769"/>
                  </a:lnTo>
                  <a:close/>
                  <a:moveTo>
                    <a:pt x="1549" y="0"/>
                  </a:moveTo>
                  <a:lnTo>
                    <a:pt x="1353" y="415"/>
                  </a:lnTo>
                  <a:lnTo>
                    <a:pt x="1159" y="0"/>
                  </a:lnTo>
                  <a:lnTo>
                    <a:pt x="779" y="0"/>
                  </a:lnTo>
                  <a:lnTo>
                    <a:pt x="1179" y="769"/>
                  </a:lnTo>
                  <a:lnTo>
                    <a:pt x="1179" y="1270"/>
                  </a:lnTo>
                  <a:lnTo>
                    <a:pt x="1522" y="1270"/>
                  </a:lnTo>
                  <a:lnTo>
                    <a:pt x="1522" y="769"/>
                  </a:lnTo>
                  <a:lnTo>
                    <a:pt x="1924" y="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14" name="Picture 2" descr="kakaobank">
            <a:extLst>
              <a:ext uri="{FF2B5EF4-FFF2-40B4-BE49-F238E27FC236}">
                <a16:creationId xmlns:a16="http://schemas.microsoft.com/office/drawing/2014/main" id="{645167BF-15C3-4317-9384-A43805680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77" b="32298"/>
          <a:stretch/>
        </p:blipFill>
        <p:spPr bwMode="auto">
          <a:xfrm>
            <a:off x="8516112" y="278969"/>
            <a:ext cx="1116748" cy="25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C961BDB0-0E05-4288-9F9B-4AF6A23C8B77}"/>
              </a:ext>
            </a:extLst>
          </p:cNvPr>
          <p:cNvGrpSpPr/>
          <p:nvPr/>
        </p:nvGrpSpPr>
        <p:grpSpPr>
          <a:xfrm>
            <a:off x="0" y="4504991"/>
            <a:ext cx="864000" cy="558461"/>
            <a:chOff x="0" y="2642763"/>
            <a:chExt cx="864000" cy="558461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F065AA61-3A28-4348-8C43-A1618C2BA54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721521"/>
              <a:ext cx="545047" cy="400947"/>
            </a:xfrm>
            <a:prstGeom prst="rect">
              <a:avLst/>
            </a:prstGeom>
            <a:solidFill>
              <a:srgbClr val="FFD2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en-US" sz="1600" kern="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Oval 8">
              <a:extLst>
                <a:ext uri="{FF2B5EF4-FFF2-40B4-BE49-F238E27FC236}">
                  <a16:creationId xmlns:a16="http://schemas.microsoft.com/office/drawing/2014/main" id="{879A5292-11FB-4B17-A3F8-5E6B9D7A1A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2804" y="2642763"/>
              <a:ext cx="561196" cy="558461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en-US" sz="1600" b="1" kern="0" dirty="0">
                <a:solidFill>
                  <a:srgbClr val="FFD2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Oval 9">
              <a:extLst>
                <a:ext uri="{FF2B5EF4-FFF2-40B4-BE49-F238E27FC236}">
                  <a16:creationId xmlns:a16="http://schemas.microsoft.com/office/drawing/2014/main" id="{02E26437-82E2-4A17-AB1C-91238B2739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1533" y="2721521"/>
              <a:ext cx="403738" cy="400947"/>
            </a:xfrm>
            <a:prstGeom prst="ellipse">
              <a:avLst/>
            </a:prstGeom>
            <a:solidFill>
              <a:srgbClr val="00000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latinLnBrk="0" hangingPunct="0"/>
              <a:r>
                <a:rPr lang="en-US" sz="1400" b="1" kern="0" dirty="0">
                  <a:solidFill>
                    <a:srgbClr val="FFD2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IV</a:t>
              </a:r>
            </a:p>
          </p:txBody>
        </p:sp>
      </p:grpSp>
      <p:graphicFrame>
        <p:nvGraphicFramePr>
          <p:cNvPr id="25" name="Group 189">
            <a:extLst>
              <a:ext uri="{FF2B5EF4-FFF2-40B4-BE49-F238E27FC236}">
                <a16:creationId xmlns:a16="http://schemas.microsoft.com/office/drawing/2014/main" id="{732A0633-067B-4236-9128-0D70A94C3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457541"/>
              </p:ext>
            </p:extLst>
          </p:nvPr>
        </p:nvGraphicFramePr>
        <p:xfrm>
          <a:off x="939110" y="1484784"/>
          <a:ext cx="7637463" cy="3744468"/>
        </p:xfrm>
        <a:graphic>
          <a:graphicData uri="http://schemas.openxmlformats.org/drawingml/2006/table">
            <a:tbl>
              <a:tblPr/>
              <a:tblGrid>
                <a:gridCol w="7637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61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인프라 아키텍처 구성</a:t>
                      </a:r>
                    </a:p>
                  </a:txBody>
                  <a:tcPr marL="7200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61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인프라 용량 산정</a:t>
                      </a:r>
                    </a:p>
                  </a:txBody>
                  <a:tcPr marL="7200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구축 마스터 플랜</a:t>
                      </a:r>
                    </a:p>
                  </a:txBody>
                  <a:tcPr marL="7200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1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D200"/>
                        </a:buClr>
                        <a:buSzPct val="75000"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normalizeH="0" baseline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"/>
                        </a:rPr>
                        <a:t>중요데이터 데이터 흐름</a:t>
                      </a:r>
                    </a:p>
                  </a:txBody>
                  <a:tcPr marL="72000" marR="0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163690"/>
                  </a:ext>
                </a:extLst>
              </a:tr>
            </a:tbl>
          </a:graphicData>
        </a:graphic>
      </p:graphicFrame>
      <p:sp>
        <p:nvSpPr>
          <p:cNvPr id="26" name="Rectangle 3">
            <a:extLst>
              <a:ext uri="{FF2B5EF4-FFF2-40B4-BE49-F238E27FC236}">
                <a16:creationId xmlns:a16="http://schemas.microsoft.com/office/drawing/2014/main" id="{CB9B73E0-1606-47E1-A240-9542B17E8B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1788309"/>
            <a:ext cx="553121" cy="400947"/>
          </a:xfrm>
          <a:prstGeom prst="rect">
            <a:avLst/>
          </a:prstGeom>
          <a:solidFill>
            <a:srgbClr val="FFD200">
              <a:lumMod val="40000"/>
              <a:lumOff val="6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lang="en-US" sz="1600" kern="0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50BFD7A7-845D-493F-A3C2-5FDACBEA58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879" y="1709552"/>
            <a:ext cx="545047" cy="558461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lang="en-US" sz="1600" b="1" kern="0" dirty="0">
              <a:solidFill>
                <a:srgbClr val="FFD2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35B3611B-7381-4A9C-8535-B694572173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7589" y="1788309"/>
            <a:ext cx="391626" cy="400947"/>
          </a:xfrm>
          <a:prstGeom prst="ellipse">
            <a:avLst/>
          </a:prstGeom>
          <a:solidFill>
            <a:srgbClr val="FFFFFF">
              <a:lumMod val="7500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/>
            <a:r>
              <a:rPr lang="en-US" sz="1400" b="1" kern="0">
                <a:solidFill>
                  <a:srgbClr val="FFFFFF">
                    <a:lumMod val="9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</a:t>
            </a:r>
            <a:endParaRPr lang="en-US" sz="1400" b="1" kern="0" dirty="0">
              <a:solidFill>
                <a:srgbClr val="FFFFFF">
                  <a:lumMod val="95000"/>
                </a:srgb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F62610-63BF-44C5-BE28-1A2C60242A7E}"/>
              </a:ext>
            </a:extLst>
          </p:cNvPr>
          <p:cNvGrpSpPr/>
          <p:nvPr/>
        </p:nvGrpSpPr>
        <p:grpSpPr>
          <a:xfrm>
            <a:off x="0" y="3573877"/>
            <a:ext cx="864000" cy="558461"/>
            <a:chOff x="0" y="2642763"/>
            <a:chExt cx="864000" cy="558461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8D9C56AF-0515-44D5-88AE-B2BCBA8307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721521"/>
              <a:ext cx="545047" cy="400947"/>
            </a:xfrm>
            <a:prstGeom prst="rect">
              <a:avLst/>
            </a:prstGeom>
            <a:solidFill>
              <a:srgbClr val="FFD200">
                <a:lumMod val="40000"/>
                <a:lumOff val="60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lang="en-US" sz="1600" kern="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4705B749-BB6A-433A-8E04-0E19D5A22F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2804" y="2642763"/>
              <a:ext cx="561196" cy="558461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en-US" sz="1600" b="1" kern="0" dirty="0">
                <a:solidFill>
                  <a:srgbClr val="FFD2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06A2E5E5-3F00-4285-ACFF-4B4AD90BF4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1533" y="2721521"/>
              <a:ext cx="403738" cy="400947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latinLnBrk="0" hangingPunct="0"/>
              <a:r>
                <a:rPr lang="en-US" sz="1400" b="1" kern="0" dirty="0">
                  <a:solidFill>
                    <a:srgbClr val="FFFFFF">
                      <a:lumMod val="95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II</a:t>
              </a:r>
              <a:r>
                <a:rPr lang="en-US" altLang="ko-KR" sz="1400" b="1" kern="0" dirty="0">
                  <a:solidFill>
                    <a:srgbClr val="FFFFFF">
                      <a:lumMod val="95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</a:t>
              </a:r>
              <a:endParaRPr lang="en-US" sz="1400" b="1" kern="0" dirty="0">
                <a:solidFill>
                  <a:srgbClr val="FFFFFF">
                    <a:lumMod val="9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EA37953-D2B9-4023-B4BA-8693E27B9D8A}"/>
              </a:ext>
            </a:extLst>
          </p:cNvPr>
          <p:cNvGrpSpPr/>
          <p:nvPr/>
        </p:nvGrpSpPr>
        <p:grpSpPr>
          <a:xfrm>
            <a:off x="0" y="2642763"/>
            <a:ext cx="864000" cy="558461"/>
            <a:chOff x="0" y="2642763"/>
            <a:chExt cx="864000" cy="558461"/>
          </a:xfrm>
        </p:grpSpPr>
        <p:sp>
          <p:nvSpPr>
            <p:cNvPr id="20" name="Rectangle 7">
              <a:extLst>
                <a:ext uri="{FF2B5EF4-FFF2-40B4-BE49-F238E27FC236}">
                  <a16:creationId xmlns:a16="http://schemas.microsoft.com/office/drawing/2014/main" id="{39D5BABC-49A4-4CCD-A0C4-6AFFBA1DA82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2721521"/>
              <a:ext cx="545047" cy="400947"/>
            </a:xfrm>
            <a:prstGeom prst="rect">
              <a:avLst/>
            </a:prstGeom>
            <a:solidFill>
              <a:srgbClr val="FFD200">
                <a:lumMod val="40000"/>
                <a:lumOff val="60000"/>
              </a:srgb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/>
              <a:endParaRPr lang="en-US" sz="1600" kern="0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864DF8A8-4C63-4E4E-A397-FF118BE6E9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02804" y="2642763"/>
              <a:ext cx="561196" cy="558461"/>
            </a:xfrm>
            <a:prstGeom prst="ellipse">
              <a:avLst/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atinLnBrk="0">
                <a:defRPr/>
              </a:pPr>
              <a:endParaRPr lang="en-US" sz="1600" b="1" kern="0" dirty="0">
                <a:solidFill>
                  <a:srgbClr val="FFD2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9CE629A3-D791-4911-B064-4CE36A6632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1533" y="2721521"/>
              <a:ext cx="403738" cy="400947"/>
            </a:xfrm>
            <a:prstGeom prst="ellipse">
              <a:avLst/>
            </a:prstGeom>
            <a:solidFill>
              <a:srgbClr val="FFFFFF">
                <a:lumMod val="75000"/>
              </a:srgb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0" latinLnBrk="0" hangingPunct="0"/>
              <a:r>
                <a:rPr lang="en-US" altLang="ko-KR" sz="1400" b="1" kern="0" dirty="0">
                  <a:solidFill>
                    <a:srgbClr val="FFFFFF">
                      <a:lumMod val="95000"/>
                    </a:srgb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II</a:t>
              </a:r>
              <a:endParaRPr lang="en-US" sz="1400" b="1" kern="0" dirty="0">
                <a:solidFill>
                  <a:srgbClr val="FFFFFF">
                    <a:lumMod val="95000"/>
                  </a:srgb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885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4.</a:t>
            </a:r>
            <a:r>
              <a:rPr lang="ko-KR" altLang="en-US" sz="2000" dirty="0"/>
              <a:t>후불교통카드 등록</a:t>
            </a:r>
            <a:r>
              <a:rPr lang="en-US" altLang="ko-KR" sz="2000" b="1" dirty="0"/>
              <a:t>(1/2)</a:t>
            </a:r>
            <a:endParaRPr lang="ko-KR" altLang="en-US" b="1" dirty="0"/>
          </a:p>
        </p:txBody>
      </p:sp>
      <p:sp>
        <p:nvSpPr>
          <p:cNvPr id="28" name="Rectangle: Rounded Corners 103">
            <a:extLst>
              <a:ext uri="{FF2B5EF4-FFF2-40B4-BE49-F238E27FC236}">
                <a16:creationId xmlns:a16="http://schemas.microsoft.com/office/drawing/2014/main" id="{AB7C2CDD-9752-491A-811A-11748865F137}"/>
              </a:ext>
            </a:extLst>
          </p:cNvPr>
          <p:cNvSpPr/>
          <p:nvPr/>
        </p:nvSpPr>
        <p:spPr bwMode="auto">
          <a:xfrm>
            <a:off x="5150778" y="1990365"/>
            <a:ext cx="2854677" cy="2877270"/>
          </a:xfrm>
          <a:prstGeom prst="roundRect">
            <a:avLst>
              <a:gd name="adj" fmla="val 800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</a:p>
        </p:txBody>
      </p:sp>
      <p:sp>
        <p:nvSpPr>
          <p:cNvPr id="22" name="Rectangle 143">
            <a:extLst>
              <a:ext uri="{FF2B5EF4-FFF2-40B4-BE49-F238E27FC236}">
                <a16:creationId xmlns:a16="http://schemas.microsoft.com/office/drawing/2014/main" id="{E0F953E7-E731-4697-969B-3174B430A526}"/>
              </a:ext>
            </a:extLst>
          </p:cNvPr>
          <p:cNvSpPr/>
          <p:nvPr/>
        </p:nvSpPr>
        <p:spPr>
          <a:xfrm>
            <a:off x="3624365" y="3443306"/>
            <a:ext cx="141256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후불교통카드 신청 </a:t>
            </a:r>
            <a:br>
              <a:rPr lang="en-US" altLang="ko-KR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상세 정보 전송</a:t>
            </a:r>
            <a:br>
              <a:rPr lang="en-US" altLang="ko-KR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kern="0" dirty="0" err="1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일단위</a:t>
            </a: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배치</a:t>
            </a:r>
            <a:r>
              <a:rPr lang="en-US" altLang="ko-KR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29" name="Straight Arrow Connector 102">
            <a:extLst>
              <a:ext uri="{FF2B5EF4-FFF2-40B4-BE49-F238E27FC236}">
                <a16:creationId xmlns:a16="http://schemas.microsoft.com/office/drawing/2014/main" id="{6341CBD5-F25B-4303-9A9A-98905AFBB14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07755" y="3243940"/>
            <a:ext cx="2726998" cy="0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통 125">
            <a:extLst>
              <a:ext uri="{FF2B5EF4-FFF2-40B4-BE49-F238E27FC236}">
                <a16:creationId xmlns:a16="http://schemas.microsoft.com/office/drawing/2014/main" id="{F023350B-5EB7-4603-B212-FDF43CE2E68F}"/>
              </a:ext>
            </a:extLst>
          </p:cNvPr>
          <p:cNvSpPr/>
          <p:nvPr/>
        </p:nvSpPr>
        <p:spPr>
          <a:xfrm rot="5400000">
            <a:off x="4183314" y="2722033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endParaRPr lang="en-US" altLang="ko-KR" sz="900" b="1" i="1" kern="0" dirty="0">
              <a:latin typeface="맑은 고딕"/>
              <a:ea typeface="맑은 고딕" panose="020B0503020000020004" pitchFamily="50" charset="-127"/>
            </a:endParaRPr>
          </a:p>
          <a:p>
            <a:pPr algn="ctr" defTabSz="914361" latinLnBrk="0">
              <a:defRPr/>
            </a:pP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전용선</a:t>
            </a: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+VPN)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EAA730-CB54-44DB-A0E0-BFD493E1E28B}"/>
              </a:ext>
            </a:extLst>
          </p:cNvPr>
          <p:cNvSpPr txBox="1"/>
          <p:nvPr/>
        </p:nvSpPr>
        <p:spPr>
          <a:xfrm>
            <a:off x="6919356" y="3510187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121BC8-A206-4476-8913-E07E04421944}"/>
              </a:ext>
            </a:extLst>
          </p:cNvPr>
          <p:cNvSpPr txBox="1"/>
          <p:nvPr/>
        </p:nvSpPr>
        <p:spPr>
          <a:xfrm>
            <a:off x="6034579" y="3510187"/>
            <a:ext cx="756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(</a:t>
            </a:r>
            <a:r>
              <a:rPr lang="ko-KR" altLang="en-US" sz="1050" b="1" kern="0" dirty="0">
                <a:solidFill>
                  <a:srgbClr val="000000"/>
                </a:solidFill>
              </a:rPr>
              <a:t>카드</a:t>
            </a:r>
            <a:r>
              <a:rPr lang="en-US" altLang="ko-KR" sz="1050" b="1" kern="0" dirty="0">
                <a:solidFill>
                  <a:srgbClr val="000000"/>
                </a:solidFill>
              </a:rPr>
              <a:t>)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37" name="Oval 207">
            <a:extLst>
              <a:ext uri="{FF2B5EF4-FFF2-40B4-BE49-F238E27FC236}">
                <a16:creationId xmlns:a16="http://schemas.microsoft.com/office/drawing/2014/main" id="{0B91BBD6-698F-42BE-8C56-9F84E806D19A}"/>
              </a:ext>
            </a:extLst>
          </p:cNvPr>
          <p:cNvSpPr/>
          <p:nvPr/>
        </p:nvSpPr>
        <p:spPr bwMode="auto">
          <a:xfrm>
            <a:off x="5049797" y="3319542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40" name="Picture 115" descr="Picture37">
            <a:extLst>
              <a:ext uri="{FF2B5EF4-FFF2-40B4-BE49-F238E27FC236}">
                <a16:creationId xmlns:a16="http://schemas.microsoft.com/office/drawing/2014/main" id="{7F25AA1F-07B9-4371-859F-83F0F8B0C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234753" y="2970640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CD803EBC-867C-477E-BE48-29B6BAB59BD1}"/>
              </a:ext>
            </a:extLst>
          </p:cNvPr>
          <p:cNvGrpSpPr/>
          <p:nvPr/>
        </p:nvGrpSpPr>
        <p:grpSpPr>
          <a:xfrm>
            <a:off x="7069380" y="3014708"/>
            <a:ext cx="379452" cy="485941"/>
            <a:chOff x="4792923" y="6582348"/>
            <a:chExt cx="379452" cy="485941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34E88DB-9FF8-4F46-A08B-1402B6493D88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71" name="원통형 70">
                <a:extLst>
                  <a:ext uri="{FF2B5EF4-FFF2-40B4-BE49-F238E27FC236}">
                    <a16:creationId xmlns:a16="http://schemas.microsoft.com/office/drawing/2014/main" id="{6487F8CD-B106-4FC1-A393-5B67C4E940E9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2" name="원통형 71">
                <a:extLst>
                  <a:ext uri="{FF2B5EF4-FFF2-40B4-BE49-F238E27FC236}">
                    <a16:creationId xmlns:a16="http://schemas.microsoft.com/office/drawing/2014/main" id="{3E5FD1E0-A1AE-4825-B5FB-7963E1662062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73" name="원통형 72">
                <a:extLst>
                  <a:ext uri="{FF2B5EF4-FFF2-40B4-BE49-F238E27FC236}">
                    <a16:creationId xmlns:a16="http://schemas.microsoft.com/office/drawing/2014/main" id="{9BE9483D-8820-4BD1-96F2-6BBCAA77F73D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8191A6E-6320-407F-951B-672C2AE4BA57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D715449A-8362-4F4F-92F9-B16A6BCE336D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Group 4">
                <a:extLst>
                  <a:ext uri="{FF2B5EF4-FFF2-40B4-BE49-F238E27FC236}">
                    <a16:creationId xmlns:a16="http://schemas.microsoft.com/office/drawing/2014/main" id="{662DD86D-2D23-4BBE-A68E-A8F88B04B52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67" name="Freeform 5">
                  <a:extLst>
                    <a:ext uri="{FF2B5EF4-FFF2-40B4-BE49-F238E27FC236}">
                      <a16:creationId xmlns:a16="http://schemas.microsoft.com/office/drawing/2014/main" id="{C71F9873-2813-4BE0-8602-68D2587C8F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8" name="Freeform 6">
                  <a:extLst>
                    <a:ext uri="{FF2B5EF4-FFF2-40B4-BE49-F238E27FC236}">
                      <a16:creationId xmlns:a16="http://schemas.microsoft.com/office/drawing/2014/main" id="{605FF645-2F2E-4405-A9C6-5A3D626713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Freeform 7">
                  <a:extLst>
                    <a:ext uri="{FF2B5EF4-FFF2-40B4-BE49-F238E27FC236}">
                      <a16:creationId xmlns:a16="http://schemas.microsoft.com/office/drawing/2014/main" id="{E8134B03-DE95-44E5-8870-95B21E1336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Freeform 8">
                  <a:extLst>
                    <a:ext uri="{FF2B5EF4-FFF2-40B4-BE49-F238E27FC236}">
                      <a16:creationId xmlns:a16="http://schemas.microsoft.com/office/drawing/2014/main" id="{CB42600D-645F-4886-8480-0178B434F6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300C97AF-7251-4353-890B-C68E4ED5B76F}"/>
              </a:ext>
            </a:extLst>
          </p:cNvPr>
          <p:cNvGrpSpPr/>
          <p:nvPr/>
        </p:nvGrpSpPr>
        <p:grpSpPr>
          <a:xfrm>
            <a:off x="3791664" y="2814531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60D8AC86-F66B-4800-B335-075EB3064F0A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47" name="Group 4">
              <a:extLst>
                <a:ext uri="{FF2B5EF4-FFF2-40B4-BE49-F238E27FC236}">
                  <a16:creationId xmlns:a16="http://schemas.microsoft.com/office/drawing/2014/main" id="{ECAA4DD6-375B-4248-AD0A-112CBF93916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3550AB1E-0357-4BC3-8F33-D2E71BC6BA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4CB636B0-B736-4E02-AE56-9795AF1D19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">
                <a:extLst>
                  <a:ext uri="{FF2B5EF4-FFF2-40B4-BE49-F238E27FC236}">
                    <a16:creationId xmlns:a16="http://schemas.microsoft.com/office/drawing/2014/main" id="{B3AF19A7-8408-4849-9BA5-5CCC5283FC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8">
                <a:extLst>
                  <a:ext uri="{FF2B5EF4-FFF2-40B4-BE49-F238E27FC236}">
                    <a16:creationId xmlns:a16="http://schemas.microsoft.com/office/drawing/2014/main" id="{A21A9A5C-F4AB-4A66-8975-E63995C33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5" name="Rectangle: Rounded Corners 57">
            <a:extLst>
              <a:ext uri="{FF2B5EF4-FFF2-40B4-BE49-F238E27FC236}">
                <a16:creationId xmlns:a16="http://schemas.microsoft.com/office/drawing/2014/main" id="{525C6AE6-2870-450C-AE67-B0A193D1FDDC}"/>
              </a:ext>
            </a:extLst>
          </p:cNvPr>
          <p:cNvSpPr/>
          <p:nvPr/>
        </p:nvSpPr>
        <p:spPr bwMode="auto">
          <a:xfrm>
            <a:off x="2103755" y="2838893"/>
            <a:ext cx="1404000" cy="7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카드대행사</a:t>
            </a:r>
          </a:p>
        </p:txBody>
      </p:sp>
      <p:grpSp>
        <p:nvGrpSpPr>
          <p:cNvPr id="74" name="Group 94">
            <a:extLst>
              <a:ext uri="{FF2B5EF4-FFF2-40B4-BE49-F238E27FC236}">
                <a16:creationId xmlns:a16="http://schemas.microsoft.com/office/drawing/2014/main" id="{0C19075D-7506-43B7-8C99-C840E89194D2}"/>
              </a:ext>
            </a:extLst>
          </p:cNvPr>
          <p:cNvGrpSpPr/>
          <p:nvPr/>
        </p:nvGrpSpPr>
        <p:grpSpPr>
          <a:xfrm>
            <a:off x="7632466" y="1298757"/>
            <a:ext cx="2165159" cy="408317"/>
            <a:chOff x="7957077" y="1488357"/>
            <a:chExt cx="2310335" cy="408317"/>
          </a:xfrm>
        </p:grpSpPr>
        <p:cxnSp>
          <p:nvCxnSpPr>
            <p:cNvPr id="75" name="Straight Arrow Connector 95">
              <a:extLst>
                <a:ext uri="{FF2B5EF4-FFF2-40B4-BE49-F238E27FC236}">
                  <a16:creationId xmlns:a16="http://schemas.microsoft.com/office/drawing/2014/main" id="{FE6FA75C-D240-4D1D-AE03-17AB0CAC56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599801"/>
              <a:ext cx="268897" cy="0"/>
            </a:xfrm>
            <a:prstGeom prst="straightConnector1">
              <a:avLst/>
            </a:prstGeom>
            <a:ln w="69850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98">
              <a:extLst>
                <a:ext uri="{FF2B5EF4-FFF2-40B4-BE49-F238E27FC236}">
                  <a16:creationId xmlns:a16="http://schemas.microsoft.com/office/drawing/2014/main" id="{EBD5E91F-5782-4020-899E-EA28349D05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778246"/>
              <a:ext cx="268897" cy="0"/>
            </a:xfrm>
            <a:prstGeom prst="straightConnector1">
              <a:avLst/>
            </a:prstGeom>
            <a:ln w="69850" cmpd="dbl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B00A918-78C9-475B-84AE-2730FBE4CD3B}"/>
                </a:ext>
              </a:extLst>
            </p:cNvPr>
            <p:cNvSpPr txBox="1"/>
            <p:nvPr/>
          </p:nvSpPr>
          <p:spPr>
            <a:xfrm>
              <a:off x="8160097" y="1488357"/>
              <a:ext cx="2107315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주요 데이터 흐름</a:t>
              </a:r>
              <a:r>
                <a:rPr lang="en-US" altLang="ko-KR" sz="900" dirty="0"/>
                <a:t>(CHD, SAD, PII)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그 외 데이터 흐름</a:t>
              </a:r>
            </a:p>
          </p:txBody>
        </p:sp>
      </p:grpSp>
      <p:cxnSp>
        <p:nvCxnSpPr>
          <p:cNvPr id="38" name="꺾인 연결선 99">
            <a:extLst>
              <a:ext uri="{FF2B5EF4-FFF2-40B4-BE49-F238E27FC236}">
                <a16:creationId xmlns:a16="http://schemas.microsoft.com/office/drawing/2014/main" id="{F02681E1-11D9-43AF-A139-EBDDE448A96A}"/>
              </a:ext>
            </a:extLst>
          </p:cNvPr>
          <p:cNvCxnSpPr>
            <a:cxnSpLocks/>
            <a:stCxn id="72" idx="2"/>
            <a:endCxn id="40" idx="3"/>
          </p:cNvCxnSpPr>
          <p:nvPr/>
        </p:nvCxnSpPr>
        <p:spPr>
          <a:xfrm rot="10800000">
            <a:off x="6640602" y="3210941"/>
            <a:ext cx="452259" cy="13607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89436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4.</a:t>
            </a:r>
            <a:r>
              <a:rPr lang="ko-KR" altLang="en-US" sz="2000" dirty="0"/>
              <a:t>후불교통카드 등록</a:t>
            </a:r>
            <a:r>
              <a:rPr lang="en-US" altLang="ko-KR" sz="2000" b="1" dirty="0"/>
              <a:t>(2/2)</a:t>
            </a:r>
            <a:endParaRPr lang="ko-KR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053E1AD-A8E2-48E3-B946-65877B61C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931849"/>
              </p:ext>
            </p:extLst>
          </p:nvPr>
        </p:nvGraphicFramePr>
        <p:xfrm>
          <a:off x="200026" y="1268413"/>
          <a:ext cx="9518490" cy="159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0">
                  <a:extLst>
                    <a:ext uri="{9D8B030D-6E8A-4147-A177-3AD203B41FA5}">
                      <a16:colId xmlns:a16="http://schemas.microsoft.com/office/drawing/2014/main" val="1685022921"/>
                    </a:ext>
                  </a:extLst>
                </a:gridCol>
                <a:gridCol w="1187020">
                  <a:extLst>
                    <a:ext uri="{9D8B030D-6E8A-4147-A177-3AD203B41FA5}">
                      <a16:colId xmlns:a16="http://schemas.microsoft.com/office/drawing/2014/main" val="230308617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1404846473"/>
                    </a:ext>
                  </a:extLst>
                </a:gridCol>
                <a:gridCol w="518490">
                  <a:extLst>
                    <a:ext uri="{9D8B030D-6E8A-4147-A177-3AD203B41FA5}">
                      <a16:colId xmlns:a16="http://schemas.microsoft.com/office/drawing/2014/main" val="25878475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04595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632877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5936505"/>
                    </a:ext>
                  </a:extLst>
                </a:gridCol>
              </a:tblGrid>
              <a:tr h="2743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처리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주요 처리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92414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CHD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SAD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PII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104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후불교통카드 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 상세 정보 전송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신규 신청 카드 중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후불교통카드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기능이 신청된 카드의 상세 정보를 고객확인의무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(KYC)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수행 결과를 포함하여 카드대행사에 전송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후불교통카드 정보는 일단위 배치로 카드대행사에 전달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u="none" dirty="0">
                          <a:solidFill>
                            <a:schemeClr val="tx1"/>
                          </a:solidFill>
                        </a:rPr>
                        <a:t>확인필요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확인필요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907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9C2AE9-DFAA-4A3D-A069-93772F068D87}"/>
              </a:ext>
            </a:extLst>
          </p:cNvPr>
          <p:cNvSpPr txBox="1"/>
          <p:nvPr/>
        </p:nvSpPr>
        <p:spPr>
          <a:xfrm>
            <a:off x="7396047" y="1007966"/>
            <a:ext cx="231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※ </a:t>
            </a:r>
            <a:r>
              <a:rPr lang="en-US" altLang="ko-KR" sz="1050" b="1" u="sng" dirty="0"/>
              <a:t>ⓔ</a:t>
            </a:r>
            <a:r>
              <a:rPr lang="en-US" altLang="ko-KR" sz="1000" b="1" u="sng" dirty="0"/>
              <a:t>: </a:t>
            </a:r>
            <a:r>
              <a:rPr lang="ko-KR" altLang="en-US" sz="1000" b="1" u="sng" dirty="0"/>
              <a:t>암호화 적용</a:t>
            </a:r>
            <a:r>
              <a:rPr lang="en-US" altLang="ko-KR" sz="1000" b="1" u="sng" dirty="0"/>
              <a:t>, </a:t>
            </a:r>
            <a:r>
              <a:rPr lang="en-US" altLang="ko-KR" sz="1050" b="1" u="sng" dirty="0"/>
              <a:t>ⓜ</a:t>
            </a:r>
            <a:r>
              <a:rPr lang="en-US" altLang="ko-KR" sz="1000" b="1" u="sng" dirty="0"/>
              <a:t>: </a:t>
            </a:r>
            <a:r>
              <a:rPr lang="ko-KR" altLang="en-US" sz="1000" b="1" u="sng" dirty="0" err="1"/>
              <a:t>마스킹</a:t>
            </a:r>
            <a:r>
              <a:rPr lang="ko-KR" altLang="en-US" sz="1000" b="1" u="sng" dirty="0"/>
              <a:t> 적용</a:t>
            </a:r>
            <a:r>
              <a:rPr lang="en-US" altLang="ko-KR" sz="1000" b="1" u="sng" dirty="0"/>
              <a:t> 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6387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5.</a:t>
            </a:r>
            <a:r>
              <a:rPr lang="ko-KR" altLang="en-US" sz="2000" dirty="0"/>
              <a:t>승인</a:t>
            </a:r>
            <a:r>
              <a:rPr lang="en-US" altLang="ko-KR" sz="2000" dirty="0"/>
              <a:t>(</a:t>
            </a:r>
            <a:r>
              <a:rPr lang="ko-KR" altLang="en-US" sz="2000" dirty="0"/>
              <a:t>국내</a:t>
            </a:r>
            <a:r>
              <a:rPr lang="en-US" altLang="ko-KR" sz="2000" dirty="0"/>
              <a:t>/</a:t>
            </a:r>
            <a:r>
              <a:rPr lang="ko-KR" altLang="en-US" sz="2000" dirty="0"/>
              <a:t>해외</a:t>
            </a:r>
            <a:r>
              <a:rPr lang="en-US" altLang="ko-KR" sz="2000" dirty="0"/>
              <a:t>)</a:t>
            </a:r>
            <a:r>
              <a:rPr lang="en-US" altLang="ko-KR" sz="2000" b="1" dirty="0"/>
              <a:t>(1/2)</a:t>
            </a:r>
            <a:endParaRPr lang="ko-KR" altLang="en-US" b="1" dirty="0"/>
          </a:p>
        </p:txBody>
      </p:sp>
      <p:sp>
        <p:nvSpPr>
          <p:cNvPr id="147" name="구름 106">
            <a:extLst>
              <a:ext uri="{FF2B5EF4-FFF2-40B4-BE49-F238E27FC236}">
                <a16:creationId xmlns:a16="http://schemas.microsoft.com/office/drawing/2014/main" id="{57E50DD9-1D43-49F6-A6CA-48930E98813F}"/>
              </a:ext>
            </a:extLst>
          </p:cNvPr>
          <p:cNvSpPr/>
          <p:nvPr/>
        </p:nvSpPr>
        <p:spPr>
          <a:xfrm>
            <a:off x="1564029" y="3472406"/>
            <a:ext cx="1188000" cy="718740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endParaRPr kumimoji="1" lang="ko-KR" altLang="en-US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: Rounded Corners 103">
            <a:extLst>
              <a:ext uri="{FF2B5EF4-FFF2-40B4-BE49-F238E27FC236}">
                <a16:creationId xmlns:a16="http://schemas.microsoft.com/office/drawing/2014/main" id="{EEE959D8-092C-4675-8811-1E6457BC669C}"/>
              </a:ext>
            </a:extLst>
          </p:cNvPr>
          <p:cNvSpPr/>
          <p:nvPr/>
        </p:nvSpPr>
        <p:spPr bwMode="auto">
          <a:xfrm>
            <a:off x="7334189" y="2163253"/>
            <a:ext cx="1946282" cy="2877270"/>
          </a:xfrm>
          <a:prstGeom prst="roundRect">
            <a:avLst>
              <a:gd name="adj" fmla="val 800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</a:p>
        </p:txBody>
      </p:sp>
      <p:cxnSp>
        <p:nvCxnSpPr>
          <p:cNvPr id="5" name="Connector: Elbow 26">
            <a:extLst>
              <a:ext uri="{FF2B5EF4-FFF2-40B4-BE49-F238E27FC236}">
                <a16:creationId xmlns:a16="http://schemas.microsoft.com/office/drawing/2014/main" id="{EE941BA9-7383-474E-B8BF-E8A3586EDCD6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684690" y="3061679"/>
            <a:ext cx="2052000" cy="2644"/>
          </a:xfrm>
          <a:prstGeom prst="bentConnector3">
            <a:avLst>
              <a:gd name="adj1" fmla="val 50000"/>
            </a:avLst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02">
            <a:extLst>
              <a:ext uri="{FF2B5EF4-FFF2-40B4-BE49-F238E27FC236}">
                <a16:creationId xmlns:a16="http://schemas.microsoft.com/office/drawing/2014/main" id="{C49CE9A3-AFCB-4919-85AA-C813ABBC6BFA}"/>
              </a:ext>
            </a:extLst>
          </p:cNvPr>
          <p:cNvCxnSpPr>
            <a:cxnSpLocks/>
          </p:cNvCxnSpPr>
          <p:nvPr/>
        </p:nvCxnSpPr>
        <p:spPr bwMode="auto">
          <a:xfrm flipV="1">
            <a:off x="5684690" y="2927279"/>
            <a:ext cx="2052000" cy="0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원통 125">
            <a:extLst>
              <a:ext uri="{FF2B5EF4-FFF2-40B4-BE49-F238E27FC236}">
                <a16:creationId xmlns:a16="http://schemas.microsoft.com/office/drawing/2014/main" id="{85F0A462-FE4A-4DD1-A4BB-C63BED385DDF}"/>
              </a:ext>
            </a:extLst>
          </p:cNvPr>
          <p:cNvSpPr/>
          <p:nvPr/>
        </p:nvSpPr>
        <p:spPr>
          <a:xfrm rot="5400000">
            <a:off x="6502270" y="2481716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endParaRPr lang="en-US" altLang="ko-KR" sz="900" b="1" i="1" kern="0" dirty="0">
              <a:latin typeface="맑은 고딕"/>
              <a:ea typeface="맑은 고딕" panose="020B0503020000020004" pitchFamily="50" charset="-127"/>
            </a:endParaRPr>
          </a:p>
          <a:p>
            <a:pPr algn="ctr" defTabSz="914361" latinLnBrk="0">
              <a:defRPr/>
            </a:pP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전용선</a:t>
            </a: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+VPN)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B84816-0C4B-40F7-80CC-55D49AE049F6}"/>
              </a:ext>
            </a:extLst>
          </p:cNvPr>
          <p:cNvSpPr txBox="1"/>
          <p:nvPr/>
        </p:nvSpPr>
        <p:spPr>
          <a:xfrm>
            <a:off x="8448372" y="3203195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D394B-86FD-48CB-9BD9-D10CD736FF35}"/>
              </a:ext>
            </a:extLst>
          </p:cNvPr>
          <p:cNvSpPr txBox="1"/>
          <p:nvPr/>
        </p:nvSpPr>
        <p:spPr>
          <a:xfrm>
            <a:off x="8448201" y="4623665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14" name="Straight Arrow Connector 201">
            <a:extLst>
              <a:ext uri="{FF2B5EF4-FFF2-40B4-BE49-F238E27FC236}">
                <a16:creationId xmlns:a16="http://schemas.microsoft.com/office/drawing/2014/main" id="{F4EF74D9-F5C3-49F8-BF0F-DFB5830DB772}"/>
              </a:ext>
            </a:extLst>
          </p:cNvPr>
          <p:cNvCxnSpPr>
            <a:cxnSpLocks/>
          </p:cNvCxnSpPr>
          <p:nvPr/>
        </p:nvCxnSpPr>
        <p:spPr bwMode="auto">
          <a:xfrm flipH="1">
            <a:off x="7966522" y="3413465"/>
            <a:ext cx="171" cy="792135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9FF633-FBC9-4D7C-AA09-5638922E1F1B}"/>
              </a:ext>
            </a:extLst>
          </p:cNvPr>
          <p:cNvSpPr txBox="1"/>
          <p:nvPr/>
        </p:nvSpPr>
        <p:spPr>
          <a:xfrm>
            <a:off x="7563595" y="3241295"/>
            <a:ext cx="756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(</a:t>
            </a:r>
            <a:r>
              <a:rPr lang="ko-KR" altLang="en-US" sz="1050" b="1" kern="0" dirty="0">
                <a:solidFill>
                  <a:srgbClr val="000000"/>
                </a:solidFill>
              </a:rPr>
              <a:t>카드</a:t>
            </a:r>
            <a:r>
              <a:rPr lang="en-US" altLang="ko-KR" sz="1050" b="1" kern="0" dirty="0">
                <a:solidFill>
                  <a:srgbClr val="000000"/>
                </a:solidFill>
              </a:rPr>
              <a:t>)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16" name="Oval 207">
            <a:extLst>
              <a:ext uri="{FF2B5EF4-FFF2-40B4-BE49-F238E27FC236}">
                <a16:creationId xmlns:a16="http://schemas.microsoft.com/office/drawing/2014/main" id="{83304A28-56D2-4B11-86E7-C9B6F4A5BEA7}"/>
              </a:ext>
            </a:extLst>
          </p:cNvPr>
          <p:cNvSpPr/>
          <p:nvPr/>
        </p:nvSpPr>
        <p:spPr bwMode="auto">
          <a:xfrm>
            <a:off x="7191983" y="2621053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7" name="Oval 208">
            <a:extLst>
              <a:ext uri="{FF2B5EF4-FFF2-40B4-BE49-F238E27FC236}">
                <a16:creationId xmlns:a16="http://schemas.microsoft.com/office/drawing/2014/main" id="{E8F72888-A46C-40DF-BD5C-A8CF2FF8015A}"/>
              </a:ext>
            </a:extLst>
          </p:cNvPr>
          <p:cNvSpPr/>
          <p:nvPr/>
        </p:nvSpPr>
        <p:spPr bwMode="auto">
          <a:xfrm>
            <a:off x="7676456" y="3612871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72F8858E-7DF9-438E-A9BC-31BD3B2D4D47}"/>
              </a:ext>
            </a:extLst>
          </p:cNvPr>
          <p:cNvGrpSpPr/>
          <p:nvPr/>
        </p:nvGrpSpPr>
        <p:grpSpPr>
          <a:xfrm>
            <a:off x="535346" y="2598576"/>
            <a:ext cx="798617" cy="882237"/>
            <a:chOff x="535346" y="4134111"/>
            <a:chExt cx="798617" cy="882237"/>
          </a:xfrm>
        </p:grpSpPr>
        <p:pic>
          <p:nvPicPr>
            <p:cNvPr id="3" name="Picture 16" descr="Customer, person, people, woman, user, client Free Icon of Vista People  Icons">
              <a:extLst>
                <a:ext uri="{FF2B5EF4-FFF2-40B4-BE49-F238E27FC236}">
                  <a16:creationId xmlns:a16="http://schemas.microsoft.com/office/drawing/2014/main" id="{24927B4F-2307-4F06-B8EF-FF587B450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394" y="4134111"/>
              <a:ext cx="636921" cy="636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210">
              <a:extLst>
                <a:ext uri="{FF2B5EF4-FFF2-40B4-BE49-F238E27FC236}">
                  <a16:creationId xmlns:a16="http://schemas.microsoft.com/office/drawing/2014/main" id="{637FCEFE-6083-4B5A-AB46-842226B37274}"/>
                </a:ext>
              </a:extLst>
            </p:cNvPr>
            <p:cNvSpPr/>
            <p:nvPr/>
          </p:nvSpPr>
          <p:spPr>
            <a:xfrm>
              <a:off x="535346" y="4754738"/>
              <a:ext cx="7986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카드고객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77E1FF9-1B98-4EB8-9C83-B037AC2D4F83}"/>
              </a:ext>
            </a:extLst>
          </p:cNvPr>
          <p:cNvSpPr txBox="1"/>
          <p:nvPr/>
        </p:nvSpPr>
        <p:spPr>
          <a:xfrm>
            <a:off x="7613139" y="4660988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29" name="Oval 230">
            <a:extLst>
              <a:ext uri="{FF2B5EF4-FFF2-40B4-BE49-F238E27FC236}">
                <a16:creationId xmlns:a16="http://schemas.microsoft.com/office/drawing/2014/main" id="{BA53E669-24AA-49B9-B547-190ED150F105}"/>
              </a:ext>
            </a:extLst>
          </p:cNvPr>
          <p:cNvSpPr/>
          <p:nvPr/>
        </p:nvSpPr>
        <p:spPr bwMode="auto">
          <a:xfrm>
            <a:off x="7201113" y="3166309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30" name="Picture 115" descr="Picture37">
            <a:extLst>
              <a:ext uri="{FF2B5EF4-FFF2-40B4-BE49-F238E27FC236}">
                <a16:creationId xmlns:a16="http://schemas.microsoft.com/office/drawing/2014/main" id="{139EB213-C692-4BFD-83C0-0C957BCB2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3683" y="2730323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15" descr="Picture37">
            <a:extLst>
              <a:ext uri="{FF2B5EF4-FFF2-40B4-BE49-F238E27FC236}">
                <a16:creationId xmlns:a16="http://schemas.microsoft.com/office/drawing/2014/main" id="{717A7BA1-E0DC-466D-BB94-844BC2A5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763683" y="4172182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83F2C90D-FDF9-44F2-9CF5-EC57A65E3263}"/>
              </a:ext>
            </a:extLst>
          </p:cNvPr>
          <p:cNvGrpSpPr/>
          <p:nvPr/>
        </p:nvGrpSpPr>
        <p:grpSpPr>
          <a:xfrm>
            <a:off x="8598396" y="2698191"/>
            <a:ext cx="379452" cy="485941"/>
            <a:chOff x="4792923" y="6582348"/>
            <a:chExt cx="379452" cy="48594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9E2EB99-1E80-4A28-99B5-192CEAEEC0FC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41" name="원통형 40">
                <a:extLst>
                  <a:ext uri="{FF2B5EF4-FFF2-40B4-BE49-F238E27FC236}">
                    <a16:creationId xmlns:a16="http://schemas.microsoft.com/office/drawing/2014/main" id="{F2D3204A-8145-4B8A-AB10-637741538D4E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" name="원통형 41">
                <a:extLst>
                  <a:ext uri="{FF2B5EF4-FFF2-40B4-BE49-F238E27FC236}">
                    <a16:creationId xmlns:a16="http://schemas.microsoft.com/office/drawing/2014/main" id="{A90BA16A-98FE-47F0-8078-E658424FDB37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3" name="원통형 42">
                <a:extLst>
                  <a:ext uri="{FF2B5EF4-FFF2-40B4-BE49-F238E27FC236}">
                    <a16:creationId xmlns:a16="http://schemas.microsoft.com/office/drawing/2014/main" id="{940E874E-36B7-44ED-BB25-1686C38DF539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94B32B1-8A25-4EA7-B1B7-29BA61A3DBB6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2237978-C6D2-4F8A-B41A-214859B97B25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C5E6E322-A2B3-4200-953D-3123A93015F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37" name="Freeform 5">
                  <a:extLst>
                    <a:ext uri="{FF2B5EF4-FFF2-40B4-BE49-F238E27FC236}">
                      <a16:creationId xmlns:a16="http://schemas.microsoft.com/office/drawing/2014/main" id="{0D011F2D-A1FC-4A12-8685-6319E1E16A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D03E16F7-55AE-492E-8295-8EE5F30551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7">
                  <a:extLst>
                    <a:ext uri="{FF2B5EF4-FFF2-40B4-BE49-F238E27FC236}">
                      <a16:creationId xmlns:a16="http://schemas.microsoft.com/office/drawing/2014/main" id="{81E4B480-401A-46BA-99A7-62FE75356C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8">
                  <a:extLst>
                    <a:ext uri="{FF2B5EF4-FFF2-40B4-BE49-F238E27FC236}">
                      <a16:creationId xmlns:a16="http://schemas.microsoft.com/office/drawing/2014/main" id="{10109418-4C56-455F-80D8-FF24867A82F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447B96D-B516-4870-A44F-04C5FDC75652}"/>
              </a:ext>
            </a:extLst>
          </p:cNvPr>
          <p:cNvGrpSpPr/>
          <p:nvPr/>
        </p:nvGrpSpPr>
        <p:grpSpPr>
          <a:xfrm>
            <a:off x="8611364" y="4081117"/>
            <a:ext cx="379452" cy="485941"/>
            <a:chOff x="4792923" y="6582348"/>
            <a:chExt cx="379452" cy="485941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0C77EE8E-C91B-41F0-89C8-EBB244037666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53" name="원통형 52">
                <a:extLst>
                  <a:ext uri="{FF2B5EF4-FFF2-40B4-BE49-F238E27FC236}">
                    <a16:creationId xmlns:a16="http://schemas.microsoft.com/office/drawing/2014/main" id="{3C2ADD46-F896-4B20-A2A3-32316E583EF6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4" name="원통형 53">
                <a:extLst>
                  <a:ext uri="{FF2B5EF4-FFF2-40B4-BE49-F238E27FC236}">
                    <a16:creationId xmlns:a16="http://schemas.microsoft.com/office/drawing/2014/main" id="{E60566A1-F9EA-46B0-AED2-ACDD9E745008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원통형 54">
                <a:extLst>
                  <a:ext uri="{FF2B5EF4-FFF2-40B4-BE49-F238E27FC236}">
                    <a16:creationId xmlns:a16="http://schemas.microsoft.com/office/drawing/2014/main" id="{847B7D3F-EA91-44A2-97F3-95311C1745E9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68C386E-9F5A-4F9E-9D2B-B5F6C9AD92D2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69F3F955-BAEC-4F6B-881B-2065796989E7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Group 4">
                <a:extLst>
                  <a:ext uri="{FF2B5EF4-FFF2-40B4-BE49-F238E27FC236}">
                    <a16:creationId xmlns:a16="http://schemas.microsoft.com/office/drawing/2014/main" id="{CE8FF0EF-2F63-41C8-BE5A-0F7CEC17EDC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49" name="Freeform 5">
                  <a:extLst>
                    <a:ext uri="{FF2B5EF4-FFF2-40B4-BE49-F238E27FC236}">
                      <a16:creationId xmlns:a16="http://schemas.microsoft.com/office/drawing/2014/main" id="{4EA7897F-B710-4D28-9041-0F85624F17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Freeform 6">
                  <a:extLst>
                    <a:ext uri="{FF2B5EF4-FFF2-40B4-BE49-F238E27FC236}">
                      <a16:creationId xmlns:a16="http://schemas.microsoft.com/office/drawing/2014/main" id="{BAEC38AE-6BBF-499E-84D8-D8A212A9196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355FE7F6-9E44-40AD-8F34-5549912019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Freeform 8">
                  <a:extLst>
                    <a:ext uri="{FF2B5EF4-FFF2-40B4-BE49-F238E27FC236}">
                      <a16:creationId xmlns:a16="http://schemas.microsoft.com/office/drawing/2014/main" id="{653F69C8-8673-4BFC-87BE-494464E5CC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50C5819-B5D6-4856-86E8-F5E6F73D4595}"/>
              </a:ext>
            </a:extLst>
          </p:cNvPr>
          <p:cNvGrpSpPr/>
          <p:nvPr/>
        </p:nvGrpSpPr>
        <p:grpSpPr>
          <a:xfrm>
            <a:off x="6133480" y="2574214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07222671-0025-4F75-A605-2FE27BCFFABA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59" name="Group 4">
              <a:extLst>
                <a:ext uri="{FF2B5EF4-FFF2-40B4-BE49-F238E27FC236}">
                  <a16:creationId xmlns:a16="http://schemas.microsoft.com/office/drawing/2014/main" id="{338E4C05-F812-447F-AB3C-BE4674BF52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60" name="Freeform 5">
                <a:extLst>
                  <a:ext uri="{FF2B5EF4-FFF2-40B4-BE49-F238E27FC236}">
                    <a16:creationId xmlns:a16="http://schemas.microsoft.com/office/drawing/2014/main" id="{1FCA426A-4933-4EDC-8765-B25DF55596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">
                <a:extLst>
                  <a:ext uri="{FF2B5EF4-FFF2-40B4-BE49-F238E27FC236}">
                    <a16:creationId xmlns:a16="http://schemas.microsoft.com/office/drawing/2014/main" id="{E9E374A2-5300-4C85-BC07-51B8D09BEF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7">
                <a:extLst>
                  <a:ext uri="{FF2B5EF4-FFF2-40B4-BE49-F238E27FC236}">
                    <a16:creationId xmlns:a16="http://schemas.microsoft.com/office/drawing/2014/main" id="{EA3C7654-6B88-4588-BCF9-28C8F6BBD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8">
                <a:extLst>
                  <a:ext uri="{FF2B5EF4-FFF2-40B4-BE49-F238E27FC236}">
                    <a16:creationId xmlns:a16="http://schemas.microsoft.com/office/drawing/2014/main" id="{6D53D7A8-357F-4ED0-A702-066F7B459E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64" name="Rectangle: Rounded Corners 57">
            <a:extLst>
              <a:ext uri="{FF2B5EF4-FFF2-40B4-BE49-F238E27FC236}">
                <a16:creationId xmlns:a16="http://schemas.microsoft.com/office/drawing/2014/main" id="{65FD15FD-230F-46E8-B274-1BFCC2E59DCF}"/>
              </a:ext>
            </a:extLst>
          </p:cNvPr>
          <p:cNvSpPr/>
          <p:nvPr/>
        </p:nvSpPr>
        <p:spPr bwMode="auto">
          <a:xfrm>
            <a:off x="4255071" y="2598576"/>
            <a:ext cx="1404000" cy="7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카드대행사</a:t>
            </a:r>
          </a:p>
        </p:txBody>
      </p:sp>
      <p:sp>
        <p:nvSpPr>
          <p:cNvPr id="79" name="Rectangle 99">
            <a:extLst>
              <a:ext uri="{FF2B5EF4-FFF2-40B4-BE49-F238E27FC236}">
                <a16:creationId xmlns:a16="http://schemas.microsoft.com/office/drawing/2014/main" id="{0F7C883B-64DD-4858-A01A-9E606B46B6F0}"/>
              </a:ext>
            </a:extLst>
          </p:cNvPr>
          <p:cNvSpPr/>
          <p:nvPr/>
        </p:nvSpPr>
        <p:spPr>
          <a:xfrm>
            <a:off x="6052074" y="3175192"/>
            <a:ext cx="1130438" cy="2616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 승인 요청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TextBox 213">
            <a:extLst>
              <a:ext uri="{FF2B5EF4-FFF2-40B4-BE49-F238E27FC236}">
                <a16:creationId xmlns:a16="http://schemas.microsoft.com/office/drawing/2014/main" id="{61AD12A3-983A-4B8B-B92A-AD31DAAB005D}"/>
              </a:ext>
            </a:extLst>
          </p:cNvPr>
          <p:cNvSpPr txBox="1"/>
          <p:nvPr/>
        </p:nvSpPr>
        <p:spPr>
          <a:xfrm>
            <a:off x="4051862" y="3391106"/>
            <a:ext cx="195786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50" b="1" dirty="0"/>
              <a:t>카드 승인 대행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카드 사용 요청 수신</a:t>
            </a:r>
            <a:r>
              <a:rPr lang="en-US" altLang="ko-KR" sz="1050" dirty="0"/>
              <a:t>/</a:t>
            </a:r>
            <a:r>
              <a:rPr lang="ko-KR" altLang="en-US" sz="1050" dirty="0"/>
              <a:t>전달 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비상시 대행 승인 처리</a:t>
            </a:r>
            <a:endParaRPr lang="en-US" altLang="ko-KR" sz="105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86E7A72-1602-4672-887D-E0097D5412D7}"/>
              </a:ext>
            </a:extLst>
          </p:cNvPr>
          <p:cNvSpPr/>
          <p:nvPr/>
        </p:nvSpPr>
        <p:spPr>
          <a:xfrm>
            <a:off x="1771760" y="3595469"/>
            <a:ext cx="792000" cy="180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vert="horz" lIns="0" tIns="0" rIns="0" bIns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2" eaLnBrk="0" hangingPunct="0">
              <a:lnSpc>
                <a:spcPct val="110000"/>
              </a:lnSpc>
              <a:defRPr/>
            </a:pPr>
            <a:r>
              <a:rPr kumimoji="0" lang="ko-KR" altLang="en-US" sz="1050" b="1" i="1" kern="0" spc="-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전자상거래</a:t>
            </a:r>
            <a:endParaRPr kumimoji="0" lang="ko-KR" altLang="en-US" sz="1050" i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cxnSp>
        <p:nvCxnSpPr>
          <p:cNvPr id="131" name="직선 화살표 연결선 103">
            <a:extLst>
              <a:ext uri="{FF2B5EF4-FFF2-40B4-BE49-F238E27FC236}">
                <a16:creationId xmlns:a16="http://schemas.microsoft.com/office/drawing/2014/main" id="{282D24DF-8FDB-4588-9DA3-367D3DBFE474}"/>
              </a:ext>
            </a:extLst>
          </p:cNvPr>
          <p:cNvCxnSpPr>
            <a:cxnSpLocks/>
            <a:stCxn id="129" idx="2"/>
            <a:endCxn id="158" idx="0"/>
          </p:cNvCxnSpPr>
          <p:nvPr/>
        </p:nvCxnSpPr>
        <p:spPr bwMode="auto">
          <a:xfrm>
            <a:off x="2167760" y="3776194"/>
            <a:ext cx="0" cy="100028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rgbClr val="33333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C6C4311-0738-4CA4-9873-3A505DB0E169}"/>
              </a:ext>
            </a:extLst>
          </p:cNvPr>
          <p:cNvSpPr>
            <a:spLocks noChangeAspect="1"/>
          </p:cNvSpPr>
          <p:nvPr/>
        </p:nvSpPr>
        <p:spPr>
          <a:xfrm>
            <a:off x="1726692" y="2608330"/>
            <a:ext cx="832125" cy="396000"/>
          </a:xfrm>
          <a:prstGeom prst="rect">
            <a:avLst/>
          </a:prstGeom>
          <a:solidFill>
            <a:srgbClr val="FFFFFF"/>
          </a:solidFill>
          <a:ln w="9525">
            <a:noFill/>
            <a:prstDash val="dash"/>
            <a:miter lim="800000"/>
            <a:headEnd/>
            <a:tailEnd/>
          </a:ln>
        </p:spPr>
        <p:txBody>
          <a:bodyPr vert="horz" lIns="0" tIns="0" rIns="0" bIns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2" eaLnBrk="0" hangingPunct="0">
              <a:lnSpc>
                <a:spcPct val="110000"/>
              </a:lnSpc>
              <a:defRPr/>
            </a:pPr>
            <a:r>
              <a:rPr kumimoji="0" lang="ko-KR" altLang="en-US" sz="1000" b="1" i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가맹점 단말</a:t>
            </a:r>
            <a:endParaRPr kumimoji="0" lang="en-US" altLang="ko-KR" sz="1000" b="1" i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868682" eaLnBrk="0" hangingPunct="0">
              <a:lnSpc>
                <a:spcPct val="110000"/>
              </a:lnSpc>
              <a:defRPr/>
            </a:pPr>
            <a:r>
              <a:rPr kumimoji="0" lang="en-US" altLang="ko-KR" sz="1000" b="1" i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000" b="1" i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카드리더기</a:t>
            </a:r>
            <a:r>
              <a:rPr kumimoji="0" lang="en-US" altLang="ko-KR" sz="1000" b="1" i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000" b="1" i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Rectangle: Rounded Corners 76">
            <a:extLst>
              <a:ext uri="{FF2B5EF4-FFF2-40B4-BE49-F238E27FC236}">
                <a16:creationId xmlns:a16="http://schemas.microsoft.com/office/drawing/2014/main" id="{41D921D0-F632-4C9C-A441-1C6D4CCB8485}"/>
              </a:ext>
            </a:extLst>
          </p:cNvPr>
          <p:cNvSpPr/>
          <p:nvPr/>
        </p:nvSpPr>
        <p:spPr bwMode="auto">
          <a:xfrm>
            <a:off x="2935895" y="2598576"/>
            <a:ext cx="1071076" cy="756000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36000" tIns="36000" rIns="36000" bIns="36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>
              <a:lnSpc>
                <a:spcPct val="120000"/>
              </a:lnSpc>
            </a:pPr>
            <a:r>
              <a:rPr lang="en-US" altLang="ko-KR" sz="1100" b="1" i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VAN</a:t>
            </a:r>
            <a:r>
              <a:rPr lang="ko-KR" altLang="en-US" sz="1100" b="1" i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사</a:t>
            </a:r>
            <a:r>
              <a:rPr lang="en-US" altLang="ko-KR" sz="1100" b="1" i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algn="ctr" latinLnBrk="0">
              <a:lnSpc>
                <a:spcPct val="120000"/>
              </a:lnSpc>
            </a:pPr>
            <a:r>
              <a:rPr lang="ko-KR" altLang="en-US" sz="1100" b="1" i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국제브랜드사</a:t>
            </a:r>
          </a:p>
        </p:txBody>
      </p:sp>
      <p:cxnSp>
        <p:nvCxnSpPr>
          <p:cNvPr id="136" name="직선 화살표 연결선 34">
            <a:extLst>
              <a:ext uri="{FF2B5EF4-FFF2-40B4-BE49-F238E27FC236}">
                <a16:creationId xmlns:a16="http://schemas.microsoft.com/office/drawing/2014/main" id="{835623D2-93A5-4A8C-8588-9A974B26C30D}"/>
              </a:ext>
            </a:extLst>
          </p:cNvPr>
          <p:cNvCxnSpPr>
            <a:cxnSpLocks/>
            <a:stCxn id="147" idx="0"/>
            <a:endCxn id="135" idx="1"/>
          </p:cNvCxnSpPr>
          <p:nvPr/>
        </p:nvCxnSpPr>
        <p:spPr bwMode="auto">
          <a:xfrm flipV="1">
            <a:off x="2751039" y="2976576"/>
            <a:ext cx="184856" cy="855200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CF0CF452-0286-456F-90D2-5E046A30D516}"/>
              </a:ext>
            </a:extLst>
          </p:cNvPr>
          <p:cNvCxnSpPr>
            <a:cxnSpLocks/>
            <a:stCxn id="149" idx="3"/>
            <a:endCxn id="135" idx="1"/>
          </p:cNvCxnSpPr>
          <p:nvPr/>
        </p:nvCxnSpPr>
        <p:spPr bwMode="auto">
          <a:xfrm>
            <a:off x="2369547" y="2200422"/>
            <a:ext cx="566348" cy="776154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0FCE524E-1B0F-425E-860B-585F1CC4C46A}"/>
              </a:ext>
            </a:extLst>
          </p:cNvPr>
          <p:cNvCxnSpPr>
            <a:cxnSpLocks/>
            <a:stCxn id="135" idx="3"/>
            <a:endCxn id="64" idx="1"/>
          </p:cNvCxnSpPr>
          <p:nvPr/>
        </p:nvCxnSpPr>
        <p:spPr bwMode="auto">
          <a:xfrm>
            <a:off x="4006971" y="2976576"/>
            <a:ext cx="248100" cy="0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9" name="그림 14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8ADB8897-F578-4372-880A-EA4993C710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12" y="1817478"/>
            <a:ext cx="423035" cy="765888"/>
          </a:xfrm>
          <a:prstGeom prst="rect">
            <a:avLst/>
          </a:prstGeom>
        </p:spPr>
      </p:pic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23D4610D-F240-4CB1-B951-CC23A2CE309A}"/>
              </a:ext>
            </a:extLst>
          </p:cNvPr>
          <p:cNvCxnSpPr>
            <a:cxnSpLocks/>
            <a:stCxn id="3" idx="3"/>
            <a:endCxn id="149" idx="1"/>
          </p:cNvCxnSpPr>
          <p:nvPr/>
        </p:nvCxnSpPr>
        <p:spPr bwMode="auto">
          <a:xfrm flipV="1">
            <a:off x="1329315" y="2200422"/>
            <a:ext cx="617197" cy="716615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7E580288-BEAA-465C-9028-5B661D6023F7}"/>
              </a:ext>
            </a:extLst>
          </p:cNvPr>
          <p:cNvCxnSpPr>
            <a:cxnSpLocks/>
            <a:stCxn id="3" idx="3"/>
            <a:endCxn id="147" idx="2"/>
          </p:cNvCxnSpPr>
          <p:nvPr/>
        </p:nvCxnSpPr>
        <p:spPr bwMode="auto">
          <a:xfrm>
            <a:off x="1329315" y="2917037"/>
            <a:ext cx="238399" cy="914739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86E7A72-1602-4672-887D-E0097D5412D7}"/>
              </a:ext>
            </a:extLst>
          </p:cNvPr>
          <p:cNvSpPr/>
          <p:nvPr/>
        </p:nvSpPr>
        <p:spPr>
          <a:xfrm>
            <a:off x="1771760" y="3876222"/>
            <a:ext cx="792000" cy="1807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vert="horz" lIns="0" tIns="0" rIns="0" bIns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2" eaLnBrk="0" hangingPunct="0">
              <a:lnSpc>
                <a:spcPct val="110000"/>
              </a:lnSpc>
              <a:defRPr/>
            </a:pPr>
            <a:r>
              <a:rPr kumimoji="0" lang="en-US" altLang="ko-KR" sz="1050" b="1" i="1" kern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itchFamily="50" charset="-127"/>
              </a:rPr>
              <a:t>PG</a:t>
            </a:r>
            <a:r>
              <a:rPr kumimoji="0" lang="ko-KR" altLang="en-US" sz="1050" b="1" i="1" kern="0" spc="-1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</a:t>
            </a:r>
            <a:endParaRPr kumimoji="0" lang="ko-KR" altLang="en-US" sz="1050" i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D7B9E4F-F16B-4536-BF72-3F9A8B134D66}"/>
              </a:ext>
            </a:extLst>
          </p:cNvPr>
          <p:cNvSpPr txBox="1"/>
          <p:nvPr/>
        </p:nvSpPr>
        <p:spPr>
          <a:xfrm>
            <a:off x="1257995" y="3274814"/>
            <a:ext cx="66930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On-Line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4A75E35-306D-44DC-8177-84A96DE9457A}"/>
              </a:ext>
            </a:extLst>
          </p:cNvPr>
          <p:cNvSpPr txBox="1"/>
          <p:nvPr/>
        </p:nvSpPr>
        <p:spPr>
          <a:xfrm>
            <a:off x="1237730" y="2371003"/>
            <a:ext cx="669301" cy="2462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Off-Line</a:t>
            </a:r>
          </a:p>
        </p:txBody>
      </p:sp>
      <p:grpSp>
        <p:nvGrpSpPr>
          <p:cNvPr id="169" name="Group 94">
            <a:extLst>
              <a:ext uri="{FF2B5EF4-FFF2-40B4-BE49-F238E27FC236}">
                <a16:creationId xmlns:a16="http://schemas.microsoft.com/office/drawing/2014/main" id="{BC3D2928-1B20-4817-9619-6F16C6A0D515}"/>
              </a:ext>
            </a:extLst>
          </p:cNvPr>
          <p:cNvGrpSpPr/>
          <p:nvPr/>
        </p:nvGrpSpPr>
        <p:grpSpPr>
          <a:xfrm>
            <a:off x="7632466" y="1298757"/>
            <a:ext cx="2165159" cy="408317"/>
            <a:chOff x="7957077" y="1488357"/>
            <a:chExt cx="2310335" cy="408317"/>
          </a:xfrm>
        </p:grpSpPr>
        <p:cxnSp>
          <p:nvCxnSpPr>
            <p:cNvPr id="170" name="Straight Arrow Connector 95">
              <a:extLst>
                <a:ext uri="{FF2B5EF4-FFF2-40B4-BE49-F238E27FC236}">
                  <a16:creationId xmlns:a16="http://schemas.microsoft.com/office/drawing/2014/main" id="{71CEEA7C-DA8A-464C-A10B-7F61AFA61A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599801"/>
              <a:ext cx="268897" cy="0"/>
            </a:xfrm>
            <a:prstGeom prst="straightConnector1">
              <a:avLst/>
            </a:prstGeom>
            <a:ln w="69850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98">
              <a:extLst>
                <a:ext uri="{FF2B5EF4-FFF2-40B4-BE49-F238E27FC236}">
                  <a16:creationId xmlns:a16="http://schemas.microsoft.com/office/drawing/2014/main" id="{97477432-3FB0-4F36-83DB-F1BCDFAEF7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778246"/>
              <a:ext cx="268897" cy="0"/>
            </a:xfrm>
            <a:prstGeom prst="straightConnector1">
              <a:avLst/>
            </a:prstGeom>
            <a:ln w="69850" cmpd="dbl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5F1F01C1-7C5E-4F34-8719-6DBD77EAC4AC}"/>
                </a:ext>
              </a:extLst>
            </p:cNvPr>
            <p:cNvSpPr txBox="1"/>
            <p:nvPr/>
          </p:nvSpPr>
          <p:spPr>
            <a:xfrm>
              <a:off x="8160097" y="1488357"/>
              <a:ext cx="2107315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주요 데이터 흐름</a:t>
              </a:r>
              <a:r>
                <a:rPr lang="en-US" altLang="ko-KR" sz="900" dirty="0"/>
                <a:t>(CHD, SAD, PII)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그 외 데이터 흐름</a:t>
              </a:r>
            </a:p>
          </p:txBody>
        </p:sp>
      </p:grpSp>
      <p:cxnSp>
        <p:nvCxnSpPr>
          <p:cNvPr id="173" name="Straight Arrow Connector 212">
            <a:extLst>
              <a:ext uri="{FF2B5EF4-FFF2-40B4-BE49-F238E27FC236}">
                <a16:creationId xmlns:a16="http://schemas.microsoft.com/office/drawing/2014/main" id="{1E6C6830-67B2-4652-A360-C82A504EC30C}"/>
              </a:ext>
            </a:extLst>
          </p:cNvPr>
          <p:cNvCxnSpPr>
            <a:cxnSpLocks/>
            <a:stCxn id="31" idx="1"/>
            <a:endCxn id="18" idx="2"/>
          </p:cNvCxnSpPr>
          <p:nvPr/>
        </p:nvCxnSpPr>
        <p:spPr bwMode="auto">
          <a:xfrm rot="10800000">
            <a:off x="934655" y="3480813"/>
            <a:ext cx="6829028" cy="931670"/>
          </a:xfrm>
          <a:prstGeom prst="bentConnector2">
            <a:avLst/>
          </a:prstGeom>
          <a:ln w="69850" cmpd="dbl">
            <a:solidFill>
              <a:schemeClr val="bg1">
                <a:lumMod val="75000"/>
              </a:schemeClr>
            </a:solidFill>
            <a:prstDash val="sysDot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66323FA3-2248-4023-B45A-B37F573DA2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21" y="3509391"/>
            <a:ext cx="422959" cy="422959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176771A5-91C5-4A2A-89B9-11F3C5C94601}"/>
              </a:ext>
            </a:extLst>
          </p:cNvPr>
          <p:cNvSpPr txBox="1"/>
          <p:nvPr/>
        </p:nvSpPr>
        <p:spPr>
          <a:xfrm>
            <a:off x="3978260" y="4468800"/>
            <a:ext cx="1077915" cy="24843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승인 내역 알림</a:t>
            </a:r>
            <a:r>
              <a:rPr lang="en-US" altLang="ko-KR" sz="1000" dirty="0"/>
              <a:t>)</a:t>
            </a:r>
          </a:p>
        </p:txBody>
      </p:sp>
      <p:cxnSp>
        <p:nvCxnSpPr>
          <p:cNvPr id="77" name="꺾인 연결선 99">
            <a:extLst>
              <a:ext uri="{FF2B5EF4-FFF2-40B4-BE49-F238E27FC236}">
                <a16:creationId xmlns:a16="http://schemas.microsoft.com/office/drawing/2014/main" id="{04F15E83-4BF5-4830-ABF5-3971EFEE6F07}"/>
              </a:ext>
            </a:extLst>
          </p:cNvPr>
          <p:cNvCxnSpPr>
            <a:cxnSpLocks/>
            <a:stCxn id="42" idx="2"/>
            <a:endCxn id="30" idx="3"/>
          </p:cNvCxnSpPr>
          <p:nvPr/>
        </p:nvCxnSpPr>
        <p:spPr>
          <a:xfrm rot="10800000">
            <a:off x="8169532" y="2970624"/>
            <a:ext cx="452345" cy="5987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78" name="꺾인 연결선 99">
            <a:extLst>
              <a:ext uri="{FF2B5EF4-FFF2-40B4-BE49-F238E27FC236}">
                <a16:creationId xmlns:a16="http://schemas.microsoft.com/office/drawing/2014/main" id="{F12872F7-CC15-456E-9676-E82E04623E1A}"/>
              </a:ext>
            </a:extLst>
          </p:cNvPr>
          <p:cNvCxnSpPr>
            <a:cxnSpLocks/>
            <a:stCxn id="53" idx="2"/>
            <a:endCxn id="31" idx="3"/>
          </p:cNvCxnSpPr>
          <p:nvPr/>
        </p:nvCxnSpPr>
        <p:spPr>
          <a:xfrm rot="10800000">
            <a:off x="8169532" y="4412484"/>
            <a:ext cx="465313" cy="8301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26180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5.</a:t>
            </a:r>
            <a:r>
              <a:rPr lang="ko-KR" altLang="en-US" sz="2000" dirty="0"/>
              <a:t>승인</a:t>
            </a:r>
            <a:r>
              <a:rPr lang="en-US" altLang="ko-KR" sz="2000" dirty="0"/>
              <a:t>(</a:t>
            </a:r>
            <a:r>
              <a:rPr lang="ko-KR" altLang="en-US" sz="2000" dirty="0"/>
              <a:t>국내</a:t>
            </a:r>
            <a:r>
              <a:rPr lang="en-US" altLang="ko-KR" sz="2000" dirty="0"/>
              <a:t>/</a:t>
            </a:r>
            <a:r>
              <a:rPr lang="ko-KR" altLang="en-US" sz="2000" dirty="0"/>
              <a:t>해외</a:t>
            </a:r>
            <a:r>
              <a:rPr lang="en-US" altLang="ko-KR" sz="2000" dirty="0"/>
              <a:t>)</a:t>
            </a:r>
            <a:r>
              <a:rPr lang="en-US" altLang="ko-KR" sz="2000" b="1" dirty="0"/>
              <a:t>(2/2)</a:t>
            </a:r>
            <a:endParaRPr lang="ko-KR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DE476C42-3F32-48A0-BB33-77CD67596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23306"/>
              </p:ext>
            </p:extLst>
          </p:nvPr>
        </p:nvGraphicFramePr>
        <p:xfrm>
          <a:off x="200026" y="1268413"/>
          <a:ext cx="9518490" cy="307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0">
                  <a:extLst>
                    <a:ext uri="{9D8B030D-6E8A-4147-A177-3AD203B41FA5}">
                      <a16:colId xmlns:a16="http://schemas.microsoft.com/office/drawing/2014/main" val="1685022921"/>
                    </a:ext>
                  </a:extLst>
                </a:gridCol>
                <a:gridCol w="1187020">
                  <a:extLst>
                    <a:ext uri="{9D8B030D-6E8A-4147-A177-3AD203B41FA5}">
                      <a16:colId xmlns:a16="http://schemas.microsoft.com/office/drawing/2014/main" val="230308617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1404846473"/>
                    </a:ext>
                  </a:extLst>
                </a:gridCol>
                <a:gridCol w="518490">
                  <a:extLst>
                    <a:ext uri="{9D8B030D-6E8A-4147-A177-3AD203B41FA5}">
                      <a16:colId xmlns:a16="http://schemas.microsoft.com/office/drawing/2014/main" val="25878475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04595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632877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5936505"/>
                    </a:ext>
                  </a:extLst>
                </a:gridCol>
              </a:tblGrid>
              <a:tr h="2743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처리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주요 처리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92414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CHD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SAD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PII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104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요청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카드대행사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→카카오뱅크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고객이 국내 및 해외에서 카드 사용 시 카드 사용 내역이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VAN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 및 국제브랜드사를 통해 카드대행사에 전달됨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카드대행사는 전달 받은 카드 사용 요청을 카카오뱅크에 전달하여 카드 사용의 승인을 요청함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카카오뱅크 계정계는 승인 요청 내용을 전달 받아 승인 검증 수행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회원정보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카드번호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한도 및 연체 여부 등 검증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  <a:p>
                      <a:pPr algn="l" latinLnBrk="1"/>
                      <a:r>
                        <a:rPr lang="ko-KR" altLang="en-US" sz="1100" b="0" u="none" dirty="0">
                          <a:solidFill>
                            <a:schemeClr val="tx1"/>
                          </a:solidFill>
                        </a:rPr>
                        <a:t>유효기간 만료일</a:t>
                      </a:r>
                      <a:endParaRPr lang="en-US" altLang="ko-KR" sz="1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u="none" dirty="0">
                          <a:solidFill>
                            <a:schemeClr val="tx1"/>
                          </a:solidFill>
                        </a:rPr>
                        <a:t>CVV</a:t>
                      </a: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주민등록번호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9075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승인결과 전송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카카오뱅크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→카드대행사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계정계에서 승인 요청에 대한 검토 후 최종 승인 여부를 카드대행사에 전송함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9249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③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승인결과 채널에 전송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계정계는 승인 요청에 대한 최종 결과를 채널에 전송하여 공유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채널에서는 승인 결과를 통해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캐쉬백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지급 등을 처리하고 결과를 저장함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479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050CA6D-65C2-46B8-AB0D-97F5E8EBDAF2}"/>
              </a:ext>
            </a:extLst>
          </p:cNvPr>
          <p:cNvSpPr txBox="1"/>
          <p:nvPr/>
        </p:nvSpPr>
        <p:spPr>
          <a:xfrm>
            <a:off x="7396047" y="1007966"/>
            <a:ext cx="231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※ </a:t>
            </a:r>
            <a:r>
              <a:rPr lang="en-US" altLang="ko-KR" sz="1050" b="1" u="sng" dirty="0"/>
              <a:t>ⓔ</a:t>
            </a:r>
            <a:r>
              <a:rPr lang="en-US" altLang="ko-KR" sz="1000" b="1" u="sng" dirty="0"/>
              <a:t>: </a:t>
            </a:r>
            <a:r>
              <a:rPr lang="ko-KR" altLang="en-US" sz="1000" b="1" u="sng" dirty="0"/>
              <a:t>암호화 적용</a:t>
            </a:r>
            <a:r>
              <a:rPr lang="en-US" altLang="ko-KR" sz="1000" b="1" u="sng" dirty="0"/>
              <a:t>, </a:t>
            </a:r>
            <a:r>
              <a:rPr lang="en-US" altLang="ko-KR" sz="1050" b="1" u="sng" dirty="0"/>
              <a:t>ⓜ</a:t>
            </a:r>
            <a:r>
              <a:rPr lang="en-US" altLang="ko-KR" sz="1000" b="1" u="sng" dirty="0"/>
              <a:t>: </a:t>
            </a:r>
            <a:r>
              <a:rPr lang="ko-KR" altLang="en-US" sz="1000" b="1" u="sng" dirty="0" err="1"/>
              <a:t>마스킹</a:t>
            </a:r>
            <a:r>
              <a:rPr lang="ko-KR" altLang="en-US" sz="1000" b="1" u="sng" dirty="0"/>
              <a:t> 적용</a:t>
            </a:r>
            <a:r>
              <a:rPr lang="en-US" altLang="ko-KR" sz="1000" b="1" u="sng" dirty="0"/>
              <a:t> 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4339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6.</a:t>
            </a:r>
            <a:r>
              <a:rPr lang="ko-KR" altLang="en-US" sz="2000" b="1" dirty="0"/>
              <a:t>승인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단기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장기대출</a:t>
            </a:r>
            <a:r>
              <a:rPr lang="en-US" altLang="ko-KR" sz="2000" b="1" dirty="0"/>
              <a:t>)(1/2)</a:t>
            </a:r>
            <a:endParaRPr lang="ko-KR" altLang="en-US" b="1" dirty="0"/>
          </a:p>
        </p:txBody>
      </p:sp>
      <p:sp>
        <p:nvSpPr>
          <p:cNvPr id="82" name="Rectangle: Rounded Corners 103">
            <a:extLst>
              <a:ext uri="{FF2B5EF4-FFF2-40B4-BE49-F238E27FC236}">
                <a16:creationId xmlns:a16="http://schemas.microsoft.com/office/drawing/2014/main" id="{77D97FA8-F289-4157-A5BB-9F8EDBD95DEC}"/>
              </a:ext>
            </a:extLst>
          </p:cNvPr>
          <p:cNvSpPr/>
          <p:nvPr/>
        </p:nvSpPr>
        <p:spPr bwMode="auto">
          <a:xfrm>
            <a:off x="7303369" y="1926558"/>
            <a:ext cx="1946282" cy="2877270"/>
          </a:xfrm>
          <a:prstGeom prst="roundRect">
            <a:avLst>
              <a:gd name="adj" fmla="val 800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</a:p>
        </p:txBody>
      </p:sp>
      <p:cxnSp>
        <p:nvCxnSpPr>
          <p:cNvPr id="83" name="Connector: Elbow 26">
            <a:extLst>
              <a:ext uri="{FF2B5EF4-FFF2-40B4-BE49-F238E27FC236}">
                <a16:creationId xmlns:a16="http://schemas.microsoft.com/office/drawing/2014/main" id="{F26FB6DB-E283-4C0E-817D-998B986F82A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653870" y="2736084"/>
            <a:ext cx="2052000" cy="2644"/>
          </a:xfrm>
          <a:prstGeom prst="bentConnector3">
            <a:avLst>
              <a:gd name="adj1" fmla="val 50000"/>
            </a:avLst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102">
            <a:extLst>
              <a:ext uri="{FF2B5EF4-FFF2-40B4-BE49-F238E27FC236}">
                <a16:creationId xmlns:a16="http://schemas.microsoft.com/office/drawing/2014/main" id="{8113A981-4606-43CB-B5DD-B4AA221A9611}"/>
              </a:ext>
            </a:extLst>
          </p:cNvPr>
          <p:cNvCxnSpPr>
            <a:cxnSpLocks/>
          </p:cNvCxnSpPr>
          <p:nvPr/>
        </p:nvCxnSpPr>
        <p:spPr bwMode="auto">
          <a:xfrm flipV="1">
            <a:off x="5653870" y="2601684"/>
            <a:ext cx="2052000" cy="0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원통 125">
            <a:extLst>
              <a:ext uri="{FF2B5EF4-FFF2-40B4-BE49-F238E27FC236}">
                <a16:creationId xmlns:a16="http://schemas.microsoft.com/office/drawing/2014/main" id="{37A33418-96DA-47DA-9B9C-0AA1C0990D5C}"/>
              </a:ext>
            </a:extLst>
          </p:cNvPr>
          <p:cNvSpPr/>
          <p:nvPr/>
        </p:nvSpPr>
        <p:spPr>
          <a:xfrm rot="5400000">
            <a:off x="6471450" y="2156121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endParaRPr lang="en-US" altLang="ko-KR" sz="900" b="1" i="1" kern="0" dirty="0">
              <a:latin typeface="맑은 고딕"/>
              <a:ea typeface="맑은 고딕" panose="020B0503020000020004" pitchFamily="50" charset="-127"/>
            </a:endParaRPr>
          </a:p>
          <a:p>
            <a:pPr algn="ctr" defTabSz="914361" latinLnBrk="0">
              <a:defRPr/>
            </a:pP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전용선</a:t>
            </a: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+VPN)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5BBD0D-0C5B-42E5-B943-DE63A36D5247}"/>
              </a:ext>
            </a:extLst>
          </p:cNvPr>
          <p:cNvSpPr txBox="1"/>
          <p:nvPr/>
        </p:nvSpPr>
        <p:spPr>
          <a:xfrm>
            <a:off x="8417552" y="2877600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8C6537A-E079-4D85-A35E-53692B822F90}"/>
              </a:ext>
            </a:extLst>
          </p:cNvPr>
          <p:cNvSpPr txBox="1"/>
          <p:nvPr/>
        </p:nvSpPr>
        <p:spPr>
          <a:xfrm>
            <a:off x="8417381" y="4526670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90" name="Straight Arrow Connector 201">
            <a:extLst>
              <a:ext uri="{FF2B5EF4-FFF2-40B4-BE49-F238E27FC236}">
                <a16:creationId xmlns:a16="http://schemas.microsoft.com/office/drawing/2014/main" id="{24CBB9C2-F94E-4964-8C24-94076E0CC897}"/>
              </a:ext>
            </a:extLst>
          </p:cNvPr>
          <p:cNvCxnSpPr>
            <a:cxnSpLocks/>
          </p:cNvCxnSpPr>
          <p:nvPr/>
        </p:nvCxnSpPr>
        <p:spPr bwMode="auto">
          <a:xfrm flipH="1">
            <a:off x="7935702" y="3087869"/>
            <a:ext cx="171" cy="972000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5A271D9-4093-4AF0-ABCA-357B33074EA0}"/>
              </a:ext>
            </a:extLst>
          </p:cNvPr>
          <p:cNvSpPr txBox="1"/>
          <p:nvPr/>
        </p:nvSpPr>
        <p:spPr>
          <a:xfrm>
            <a:off x="7532775" y="2915700"/>
            <a:ext cx="756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(</a:t>
            </a:r>
            <a:r>
              <a:rPr lang="ko-KR" altLang="en-US" sz="1050" b="1" kern="0" dirty="0">
                <a:solidFill>
                  <a:srgbClr val="000000"/>
                </a:solidFill>
              </a:rPr>
              <a:t>카드</a:t>
            </a:r>
            <a:r>
              <a:rPr lang="en-US" altLang="ko-KR" sz="1050" b="1" kern="0" dirty="0">
                <a:solidFill>
                  <a:srgbClr val="000000"/>
                </a:solidFill>
              </a:rPr>
              <a:t>)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92" name="Oval 207">
            <a:extLst>
              <a:ext uri="{FF2B5EF4-FFF2-40B4-BE49-F238E27FC236}">
                <a16:creationId xmlns:a16="http://schemas.microsoft.com/office/drawing/2014/main" id="{B93053F1-2B48-4DF4-B467-51C8A77AC295}"/>
              </a:ext>
            </a:extLst>
          </p:cNvPr>
          <p:cNvSpPr/>
          <p:nvPr/>
        </p:nvSpPr>
        <p:spPr bwMode="auto">
          <a:xfrm>
            <a:off x="7161163" y="2295458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9751258-79AB-4407-9B17-715ABFEAE990}"/>
              </a:ext>
            </a:extLst>
          </p:cNvPr>
          <p:cNvSpPr txBox="1"/>
          <p:nvPr/>
        </p:nvSpPr>
        <p:spPr>
          <a:xfrm>
            <a:off x="7582319" y="4563993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98" name="Oval 230">
            <a:extLst>
              <a:ext uri="{FF2B5EF4-FFF2-40B4-BE49-F238E27FC236}">
                <a16:creationId xmlns:a16="http://schemas.microsoft.com/office/drawing/2014/main" id="{31654C16-ACE6-41F4-A15A-60A0CA44CF0A}"/>
              </a:ext>
            </a:extLst>
          </p:cNvPr>
          <p:cNvSpPr/>
          <p:nvPr/>
        </p:nvSpPr>
        <p:spPr bwMode="auto">
          <a:xfrm>
            <a:off x="7170293" y="2840714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99" name="Picture 115" descr="Picture37">
            <a:extLst>
              <a:ext uri="{FF2B5EF4-FFF2-40B4-BE49-F238E27FC236}">
                <a16:creationId xmlns:a16="http://schemas.microsoft.com/office/drawing/2014/main" id="{B3C978A7-F7BD-435C-A839-66C0AF16B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732863" y="2404728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7F7EFCEE-7A71-4889-A850-6948905F72BC}"/>
              </a:ext>
            </a:extLst>
          </p:cNvPr>
          <p:cNvGrpSpPr/>
          <p:nvPr/>
        </p:nvGrpSpPr>
        <p:grpSpPr>
          <a:xfrm>
            <a:off x="8567576" y="2372596"/>
            <a:ext cx="379452" cy="485941"/>
            <a:chOff x="4792923" y="6582348"/>
            <a:chExt cx="379452" cy="485941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76E7AF5A-CFDD-4120-AF9E-CFDE75090F9F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110" name="원통형 109">
                <a:extLst>
                  <a:ext uri="{FF2B5EF4-FFF2-40B4-BE49-F238E27FC236}">
                    <a16:creationId xmlns:a16="http://schemas.microsoft.com/office/drawing/2014/main" id="{42B9D415-AEA9-4409-85B3-D7B0D00FF093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1" name="원통형 110">
                <a:extLst>
                  <a:ext uri="{FF2B5EF4-FFF2-40B4-BE49-F238E27FC236}">
                    <a16:creationId xmlns:a16="http://schemas.microsoft.com/office/drawing/2014/main" id="{CE9E520C-D3E9-4723-A9CF-0BB61451F038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2" name="원통형 111">
                <a:extLst>
                  <a:ext uri="{FF2B5EF4-FFF2-40B4-BE49-F238E27FC236}">
                    <a16:creationId xmlns:a16="http://schemas.microsoft.com/office/drawing/2014/main" id="{35FBD907-1E94-4D26-A4BC-E2EB1888F4D9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9D817506-F26B-4AF2-ABB0-F4BE57B9D7A2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104" name="자유형: 도형 103">
                <a:extLst>
                  <a:ext uri="{FF2B5EF4-FFF2-40B4-BE49-F238E27FC236}">
                    <a16:creationId xmlns:a16="http://schemas.microsoft.com/office/drawing/2014/main" id="{0D8B1022-EA98-417A-A46C-191E268A6F8E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Group 4">
                <a:extLst>
                  <a:ext uri="{FF2B5EF4-FFF2-40B4-BE49-F238E27FC236}">
                    <a16:creationId xmlns:a16="http://schemas.microsoft.com/office/drawing/2014/main" id="{A799EACD-BDD0-4950-983F-80A8CC99AF2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106" name="Freeform 5">
                  <a:extLst>
                    <a:ext uri="{FF2B5EF4-FFF2-40B4-BE49-F238E27FC236}">
                      <a16:creationId xmlns:a16="http://schemas.microsoft.com/office/drawing/2014/main" id="{F011A117-FC6D-4C60-9198-32BC50AEBE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Freeform 6">
                  <a:extLst>
                    <a:ext uri="{FF2B5EF4-FFF2-40B4-BE49-F238E27FC236}">
                      <a16:creationId xmlns:a16="http://schemas.microsoft.com/office/drawing/2014/main" id="{289B8551-A18D-4FB6-B341-6016F93F7C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reeform 7">
                  <a:extLst>
                    <a:ext uri="{FF2B5EF4-FFF2-40B4-BE49-F238E27FC236}">
                      <a16:creationId xmlns:a16="http://schemas.microsoft.com/office/drawing/2014/main" id="{557B5FE8-887F-408D-86E7-580AECA74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reeform 8">
                  <a:extLst>
                    <a:ext uri="{FF2B5EF4-FFF2-40B4-BE49-F238E27FC236}">
                      <a16:creationId xmlns:a16="http://schemas.microsoft.com/office/drawing/2014/main" id="{2A03FC7F-A65A-47D7-B93E-7FFBFECA60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8C71ED8-EDA5-4CF9-93B4-A90CD86C8B3B}"/>
              </a:ext>
            </a:extLst>
          </p:cNvPr>
          <p:cNvGrpSpPr/>
          <p:nvPr/>
        </p:nvGrpSpPr>
        <p:grpSpPr>
          <a:xfrm>
            <a:off x="8580544" y="3984122"/>
            <a:ext cx="379452" cy="485941"/>
            <a:chOff x="4792923" y="6582348"/>
            <a:chExt cx="379452" cy="485941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E43A9E6-2BBC-4A07-A4D0-543A6AB971BA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122" name="원통형 121">
                <a:extLst>
                  <a:ext uri="{FF2B5EF4-FFF2-40B4-BE49-F238E27FC236}">
                    <a16:creationId xmlns:a16="http://schemas.microsoft.com/office/drawing/2014/main" id="{83F3DD9A-FEBC-402A-B3D1-A2D061D999E0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3" name="원통형 122">
                <a:extLst>
                  <a:ext uri="{FF2B5EF4-FFF2-40B4-BE49-F238E27FC236}">
                    <a16:creationId xmlns:a16="http://schemas.microsoft.com/office/drawing/2014/main" id="{5944B2D0-5130-4EEA-9B6B-BC61D3584B2C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124" name="원통형 123">
                <a:extLst>
                  <a:ext uri="{FF2B5EF4-FFF2-40B4-BE49-F238E27FC236}">
                    <a16:creationId xmlns:a16="http://schemas.microsoft.com/office/drawing/2014/main" id="{95464053-C109-4B90-9746-23E3353D81FC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AA51B77-9533-4427-B7A5-5FFD55F3BED2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ACE2D89B-7240-4131-8BED-7155BB54DD92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7" name="Group 4">
                <a:extLst>
                  <a:ext uri="{FF2B5EF4-FFF2-40B4-BE49-F238E27FC236}">
                    <a16:creationId xmlns:a16="http://schemas.microsoft.com/office/drawing/2014/main" id="{02F61AD5-8DB5-4AA3-A39E-79208D8E355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118" name="Freeform 5">
                  <a:extLst>
                    <a:ext uri="{FF2B5EF4-FFF2-40B4-BE49-F238E27FC236}">
                      <a16:creationId xmlns:a16="http://schemas.microsoft.com/office/drawing/2014/main" id="{FEA809AB-C0AC-4C88-9D65-F16DB9DCBBF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9" name="Freeform 6">
                  <a:extLst>
                    <a:ext uri="{FF2B5EF4-FFF2-40B4-BE49-F238E27FC236}">
                      <a16:creationId xmlns:a16="http://schemas.microsoft.com/office/drawing/2014/main" id="{E12C0E01-F9CF-47DD-9D0A-6659C9FA781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0" name="Freeform 7">
                  <a:extLst>
                    <a:ext uri="{FF2B5EF4-FFF2-40B4-BE49-F238E27FC236}">
                      <a16:creationId xmlns:a16="http://schemas.microsoft.com/office/drawing/2014/main" id="{C7918B5D-82DF-4DEF-86F8-C70940EE2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1" name="Freeform 8">
                  <a:extLst>
                    <a:ext uri="{FF2B5EF4-FFF2-40B4-BE49-F238E27FC236}">
                      <a16:creationId xmlns:a16="http://schemas.microsoft.com/office/drawing/2014/main" id="{AA0DCFCD-00F1-4B80-A5A6-52914E5F70C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1A49AD7-82F4-411E-9986-07037CA4E501}"/>
              </a:ext>
            </a:extLst>
          </p:cNvPr>
          <p:cNvGrpSpPr/>
          <p:nvPr/>
        </p:nvGrpSpPr>
        <p:grpSpPr>
          <a:xfrm>
            <a:off x="6102660" y="2248619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B1CC07ED-84CA-429C-BA84-6618766FD145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27" name="Group 4">
              <a:extLst>
                <a:ext uri="{FF2B5EF4-FFF2-40B4-BE49-F238E27FC236}">
                  <a16:creationId xmlns:a16="http://schemas.microsoft.com/office/drawing/2014/main" id="{5D4B49C9-E53A-4206-A55D-1408B986AF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128" name="Freeform 5">
                <a:extLst>
                  <a:ext uri="{FF2B5EF4-FFF2-40B4-BE49-F238E27FC236}">
                    <a16:creationId xmlns:a16="http://schemas.microsoft.com/office/drawing/2014/main" id="{E2295785-4850-4AB7-8CF9-DC2A99EBFE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6">
                <a:extLst>
                  <a:ext uri="{FF2B5EF4-FFF2-40B4-BE49-F238E27FC236}">
                    <a16:creationId xmlns:a16="http://schemas.microsoft.com/office/drawing/2014/main" id="{E7A61AD7-1489-4A13-8741-41E4E753F6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7">
                <a:extLst>
                  <a:ext uri="{FF2B5EF4-FFF2-40B4-BE49-F238E27FC236}">
                    <a16:creationId xmlns:a16="http://schemas.microsoft.com/office/drawing/2014/main" id="{92415B53-2B5A-4CB3-9232-2416229E1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8">
                <a:extLst>
                  <a:ext uri="{FF2B5EF4-FFF2-40B4-BE49-F238E27FC236}">
                    <a16:creationId xmlns:a16="http://schemas.microsoft.com/office/drawing/2014/main" id="{79E45846-70EB-4EC1-BFC1-A3A16294D4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2" name="Rectangle: Rounded Corners 57">
            <a:extLst>
              <a:ext uri="{FF2B5EF4-FFF2-40B4-BE49-F238E27FC236}">
                <a16:creationId xmlns:a16="http://schemas.microsoft.com/office/drawing/2014/main" id="{C6A92007-EED4-4B7B-BECE-E438B548C4D0}"/>
              </a:ext>
            </a:extLst>
          </p:cNvPr>
          <p:cNvSpPr/>
          <p:nvPr/>
        </p:nvSpPr>
        <p:spPr bwMode="auto">
          <a:xfrm>
            <a:off x="4224251" y="2272981"/>
            <a:ext cx="1404000" cy="7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카드대행사</a:t>
            </a:r>
          </a:p>
        </p:txBody>
      </p:sp>
      <p:sp>
        <p:nvSpPr>
          <p:cNvPr id="133" name="Rectangle 99">
            <a:extLst>
              <a:ext uri="{FF2B5EF4-FFF2-40B4-BE49-F238E27FC236}">
                <a16:creationId xmlns:a16="http://schemas.microsoft.com/office/drawing/2014/main" id="{C2CC5369-1F9A-4E20-B14C-54051A120906}"/>
              </a:ext>
            </a:extLst>
          </p:cNvPr>
          <p:cNvSpPr/>
          <p:nvPr/>
        </p:nvSpPr>
        <p:spPr>
          <a:xfrm>
            <a:off x="6187164" y="2849597"/>
            <a:ext cx="798616" cy="43088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단기대출</a:t>
            </a:r>
            <a:br>
              <a:rPr lang="en-US" altLang="ko-KR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승인 요청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 descr="텍스트, 현금지급기, 모니터, 전자레인지이(가) 표시된 사진&#10;&#10;자동 생성된 설명">
            <a:extLst>
              <a:ext uri="{FF2B5EF4-FFF2-40B4-BE49-F238E27FC236}">
                <a16:creationId xmlns:a16="http://schemas.microsoft.com/office/drawing/2014/main" id="{5C841217-F329-445B-8FD8-F721CE3CA6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t="12393" r="18745" b="2837"/>
          <a:stretch/>
        </p:blipFill>
        <p:spPr>
          <a:xfrm>
            <a:off x="1933134" y="2272981"/>
            <a:ext cx="648878" cy="756000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D019137E-6330-4769-BF31-991F1B5A11B5}"/>
              </a:ext>
            </a:extLst>
          </p:cNvPr>
          <p:cNvGrpSpPr/>
          <p:nvPr/>
        </p:nvGrpSpPr>
        <p:grpSpPr>
          <a:xfrm>
            <a:off x="656349" y="3309791"/>
            <a:ext cx="798617" cy="882237"/>
            <a:chOff x="535346" y="4134111"/>
            <a:chExt cx="798617" cy="882237"/>
          </a:xfrm>
        </p:grpSpPr>
        <p:pic>
          <p:nvPicPr>
            <p:cNvPr id="95" name="Picture 16" descr="Customer, person, people, woman, user, client Free Icon of Vista People  Icons">
              <a:extLst>
                <a:ext uri="{FF2B5EF4-FFF2-40B4-BE49-F238E27FC236}">
                  <a16:creationId xmlns:a16="http://schemas.microsoft.com/office/drawing/2014/main" id="{D968A408-E3D3-4FDB-A327-A589FA6A9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394" y="4134111"/>
              <a:ext cx="636921" cy="636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" name="Rectangle 210">
              <a:extLst>
                <a:ext uri="{FF2B5EF4-FFF2-40B4-BE49-F238E27FC236}">
                  <a16:creationId xmlns:a16="http://schemas.microsoft.com/office/drawing/2014/main" id="{AFC6D195-837D-4FBF-9A68-32214B4E723A}"/>
                </a:ext>
              </a:extLst>
            </p:cNvPr>
            <p:cNvSpPr/>
            <p:nvPr/>
          </p:nvSpPr>
          <p:spPr>
            <a:xfrm>
              <a:off x="535346" y="4754738"/>
              <a:ext cx="7986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ko-KR" altLang="en-US" sz="1100" b="1" kern="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카드고객</a:t>
              </a:r>
            </a:p>
          </p:txBody>
        </p:sp>
      </p:grp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B507D37-2909-4667-B8EA-C377422BF7AE}"/>
              </a:ext>
            </a:extLst>
          </p:cNvPr>
          <p:cNvSpPr>
            <a:spLocks noChangeAspect="1"/>
          </p:cNvSpPr>
          <p:nvPr/>
        </p:nvSpPr>
        <p:spPr>
          <a:xfrm>
            <a:off x="2016728" y="3024281"/>
            <a:ext cx="469713" cy="223532"/>
          </a:xfrm>
          <a:prstGeom prst="rect">
            <a:avLst/>
          </a:prstGeom>
          <a:solidFill>
            <a:srgbClr val="FFFFFF"/>
          </a:solidFill>
          <a:ln w="9525">
            <a:noFill/>
            <a:prstDash val="dash"/>
            <a:miter lim="800000"/>
            <a:headEnd/>
            <a:tailEnd/>
          </a:ln>
        </p:spPr>
        <p:txBody>
          <a:bodyPr vert="horz" lIns="0" tIns="0" rIns="0" bIns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2" eaLnBrk="0" hangingPunct="0">
              <a:lnSpc>
                <a:spcPct val="110000"/>
              </a:lnSpc>
              <a:defRPr/>
            </a:pPr>
            <a:r>
              <a:rPr lang="en-US" altLang="ko-KR" sz="1000" b="1" i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ATM</a:t>
            </a:r>
            <a:endParaRPr kumimoji="0" lang="ko-KR" altLang="en-US" sz="1000" b="1" i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3FA79306-0B98-4AD0-A648-3D21D10583C8}"/>
              </a:ext>
            </a:extLst>
          </p:cNvPr>
          <p:cNvCxnSpPr>
            <a:cxnSpLocks/>
            <a:stCxn id="3" idx="3"/>
            <a:endCxn id="132" idx="1"/>
          </p:cNvCxnSpPr>
          <p:nvPr/>
        </p:nvCxnSpPr>
        <p:spPr bwMode="auto">
          <a:xfrm>
            <a:off x="2582012" y="2650981"/>
            <a:ext cx="1642239" cy="0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1FBC707E-ACC7-44B1-9C9B-2667F8929A21}"/>
              </a:ext>
            </a:extLst>
          </p:cNvPr>
          <p:cNvCxnSpPr>
            <a:cxnSpLocks/>
            <a:stCxn id="95" idx="3"/>
            <a:endCxn id="3" idx="1"/>
          </p:cNvCxnSpPr>
          <p:nvPr/>
        </p:nvCxnSpPr>
        <p:spPr bwMode="auto">
          <a:xfrm flipV="1">
            <a:off x="1450318" y="2650981"/>
            <a:ext cx="482816" cy="977271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E6BE0887-CC9D-42E0-A71A-B3A6110665EF}"/>
              </a:ext>
            </a:extLst>
          </p:cNvPr>
          <p:cNvCxnSpPr>
            <a:cxnSpLocks/>
            <a:stCxn id="95" idx="3"/>
            <a:endCxn id="149" idx="1"/>
          </p:cNvCxnSpPr>
          <p:nvPr/>
        </p:nvCxnSpPr>
        <p:spPr bwMode="auto">
          <a:xfrm>
            <a:off x="1450318" y="3628252"/>
            <a:ext cx="451637" cy="712111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BF605A2-D29B-42BD-A792-6A335D5AC34A}"/>
              </a:ext>
            </a:extLst>
          </p:cNvPr>
          <p:cNvSpPr txBox="1"/>
          <p:nvPr/>
        </p:nvSpPr>
        <p:spPr>
          <a:xfrm>
            <a:off x="1444625" y="3760020"/>
            <a:ext cx="55314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1000" dirty="0"/>
              <a:t>단기</a:t>
            </a:r>
            <a:r>
              <a:rPr lang="en-US" altLang="ko-KR" sz="1000" dirty="0"/>
              <a:t>/</a:t>
            </a:r>
            <a:r>
              <a:rPr lang="ko-KR" altLang="en-US" sz="1000" dirty="0"/>
              <a:t>장기</a:t>
            </a:r>
            <a:br>
              <a:rPr lang="en-US" altLang="ko-KR" sz="1000" dirty="0"/>
            </a:br>
            <a:r>
              <a:rPr lang="ko-KR" altLang="en-US" sz="1000" dirty="0"/>
              <a:t>대출신청</a:t>
            </a:r>
            <a:endParaRPr lang="en-US" altLang="ko-KR" sz="1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95C0204-F569-4586-818F-7E1EE5C4CED5}"/>
              </a:ext>
            </a:extLst>
          </p:cNvPr>
          <p:cNvSpPr txBox="1"/>
          <p:nvPr/>
        </p:nvSpPr>
        <p:spPr>
          <a:xfrm>
            <a:off x="1435863" y="3047293"/>
            <a:ext cx="553141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1000" dirty="0"/>
              <a:t>단기</a:t>
            </a:r>
            <a:br>
              <a:rPr lang="en-US" altLang="ko-KR" sz="1000" dirty="0"/>
            </a:br>
            <a:r>
              <a:rPr lang="ko-KR" altLang="en-US" sz="1000" dirty="0"/>
              <a:t>대출신청</a:t>
            </a:r>
            <a:endParaRPr lang="en-US" altLang="ko-KR" sz="10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A681964B-D816-40DE-B21D-F0E636B54F23}"/>
              </a:ext>
            </a:extLst>
          </p:cNvPr>
          <p:cNvSpPr>
            <a:spLocks/>
          </p:cNvSpPr>
          <p:nvPr/>
        </p:nvSpPr>
        <p:spPr>
          <a:xfrm>
            <a:off x="1958369" y="4707911"/>
            <a:ext cx="568352" cy="223532"/>
          </a:xfrm>
          <a:prstGeom prst="rect">
            <a:avLst/>
          </a:prstGeom>
          <a:solidFill>
            <a:srgbClr val="FFFFFF"/>
          </a:solidFill>
          <a:ln w="9525">
            <a:noFill/>
            <a:prstDash val="dash"/>
            <a:miter lim="800000"/>
            <a:headEnd/>
            <a:tailEnd/>
          </a:ln>
        </p:spPr>
        <p:txBody>
          <a:bodyPr vert="horz" lIns="0" tIns="0" rIns="0" bIns="0"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68682" eaLnBrk="0" hangingPunct="0">
              <a:lnSpc>
                <a:spcPct val="110000"/>
              </a:lnSpc>
              <a:defRPr/>
            </a:pPr>
            <a:r>
              <a:rPr kumimoji="0" lang="ko-KR" altLang="en-US" sz="1000" b="1" i="1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모바일앱</a:t>
            </a:r>
            <a:endParaRPr kumimoji="0" lang="ko-KR" altLang="en-US" sz="1000" b="1" i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1" name="Straight Arrow Connector 216">
            <a:extLst>
              <a:ext uri="{FF2B5EF4-FFF2-40B4-BE49-F238E27FC236}">
                <a16:creationId xmlns:a16="http://schemas.microsoft.com/office/drawing/2014/main" id="{1A30544C-D0CB-4D80-9D7B-3F188A87D6DD}"/>
              </a:ext>
            </a:extLst>
          </p:cNvPr>
          <p:cNvCxnSpPr>
            <a:cxnSpLocks/>
          </p:cNvCxnSpPr>
          <p:nvPr/>
        </p:nvCxnSpPr>
        <p:spPr bwMode="auto">
          <a:xfrm flipV="1">
            <a:off x="2415356" y="3077283"/>
            <a:ext cx="5327639" cy="1263080"/>
          </a:xfrm>
          <a:prstGeom prst="bentConnector2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226">
            <a:extLst>
              <a:ext uri="{FF2B5EF4-FFF2-40B4-BE49-F238E27FC236}">
                <a16:creationId xmlns:a16="http://schemas.microsoft.com/office/drawing/2014/main" id="{01F5D8E0-CB95-40E9-A7B0-81AE4FDA729E}"/>
              </a:ext>
            </a:extLst>
          </p:cNvPr>
          <p:cNvSpPr/>
          <p:nvPr/>
        </p:nvSpPr>
        <p:spPr bwMode="auto">
          <a:xfrm>
            <a:off x="7161163" y="4063326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62" name="구름 106">
            <a:extLst>
              <a:ext uri="{FF2B5EF4-FFF2-40B4-BE49-F238E27FC236}">
                <a16:creationId xmlns:a16="http://schemas.microsoft.com/office/drawing/2014/main" id="{DBF4C266-19C1-42E6-BA3C-B21675C35459}"/>
              </a:ext>
            </a:extLst>
          </p:cNvPr>
          <p:cNvSpPr/>
          <p:nvPr/>
        </p:nvSpPr>
        <p:spPr>
          <a:xfrm>
            <a:off x="2879340" y="4122224"/>
            <a:ext cx="1188000" cy="540000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Internet</a:t>
            </a:r>
            <a:endParaRPr kumimoji="1" lang="ko-KR" altLang="en-US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3" name="원통 125">
            <a:extLst>
              <a:ext uri="{FF2B5EF4-FFF2-40B4-BE49-F238E27FC236}">
                <a16:creationId xmlns:a16="http://schemas.microsoft.com/office/drawing/2014/main" id="{D6FFC901-A0AA-45BA-A4F1-61AD1D87663A}"/>
              </a:ext>
            </a:extLst>
          </p:cNvPr>
          <p:cNvSpPr/>
          <p:nvPr/>
        </p:nvSpPr>
        <p:spPr>
          <a:xfrm rot="5400000">
            <a:off x="3311856" y="3871420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b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(SSL)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342A397-7B6D-4D6F-AB13-09A077D107DD}"/>
              </a:ext>
            </a:extLst>
          </p:cNvPr>
          <p:cNvGrpSpPr/>
          <p:nvPr/>
        </p:nvGrpSpPr>
        <p:grpSpPr>
          <a:xfrm>
            <a:off x="2979013" y="3980176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3E521BE8-57B8-483C-80F8-697AC787C622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66" name="Group 4">
              <a:extLst>
                <a:ext uri="{FF2B5EF4-FFF2-40B4-BE49-F238E27FC236}">
                  <a16:creationId xmlns:a16="http://schemas.microsoft.com/office/drawing/2014/main" id="{420AD737-6083-4510-99C1-C3708BADD7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167" name="Freeform 5">
                <a:extLst>
                  <a:ext uri="{FF2B5EF4-FFF2-40B4-BE49-F238E27FC236}">
                    <a16:creationId xmlns:a16="http://schemas.microsoft.com/office/drawing/2014/main" id="{E3A204B4-7364-483E-B76E-4F97440B9F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6">
                <a:extLst>
                  <a:ext uri="{FF2B5EF4-FFF2-40B4-BE49-F238E27FC236}">
                    <a16:creationId xmlns:a16="http://schemas.microsoft.com/office/drawing/2014/main" id="{642BF78D-44D4-4714-939E-5D688A69BF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7">
                <a:extLst>
                  <a:ext uri="{FF2B5EF4-FFF2-40B4-BE49-F238E27FC236}">
                    <a16:creationId xmlns:a16="http://schemas.microsoft.com/office/drawing/2014/main" id="{B00ED3F6-46CA-4BE6-8546-70C6EA6D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8">
                <a:extLst>
                  <a:ext uri="{FF2B5EF4-FFF2-40B4-BE49-F238E27FC236}">
                    <a16:creationId xmlns:a16="http://schemas.microsoft.com/office/drawing/2014/main" id="{E472AFA0-4657-421E-A196-05D8C4DC0F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100" name="Picture 115" descr="Picture37">
            <a:extLst>
              <a:ext uri="{FF2B5EF4-FFF2-40B4-BE49-F238E27FC236}">
                <a16:creationId xmlns:a16="http://schemas.microsoft.com/office/drawing/2014/main" id="{4D48DC9C-B52E-43C1-8990-5C11DA1D3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7732863" y="4075187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" name="그림 148">
            <a:extLst>
              <a:ext uri="{FF2B5EF4-FFF2-40B4-BE49-F238E27FC236}">
                <a16:creationId xmlns:a16="http://schemas.microsoft.com/office/drawing/2014/main" id="{89A32F66-3908-4D63-91BC-1BDB7273FE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55" y="3999772"/>
            <a:ext cx="681181" cy="681181"/>
          </a:xfrm>
          <a:prstGeom prst="rect">
            <a:avLst/>
          </a:prstGeom>
        </p:spPr>
      </p:pic>
      <p:sp>
        <p:nvSpPr>
          <p:cNvPr id="175" name="Oval 230">
            <a:extLst>
              <a:ext uri="{FF2B5EF4-FFF2-40B4-BE49-F238E27FC236}">
                <a16:creationId xmlns:a16="http://schemas.microsoft.com/office/drawing/2014/main" id="{D2412C08-C554-4770-9F79-5B874651CDD3}"/>
              </a:ext>
            </a:extLst>
          </p:cNvPr>
          <p:cNvSpPr/>
          <p:nvPr/>
        </p:nvSpPr>
        <p:spPr bwMode="auto">
          <a:xfrm>
            <a:off x="8018980" y="3370619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176" name="Group 94">
            <a:extLst>
              <a:ext uri="{FF2B5EF4-FFF2-40B4-BE49-F238E27FC236}">
                <a16:creationId xmlns:a16="http://schemas.microsoft.com/office/drawing/2014/main" id="{E4115708-FBCB-4489-89FB-BD3845A8947D}"/>
              </a:ext>
            </a:extLst>
          </p:cNvPr>
          <p:cNvGrpSpPr/>
          <p:nvPr/>
        </p:nvGrpSpPr>
        <p:grpSpPr>
          <a:xfrm>
            <a:off x="7632466" y="1298757"/>
            <a:ext cx="2165159" cy="408317"/>
            <a:chOff x="7957077" y="1488357"/>
            <a:chExt cx="2310335" cy="408317"/>
          </a:xfrm>
        </p:grpSpPr>
        <p:cxnSp>
          <p:nvCxnSpPr>
            <p:cNvPr id="177" name="Straight Arrow Connector 95">
              <a:extLst>
                <a:ext uri="{FF2B5EF4-FFF2-40B4-BE49-F238E27FC236}">
                  <a16:creationId xmlns:a16="http://schemas.microsoft.com/office/drawing/2014/main" id="{A0E9E9E2-3792-4AEC-B77F-9BE4BFE860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599801"/>
              <a:ext cx="268897" cy="0"/>
            </a:xfrm>
            <a:prstGeom prst="straightConnector1">
              <a:avLst/>
            </a:prstGeom>
            <a:ln w="69850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98">
              <a:extLst>
                <a:ext uri="{FF2B5EF4-FFF2-40B4-BE49-F238E27FC236}">
                  <a16:creationId xmlns:a16="http://schemas.microsoft.com/office/drawing/2014/main" id="{B39D00D9-78A2-4F80-B030-D17B8374317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778246"/>
              <a:ext cx="268897" cy="0"/>
            </a:xfrm>
            <a:prstGeom prst="straightConnector1">
              <a:avLst/>
            </a:prstGeom>
            <a:ln w="69850" cmpd="dbl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3933FFC-C907-4ECB-AA0F-C481513FDA3E}"/>
                </a:ext>
              </a:extLst>
            </p:cNvPr>
            <p:cNvSpPr txBox="1"/>
            <p:nvPr/>
          </p:nvSpPr>
          <p:spPr>
            <a:xfrm>
              <a:off x="8160097" y="1488357"/>
              <a:ext cx="2107315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주요 데이터 흐름</a:t>
              </a:r>
              <a:r>
                <a:rPr lang="en-US" altLang="ko-KR" sz="900" dirty="0"/>
                <a:t>(CHD, SAD, PII)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그 외 데이터 흐름</a:t>
              </a:r>
            </a:p>
          </p:txBody>
        </p:sp>
      </p:grpSp>
      <p:cxnSp>
        <p:nvCxnSpPr>
          <p:cNvPr id="80" name="꺾인 연결선 99">
            <a:extLst>
              <a:ext uri="{FF2B5EF4-FFF2-40B4-BE49-F238E27FC236}">
                <a16:creationId xmlns:a16="http://schemas.microsoft.com/office/drawing/2014/main" id="{D518EB00-B741-4E6F-8525-65F12974E81E}"/>
              </a:ext>
            </a:extLst>
          </p:cNvPr>
          <p:cNvCxnSpPr>
            <a:cxnSpLocks/>
            <a:stCxn id="110" idx="2"/>
            <a:endCxn id="99" idx="3"/>
          </p:cNvCxnSpPr>
          <p:nvPr/>
        </p:nvCxnSpPr>
        <p:spPr>
          <a:xfrm rot="10800000">
            <a:off x="8138712" y="2645029"/>
            <a:ext cx="452345" cy="141948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81" name="꺾인 연결선 99">
            <a:extLst>
              <a:ext uri="{FF2B5EF4-FFF2-40B4-BE49-F238E27FC236}">
                <a16:creationId xmlns:a16="http://schemas.microsoft.com/office/drawing/2014/main" id="{84F91F1E-DF1E-4A48-A721-102BA6362B16}"/>
              </a:ext>
            </a:extLst>
          </p:cNvPr>
          <p:cNvCxnSpPr>
            <a:cxnSpLocks/>
            <a:stCxn id="122" idx="2"/>
            <a:endCxn id="100" idx="3"/>
          </p:cNvCxnSpPr>
          <p:nvPr/>
        </p:nvCxnSpPr>
        <p:spPr>
          <a:xfrm rot="10800000">
            <a:off x="8138712" y="4315489"/>
            <a:ext cx="465313" cy="83015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49264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6.</a:t>
            </a:r>
            <a:r>
              <a:rPr lang="ko-KR" altLang="en-US" sz="2000" b="1" dirty="0"/>
              <a:t>승인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단기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장기대출</a:t>
            </a:r>
            <a:r>
              <a:rPr lang="en-US" altLang="ko-KR" sz="2000" b="1" dirty="0"/>
              <a:t>)(2/2)</a:t>
            </a:r>
            <a:endParaRPr lang="ko-KR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7C0D064E-C18B-448D-A81A-9064CA528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41634"/>
              </p:ext>
            </p:extLst>
          </p:nvPr>
        </p:nvGraphicFramePr>
        <p:xfrm>
          <a:off x="200026" y="1268413"/>
          <a:ext cx="9518490" cy="3789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0">
                  <a:extLst>
                    <a:ext uri="{9D8B030D-6E8A-4147-A177-3AD203B41FA5}">
                      <a16:colId xmlns:a16="http://schemas.microsoft.com/office/drawing/2014/main" val="1685022921"/>
                    </a:ext>
                  </a:extLst>
                </a:gridCol>
                <a:gridCol w="1187020">
                  <a:extLst>
                    <a:ext uri="{9D8B030D-6E8A-4147-A177-3AD203B41FA5}">
                      <a16:colId xmlns:a16="http://schemas.microsoft.com/office/drawing/2014/main" val="230308617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1404846473"/>
                    </a:ext>
                  </a:extLst>
                </a:gridCol>
                <a:gridCol w="518490">
                  <a:extLst>
                    <a:ext uri="{9D8B030D-6E8A-4147-A177-3AD203B41FA5}">
                      <a16:colId xmlns:a16="http://schemas.microsoft.com/office/drawing/2014/main" val="25878475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04595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632877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5936505"/>
                    </a:ext>
                  </a:extLst>
                </a:gridCol>
              </a:tblGrid>
              <a:tr h="2743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처리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주요 처리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92414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CHD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SAD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PII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1047"/>
                  </a:ext>
                </a:extLst>
              </a:tr>
              <a:tr h="1044000">
                <a:tc rowSpan="2"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(ATM)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단기대출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 요청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카드대행사→카카오뱅크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고객이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ATM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에서 단기카드대출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신청시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BC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 망을 통해 카드대행사로 요청 내용이 전달되고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카카오뱅크에 대출 승인을 요청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카카오뱅크 계정계는 승인 요청 내용을 전달 받아 회원정보 및 카드번호 등 승인을 위한 검증을 수행하고 관련 내용 저장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  <a:p>
                      <a:pPr algn="l" latinLnBrk="1"/>
                      <a:r>
                        <a:rPr lang="ko-KR" altLang="en-US" sz="1100" b="0" u="none" dirty="0">
                          <a:solidFill>
                            <a:schemeClr val="tx1"/>
                          </a:solidFill>
                        </a:rPr>
                        <a:t>유효기간 만료일</a:t>
                      </a:r>
                      <a:endParaRPr lang="en-US" altLang="ko-KR" sz="1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u="none" dirty="0">
                          <a:solidFill>
                            <a:schemeClr val="tx1"/>
                          </a:solidFill>
                        </a:rPr>
                        <a:t>CVV</a:t>
                      </a: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90757"/>
                  </a:ext>
                </a:extLst>
              </a:tr>
              <a:tr h="792000">
                <a:tc vMerge="1"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모바일앱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 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단기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장기대출 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신청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고객이 모바일 앱에서 단기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장기대출 신청 시 신청 정보는 채널로 전달되어 저장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채널은 승인 요청을 위해 계정계로 신청 정보 전송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indent="-93663" algn="l" defTabSz="914400" rtl="0" eaLnBrk="1" latinLnBrk="1" hangingPunct="1"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계정계는 승인 요청 내용을 전달 받아 회원정보 및 카드번호 등 승인을 위한 검증을 수행하고 관련 내용 저장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  <a:p>
                      <a:pPr algn="l" latinLnBrk="1"/>
                      <a:r>
                        <a:rPr lang="ko-KR" altLang="en-US" sz="1100" b="0" u="none" dirty="0">
                          <a:solidFill>
                            <a:schemeClr val="tx1"/>
                          </a:solidFill>
                        </a:rPr>
                        <a:t>유효기간 만료일</a:t>
                      </a:r>
                      <a:endParaRPr lang="en-US" altLang="ko-KR" sz="1100" b="0" u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u="none" dirty="0">
                          <a:solidFill>
                            <a:schemeClr val="tx1"/>
                          </a:solidFill>
                        </a:rPr>
                        <a:t>CVV</a:t>
                      </a: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비밀번호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9249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승인결과 전송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카카오뱅크→카드대행사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계정계에서 승인 요청에 대한 검토 후 최종 승인 여부를 카드대행사에 전송함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4798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③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승인결과 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채널에 전송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계정계는 승인 요청에 대한 최종 결과를 채널에 전송하여 공유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채널에서는 앱을 통한 신청의 경우 고객에게 처리 결과 안내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단기대출 신청 및 처리 결과는 채널 및 </a:t>
                      </a: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계정계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2047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3D7F88-37AD-4509-8442-F3587524BD1F}"/>
              </a:ext>
            </a:extLst>
          </p:cNvPr>
          <p:cNvSpPr txBox="1"/>
          <p:nvPr/>
        </p:nvSpPr>
        <p:spPr>
          <a:xfrm>
            <a:off x="7396047" y="1007966"/>
            <a:ext cx="231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※ </a:t>
            </a:r>
            <a:r>
              <a:rPr lang="en-US" altLang="ko-KR" sz="1050" b="1" u="sng" dirty="0"/>
              <a:t>ⓔ</a:t>
            </a:r>
            <a:r>
              <a:rPr lang="en-US" altLang="ko-KR" sz="1000" b="1" u="sng" dirty="0"/>
              <a:t>: </a:t>
            </a:r>
            <a:r>
              <a:rPr lang="ko-KR" altLang="en-US" sz="1000" b="1" u="sng" dirty="0"/>
              <a:t>암호화 적용</a:t>
            </a:r>
            <a:r>
              <a:rPr lang="en-US" altLang="ko-KR" sz="1000" b="1" u="sng" dirty="0"/>
              <a:t>, </a:t>
            </a:r>
            <a:r>
              <a:rPr lang="en-US" altLang="ko-KR" sz="1050" b="1" u="sng" dirty="0"/>
              <a:t>ⓜ</a:t>
            </a:r>
            <a:r>
              <a:rPr lang="en-US" altLang="ko-KR" sz="1000" b="1" u="sng" dirty="0"/>
              <a:t>: </a:t>
            </a:r>
            <a:r>
              <a:rPr lang="ko-KR" altLang="en-US" sz="1000" b="1" u="sng" dirty="0" err="1"/>
              <a:t>마스킹</a:t>
            </a:r>
            <a:r>
              <a:rPr lang="ko-KR" altLang="en-US" sz="1000" b="1" u="sng" dirty="0"/>
              <a:t> 적용</a:t>
            </a:r>
            <a:r>
              <a:rPr lang="en-US" altLang="ko-KR" sz="1000" b="1" u="sng" dirty="0"/>
              <a:t> 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56532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7.</a:t>
            </a:r>
            <a:r>
              <a:rPr lang="ko-KR" altLang="en-US" sz="2000" dirty="0"/>
              <a:t>매입 및 청구원장 생성</a:t>
            </a:r>
            <a:r>
              <a:rPr lang="en-US" altLang="ko-KR" sz="2000" b="1" dirty="0"/>
              <a:t>(1/2)</a:t>
            </a:r>
            <a:endParaRPr lang="ko-KR" altLang="en-US" b="1" dirty="0"/>
          </a:p>
        </p:txBody>
      </p:sp>
      <p:sp>
        <p:nvSpPr>
          <p:cNvPr id="3" name="Rectangle: Rounded Corners 103">
            <a:extLst>
              <a:ext uri="{FF2B5EF4-FFF2-40B4-BE49-F238E27FC236}">
                <a16:creationId xmlns:a16="http://schemas.microsoft.com/office/drawing/2014/main" id="{8568CB26-718E-4078-934F-D2F1087572CB}"/>
              </a:ext>
            </a:extLst>
          </p:cNvPr>
          <p:cNvSpPr/>
          <p:nvPr/>
        </p:nvSpPr>
        <p:spPr bwMode="auto">
          <a:xfrm>
            <a:off x="5150778" y="1990365"/>
            <a:ext cx="2854677" cy="2877270"/>
          </a:xfrm>
          <a:prstGeom prst="roundRect">
            <a:avLst>
              <a:gd name="adj" fmla="val 800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</a:p>
        </p:txBody>
      </p:sp>
      <p:sp>
        <p:nvSpPr>
          <p:cNvPr id="4" name="Rectangle 143">
            <a:extLst>
              <a:ext uri="{FF2B5EF4-FFF2-40B4-BE49-F238E27FC236}">
                <a16:creationId xmlns:a16="http://schemas.microsoft.com/office/drawing/2014/main" id="{B26745D0-373A-4CD3-ACCC-0466846E07B7}"/>
              </a:ext>
            </a:extLst>
          </p:cNvPr>
          <p:cNvSpPr/>
          <p:nvPr/>
        </p:nvSpPr>
        <p:spPr>
          <a:xfrm>
            <a:off x="3765429" y="3443306"/>
            <a:ext cx="11304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매출 내역 전송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" name="Straight Arrow Connector 102">
            <a:extLst>
              <a:ext uri="{FF2B5EF4-FFF2-40B4-BE49-F238E27FC236}">
                <a16:creationId xmlns:a16="http://schemas.microsoft.com/office/drawing/2014/main" id="{52943B1B-A823-41F3-B421-CD341AB9B0C4}"/>
              </a:ext>
            </a:extLst>
          </p:cNvPr>
          <p:cNvCxnSpPr>
            <a:cxnSpLocks/>
          </p:cNvCxnSpPr>
          <p:nvPr/>
        </p:nvCxnSpPr>
        <p:spPr bwMode="auto">
          <a:xfrm flipV="1">
            <a:off x="3507755" y="3243940"/>
            <a:ext cx="2726998" cy="0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원통 125">
            <a:extLst>
              <a:ext uri="{FF2B5EF4-FFF2-40B4-BE49-F238E27FC236}">
                <a16:creationId xmlns:a16="http://schemas.microsoft.com/office/drawing/2014/main" id="{6A748A52-3CF9-49E6-AA93-7DA10E1B17BE}"/>
              </a:ext>
            </a:extLst>
          </p:cNvPr>
          <p:cNvSpPr/>
          <p:nvPr/>
        </p:nvSpPr>
        <p:spPr>
          <a:xfrm rot="5400000">
            <a:off x="4183314" y="2722033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endParaRPr lang="en-US" altLang="ko-KR" sz="900" b="1" i="1" kern="0" dirty="0">
              <a:latin typeface="맑은 고딕"/>
              <a:ea typeface="맑은 고딕" panose="020B0503020000020004" pitchFamily="50" charset="-127"/>
            </a:endParaRPr>
          </a:p>
          <a:p>
            <a:pPr algn="ctr" defTabSz="914361" latinLnBrk="0">
              <a:defRPr/>
            </a:pP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전용선</a:t>
            </a: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+VPN)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20ED2-C82C-4680-B51D-823A30F60B47}"/>
              </a:ext>
            </a:extLst>
          </p:cNvPr>
          <p:cNvSpPr txBox="1"/>
          <p:nvPr/>
        </p:nvSpPr>
        <p:spPr>
          <a:xfrm>
            <a:off x="6919356" y="3510187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719E5-D53A-4EB6-ABE3-235B460DD67E}"/>
              </a:ext>
            </a:extLst>
          </p:cNvPr>
          <p:cNvSpPr txBox="1"/>
          <p:nvPr/>
        </p:nvSpPr>
        <p:spPr>
          <a:xfrm>
            <a:off x="6034579" y="3510187"/>
            <a:ext cx="756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계정계</a:t>
            </a:r>
            <a:r>
              <a:rPr lang="en-US" altLang="ko-KR" sz="1050" b="1" kern="0" dirty="0">
                <a:solidFill>
                  <a:srgbClr val="000000"/>
                </a:solidFill>
              </a:rPr>
              <a:t>(</a:t>
            </a:r>
            <a:r>
              <a:rPr lang="ko-KR" altLang="en-US" sz="1050" b="1" kern="0" dirty="0">
                <a:solidFill>
                  <a:srgbClr val="000000"/>
                </a:solidFill>
              </a:rPr>
              <a:t>카드</a:t>
            </a:r>
            <a:r>
              <a:rPr lang="en-US" altLang="ko-KR" sz="1050" b="1" kern="0" dirty="0">
                <a:solidFill>
                  <a:srgbClr val="000000"/>
                </a:solidFill>
              </a:rPr>
              <a:t>)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11" name="Oval 207">
            <a:extLst>
              <a:ext uri="{FF2B5EF4-FFF2-40B4-BE49-F238E27FC236}">
                <a16:creationId xmlns:a16="http://schemas.microsoft.com/office/drawing/2014/main" id="{F78F85F9-CCE5-4A51-B6E2-7F73F26EB7E3}"/>
              </a:ext>
            </a:extLst>
          </p:cNvPr>
          <p:cNvSpPr/>
          <p:nvPr/>
        </p:nvSpPr>
        <p:spPr bwMode="auto">
          <a:xfrm>
            <a:off x="5049797" y="3319542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2" name="Picture 115" descr="Picture37">
            <a:extLst>
              <a:ext uri="{FF2B5EF4-FFF2-40B4-BE49-F238E27FC236}">
                <a16:creationId xmlns:a16="http://schemas.microsoft.com/office/drawing/2014/main" id="{4C3802F2-BCFA-4176-9F72-F0C6C48D8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6234753" y="2970640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FF6F38-53A1-46A1-9E47-FEBF5803AF63}"/>
              </a:ext>
            </a:extLst>
          </p:cNvPr>
          <p:cNvGrpSpPr/>
          <p:nvPr/>
        </p:nvGrpSpPr>
        <p:grpSpPr>
          <a:xfrm>
            <a:off x="7069380" y="3014708"/>
            <a:ext cx="379452" cy="485941"/>
            <a:chOff x="4792923" y="6582348"/>
            <a:chExt cx="379452" cy="48594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E740D8C-A9ED-44DE-9C69-6C48387FD57C}"/>
                </a:ext>
              </a:extLst>
            </p:cNvPr>
            <p:cNvGrpSpPr/>
            <p:nvPr/>
          </p:nvGrpSpPr>
          <p:grpSpPr>
            <a:xfrm>
              <a:off x="4816403" y="6760998"/>
              <a:ext cx="355972" cy="307291"/>
              <a:chOff x="8545418" y="2678341"/>
              <a:chExt cx="355972" cy="307291"/>
            </a:xfrm>
          </p:grpSpPr>
          <p:sp>
            <p:nvSpPr>
              <p:cNvPr id="22" name="원통형 21">
                <a:extLst>
                  <a:ext uri="{FF2B5EF4-FFF2-40B4-BE49-F238E27FC236}">
                    <a16:creationId xmlns:a16="http://schemas.microsoft.com/office/drawing/2014/main" id="{85C38C99-5F79-4B2E-8AAC-4093A2C8B930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3" name="원통형 22">
                <a:extLst>
                  <a:ext uri="{FF2B5EF4-FFF2-40B4-BE49-F238E27FC236}">
                    <a16:creationId xmlns:a16="http://schemas.microsoft.com/office/drawing/2014/main" id="{C48617B8-F501-4549-A04C-78EA80ABC5DC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원통형 23">
                <a:extLst>
                  <a:ext uri="{FF2B5EF4-FFF2-40B4-BE49-F238E27FC236}">
                    <a16:creationId xmlns:a16="http://schemas.microsoft.com/office/drawing/2014/main" id="{4AA4D71E-5B51-425D-876E-ACA94F0C6DB1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34C1433-0A3F-4B71-8621-8D97E14493C3}"/>
                </a:ext>
              </a:extLst>
            </p:cNvPr>
            <p:cNvGrpSpPr/>
            <p:nvPr/>
          </p:nvGrpSpPr>
          <p:grpSpPr>
            <a:xfrm>
              <a:off x="4792923" y="6582348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D8E9A0A9-4715-45DB-882B-EBD6159739EB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Group 4">
                <a:extLst>
                  <a:ext uri="{FF2B5EF4-FFF2-40B4-BE49-F238E27FC236}">
                    <a16:creationId xmlns:a16="http://schemas.microsoft.com/office/drawing/2014/main" id="{FBCB84A1-BB77-49DA-9528-BCF3B6A5BD4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AFC6BA64-1CCA-4DE8-B511-0FC65904424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6">
                  <a:extLst>
                    <a:ext uri="{FF2B5EF4-FFF2-40B4-BE49-F238E27FC236}">
                      <a16:creationId xmlns:a16="http://schemas.microsoft.com/office/drawing/2014/main" id="{7E6982DD-31DB-4422-A5CD-6C9854301D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7">
                  <a:extLst>
                    <a:ext uri="{FF2B5EF4-FFF2-40B4-BE49-F238E27FC236}">
                      <a16:creationId xmlns:a16="http://schemas.microsoft.com/office/drawing/2014/main" id="{6713D6F9-32A4-4F78-9C16-FB4A65DD3E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8">
                  <a:extLst>
                    <a:ext uri="{FF2B5EF4-FFF2-40B4-BE49-F238E27FC236}">
                      <a16:creationId xmlns:a16="http://schemas.microsoft.com/office/drawing/2014/main" id="{9BB7609F-BD90-4E23-AF87-2F302904A2E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413732F-7C99-4A29-B6F4-8EDB9CC95C6E}"/>
              </a:ext>
            </a:extLst>
          </p:cNvPr>
          <p:cNvGrpSpPr/>
          <p:nvPr/>
        </p:nvGrpSpPr>
        <p:grpSpPr>
          <a:xfrm>
            <a:off x="3791664" y="2814531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DF9CF163-8151-489C-A394-F75C124DEACB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438CFEF0-50BF-4B9D-B1F0-D132134635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71A00D67-E9DE-44D9-82B7-86CBC70D1D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87AF9EAD-D7EC-4ADC-AE69-8EC0C5B34D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08E6B9EE-641F-4CA1-B14A-DA5EDB2B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0C004A01-97CC-4168-AB16-3EB66CA281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2" name="Rectangle: Rounded Corners 57">
            <a:extLst>
              <a:ext uri="{FF2B5EF4-FFF2-40B4-BE49-F238E27FC236}">
                <a16:creationId xmlns:a16="http://schemas.microsoft.com/office/drawing/2014/main" id="{B9B3FBC4-7C81-478E-87FA-AE39118F0BE4}"/>
              </a:ext>
            </a:extLst>
          </p:cNvPr>
          <p:cNvSpPr/>
          <p:nvPr/>
        </p:nvSpPr>
        <p:spPr bwMode="auto">
          <a:xfrm>
            <a:off x="2103755" y="2838893"/>
            <a:ext cx="1404000" cy="7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카드대행사</a:t>
            </a:r>
          </a:p>
        </p:txBody>
      </p:sp>
      <p:grpSp>
        <p:nvGrpSpPr>
          <p:cNvPr id="33" name="Group 94">
            <a:extLst>
              <a:ext uri="{FF2B5EF4-FFF2-40B4-BE49-F238E27FC236}">
                <a16:creationId xmlns:a16="http://schemas.microsoft.com/office/drawing/2014/main" id="{C6ABB288-3319-4B57-A929-2AAA411C98E7}"/>
              </a:ext>
            </a:extLst>
          </p:cNvPr>
          <p:cNvGrpSpPr/>
          <p:nvPr/>
        </p:nvGrpSpPr>
        <p:grpSpPr>
          <a:xfrm>
            <a:off x="7632466" y="1298757"/>
            <a:ext cx="2165159" cy="408317"/>
            <a:chOff x="7957077" y="1488357"/>
            <a:chExt cx="2310335" cy="408317"/>
          </a:xfrm>
        </p:grpSpPr>
        <p:cxnSp>
          <p:nvCxnSpPr>
            <p:cNvPr id="34" name="Straight Arrow Connector 95">
              <a:extLst>
                <a:ext uri="{FF2B5EF4-FFF2-40B4-BE49-F238E27FC236}">
                  <a16:creationId xmlns:a16="http://schemas.microsoft.com/office/drawing/2014/main" id="{4EBC56D2-1AEC-447F-9A3A-AF230A382C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599801"/>
              <a:ext cx="268897" cy="0"/>
            </a:xfrm>
            <a:prstGeom prst="straightConnector1">
              <a:avLst/>
            </a:prstGeom>
            <a:ln w="69850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98">
              <a:extLst>
                <a:ext uri="{FF2B5EF4-FFF2-40B4-BE49-F238E27FC236}">
                  <a16:creationId xmlns:a16="http://schemas.microsoft.com/office/drawing/2014/main" id="{8A4F2C0F-7D4F-4A2B-B9F7-D2C559AA59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778246"/>
              <a:ext cx="268897" cy="0"/>
            </a:xfrm>
            <a:prstGeom prst="straightConnector1">
              <a:avLst/>
            </a:prstGeom>
            <a:ln w="69850" cmpd="dbl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5C6D62-4B4A-40BB-8DC7-38D197EC77AE}"/>
                </a:ext>
              </a:extLst>
            </p:cNvPr>
            <p:cNvSpPr txBox="1"/>
            <p:nvPr/>
          </p:nvSpPr>
          <p:spPr>
            <a:xfrm>
              <a:off x="8160097" y="1488357"/>
              <a:ext cx="2107315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주요 데이터 흐름</a:t>
              </a:r>
              <a:r>
                <a:rPr lang="en-US" altLang="ko-KR" sz="900" dirty="0"/>
                <a:t>(CHD, SAD, PII)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그 외 데이터 흐름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E076C4DF-A88C-48B8-AAC1-FCE0449E90D7}"/>
              </a:ext>
            </a:extLst>
          </p:cNvPr>
          <p:cNvSpPr txBox="1"/>
          <p:nvPr/>
        </p:nvSpPr>
        <p:spPr>
          <a:xfrm>
            <a:off x="2103755" y="3685714"/>
            <a:ext cx="201653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50" b="1" dirty="0"/>
              <a:t>카드 매입 처리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매출전표 접수</a:t>
            </a:r>
            <a:r>
              <a:rPr lang="en-US" altLang="ko-KR" sz="1050" dirty="0"/>
              <a:t> </a:t>
            </a:r>
            <a:r>
              <a:rPr lang="ko-KR" altLang="en-US" sz="1050" dirty="0"/>
              <a:t>및 매입심사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매출데이터 생성</a:t>
            </a:r>
            <a:endParaRPr lang="en-US" altLang="ko-KR" sz="1050" dirty="0"/>
          </a:p>
        </p:txBody>
      </p:sp>
      <p:cxnSp>
        <p:nvCxnSpPr>
          <p:cNvPr id="60" name="꺾인 연결선 99">
            <a:extLst>
              <a:ext uri="{FF2B5EF4-FFF2-40B4-BE49-F238E27FC236}">
                <a16:creationId xmlns:a16="http://schemas.microsoft.com/office/drawing/2014/main" id="{486DF4D7-6513-4E8A-8FC8-B4F822A85E8D}"/>
              </a:ext>
            </a:extLst>
          </p:cNvPr>
          <p:cNvCxnSpPr>
            <a:cxnSpLocks/>
            <a:stCxn id="23" idx="2"/>
            <a:endCxn id="12" idx="3"/>
          </p:cNvCxnSpPr>
          <p:nvPr/>
        </p:nvCxnSpPr>
        <p:spPr>
          <a:xfrm rot="10800000">
            <a:off x="6640602" y="3210941"/>
            <a:ext cx="452259" cy="13607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41075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7.</a:t>
            </a:r>
            <a:r>
              <a:rPr lang="ko-KR" altLang="en-US" sz="2000" dirty="0"/>
              <a:t>매입 및 청구원장 생성</a:t>
            </a:r>
            <a:r>
              <a:rPr lang="en-US" altLang="ko-KR" sz="2000" b="1" dirty="0"/>
              <a:t>(2/2)</a:t>
            </a:r>
            <a:endParaRPr lang="ko-KR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4E2B316E-FC9C-40F6-886D-50D7DC0CD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7626"/>
              </p:ext>
            </p:extLst>
          </p:nvPr>
        </p:nvGraphicFramePr>
        <p:xfrm>
          <a:off x="200026" y="1268413"/>
          <a:ext cx="9518490" cy="1766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0">
                  <a:extLst>
                    <a:ext uri="{9D8B030D-6E8A-4147-A177-3AD203B41FA5}">
                      <a16:colId xmlns:a16="http://schemas.microsoft.com/office/drawing/2014/main" val="1685022921"/>
                    </a:ext>
                  </a:extLst>
                </a:gridCol>
                <a:gridCol w="1187020">
                  <a:extLst>
                    <a:ext uri="{9D8B030D-6E8A-4147-A177-3AD203B41FA5}">
                      <a16:colId xmlns:a16="http://schemas.microsoft.com/office/drawing/2014/main" val="230308617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1404846473"/>
                    </a:ext>
                  </a:extLst>
                </a:gridCol>
                <a:gridCol w="518490">
                  <a:extLst>
                    <a:ext uri="{9D8B030D-6E8A-4147-A177-3AD203B41FA5}">
                      <a16:colId xmlns:a16="http://schemas.microsoft.com/office/drawing/2014/main" val="25878475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04595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632877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5936505"/>
                    </a:ext>
                  </a:extLst>
                </a:gridCol>
              </a:tblGrid>
              <a:tr h="2743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처리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주요 처리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92414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CHD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SAD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PII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104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매출내역 전송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카드대행사→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카카오뱅크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카드대행사에서 매출전표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매출전표 파일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을 접수하고 매출전표 심사 및 매출전표 확정 처리를 수행하고 최종 매입 데이터를 생성하여 카카오뱅크에 전달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매입은 일단위로 처리되며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교통카드 매입은 월단위로 처리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카카오뱅크 계정계는 매입 데이터를 전달받아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저장하고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 데이터를 기반으로 고객의 청구원장을 생성하여 저장함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카드번호 기준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처리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저장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9075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C1859B-1E71-4DF7-8C3F-CB73C1BBA748}"/>
              </a:ext>
            </a:extLst>
          </p:cNvPr>
          <p:cNvSpPr txBox="1"/>
          <p:nvPr/>
        </p:nvSpPr>
        <p:spPr>
          <a:xfrm>
            <a:off x="7396047" y="1007966"/>
            <a:ext cx="231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※ </a:t>
            </a:r>
            <a:r>
              <a:rPr lang="en-US" altLang="ko-KR" sz="1050" b="1" u="sng" dirty="0"/>
              <a:t>ⓔ</a:t>
            </a:r>
            <a:r>
              <a:rPr lang="en-US" altLang="ko-KR" sz="1000" b="1" u="sng" dirty="0"/>
              <a:t>: </a:t>
            </a:r>
            <a:r>
              <a:rPr lang="ko-KR" altLang="en-US" sz="1000" b="1" u="sng" dirty="0"/>
              <a:t>암호화 적용</a:t>
            </a:r>
            <a:r>
              <a:rPr lang="en-US" altLang="ko-KR" sz="1000" b="1" u="sng" dirty="0"/>
              <a:t>, </a:t>
            </a:r>
            <a:r>
              <a:rPr lang="en-US" altLang="ko-KR" sz="1050" b="1" u="sng" dirty="0"/>
              <a:t>ⓜ</a:t>
            </a:r>
            <a:r>
              <a:rPr lang="en-US" altLang="ko-KR" sz="1000" b="1" u="sng" dirty="0"/>
              <a:t>: </a:t>
            </a:r>
            <a:r>
              <a:rPr lang="ko-KR" altLang="en-US" sz="1000" b="1" u="sng" dirty="0" err="1"/>
              <a:t>마스킹</a:t>
            </a:r>
            <a:r>
              <a:rPr lang="ko-KR" altLang="en-US" sz="1000" b="1" u="sng" dirty="0"/>
              <a:t> 적용</a:t>
            </a:r>
            <a:r>
              <a:rPr lang="en-US" altLang="ko-KR" sz="1000" b="1" u="sng" dirty="0"/>
              <a:t> 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1290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8.</a:t>
            </a:r>
            <a:r>
              <a:rPr lang="ko-KR" altLang="en-US" sz="2000" b="1" dirty="0"/>
              <a:t>사고처리</a:t>
            </a:r>
            <a:r>
              <a:rPr lang="en-US" altLang="ko-KR" sz="2000" b="1" dirty="0"/>
              <a:t>(1/2)</a:t>
            </a:r>
            <a:endParaRPr lang="ko-KR" altLang="en-US" b="1" dirty="0"/>
          </a:p>
        </p:txBody>
      </p:sp>
      <p:sp>
        <p:nvSpPr>
          <p:cNvPr id="3" name="구름 106">
            <a:extLst>
              <a:ext uri="{FF2B5EF4-FFF2-40B4-BE49-F238E27FC236}">
                <a16:creationId xmlns:a16="http://schemas.microsoft.com/office/drawing/2014/main" id="{E7F6F3A6-63DB-4875-8C71-7A62B8F1945F}"/>
              </a:ext>
            </a:extLst>
          </p:cNvPr>
          <p:cNvSpPr/>
          <p:nvPr/>
        </p:nvSpPr>
        <p:spPr>
          <a:xfrm>
            <a:off x="1599012" y="2210540"/>
            <a:ext cx="1188000" cy="540000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Internet</a:t>
            </a:r>
            <a:endParaRPr kumimoji="1" lang="ko-KR" altLang="en-US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Rectangle: Rounded Corners 56">
            <a:extLst>
              <a:ext uri="{FF2B5EF4-FFF2-40B4-BE49-F238E27FC236}">
                <a16:creationId xmlns:a16="http://schemas.microsoft.com/office/drawing/2014/main" id="{3DC4299C-4303-4B58-ABEE-893DD824DB73}"/>
              </a:ext>
            </a:extLst>
          </p:cNvPr>
          <p:cNvSpPr/>
          <p:nvPr/>
        </p:nvSpPr>
        <p:spPr bwMode="auto">
          <a:xfrm>
            <a:off x="3010443" y="1806262"/>
            <a:ext cx="3518589" cy="4054947"/>
          </a:xfrm>
          <a:prstGeom prst="roundRect">
            <a:avLst>
              <a:gd name="adj" fmla="val 800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</a:p>
        </p:txBody>
      </p:sp>
      <p:cxnSp>
        <p:nvCxnSpPr>
          <p:cNvPr id="5" name="Straight Arrow Connector 83">
            <a:extLst>
              <a:ext uri="{FF2B5EF4-FFF2-40B4-BE49-F238E27FC236}">
                <a16:creationId xmlns:a16="http://schemas.microsoft.com/office/drawing/2014/main" id="{1820401D-329E-44BC-89A9-C6937DADC34E}"/>
              </a:ext>
            </a:extLst>
          </p:cNvPr>
          <p:cNvCxnSpPr>
            <a:cxnSpLocks/>
          </p:cNvCxnSpPr>
          <p:nvPr/>
        </p:nvCxnSpPr>
        <p:spPr bwMode="auto">
          <a:xfrm>
            <a:off x="5520144" y="3812700"/>
            <a:ext cx="2636735" cy="0"/>
          </a:xfrm>
          <a:prstGeom prst="straightConnector1">
            <a:avLst/>
          </a:prstGeom>
          <a:ln w="793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80">
            <a:extLst>
              <a:ext uri="{FF2B5EF4-FFF2-40B4-BE49-F238E27FC236}">
                <a16:creationId xmlns:a16="http://schemas.microsoft.com/office/drawing/2014/main" id="{8A57B9D0-A8B5-4FFF-A9A2-14D17430F76A}"/>
              </a:ext>
            </a:extLst>
          </p:cNvPr>
          <p:cNvCxnSpPr>
            <a:cxnSpLocks/>
          </p:cNvCxnSpPr>
          <p:nvPr/>
        </p:nvCxnSpPr>
        <p:spPr bwMode="auto">
          <a:xfrm>
            <a:off x="1293218" y="2472313"/>
            <a:ext cx="3859678" cy="8227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57">
            <a:extLst>
              <a:ext uri="{FF2B5EF4-FFF2-40B4-BE49-F238E27FC236}">
                <a16:creationId xmlns:a16="http://schemas.microsoft.com/office/drawing/2014/main" id="{0822D141-9E04-4B60-8A31-4EFA4E93E71F}"/>
              </a:ext>
            </a:extLst>
          </p:cNvPr>
          <p:cNvSpPr/>
          <p:nvPr/>
        </p:nvSpPr>
        <p:spPr bwMode="auto">
          <a:xfrm>
            <a:off x="8149015" y="3434700"/>
            <a:ext cx="1404000" cy="7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/>
            <a:r>
              <a:rPr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카드대행사</a:t>
            </a:r>
          </a:p>
        </p:txBody>
      </p:sp>
      <p:sp>
        <p:nvSpPr>
          <p:cNvPr id="9" name="Rectangle 66">
            <a:extLst>
              <a:ext uri="{FF2B5EF4-FFF2-40B4-BE49-F238E27FC236}">
                <a16:creationId xmlns:a16="http://schemas.microsoft.com/office/drawing/2014/main" id="{7F56FB01-26DE-4631-B2D7-043EB0B3A758}"/>
              </a:ext>
            </a:extLst>
          </p:cNvPr>
          <p:cNvSpPr/>
          <p:nvPr/>
        </p:nvSpPr>
        <p:spPr>
          <a:xfrm>
            <a:off x="345516" y="2721828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카드고객</a:t>
            </a:r>
          </a:p>
        </p:txBody>
      </p:sp>
      <p:sp>
        <p:nvSpPr>
          <p:cNvPr id="10" name="Rectangle 77">
            <a:extLst>
              <a:ext uri="{FF2B5EF4-FFF2-40B4-BE49-F238E27FC236}">
                <a16:creationId xmlns:a16="http://schemas.microsoft.com/office/drawing/2014/main" id="{6C2D2E97-FA96-482A-B1B1-F862C4DC0CAF}"/>
              </a:ext>
            </a:extLst>
          </p:cNvPr>
          <p:cNvSpPr/>
          <p:nvPr/>
        </p:nvSpPr>
        <p:spPr>
          <a:xfrm>
            <a:off x="1640459" y="2777201"/>
            <a:ext cx="10807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 앱에서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사고신고</a:t>
            </a:r>
          </a:p>
        </p:txBody>
      </p:sp>
      <p:cxnSp>
        <p:nvCxnSpPr>
          <p:cNvPr id="14" name="Straight Arrow Connector 110">
            <a:extLst>
              <a:ext uri="{FF2B5EF4-FFF2-40B4-BE49-F238E27FC236}">
                <a16:creationId xmlns:a16="http://schemas.microsoft.com/office/drawing/2014/main" id="{DB7F4C5B-2806-4415-8517-D849CA4E00DA}"/>
              </a:ext>
            </a:extLst>
          </p:cNvPr>
          <p:cNvCxnSpPr>
            <a:cxnSpLocks/>
            <a:stCxn id="17" idx="0"/>
          </p:cNvCxnSpPr>
          <p:nvPr/>
        </p:nvCxnSpPr>
        <p:spPr bwMode="auto">
          <a:xfrm>
            <a:off x="5345304" y="2684050"/>
            <a:ext cx="2" cy="865129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242239-64E3-4125-A817-F7977908ECB4}"/>
              </a:ext>
            </a:extLst>
          </p:cNvPr>
          <p:cNvSpPr txBox="1"/>
          <p:nvPr/>
        </p:nvSpPr>
        <p:spPr>
          <a:xfrm>
            <a:off x="5009800" y="2684050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18" name="원통 125">
            <a:extLst>
              <a:ext uri="{FF2B5EF4-FFF2-40B4-BE49-F238E27FC236}">
                <a16:creationId xmlns:a16="http://schemas.microsoft.com/office/drawing/2014/main" id="{2E736826-873C-41CE-93D2-698F1E56E092}"/>
              </a:ext>
            </a:extLst>
          </p:cNvPr>
          <p:cNvSpPr/>
          <p:nvPr/>
        </p:nvSpPr>
        <p:spPr>
          <a:xfrm rot="5400000">
            <a:off x="2031528" y="1959736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b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(SSL)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F7817648-9B4C-4710-9A16-1A7C31DC9384}"/>
              </a:ext>
            </a:extLst>
          </p:cNvPr>
          <p:cNvSpPr/>
          <p:nvPr/>
        </p:nvSpPr>
        <p:spPr bwMode="auto">
          <a:xfrm>
            <a:off x="2902444" y="2372540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2" name="Oval 101">
            <a:extLst>
              <a:ext uri="{FF2B5EF4-FFF2-40B4-BE49-F238E27FC236}">
                <a16:creationId xmlns:a16="http://schemas.microsoft.com/office/drawing/2014/main" id="{4AF7A6C0-C2B5-42CC-9E03-FA02D11E2572}"/>
              </a:ext>
            </a:extLst>
          </p:cNvPr>
          <p:cNvSpPr/>
          <p:nvPr/>
        </p:nvSpPr>
        <p:spPr bwMode="auto">
          <a:xfrm>
            <a:off x="5055871" y="3111574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3" name="원통 125">
            <a:extLst>
              <a:ext uri="{FF2B5EF4-FFF2-40B4-BE49-F238E27FC236}">
                <a16:creationId xmlns:a16="http://schemas.microsoft.com/office/drawing/2014/main" id="{7C75E81E-D098-4D18-8A40-5CBB9583B359}"/>
              </a:ext>
            </a:extLst>
          </p:cNvPr>
          <p:cNvSpPr/>
          <p:nvPr/>
        </p:nvSpPr>
        <p:spPr>
          <a:xfrm rot="5400000">
            <a:off x="7106204" y="3293739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endParaRPr lang="en-US" altLang="ko-KR" sz="900" b="1" i="1" kern="0" dirty="0">
              <a:latin typeface="맑은 고딕"/>
              <a:ea typeface="맑은 고딕" panose="020B0503020000020004" pitchFamily="50" charset="-127"/>
            </a:endParaRPr>
          </a:p>
          <a:p>
            <a:pPr algn="ctr" defTabSz="914361" latinLnBrk="0">
              <a:defRPr/>
            </a:pP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</a:t>
            </a: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전용선</a:t>
            </a: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+VPN)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4" name="Rectangle 75">
            <a:extLst>
              <a:ext uri="{FF2B5EF4-FFF2-40B4-BE49-F238E27FC236}">
                <a16:creationId xmlns:a16="http://schemas.microsoft.com/office/drawing/2014/main" id="{C95333B1-94C2-415B-A061-6A045130AF97}"/>
              </a:ext>
            </a:extLst>
          </p:cNvPr>
          <p:cNvSpPr/>
          <p:nvPr/>
        </p:nvSpPr>
        <p:spPr>
          <a:xfrm>
            <a:off x="6712643" y="3987215"/>
            <a:ext cx="10807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사고조사 요청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Oval 105">
            <a:extLst>
              <a:ext uri="{FF2B5EF4-FFF2-40B4-BE49-F238E27FC236}">
                <a16:creationId xmlns:a16="http://schemas.microsoft.com/office/drawing/2014/main" id="{523DB7F3-98F7-44D7-AB71-77D0787C5778}"/>
              </a:ext>
            </a:extLst>
          </p:cNvPr>
          <p:cNvSpPr/>
          <p:nvPr/>
        </p:nvSpPr>
        <p:spPr bwMode="auto">
          <a:xfrm>
            <a:off x="6414675" y="3711562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09F292-59D6-4044-97F5-1522298A4327}"/>
              </a:ext>
            </a:extLst>
          </p:cNvPr>
          <p:cNvSpPr txBox="1"/>
          <p:nvPr/>
        </p:nvSpPr>
        <p:spPr>
          <a:xfrm>
            <a:off x="4979137" y="4060151"/>
            <a:ext cx="75600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카드계정계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grpSp>
        <p:nvGrpSpPr>
          <p:cNvPr id="30" name="Group 94">
            <a:extLst>
              <a:ext uri="{FF2B5EF4-FFF2-40B4-BE49-F238E27FC236}">
                <a16:creationId xmlns:a16="http://schemas.microsoft.com/office/drawing/2014/main" id="{D2822AA3-B4DF-4CDF-94C2-B1B54540151F}"/>
              </a:ext>
            </a:extLst>
          </p:cNvPr>
          <p:cNvGrpSpPr/>
          <p:nvPr/>
        </p:nvGrpSpPr>
        <p:grpSpPr>
          <a:xfrm>
            <a:off x="7632466" y="1298757"/>
            <a:ext cx="2165159" cy="408317"/>
            <a:chOff x="7957077" y="1488357"/>
            <a:chExt cx="2310335" cy="408317"/>
          </a:xfrm>
        </p:grpSpPr>
        <p:cxnSp>
          <p:nvCxnSpPr>
            <p:cNvPr id="31" name="Straight Arrow Connector 95">
              <a:extLst>
                <a:ext uri="{FF2B5EF4-FFF2-40B4-BE49-F238E27FC236}">
                  <a16:creationId xmlns:a16="http://schemas.microsoft.com/office/drawing/2014/main" id="{F9C7142F-4802-4C61-A7AD-08051A9D726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599801"/>
              <a:ext cx="268897" cy="0"/>
            </a:xfrm>
            <a:prstGeom prst="straightConnector1">
              <a:avLst/>
            </a:prstGeom>
            <a:ln w="69850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98">
              <a:extLst>
                <a:ext uri="{FF2B5EF4-FFF2-40B4-BE49-F238E27FC236}">
                  <a16:creationId xmlns:a16="http://schemas.microsoft.com/office/drawing/2014/main" id="{2A67C655-EEDD-4F1F-A7FB-EF3C1FA3EAB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778246"/>
              <a:ext cx="268897" cy="0"/>
            </a:xfrm>
            <a:prstGeom prst="straightConnector1">
              <a:avLst/>
            </a:prstGeom>
            <a:ln w="69850" cmpd="dbl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B34D88-2F4D-4BC7-A74C-F1B27371ABE8}"/>
                </a:ext>
              </a:extLst>
            </p:cNvPr>
            <p:cNvSpPr txBox="1"/>
            <p:nvPr/>
          </p:nvSpPr>
          <p:spPr>
            <a:xfrm>
              <a:off x="8160097" y="1488357"/>
              <a:ext cx="2107315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주요 데이터 흐름</a:t>
              </a:r>
              <a:r>
                <a:rPr lang="en-US" altLang="ko-KR" sz="900" dirty="0"/>
                <a:t>(CHD, SAD, PII)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그 외 데이터 흐름</a:t>
              </a:r>
            </a:p>
          </p:txBody>
        </p:sp>
      </p:grpSp>
      <p:pic>
        <p:nvPicPr>
          <p:cNvPr id="34" name="Picture 16" descr="Customer, person, people, woman, user, client Free Icon of Vista People  Icons">
            <a:extLst>
              <a:ext uri="{FF2B5EF4-FFF2-40B4-BE49-F238E27FC236}">
                <a16:creationId xmlns:a16="http://schemas.microsoft.com/office/drawing/2014/main" id="{5BFEE7B1-E514-4C16-A3CB-68333BE0C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3" y="2097811"/>
            <a:ext cx="636921" cy="63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15" descr="Picture37">
            <a:extLst>
              <a:ext uri="{FF2B5EF4-FFF2-40B4-BE49-F238E27FC236}">
                <a16:creationId xmlns:a16="http://schemas.microsoft.com/office/drawing/2014/main" id="{3E4A2E1F-2458-4102-8256-5E9651E0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160259" y="3549179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15" descr="Picture37">
            <a:extLst>
              <a:ext uri="{FF2B5EF4-FFF2-40B4-BE49-F238E27FC236}">
                <a16:creationId xmlns:a16="http://schemas.microsoft.com/office/drawing/2014/main" id="{CFF660B0-9F68-4C42-8B65-CC622C9E0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160259" y="2188839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093574C-E19C-493B-817B-EF6CA3AD40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9" y="2292458"/>
            <a:ext cx="422959" cy="422959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080207EF-C80F-4A22-AFBB-369A1D6287A9}"/>
              </a:ext>
            </a:extLst>
          </p:cNvPr>
          <p:cNvGrpSpPr/>
          <p:nvPr/>
        </p:nvGrpSpPr>
        <p:grpSpPr>
          <a:xfrm>
            <a:off x="6759367" y="3397994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F7B3260A-748E-4D7D-A875-CBD107C39283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5" name="Group 4">
              <a:extLst>
                <a:ext uri="{FF2B5EF4-FFF2-40B4-BE49-F238E27FC236}">
                  <a16:creationId xmlns:a16="http://schemas.microsoft.com/office/drawing/2014/main" id="{790DB5B6-FC52-4D43-9D9C-0A455E0B91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66" name="Freeform 5">
                <a:extLst>
                  <a:ext uri="{FF2B5EF4-FFF2-40B4-BE49-F238E27FC236}">
                    <a16:creationId xmlns:a16="http://schemas.microsoft.com/office/drawing/2014/main" id="{B55CE09D-DA0D-4C2D-9863-1D7F10A47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6">
                <a:extLst>
                  <a:ext uri="{FF2B5EF4-FFF2-40B4-BE49-F238E27FC236}">
                    <a16:creationId xmlns:a16="http://schemas.microsoft.com/office/drawing/2014/main" id="{A12C0C5B-FB87-491E-9885-6D15D5A0A9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7">
                <a:extLst>
                  <a:ext uri="{FF2B5EF4-FFF2-40B4-BE49-F238E27FC236}">
                    <a16:creationId xmlns:a16="http://schemas.microsoft.com/office/drawing/2014/main" id="{EC8FA91B-A7B0-4BF8-A4FB-71921ACD0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8">
                <a:extLst>
                  <a:ext uri="{FF2B5EF4-FFF2-40B4-BE49-F238E27FC236}">
                    <a16:creationId xmlns:a16="http://schemas.microsoft.com/office/drawing/2014/main" id="{6C1403FC-6336-48A6-BD64-F24B505B23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AB46F486-5421-454D-8CE5-4A6466F8B056}"/>
              </a:ext>
            </a:extLst>
          </p:cNvPr>
          <p:cNvGrpSpPr/>
          <p:nvPr/>
        </p:nvGrpSpPr>
        <p:grpSpPr>
          <a:xfrm>
            <a:off x="5844862" y="2888230"/>
            <a:ext cx="671008" cy="679454"/>
            <a:chOff x="4368035" y="3453380"/>
            <a:chExt cx="671008" cy="67945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BCAE6A-E66E-403E-9AC0-92C8CF70551B}"/>
                </a:ext>
              </a:extLst>
            </p:cNvPr>
            <p:cNvSpPr txBox="1"/>
            <p:nvPr/>
          </p:nvSpPr>
          <p:spPr>
            <a:xfrm>
              <a:off x="4368035" y="3971251"/>
              <a:ext cx="671008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ko-KR" altLang="en-US" sz="1050" b="1" kern="0" dirty="0">
                  <a:solidFill>
                    <a:srgbClr val="000000"/>
                  </a:solidFill>
                </a:rPr>
                <a:t>계정계</a:t>
              </a:r>
              <a:r>
                <a:rPr lang="en-US" altLang="ko-KR" sz="1050" b="1" kern="0" dirty="0">
                  <a:solidFill>
                    <a:srgbClr val="000000"/>
                  </a:solidFill>
                </a:rPr>
                <a:t>DB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3B594608-FC95-4824-8552-00EC420531F1}"/>
                </a:ext>
              </a:extLst>
            </p:cNvPr>
            <p:cNvGrpSpPr/>
            <p:nvPr/>
          </p:nvGrpSpPr>
          <p:grpSpPr>
            <a:xfrm>
              <a:off x="4541539" y="3636280"/>
              <a:ext cx="355972" cy="307291"/>
              <a:chOff x="8545418" y="2678341"/>
              <a:chExt cx="355972" cy="307291"/>
            </a:xfrm>
          </p:grpSpPr>
          <p:sp>
            <p:nvSpPr>
              <p:cNvPr id="40" name="원통형 39">
                <a:extLst>
                  <a:ext uri="{FF2B5EF4-FFF2-40B4-BE49-F238E27FC236}">
                    <a16:creationId xmlns:a16="http://schemas.microsoft.com/office/drawing/2014/main" id="{7E47ACC9-FFCA-48F8-91BB-453D46FEC1B6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" name="원통형 40">
                <a:extLst>
                  <a:ext uri="{FF2B5EF4-FFF2-40B4-BE49-F238E27FC236}">
                    <a16:creationId xmlns:a16="http://schemas.microsoft.com/office/drawing/2014/main" id="{11321BD7-D03D-44AC-AED8-7DF662706783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2" name="원통형 41">
                <a:extLst>
                  <a:ext uri="{FF2B5EF4-FFF2-40B4-BE49-F238E27FC236}">
                    <a16:creationId xmlns:a16="http://schemas.microsoft.com/office/drawing/2014/main" id="{0F7BE207-14DF-44F7-AD6C-7BC12BABF019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403ACD9-4F55-4159-9BB1-369A1E4EC881}"/>
                </a:ext>
              </a:extLst>
            </p:cNvPr>
            <p:cNvGrpSpPr/>
            <p:nvPr/>
          </p:nvGrpSpPr>
          <p:grpSpPr>
            <a:xfrm>
              <a:off x="4518059" y="3453380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B974C57A-0085-4371-8569-15CBF8138D4E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9" name="Group 4">
                <a:extLst>
                  <a:ext uri="{FF2B5EF4-FFF2-40B4-BE49-F238E27FC236}">
                    <a16:creationId xmlns:a16="http://schemas.microsoft.com/office/drawing/2014/main" id="{0BF7F2E6-6033-44F1-832B-BC9F5F4D25D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80" name="Freeform 5">
                  <a:extLst>
                    <a:ext uri="{FF2B5EF4-FFF2-40B4-BE49-F238E27FC236}">
                      <a16:creationId xmlns:a16="http://schemas.microsoft.com/office/drawing/2014/main" id="{C8FC5D3F-09E7-4B55-BFAE-F1BD2C242DC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Freeform 6">
                  <a:extLst>
                    <a:ext uri="{FF2B5EF4-FFF2-40B4-BE49-F238E27FC236}">
                      <a16:creationId xmlns:a16="http://schemas.microsoft.com/office/drawing/2014/main" id="{F455F792-9407-4858-A529-1DC5F90FE4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Freeform 7">
                  <a:extLst>
                    <a:ext uri="{FF2B5EF4-FFF2-40B4-BE49-F238E27FC236}">
                      <a16:creationId xmlns:a16="http://schemas.microsoft.com/office/drawing/2014/main" id="{24D9186A-826D-426E-8673-9C30505BD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Freeform 8">
                  <a:extLst>
                    <a:ext uri="{FF2B5EF4-FFF2-40B4-BE49-F238E27FC236}">
                      <a16:creationId xmlns:a16="http://schemas.microsoft.com/office/drawing/2014/main" id="{5655CCF6-EBDB-4F89-8BBE-23DE8D4BEF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08C275DB-E560-42FF-99C8-E59FA85DCF1C}"/>
              </a:ext>
            </a:extLst>
          </p:cNvPr>
          <p:cNvGrpSpPr/>
          <p:nvPr/>
        </p:nvGrpSpPr>
        <p:grpSpPr>
          <a:xfrm>
            <a:off x="1698685" y="2068492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D7D90A1F-4788-4835-86A4-C2762D6362AE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6" name="Group 4">
              <a:extLst>
                <a:ext uri="{FF2B5EF4-FFF2-40B4-BE49-F238E27FC236}">
                  <a16:creationId xmlns:a16="http://schemas.microsoft.com/office/drawing/2014/main" id="{B242419D-0A29-4082-8F4F-9B3DAB11E87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87" name="Freeform 5">
                <a:extLst>
                  <a:ext uri="{FF2B5EF4-FFF2-40B4-BE49-F238E27FC236}">
                    <a16:creationId xmlns:a16="http://schemas.microsoft.com/office/drawing/2014/main" id="{D8FB3E4A-4ADA-404C-9B2A-835DE00C1C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7A44D767-0F05-41E8-BE20-B48A9F1F4E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F6798345-9D4A-4A5B-95DF-872E7B997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DC8BC851-3FA0-4CFB-9E7C-157E34483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0E31C07C-E974-410B-B02E-E8E7C7293CE6}"/>
              </a:ext>
            </a:extLst>
          </p:cNvPr>
          <p:cNvSpPr txBox="1"/>
          <p:nvPr/>
        </p:nvSpPr>
        <p:spPr>
          <a:xfrm>
            <a:off x="4993347" y="5340849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콜상담</a:t>
            </a:r>
            <a:r>
              <a:rPr lang="ko-KR" altLang="en-US" sz="1050" b="1" kern="0" dirty="0">
                <a:solidFill>
                  <a:srgbClr val="000000"/>
                </a:solidFill>
              </a:rPr>
              <a:t> 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pic>
        <p:nvPicPr>
          <p:cNvPr id="229" name="Picture 115" descr="Picture37">
            <a:extLst>
              <a:ext uri="{FF2B5EF4-FFF2-40B4-BE49-F238E27FC236}">
                <a16:creationId xmlns:a16="http://schemas.microsoft.com/office/drawing/2014/main" id="{F6E87EE0-5FD6-4C6E-8E54-38333DB0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160259" y="4817101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5" name="Straight Arrow Connector 80">
            <a:extLst>
              <a:ext uri="{FF2B5EF4-FFF2-40B4-BE49-F238E27FC236}">
                <a16:creationId xmlns:a16="http://schemas.microsoft.com/office/drawing/2014/main" id="{6460FEA8-FC21-48E6-B097-3DB9349572BA}"/>
              </a:ext>
            </a:extLst>
          </p:cNvPr>
          <p:cNvCxnSpPr>
            <a:cxnSpLocks/>
            <a:stCxn id="47" idx="2"/>
            <a:endCxn id="229" idx="1"/>
          </p:cNvCxnSpPr>
          <p:nvPr/>
        </p:nvCxnSpPr>
        <p:spPr bwMode="auto">
          <a:xfrm rot="16200000" flipH="1">
            <a:off x="2001442" y="1898584"/>
            <a:ext cx="2341985" cy="3975650"/>
          </a:xfrm>
          <a:prstGeom prst="bentConnector2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">
            <a:extLst>
              <a:ext uri="{FF2B5EF4-FFF2-40B4-BE49-F238E27FC236}">
                <a16:creationId xmlns:a16="http://schemas.microsoft.com/office/drawing/2014/main" id="{0789EE53-9B48-4ABE-9270-6424D62CABD7}"/>
              </a:ext>
            </a:extLst>
          </p:cNvPr>
          <p:cNvSpPr/>
          <p:nvPr/>
        </p:nvSpPr>
        <p:spPr bwMode="auto">
          <a:xfrm>
            <a:off x="2902444" y="4961610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30" name="구름 106">
            <a:extLst>
              <a:ext uri="{FF2B5EF4-FFF2-40B4-BE49-F238E27FC236}">
                <a16:creationId xmlns:a16="http://schemas.microsoft.com/office/drawing/2014/main" id="{381E47AE-C3BD-4088-AEB1-7F783BB5D25B}"/>
              </a:ext>
            </a:extLst>
          </p:cNvPr>
          <p:cNvSpPr/>
          <p:nvPr/>
        </p:nvSpPr>
        <p:spPr>
          <a:xfrm>
            <a:off x="1599012" y="4823387"/>
            <a:ext cx="1089628" cy="438293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PSTN</a:t>
            </a:r>
            <a:b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</a:br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전화망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)</a:t>
            </a:r>
          </a:p>
        </p:txBody>
      </p:sp>
      <p:cxnSp>
        <p:nvCxnSpPr>
          <p:cNvPr id="238" name="Straight Arrow Connector 110">
            <a:extLst>
              <a:ext uri="{FF2B5EF4-FFF2-40B4-BE49-F238E27FC236}">
                <a16:creationId xmlns:a16="http://schemas.microsoft.com/office/drawing/2014/main" id="{ADA9CCC2-A5BD-42D8-BC9C-37630FF7938F}"/>
              </a:ext>
            </a:extLst>
          </p:cNvPr>
          <p:cNvCxnSpPr>
            <a:cxnSpLocks/>
            <a:stCxn id="229" idx="0"/>
            <a:endCxn id="28" idx="2"/>
          </p:cNvCxnSpPr>
          <p:nvPr/>
        </p:nvCxnSpPr>
        <p:spPr bwMode="auto">
          <a:xfrm flipH="1" flipV="1">
            <a:off x="5357137" y="4221734"/>
            <a:ext cx="6046" cy="595367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101">
            <a:extLst>
              <a:ext uri="{FF2B5EF4-FFF2-40B4-BE49-F238E27FC236}">
                <a16:creationId xmlns:a16="http://schemas.microsoft.com/office/drawing/2014/main" id="{DE77405F-8CC2-4458-AFB2-4AC27E076D4B}"/>
              </a:ext>
            </a:extLst>
          </p:cNvPr>
          <p:cNvSpPr/>
          <p:nvPr/>
        </p:nvSpPr>
        <p:spPr bwMode="auto">
          <a:xfrm>
            <a:off x="5044896" y="4493532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4" name="Rectangle 67">
            <a:extLst>
              <a:ext uri="{FF2B5EF4-FFF2-40B4-BE49-F238E27FC236}">
                <a16:creationId xmlns:a16="http://schemas.microsoft.com/office/drawing/2014/main" id="{5820134B-5414-4681-A29B-0614D1EED036}"/>
              </a:ext>
            </a:extLst>
          </p:cNvPr>
          <p:cNvSpPr/>
          <p:nvPr/>
        </p:nvSpPr>
        <p:spPr>
          <a:xfrm>
            <a:off x="1651617" y="5319076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사고신고</a:t>
            </a:r>
          </a:p>
        </p:txBody>
      </p:sp>
      <p:cxnSp>
        <p:nvCxnSpPr>
          <p:cNvPr id="248" name="꺾인 연결선 99">
            <a:extLst>
              <a:ext uri="{FF2B5EF4-FFF2-40B4-BE49-F238E27FC236}">
                <a16:creationId xmlns:a16="http://schemas.microsoft.com/office/drawing/2014/main" id="{F4E22081-8705-4A78-9DE9-9270C354358E}"/>
              </a:ext>
            </a:extLst>
          </p:cNvPr>
          <p:cNvCxnSpPr>
            <a:cxnSpLocks/>
            <a:stCxn id="41" idx="2"/>
            <a:endCxn id="36" idx="3"/>
          </p:cNvCxnSpPr>
          <p:nvPr/>
        </p:nvCxnSpPr>
        <p:spPr>
          <a:xfrm rot="10800000" flipV="1">
            <a:off x="5566108" y="3224782"/>
            <a:ext cx="452259" cy="564697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253" name="Rectangle: Rounded Corners 76">
            <a:extLst>
              <a:ext uri="{FF2B5EF4-FFF2-40B4-BE49-F238E27FC236}">
                <a16:creationId xmlns:a16="http://schemas.microsoft.com/office/drawing/2014/main" id="{26F0A7EB-6716-43CE-90A3-6DD42D67AF20}"/>
              </a:ext>
            </a:extLst>
          </p:cNvPr>
          <p:cNvSpPr/>
          <p:nvPr/>
        </p:nvSpPr>
        <p:spPr bwMode="auto">
          <a:xfrm>
            <a:off x="8167015" y="4669282"/>
            <a:ext cx="1368000" cy="75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0"/>
            <a:r>
              <a:rPr lang="ko-KR" altLang="en-US" sz="1200" b="1" i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국제브랜드사</a:t>
            </a:r>
          </a:p>
        </p:txBody>
      </p:sp>
      <p:cxnSp>
        <p:nvCxnSpPr>
          <p:cNvPr id="254" name="직선 화살표 연결선 34">
            <a:extLst>
              <a:ext uri="{FF2B5EF4-FFF2-40B4-BE49-F238E27FC236}">
                <a16:creationId xmlns:a16="http://schemas.microsoft.com/office/drawing/2014/main" id="{F5E89165-754F-4626-A788-6D169E345C42}"/>
              </a:ext>
            </a:extLst>
          </p:cNvPr>
          <p:cNvCxnSpPr>
            <a:cxnSpLocks/>
          </p:cNvCxnSpPr>
          <p:nvPr/>
        </p:nvCxnSpPr>
        <p:spPr bwMode="auto">
          <a:xfrm>
            <a:off x="8851015" y="4190700"/>
            <a:ext cx="0" cy="470430"/>
          </a:xfrm>
          <a:prstGeom prst="straightConnector1">
            <a:avLst/>
          </a:prstGeom>
          <a:solidFill>
            <a:srgbClr val="FFD200"/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3501361-A207-4FBD-910D-2DA56BF8A095}"/>
              </a:ext>
            </a:extLst>
          </p:cNvPr>
          <p:cNvSpPr txBox="1"/>
          <p:nvPr/>
        </p:nvSpPr>
        <p:spPr>
          <a:xfrm>
            <a:off x="8167015" y="3182303"/>
            <a:ext cx="136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50" b="1" dirty="0"/>
              <a:t>사고조사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국내</a:t>
            </a:r>
            <a:r>
              <a:rPr lang="en-US" altLang="ko-KR" sz="1050" b="1" dirty="0"/>
              <a:t>)</a:t>
            </a:r>
            <a:endParaRPr lang="en-US" altLang="ko-KR" sz="105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4FE4D6C6-E977-4192-AF97-8F65A1E7F8B4}"/>
              </a:ext>
            </a:extLst>
          </p:cNvPr>
          <p:cNvSpPr txBox="1"/>
          <p:nvPr/>
        </p:nvSpPr>
        <p:spPr>
          <a:xfrm>
            <a:off x="8167015" y="5490687"/>
            <a:ext cx="1368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lang="ko-KR" altLang="en-US" sz="1050" b="1" dirty="0"/>
              <a:t>사고조사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해외</a:t>
            </a:r>
            <a:r>
              <a:rPr lang="en-US" altLang="ko-KR" sz="1050" b="1" dirty="0"/>
              <a:t>)</a:t>
            </a:r>
            <a:endParaRPr lang="en-US" altLang="ko-KR" sz="1050" dirty="0"/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EC41D20B-12F7-4C16-8F41-DC69A9D0D610}"/>
              </a:ext>
            </a:extLst>
          </p:cNvPr>
          <p:cNvGrpSpPr/>
          <p:nvPr/>
        </p:nvGrpSpPr>
        <p:grpSpPr>
          <a:xfrm>
            <a:off x="3134916" y="4627286"/>
            <a:ext cx="1836000" cy="986247"/>
            <a:chOff x="4443020" y="4495477"/>
            <a:chExt cx="1836000" cy="986247"/>
          </a:xfrm>
        </p:grpSpPr>
        <p:sp>
          <p:nvSpPr>
            <p:cNvPr id="221" name="모서리가 둥근 직사각형 64">
              <a:extLst>
                <a:ext uri="{FF2B5EF4-FFF2-40B4-BE49-F238E27FC236}">
                  <a16:creationId xmlns:a16="http://schemas.microsoft.com/office/drawing/2014/main" id="{A2A9EDED-C5E2-42B3-866E-958011811125}"/>
                </a:ext>
              </a:extLst>
            </p:cNvPr>
            <p:cNvSpPr/>
            <p:nvPr/>
          </p:nvSpPr>
          <p:spPr>
            <a:xfrm>
              <a:off x="4443020" y="4495477"/>
              <a:ext cx="1836000" cy="986247"/>
            </a:xfrm>
            <a:prstGeom prst="roundRect">
              <a:avLst>
                <a:gd name="adj" fmla="val 1593"/>
              </a:avLst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t"/>
            <a:lstStyle/>
            <a:p>
              <a:pPr lvl="0" latinLnBrk="0">
                <a:defRPr/>
              </a:pPr>
              <a:r>
                <a:rPr lang="en-US" altLang="ko-KR" sz="1100" b="1" kern="0" dirty="0">
                  <a:solidFill>
                    <a:prstClr val="black"/>
                  </a:solidFill>
                </a:rPr>
                <a:t>[</a:t>
              </a:r>
              <a:r>
                <a:rPr lang="ko-KR" altLang="en-US" sz="1100" b="1" kern="0" dirty="0">
                  <a:solidFill>
                    <a:prstClr val="black"/>
                  </a:solidFill>
                </a:rPr>
                <a:t>고객센터 영역</a:t>
              </a:r>
              <a:r>
                <a:rPr lang="en-US" altLang="ko-KR" sz="1100" b="1" kern="0" dirty="0">
                  <a:solidFill>
                    <a:prstClr val="black"/>
                  </a:solidFill>
                </a:rPr>
                <a:t>]</a:t>
              </a:r>
              <a:endParaRPr lang="ko-KR" altLang="en-US" sz="1100" b="1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224" name="그룹 62">
              <a:extLst>
                <a:ext uri="{FF2B5EF4-FFF2-40B4-BE49-F238E27FC236}">
                  <a16:creationId xmlns:a16="http://schemas.microsoft.com/office/drawing/2014/main" id="{45C4FA2B-254C-40A5-935E-172FD6437150}"/>
                </a:ext>
              </a:extLst>
            </p:cNvPr>
            <p:cNvGrpSpPr/>
            <p:nvPr/>
          </p:nvGrpSpPr>
          <p:grpSpPr>
            <a:xfrm>
              <a:off x="4668709" y="4840746"/>
              <a:ext cx="504000" cy="432000"/>
              <a:chOff x="4080070" y="2729833"/>
              <a:chExt cx="736875" cy="574207"/>
            </a:xfrm>
          </p:grpSpPr>
          <p:pic>
            <p:nvPicPr>
              <p:cNvPr id="225" name="Picture 1" descr="D:\6. 제안서\image\Cliparts\png\자주쓰는\imac.png">
                <a:extLst>
                  <a:ext uri="{FF2B5EF4-FFF2-40B4-BE49-F238E27FC236}">
                    <a16:creationId xmlns:a16="http://schemas.microsoft.com/office/drawing/2014/main" id="{46E613AC-C19C-43F8-94F0-662C88E2F1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070" y="2729833"/>
                <a:ext cx="736875" cy="574207"/>
              </a:xfrm>
              <a:prstGeom prst="rect">
                <a:avLst/>
              </a:prstGeom>
              <a:solidFill>
                <a:sysClr val="window" lastClr="FFFFFF"/>
              </a:solidFill>
              <a:ln w="9525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직사각형 142">
                <a:extLst>
                  <a:ext uri="{FF2B5EF4-FFF2-40B4-BE49-F238E27FC236}">
                    <a16:creationId xmlns:a16="http://schemas.microsoft.com/office/drawing/2014/main" id="{99808001-D47A-4E44-8223-4FAA118AB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719" y="2797716"/>
                <a:ext cx="519367" cy="260583"/>
              </a:xfrm>
              <a:prstGeom prst="rect">
                <a:avLst/>
              </a:prstGeom>
              <a:solidFill>
                <a:srgbClr val="00A3AE">
                  <a:lumMod val="20000"/>
                  <a:lumOff val="80000"/>
                  <a:alpha val="49803"/>
                </a:srgbClr>
              </a:solidFill>
              <a:ln w="6350" algn="ctr">
                <a:solidFill>
                  <a:srgbClr val="00B0F0"/>
                </a:solidFill>
                <a:prstDash val="sys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361" latinLnBrk="0">
                  <a:defRPr/>
                </a:pPr>
                <a:endParaRPr lang="en-US" altLang="ko-KR" sz="800" b="1" kern="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7" name="Rectangle 209">
              <a:extLst>
                <a:ext uri="{FF2B5EF4-FFF2-40B4-BE49-F238E27FC236}">
                  <a16:creationId xmlns:a16="http://schemas.microsoft.com/office/drawing/2014/main" id="{2D4A709E-BC29-4AE6-BEC9-6CF5D889C486}"/>
                </a:ext>
              </a:extLst>
            </p:cNvPr>
            <p:cNvSpPr/>
            <p:nvPr/>
          </p:nvSpPr>
          <p:spPr>
            <a:xfrm>
              <a:off x="5645477" y="5177610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 latinLnBrk="0">
                <a:defRPr/>
              </a:pPr>
              <a:r>
                <a:rPr lang="ko-KR" altLang="en-US" sz="1050" b="1" kern="0" dirty="0">
                  <a:solidFill>
                    <a:prstClr val="black"/>
                  </a:solidFill>
                </a:rPr>
                <a:t>상담원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B3C0F27B-D636-49EE-B2F7-123C23EEDB3D}"/>
                </a:ext>
              </a:extLst>
            </p:cNvPr>
            <p:cNvSpPr txBox="1"/>
            <p:nvPr/>
          </p:nvSpPr>
          <p:spPr>
            <a:xfrm>
              <a:off x="5066445" y="4874364"/>
              <a:ext cx="671008" cy="32316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ko-KR" altLang="en-US" sz="1050" b="1" kern="0" dirty="0">
                  <a:solidFill>
                    <a:srgbClr val="000000"/>
                  </a:solidFill>
                </a:rPr>
                <a:t>고객상담</a:t>
              </a:r>
              <a:br>
                <a:rPr lang="en-US" altLang="ko-KR" sz="1050" b="1" kern="0" dirty="0">
                  <a:solidFill>
                    <a:srgbClr val="000000"/>
                  </a:solidFill>
                </a:rPr>
              </a:br>
              <a:r>
                <a:rPr lang="ko-KR" altLang="en-US" sz="1050" b="1" kern="0" dirty="0">
                  <a:solidFill>
                    <a:srgbClr val="000000"/>
                  </a:solidFill>
                </a:rPr>
                <a:t>시스템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pic>
          <p:nvPicPr>
            <p:cNvPr id="233" name="그림 29" descr="call center 1.png">
              <a:extLst>
                <a:ext uri="{FF2B5EF4-FFF2-40B4-BE49-F238E27FC236}">
                  <a16:creationId xmlns:a16="http://schemas.microsoft.com/office/drawing/2014/main" id="{3E987F47-61EE-42FB-B1D6-D3880AC29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440" y="4688611"/>
              <a:ext cx="358204" cy="573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46634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8.</a:t>
            </a:r>
            <a:r>
              <a:rPr lang="ko-KR" altLang="en-US" sz="2000" b="1" dirty="0"/>
              <a:t>사고처리</a:t>
            </a:r>
            <a:r>
              <a:rPr lang="en-US" altLang="ko-KR" sz="2000" b="1" dirty="0"/>
              <a:t>(2/2)</a:t>
            </a:r>
            <a:endParaRPr lang="ko-KR" altLang="en-US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ACAD717-256E-441C-8D42-C6476859B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02317"/>
              </p:ext>
            </p:extLst>
          </p:nvPr>
        </p:nvGraphicFramePr>
        <p:xfrm>
          <a:off x="200026" y="1268413"/>
          <a:ext cx="9518490" cy="430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0">
                  <a:extLst>
                    <a:ext uri="{9D8B030D-6E8A-4147-A177-3AD203B41FA5}">
                      <a16:colId xmlns:a16="http://schemas.microsoft.com/office/drawing/2014/main" val="2393570670"/>
                    </a:ext>
                  </a:extLst>
                </a:gridCol>
                <a:gridCol w="1187020">
                  <a:extLst>
                    <a:ext uri="{9D8B030D-6E8A-4147-A177-3AD203B41FA5}">
                      <a16:colId xmlns:a16="http://schemas.microsoft.com/office/drawing/2014/main" val="3850487838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3217475924"/>
                    </a:ext>
                  </a:extLst>
                </a:gridCol>
                <a:gridCol w="518490">
                  <a:extLst>
                    <a:ext uri="{9D8B030D-6E8A-4147-A177-3AD203B41FA5}">
                      <a16:colId xmlns:a16="http://schemas.microsoft.com/office/drawing/2014/main" val="18412581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07080282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3982540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07633887"/>
                    </a:ext>
                  </a:extLst>
                </a:gridCol>
              </a:tblGrid>
              <a:tr h="2743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처리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주요 처리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426926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CHD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SAD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PII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54942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사고신고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고객이 고객센터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인바운드콜을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통해 상담원 연결 및 사고신고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이의신청 및 사고보상 신청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고객센터 상담원은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콜상담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시스템을 통해 고객 본인확인을 진행하고 고객의 카드 및 사고관련 정보 확인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본인확인 시 인증 및 카드 비밀번호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핸드폰번호 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등을 활용함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고객정보 및 카드번호 등 주요 정보는 마스킹 적용되어 조회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고객이 모바일을 통해 사고신고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이의신청 및 사고보상 신청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신고 내용중 고객센터 확인이 필요하 부분이 있는 경우 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상담시스템에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아웃바운드콜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예약 등록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고객명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비밀번호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  <a:endParaRPr kumimoji="0" lang="ko-KR" altLang="en-US" sz="11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주소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  <a:endParaRPr kumimoji="0" lang="en-US" altLang="ko-KR" sz="11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전화번호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  <a:endParaRPr kumimoji="0" lang="ko-KR" altLang="en-US" sz="11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717088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사고신고 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접수 등록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고객센터 상담원은 사고내용 확인 후 고객의 사고처리 신청내용을 콜상담시스템에 등록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사고신고 내용은 계정계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저장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2417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③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사고조사 요청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카카오뱅크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→카드대행사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사고접수 내용은 계정계를 통해 카드대행사에 전달되며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카드대행사는 내부 프로세스에 따라 사고 내용 접수 후 사고조사 진행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사고건에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대해서는 카드대행사에서 국제브랜드사로 전달하며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국제브랜드사에서 사고조사 진행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국내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해외 사고조사 요청 내용에 대해서는 진행 현황 및 사고조사 결과를 카카오뱅크로 전달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전송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E2AA7A-3BC9-4482-BF0A-20CECD170207}"/>
              </a:ext>
            </a:extLst>
          </p:cNvPr>
          <p:cNvSpPr txBox="1"/>
          <p:nvPr/>
        </p:nvSpPr>
        <p:spPr>
          <a:xfrm>
            <a:off x="7396047" y="1007966"/>
            <a:ext cx="231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※ </a:t>
            </a:r>
            <a:r>
              <a:rPr lang="en-US" altLang="ko-KR" sz="1050" b="1" u="sng" dirty="0"/>
              <a:t>ⓔ</a:t>
            </a:r>
            <a:r>
              <a:rPr lang="en-US" altLang="ko-KR" sz="1000" b="1" u="sng" dirty="0"/>
              <a:t>: </a:t>
            </a:r>
            <a:r>
              <a:rPr lang="ko-KR" altLang="en-US" sz="1000" b="1" u="sng" dirty="0"/>
              <a:t>암호화 적용</a:t>
            </a:r>
            <a:r>
              <a:rPr lang="en-US" altLang="ko-KR" sz="1000" b="1" u="sng" dirty="0"/>
              <a:t>, </a:t>
            </a:r>
            <a:r>
              <a:rPr lang="en-US" altLang="ko-KR" sz="1050" b="1" u="sng" dirty="0"/>
              <a:t>ⓜ</a:t>
            </a:r>
            <a:r>
              <a:rPr lang="en-US" altLang="ko-KR" sz="1000" b="1" u="sng" dirty="0"/>
              <a:t>: </a:t>
            </a:r>
            <a:r>
              <a:rPr lang="ko-KR" altLang="en-US" sz="1000" b="1" u="sng" dirty="0" err="1"/>
              <a:t>마스킹</a:t>
            </a:r>
            <a:r>
              <a:rPr lang="ko-KR" altLang="en-US" sz="1000" b="1" u="sng" dirty="0"/>
              <a:t> 적용</a:t>
            </a:r>
            <a:r>
              <a:rPr lang="en-US" altLang="ko-KR" sz="1000" b="1" u="sng" dirty="0"/>
              <a:t> 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060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카드소유자 데이터 환경</a:t>
            </a:r>
          </a:p>
        </p:txBody>
      </p:sp>
      <p:sp>
        <p:nvSpPr>
          <p:cNvPr id="10" name="모서리가 둥근 직사각형 64">
            <a:extLst>
              <a:ext uri="{FF2B5EF4-FFF2-40B4-BE49-F238E27FC236}">
                <a16:creationId xmlns:a16="http://schemas.microsoft.com/office/drawing/2014/main" id="{A065B5CC-EF58-477E-A52D-A8367B9476CC}"/>
              </a:ext>
            </a:extLst>
          </p:cNvPr>
          <p:cNvSpPr/>
          <p:nvPr/>
        </p:nvSpPr>
        <p:spPr>
          <a:xfrm>
            <a:off x="2376564" y="2049780"/>
            <a:ext cx="5206793" cy="4333281"/>
          </a:xfrm>
          <a:prstGeom prst="roundRect">
            <a:avLst>
              <a:gd name="adj" fmla="val 1593"/>
            </a:avLst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  <a:endParaRPr lang="ko-KR" altLang="en-US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구름 106">
            <a:extLst>
              <a:ext uri="{FF2B5EF4-FFF2-40B4-BE49-F238E27FC236}">
                <a16:creationId xmlns:a16="http://schemas.microsoft.com/office/drawing/2014/main" id="{23C364FC-10AA-40C7-A351-E1AE6B966B01}"/>
              </a:ext>
            </a:extLst>
          </p:cNvPr>
          <p:cNvSpPr/>
          <p:nvPr/>
        </p:nvSpPr>
        <p:spPr>
          <a:xfrm>
            <a:off x="3268158" y="1319043"/>
            <a:ext cx="1089628" cy="438293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Internet</a:t>
            </a:r>
            <a:endParaRPr kumimoji="1" lang="ko-KR" altLang="en-US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꺾인 연결선 99">
            <a:extLst>
              <a:ext uri="{FF2B5EF4-FFF2-40B4-BE49-F238E27FC236}">
                <a16:creationId xmlns:a16="http://schemas.microsoft.com/office/drawing/2014/main" id="{8F9C2CE2-FD0A-4DA1-BB36-4D4DE90AC034}"/>
              </a:ext>
            </a:extLst>
          </p:cNvPr>
          <p:cNvCxnSpPr>
            <a:cxnSpLocks/>
            <a:stCxn id="90" idx="2"/>
            <a:endCxn id="92" idx="1"/>
          </p:cNvCxnSpPr>
          <p:nvPr/>
        </p:nvCxnSpPr>
        <p:spPr>
          <a:xfrm rot="16200000" flipH="1">
            <a:off x="4164586" y="4306424"/>
            <a:ext cx="890512" cy="1591950"/>
          </a:xfrm>
          <a:prstGeom prst="bentConnector2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EA804732-EC22-4A8D-9C61-5B2955D6D9E8}"/>
              </a:ext>
            </a:extLst>
          </p:cNvPr>
          <p:cNvSpPr/>
          <p:nvPr/>
        </p:nvSpPr>
        <p:spPr bwMode="auto">
          <a:xfrm>
            <a:off x="7984284" y="4182519"/>
            <a:ext cx="1296144" cy="4686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100" b="1">
                <a:latin typeface="+mn-ea"/>
              </a:rPr>
              <a:t>신용평가사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BAA70-A32E-4CD2-BE6F-6B304B1C7D93}"/>
              </a:ext>
            </a:extLst>
          </p:cNvPr>
          <p:cNvSpPr txBox="1"/>
          <p:nvPr/>
        </p:nvSpPr>
        <p:spPr>
          <a:xfrm>
            <a:off x="3268937" y="2978909"/>
            <a:ext cx="50413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ko-KR" altLang="en-US" sz="1050" b="1" kern="0" dirty="0">
                <a:solidFill>
                  <a:srgbClr val="000000"/>
                </a:solidFill>
              </a:rPr>
              <a:t>서버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22" name="Rectangle: Rounded Corners 164">
            <a:extLst>
              <a:ext uri="{FF2B5EF4-FFF2-40B4-BE49-F238E27FC236}">
                <a16:creationId xmlns:a16="http://schemas.microsoft.com/office/drawing/2014/main" id="{ED925B7A-AE43-4C75-AAAB-5A56BE0A356C}"/>
              </a:ext>
            </a:extLst>
          </p:cNvPr>
          <p:cNvSpPr/>
          <p:nvPr/>
        </p:nvSpPr>
        <p:spPr bwMode="auto">
          <a:xfrm>
            <a:off x="4826619" y="3322288"/>
            <a:ext cx="2440341" cy="759306"/>
          </a:xfrm>
          <a:prstGeom prst="roundRect">
            <a:avLst/>
          </a:prstGeom>
          <a:solidFill>
            <a:schemeClr val="bg1"/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endParaRPr lang="ko-KR" altLang="en-US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cxnSp>
        <p:nvCxnSpPr>
          <p:cNvPr id="33" name="꺾인 연결선 99">
            <a:extLst>
              <a:ext uri="{FF2B5EF4-FFF2-40B4-BE49-F238E27FC236}">
                <a16:creationId xmlns:a16="http://schemas.microsoft.com/office/drawing/2014/main" id="{B42CF1B2-805D-43B3-8276-44248FEB24AA}"/>
              </a:ext>
            </a:extLst>
          </p:cNvPr>
          <p:cNvCxnSpPr>
            <a:cxnSpLocks/>
            <a:stCxn id="132" idx="3"/>
            <a:endCxn id="129" idx="1"/>
          </p:cNvCxnSpPr>
          <p:nvPr/>
        </p:nvCxnSpPr>
        <p:spPr>
          <a:xfrm>
            <a:off x="5196049" y="2683111"/>
            <a:ext cx="209768" cy="235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꺾인 연결선 99">
            <a:extLst>
              <a:ext uri="{FF2B5EF4-FFF2-40B4-BE49-F238E27FC236}">
                <a16:creationId xmlns:a16="http://schemas.microsoft.com/office/drawing/2014/main" id="{8FF47E08-3FEA-4325-8AD2-66602CC50407}"/>
              </a:ext>
            </a:extLst>
          </p:cNvPr>
          <p:cNvCxnSpPr>
            <a:cxnSpLocks/>
            <a:stCxn id="131" idx="3"/>
            <a:endCxn id="19" idx="1"/>
          </p:cNvCxnSpPr>
          <p:nvPr/>
        </p:nvCxnSpPr>
        <p:spPr>
          <a:xfrm>
            <a:off x="7700279" y="4416842"/>
            <a:ext cx="284005" cy="1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6" name="모서리가 둥근 직사각형 64">
            <a:extLst>
              <a:ext uri="{FF2B5EF4-FFF2-40B4-BE49-F238E27FC236}">
                <a16:creationId xmlns:a16="http://schemas.microsoft.com/office/drawing/2014/main" id="{5AE8280B-B6C5-475B-814D-EE866FFF7197}"/>
              </a:ext>
            </a:extLst>
          </p:cNvPr>
          <p:cNvSpPr/>
          <p:nvPr/>
        </p:nvSpPr>
        <p:spPr>
          <a:xfrm>
            <a:off x="5584121" y="2121186"/>
            <a:ext cx="1836000" cy="986247"/>
          </a:xfrm>
          <a:prstGeom prst="roundRect">
            <a:avLst>
              <a:gd name="adj" fmla="val 1593"/>
            </a:avLst>
          </a:prstGeom>
          <a:solidFill>
            <a:schemeClr val="bg1"/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lvl="0" latinLnBrk="0">
              <a:defRPr/>
            </a:pPr>
            <a:r>
              <a:rPr lang="en-US" altLang="ko-KR" sz="1100" b="1" kern="0" dirty="0">
                <a:solidFill>
                  <a:prstClr val="black"/>
                </a:solidFill>
              </a:rPr>
              <a:t>[</a:t>
            </a:r>
            <a:r>
              <a:rPr lang="ko-KR" altLang="en-US" sz="1100" b="1" kern="0" dirty="0">
                <a:solidFill>
                  <a:prstClr val="black"/>
                </a:solidFill>
              </a:rPr>
              <a:t>고객센터 영역</a:t>
            </a:r>
            <a:r>
              <a:rPr lang="en-US" altLang="ko-KR" sz="1100" b="1" kern="0" dirty="0">
                <a:solidFill>
                  <a:prstClr val="black"/>
                </a:solidFill>
              </a:rPr>
              <a:t>]</a:t>
            </a:r>
            <a:endParaRPr lang="ko-KR" altLang="en-US" sz="1100" b="1" kern="0" dirty="0">
              <a:solidFill>
                <a:prstClr val="black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950A0F-1E22-4C44-A220-A5BC79493933}"/>
              </a:ext>
            </a:extLst>
          </p:cNvPr>
          <p:cNvSpPr txBox="1"/>
          <p:nvPr/>
        </p:nvSpPr>
        <p:spPr>
          <a:xfrm>
            <a:off x="4657621" y="2966558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콜상담</a:t>
            </a:r>
            <a:r>
              <a:rPr lang="ko-KR" altLang="en-US" sz="1050" b="1" kern="0" dirty="0">
                <a:solidFill>
                  <a:srgbClr val="000000"/>
                </a:solidFill>
              </a:rPr>
              <a:t> 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35" name="꺾인 연결선 99">
            <a:extLst>
              <a:ext uri="{FF2B5EF4-FFF2-40B4-BE49-F238E27FC236}">
                <a16:creationId xmlns:a16="http://schemas.microsoft.com/office/drawing/2014/main" id="{FC061C61-C555-4726-8311-434F2F618F8B}"/>
              </a:ext>
            </a:extLst>
          </p:cNvPr>
          <p:cNvCxnSpPr>
            <a:cxnSpLocks/>
            <a:stCxn id="129" idx="3"/>
            <a:endCxn id="42" idx="1"/>
          </p:cNvCxnSpPr>
          <p:nvPr/>
        </p:nvCxnSpPr>
        <p:spPr>
          <a:xfrm flipV="1">
            <a:off x="5686431" y="2682455"/>
            <a:ext cx="123379" cy="301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41" name="그룹 62">
            <a:extLst>
              <a:ext uri="{FF2B5EF4-FFF2-40B4-BE49-F238E27FC236}">
                <a16:creationId xmlns:a16="http://schemas.microsoft.com/office/drawing/2014/main" id="{3398B031-66F0-4AAD-8E17-CC842BBCADA1}"/>
              </a:ext>
            </a:extLst>
          </p:cNvPr>
          <p:cNvGrpSpPr/>
          <p:nvPr/>
        </p:nvGrpSpPr>
        <p:grpSpPr>
          <a:xfrm>
            <a:off x="5809810" y="2466455"/>
            <a:ext cx="504000" cy="432000"/>
            <a:chOff x="4080070" y="2729833"/>
            <a:chExt cx="736875" cy="574207"/>
          </a:xfrm>
        </p:grpSpPr>
        <p:pic>
          <p:nvPicPr>
            <p:cNvPr id="42" name="Picture 1" descr="D:\6. 제안서\image\Cliparts\png\자주쓰는\imac.png">
              <a:extLst>
                <a:ext uri="{FF2B5EF4-FFF2-40B4-BE49-F238E27FC236}">
                  <a16:creationId xmlns:a16="http://schemas.microsoft.com/office/drawing/2014/main" id="{10087CEE-E6AE-42B1-987E-8755E266C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070" y="2729833"/>
              <a:ext cx="736875" cy="574207"/>
            </a:xfrm>
            <a:prstGeom prst="rect">
              <a:avLst/>
            </a:prstGeom>
            <a:solidFill>
              <a:sysClr val="window" lastClr="FFFFFF"/>
            </a:solidFill>
            <a:ln w="9525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직사각형 142">
              <a:extLst>
                <a:ext uri="{FF2B5EF4-FFF2-40B4-BE49-F238E27FC236}">
                  <a16:creationId xmlns:a16="http://schemas.microsoft.com/office/drawing/2014/main" id="{5CF18F1E-44B4-44F3-B8C7-121AA2C86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719" y="2797716"/>
              <a:ext cx="519367" cy="260583"/>
            </a:xfrm>
            <a:prstGeom prst="rect">
              <a:avLst/>
            </a:prstGeom>
            <a:solidFill>
              <a:srgbClr val="00A3AE">
                <a:lumMod val="20000"/>
                <a:lumOff val="80000"/>
                <a:alpha val="49803"/>
              </a:srgbClr>
            </a:solidFill>
            <a:ln w="6350" algn="ctr">
              <a:solidFill>
                <a:srgbClr val="00B0F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61" latinLnBrk="0">
                <a:defRPr/>
              </a:pPr>
              <a:endParaRPr lang="en-US" altLang="ko-KR" sz="800" b="1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45" name="Rectangle 209">
            <a:extLst>
              <a:ext uri="{FF2B5EF4-FFF2-40B4-BE49-F238E27FC236}">
                <a16:creationId xmlns:a16="http://schemas.microsoft.com/office/drawing/2014/main" id="{FE063E9F-05EF-4564-92B3-B67B967A9A5C}"/>
              </a:ext>
            </a:extLst>
          </p:cNvPr>
          <p:cNvSpPr/>
          <p:nvPr/>
        </p:nvSpPr>
        <p:spPr>
          <a:xfrm>
            <a:off x="6786578" y="2803319"/>
            <a:ext cx="5886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latinLnBrk="0">
              <a:defRPr/>
            </a:pPr>
            <a:r>
              <a:rPr lang="ko-KR" altLang="en-US" sz="1050" b="1" kern="0" dirty="0">
                <a:solidFill>
                  <a:prstClr val="black"/>
                </a:solidFill>
              </a:rPr>
              <a:t>상담원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C42034-0BBE-4BEA-84C0-F79850D8EC37}"/>
              </a:ext>
            </a:extLst>
          </p:cNvPr>
          <p:cNvSpPr txBox="1"/>
          <p:nvPr/>
        </p:nvSpPr>
        <p:spPr>
          <a:xfrm>
            <a:off x="6207546" y="2500073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고객상담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ko-KR" altLang="en-US" sz="1050" b="1" kern="0" dirty="0">
                <a:solidFill>
                  <a:srgbClr val="000000"/>
                </a:solidFill>
              </a:rPr>
              <a:t>시스템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57" name="꺾인 연결선 99">
            <a:extLst>
              <a:ext uri="{FF2B5EF4-FFF2-40B4-BE49-F238E27FC236}">
                <a16:creationId xmlns:a16="http://schemas.microsoft.com/office/drawing/2014/main" id="{CFED13DB-C143-4727-811E-2578F5DDC76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042696" y="1538190"/>
            <a:ext cx="1228842" cy="952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" name="모서리가 둥근 직사각형 64">
            <a:extLst>
              <a:ext uri="{FF2B5EF4-FFF2-40B4-BE49-F238E27FC236}">
                <a16:creationId xmlns:a16="http://schemas.microsoft.com/office/drawing/2014/main" id="{4C758549-A1EC-4065-B0DB-DE16A706C32C}"/>
              </a:ext>
            </a:extLst>
          </p:cNvPr>
          <p:cNvSpPr/>
          <p:nvPr/>
        </p:nvSpPr>
        <p:spPr>
          <a:xfrm>
            <a:off x="5584121" y="5058904"/>
            <a:ext cx="1836000" cy="977503"/>
          </a:xfrm>
          <a:prstGeom prst="roundRect">
            <a:avLst>
              <a:gd name="adj" fmla="val 1593"/>
            </a:avLst>
          </a:prstGeom>
          <a:solidFill>
            <a:schemeClr val="bg1"/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defTabSz="914361" latinLnBrk="0">
              <a:defRPr/>
            </a:pPr>
            <a:r>
              <a:rPr lang="en-US" altLang="ko-KR" sz="1100" b="1" kern="0" dirty="0">
                <a:solidFill>
                  <a:prstClr val="black"/>
                </a:solidFill>
              </a:rPr>
              <a:t>[</a:t>
            </a:r>
            <a:r>
              <a:rPr lang="ko-KR" altLang="en-US" sz="1100" b="1" kern="0" dirty="0">
                <a:solidFill>
                  <a:prstClr val="black"/>
                </a:solidFill>
              </a:rPr>
              <a:t>오피스영역</a:t>
            </a:r>
            <a:r>
              <a:rPr lang="en-US" altLang="ko-KR" sz="1100" b="1" kern="0" dirty="0">
                <a:solidFill>
                  <a:prstClr val="black"/>
                </a:solidFill>
              </a:rPr>
              <a:t>]</a:t>
            </a:r>
            <a:endParaRPr lang="ko-KR" altLang="en-US" sz="1100" b="1" kern="0" dirty="0">
              <a:solidFill>
                <a:prstClr val="black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0AD467-559A-4FB0-88B8-614C15638DE1}"/>
              </a:ext>
            </a:extLst>
          </p:cNvPr>
          <p:cNvSpPr txBox="1"/>
          <p:nvPr/>
        </p:nvSpPr>
        <p:spPr>
          <a:xfrm>
            <a:off x="3801293" y="4599773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계정계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grpSp>
        <p:nvGrpSpPr>
          <p:cNvPr id="36" name="그룹 62">
            <a:extLst>
              <a:ext uri="{FF2B5EF4-FFF2-40B4-BE49-F238E27FC236}">
                <a16:creationId xmlns:a16="http://schemas.microsoft.com/office/drawing/2014/main" id="{95370385-7767-40F5-8B4D-DA0B5656DABC}"/>
              </a:ext>
            </a:extLst>
          </p:cNvPr>
          <p:cNvGrpSpPr/>
          <p:nvPr/>
        </p:nvGrpSpPr>
        <p:grpSpPr>
          <a:xfrm>
            <a:off x="5783301" y="5331075"/>
            <a:ext cx="504000" cy="432000"/>
            <a:chOff x="4080070" y="2729833"/>
            <a:chExt cx="736875" cy="574207"/>
          </a:xfrm>
        </p:grpSpPr>
        <p:pic>
          <p:nvPicPr>
            <p:cNvPr id="37" name="Picture 1" descr="D:\6. 제안서\image\Cliparts\png\자주쓰는\imac.png">
              <a:extLst>
                <a:ext uri="{FF2B5EF4-FFF2-40B4-BE49-F238E27FC236}">
                  <a16:creationId xmlns:a16="http://schemas.microsoft.com/office/drawing/2014/main" id="{C70152B4-9E60-4B7F-88E1-9DACD2439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070" y="2729833"/>
              <a:ext cx="736875" cy="574207"/>
            </a:xfrm>
            <a:prstGeom prst="rect">
              <a:avLst/>
            </a:prstGeom>
            <a:solidFill>
              <a:sysClr val="window" lastClr="FFFFFF"/>
            </a:solidFill>
            <a:ln w="9525"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직사각형 142">
              <a:extLst>
                <a:ext uri="{FF2B5EF4-FFF2-40B4-BE49-F238E27FC236}">
                  <a16:creationId xmlns:a16="http://schemas.microsoft.com/office/drawing/2014/main" id="{710343E8-9011-4426-AA47-B441A8B74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719" y="2797716"/>
              <a:ext cx="519367" cy="260583"/>
            </a:xfrm>
            <a:prstGeom prst="rect">
              <a:avLst/>
            </a:prstGeom>
            <a:solidFill>
              <a:srgbClr val="00A3AE">
                <a:lumMod val="20000"/>
                <a:lumOff val="80000"/>
                <a:alpha val="49803"/>
              </a:srgbClr>
            </a:solidFill>
            <a:ln w="6350" algn="ctr">
              <a:solidFill>
                <a:srgbClr val="00B0F0"/>
              </a:solidFill>
              <a:prstDash val="sys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14361" latinLnBrk="0">
                <a:defRPr/>
              </a:pPr>
              <a:endParaRPr lang="en-US" altLang="ko-KR" sz="800" b="1" kern="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9" name="꺾인 연결선 99">
            <a:extLst>
              <a:ext uri="{FF2B5EF4-FFF2-40B4-BE49-F238E27FC236}">
                <a16:creationId xmlns:a16="http://schemas.microsoft.com/office/drawing/2014/main" id="{E7BD4B6C-00E3-48CE-A40F-66F2989EBA65}"/>
              </a:ext>
            </a:extLst>
          </p:cNvPr>
          <p:cNvCxnSpPr>
            <a:cxnSpLocks/>
            <a:stCxn id="92" idx="3"/>
            <a:endCxn id="37" idx="1"/>
          </p:cNvCxnSpPr>
          <p:nvPr/>
        </p:nvCxnSpPr>
        <p:spPr>
          <a:xfrm flipV="1">
            <a:off x="5686431" y="5547075"/>
            <a:ext cx="96870" cy="58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00B2F6-C896-4A29-A5DC-25B0C0B50EAB}"/>
              </a:ext>
            </a:extLst>
          </p:cNvPr>
          <p:cNvSpPr txBox="1"/>
          <p:nvPr/>
        </p:nvSpPr>
        <p:spPr>
          <a:xfrm>
            <a:off x="6130517" y="5372204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통합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ko-KR" altLang="en-US" sz="1050" b="1" kern="0" dirty="0">
                <a:solidFill>
                  <a:srgbClr val="000000"/>
                </a:solidFill>
              </a:rPr>
              <a:t>단말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50" name="Rectangle 214">
            <a:extLst>
              <a:ext uri="{FF2B5EF4-FFF2-40B4-BE49-F238E27FC236}">
                <a16:creationId xmlns:a16="http://schemas.microsoft.com/office/drawing/2014/main" id="{A68D685D-12B4-419D-B5A8-86C24123E709}"/>
              </a:ext>
            </a:extLst>
          </p:cNvPr>
          <p:cNvSpPr/>
          <p:nvPr/>
        </p:nvSpPr>
        <p:spPr>
          <a:xfrm>
            <a:off x="6647928" y="5618873"/>
            <a:ext cx="72327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latinLnBrk="0">
              <a:defRPr/>
            </a:pPr>
            <a:r>
              <a:rPr lang="ko-KR" altLang="en-US" sz="1050" b="1" kern="0" dirty="0">
                <a:solidFill>
                  <a:prstClr val="black"/>
                </a:solidFill>
              </a:rPr>
              <a:t>카드업무</a:t>
            </a:r>
            <a:br>
              <a:rPr lang="en-US" altLang="ko-KR" sz="1050" b="1" kern="0" dirty="0">
                <a:solidFill>
                  <a:prstClr val="black"/>
                </a:solidFill>
              </a:rPr>
            </a:br>
            <a:r>
              <a:rPr lang="ko-KR" altLang="en-US" sz="1050" b="1" kern="0" dirty="0">
                <a:solidFill>
                  <a:prstClr val="black"/>
                </a:solidFill>
              </a:rPr>
              <a:t>담당자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D1F6EF-2149-43F6-BA93-490F9F586CF8}"/>
              </a:ext>
            </a:extLst>
          </p:cNvPr>
          <p:cNvSpPr txBox="1"/>
          <p:nvPr/>
        </p:nvSpPr>
        <p:spPr>
          <a:xfrm>
            <a:off x="5882911" y="4679212"/>
            <a:ext cx="313030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en-US" altLang="ko-KR" sz="1050" b="1" kern="0" dirty="0">
                <a:solidFill>
                  <a:srgbClr val="000000"/>
                </a:solidFill>
              </a:rPr>
              <a:t>CSS</a:t>
            </a:r>
            <a:r>
              <a:rPr lang="ko-KR" altLang="en-US" sz="1050" b="1" kern="0" dirty="0">
                <a:solidFill>
                  <a:srgbClr val="000000"/>
                </a:solidFill>
              </a:rPr>
              <a:t> 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60" name="꺾인 연결선 99">
            <a:extLst>
              <a:ext uri="{FF2B5EF4-FFF2-40B4-BE49-F238E27FC236}">
                <a16:creationId xmlns:a16="http://schemas.microsoft.com/office/drawing/2014/main" id="{4AD4119C-E809-4882-BC26-4C4A226EC8BF}"/>
              </a:ext>
            </a:extLst>
          </p:cNvPr>
          <p:cNvCxnSpPr>
            <a:cxnSpLocks/>
            <a:stCxn id="84" idx="1"/>
            <a:endCxn id="90" idx="3"/>
          </p:cNvCxnSpPr>
          <p:nvPr/>
        </p:nvCxnSpPr>
        <p:spPr>
          <a:xfrm flipH="1">
            <a:off x="4016791" y="4416843"/>
            <a:ext cx="1827074" cy="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1" name="꺾인 연결선 99">
            <a:extLst>
              <a:ext uri="{FF2B5EF4-FFF2-40B4-BE49-F238E27FC236}">
                <a16:creationId xmlns:a16="http://schemas.microsoft.com/office/drawing/2014/main" id="{8AF46846-6F67-43A1-A610-D0DBB3D6F5E7}"/>
              </a:ext>
            </a:extLst>
          </p:cNvPr>
          <p:cNvCxnSpPr>
            <a:cxnSpLocks/>
            <a:stCxn id="84" idx="3"/>
            <a:endCxn id="131" idx="1"/>
          </p:cNvCxnSpPr>
          <p:nvPr/>
        </p:nvCxnSpPr>
        <p:spPr>
          <a:xfrm flipV="1">
            <a:off x="6249713" y="4416842"/>
            <a:ext cx="1169952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5" name="Rectangle: Rounded Corners 6">
            <a:extLst>
              <a:ext uri="{FF2B5EF4-FFF2-40B4-BE49-F238E27FC236}">
                <a16:creationId xmlns:a16="http://schemas.microsoft.com/office/drawing/2014/main" id="{74907C99-17C7-41A3-A6C5-84FB4DC41A06}"/>
              </a:ext>
            </a:extLst>
          </p:cNvPr>
          <p:cNvSpPr/>
          <p:nvPr/>
        </p:nvSpPr>
        <p:spPr bwMode="auto">
          <a:xfrm>
            <a:off x="676537" y="4180060"/>
            <a:ext cx="1296144" cy="46864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ko-KR" altLang="en-US" sz="1100" b="1" dirty="0">
                <a:latin typeface="+mn-ea"/>
              </a:rPr>
              <a:t>카드대행사</a:t>
            </a:r>
          </a:p>
        </p:txBody>
      </p:sp>
      <p:cxnSp>
        <p:nvCxnSpPr>
          <p:cNvPr id="67" name="꺾인 연결선 99">
            <a:extLst>
              <a:ext uri="{FF2B5EF4-FFF2-40B4-BE49-F238E27FC236}">
                <a16:creationId xmlns:a16="http://schemas.microsoft.com/office/drawing/2014/main" id="{CD92549F-503D-4BA8-9D68-C0AAEEEBC770}"/>
              </a:ext>
            </a:extLst>
          </p:cNvPr>
          <p:cNvCxnSpPr>
            <a:cxnSpLocks/>
            <a:stCxn id="72" idx="2"/>
            <a:endCxn id="65" idx="0"/>
          </p:cNvCxnSpPr>
          <p:nvPr/>
        </p:nvCxnSpPr>
        <p:spPr>
          <a:xfrm>
            <a:off x="1321604" y="2119043"/>
            <a:ext cx="3005" cy="2061017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68" name="Picture 24" descr="Credit-Card-256x256">
            <a:extLst>
              <a:ext uri="{FF2B5EF4-FFF2-40B4-BE49-F238E27FC236}">
                <a16:creationId xmlns:a16="http://schemas.microsoft.com/office/drawing/2014/main" id="{F7A14BE6-3BE2-4D85-AEDB-5D28D4220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8349" y="2797545"/>
            <a:ext cx="354236" cy="37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Rectangle 250">
            <a:extLst>
              <a:ext uri="{FF2B5EF4-FFF2-40B4-BE49-F238E27FC236}">
                <a16:creationId xmlns:a16="http://schemas.microsoft.com/office/drawing/2014/main" id="{60578C76-7F3A-4FBE-B221-D26507B5B522}"/>
              </a:ext>
            </a:extLst>
          </p:cNvPr>
          <p:cNvSpPr/>
          <p:nvPr/>
        </p:nvSpPr>
        <p:spPr>
          <a:xfrm>
            <a:off x="1385283" y="2695120"/>
            <a:ext cx="899605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카드사용</a:t>
            </a:r>
            <a:endParaRPr lang="en-US" altLang="ko-KR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en-US" altLang="ko-KR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단말기</a:t>
            </a:r>
            <a:r>
              <a:rPr lang="en-US" altLang="ko-KR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전자상거래</a:t>
            </a:r>
            <a:r>
              <a:rPr lang="en-US" altLang="ko-KR" sz="10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0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773E71-162B-4D82-9889-AF854FC003F0}"/>
              </a:ext>
            </a:extLst>
          </p:cNvPr>
          <p:cNvSpPr txBox="1"/>
          <p:nvPr/>
        </p:nvSpPr>
        <p:spPr>
          <a:xfrm>
            <a:off x="641484" y="4644266"/>
            <a:ext cx="12700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900" dirty="0"/>
              <a:t>카드 업무 대행</a:t>
            </a:r>
          </a:p>
        </p:txBody>
      </p:sp>
      <p:sp>
        <p:nvSpPr>
          <p:cNvPr id="72" name="Rectangle 230">
            <a:extLst>
              <a:ext uri="{FF2B5EF4-FFF2-40B4-BE49-F238E27FC236}">
                <a16:creationId xmlns:a16="http://schemas.microsoft.com/office/drawing/2014/main" id="{36EABD38-FAFD-4C89-AA5C-830551114D9F}"/>
              </a:ext>
            </a:extLst>
          </p:cNvPr>
          <p:cNvSpPr/>
          <p:nvPr/>
        </p:nvSpPr>
        <p:spPr>
          <a:xfrm>
            <a:off x="922295" y="1857433"/>
            <a:ext cx="798617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카드고객</a:t>
            </a:r>
          </a:p>
        </p:txBody>
      </p:sp>
      <p:cxnSp>
        <p:nvCxnSpPr>
          <p:cNvPr id="74" name="꺾인 연결선 99">
            <a:extLst>
              <a:ext uri="{FF2B5EF4-FFF2-40B4-BE49-F238E27FC236}">
                <a16:creationId xmlns:a16="http://schemas.microsoft.com/office/drawing/2014/main" id="{6D1B07DB-FCC3-4B47-A938-C2663B27B1B3}"/>
              </a:ext>
            </a:extLst>
          </p:cNvPr>
          <p:cNvCxnSpPr>
            <a:cxnSpLocks/>
            <a:stCxn id="65" idx="3"/>
            <a:endCxn id="133" idx="1"/>
          </p:cNvCxnSpPr>
          <p:nvPr/>
        </p:nvCxnSpPr>
        <p:spPr>
          <a:xfrm flipV="1">
            <a:off x="1972681" y="4414382"/>
            <a:ext cx="261144" cy="2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9" name="꺾인 연결선 99">
            <a:extLst>
              <a:ext uri="{FF2B5EF4-FFF2-40B4-BE49-F238E27FC236}">
                <a16:creationId xmlns:a16="http://schemas.microsoft.com/office/drawing/2014/main" id="{BE32CB04-0C1F-492E-8E5D-FB5086B15779}"/>
              </a:ext>
            </a:extLst>
          </p:cNvPr>
          <p:cNvCxnSpPr>
            <a:cxnSpLocks/>
            <a:stCxn id="133" idx="3"/>
            <a:endCxn id="87" idx="1"/>
          </p:cNvCxnSpPr>
          <p:nvPr/>
        </p:nvCxnSpPr>
        <p:spPr>
          <a:xfrm>
            <a:off x="2514439" y="4414382"/>
            <a:ext cx="277605" cy="1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84" name="Picture 115" descr="Picture37">
            <a:extLst>
              <a:ext uri="{FF2B5EF4-FFF2-40B4-BE49-F238E27FC236}">
                <a16:creationId xmlns:a16="http://schemas.microsoft.com/office/drawing/2014/main" id="{533E027E-E7AB-4DC0-BB70-37AC2EC9D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5843865" y="4176542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7" name="Picture 115" descr="Picture37">
            <a:extLst>
              <a:ext uri="{FF2B5EF4-FFF2-40B4-BE49-F238E27FC236}">
                <a16:creationId xmlns:a16="http://schemas.microsoft.com/office/drawing/2014/main" id="{3B3C5C04-2458-4F24-8956-993D0414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2792044" y="4174082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115" descr="Picture37">
            <a:extLst>
              <a:ext uri="{FF2B5EF4-FFF2-40B4-BE49-F238E27FC236}">
                <a16:creationId xmlns:a16="http://schemas.microsoft.com/office/drawing/2014/main" id="{39A4C611-25EF-427F-9003-24259BC20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610943" y="4176542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6A9994B-E1E4-43E8-B80E-4F16E1940571}"/>
              </a:ext>
            </a:extLst>
          </p:cNvPr>
          <p:cNvSpPr txBox="1"/>
          <p:nvPr/>
        </p:nvSpPr>
        <p:spPr>
          <a:xfrm>
            <a:off x="2678076" y="4691373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승인계 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cxnSp>
        <p:nvCxnSpPr>
          <p:cNvPr id="94" name="꺾인 연결선 99">
            <a:extLst>
              <a:ext uri="{FF2B5EF4-FFF2-40B4-BE49-F238E27FC236}">
                <a16:creationId xmlns:a16="http://schemas.microsoft.com/office/drawing/2014/main" id="{A1890EA6-E660-40C7-AA1E-6215C75CC0E9}"/>
              </a:ext>
            </a:extLst>
          </p:cNvPr>
          <p:cNvCxnSpPr>
            <a:cxnSpLocks/>
            <a:stCxn id="90" idx="1"/>
            <a:endCxn id="87" idx="3"/>
          </p:cNvCxnSpPr>
          <p:nvPr/>
        </p:nvCxnSpPr>
        <p:spPr>
          <a:xfrm flipH="1" flipV="1">
            <a:off x="3197892" y="4414383"/>
            <a:ext cx="413051" cy="246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0" name="꺾인 연결선 99">
            <a:extLst>
              <a:ext uri="{FF2B5EF4-FFF2-40B4-BE49-F238E27FC236}">
                <a16:creationId xmlns:a16="http://schemas.microsoft.com/office/drawing/2014/main" id="{EBAC9C04-D993-49B5-86CE-682C242477DD}"/>
              </a:ext>
            </a:extLst>
          </p:cNvPr>
          <p:cNvCxnSpPr>
            <a:cxnSpLocks/>
            <a:stCxn id="103" idx="2"/>
            <a:endCxn id="90" idx="0"/>
          </p:cNvCxnSpPr>
          <p:nvPr/>
        </p:nvCxnSpPr>
        <p:spPr>
          <a:xfrm>
            <a:off x="3813867" y="2933519"/>
            <a:ext cx="0" cy="1243023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103" name="Picture 115" descr="Picture37">
            <a:extLst>
              <a:ext uri="{FF2B5EF4-FFF2-40B4-BE49-F238E27FC236}">
                <a16:creationId xmlns:a16="http://schemas.microsoft.com/office/drawing/2014/main" id="{AAB05A73-A2A3-4714-A869-C02E75FE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3610943" y="2452918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5" name="꺾인 연결선 99">
            <a:extLst>
              <a:ext uri="{FF2B5EF4-FFF2-40B4-BE49-F238E27FC236}">
                <a16:creationId xmlns:a16="http://schemas.microsoft.com/office/drawing/2014/main" id="{344EF608-C3B8-4701-98C9-9FE24EC9BF94}"/>
              </a:ext>
            </a:extLst>
          </p:cNvPr>
          <p:cNvCxnSpPr>
            <a:cxnSpLocks/>
            <a:stCxn id="103" idx="0"/>
            <a:endCxn id="130" idx="2"/>
          </p:cNvCxnSpPr>
          <p:nvPr/>
        </p:nvCxnSpPr>
        <p:spPr>
          <a:xfrm flipV="1">
            <a:off x="3813867" y="2367439"/>
            <a:ext cx="0" cy="85479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8" name="꺾인 연결선 99">
            <a:extLst>
              <a:ext uri="{FF2B5EF4-FFF2-40B4-BE49-F238E27FC236}">
                <a16:creationId xmlns:a16="http://schemas.microsoft.com/office/drawing/2014/main" id="{B96EE7DF-5373-43C5-909F-DED79BD63FB2}"/>
              </a:ext>
            </a:extLst>
          </p:cNvPr>
          <p:cNvCxnSpPr>
            <a:cxnSpLocks/>
            <a:stCxn id="130" idx="0"/>
            <a:endCxn id="11" idx="1"/>
          </p:cNvCxnSpPr>
          <p:nvPr/>
        </p:nvCxnSpPr>
        <p:spPr>
          <a:xfrm flipH="1" flipV="1">
            <a:off x="3812972" y="1756869"/>
            <a:ext cx="895" cy="136202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958C31-3256-4200-9F4B-0837FB2D3E72}"/>
              </a:ext>
            </a:extLst>
          </p:cNvPr>
          <p:cNvSpPr txBox="1"/>
          <p:nvPr/>
        </p:nvSpPr>
        <p:spPr>
          <a:xfrm>
            <a:off x="4795742" y="3729547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E49EFD-D0FD-4827-B977-F681930C4FB9}"/>
              </a:ext>
            </a:extLst>
          </p:cNvPr>
          <p:cNvSpPr txBox="1"/>
          <p:nvPr/>
        </p:nvSpPr>
        <p:spPr>
          <a:xfrm>
            <a:off x="5366776" y="3729339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0" algn="ctr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계정계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52B14FA1-AA6B-488E-A9AC-6786452DD94A}"/>
              </a:ext>
            </a:extLst>
          </p:cNvPr>
          <p:cNvGrpSpPr/>
          <p:nvPr/>
        </p:nvGrpSpPr>
        <p:grpSpPr>
          <a:xfrm>
            <a:off x="6626289" y="3401112"/>
            <a:ext cx="671008" cy="624243"/>
            <a:chOff x="10212665" y="1591414"/>
            <a:chExt cx="671008" cy="62424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CB4D788-193C-4C71-B27E-1AECCF3F5228}"/>
                </a:ext>
              </a:extLst>
            </p:cNvPr>
            <p:cNvSpPr txBox="1"/>
            <p:nvPr/>
          </p:nvSpPr>
          <p:spPr>
            <a:xfrm>
              <a:off x="10212665" y="2054074"/>
              <a:ext cx="671008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en-US" altLang="ko-KR" sz="1050" b="1" kern="0" dirty="0">
                  <a:solidFill>
                    <a:srgbClr val="000000"/>
                  </a:solidFill>
                </a:rPr>
                <a:t>EDMS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pic>
          <p:nvPicPr>
            <p:cNvPr id="120" name="Picture 115" descr="Picture37">
              <a:extLst>
                <a:ext uri="{FF2B5EF4-FFF2-40B4-BE49-F238E27FC236}">
                  <a16:creationId xmlns:a16="http://schemas.microsoft.com/office/drawing/2014/main" id="{46EA6A80-B771-4C0B-BD88-0CEDAB18B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gray">
            <a:xfrm>
              <a:off x="10345245" y="1591414"/>
              <a:ext cx="405848" cy="480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C5C5316-BE27-456B-95D6-89C16205C10D}"/>
              </a:ext>
            </a:extLst>
          </p:cNvPr>
          <p:cNvSpPr txBox="1"/>
          <p:nvPr/>
        </p:nvSpPr>
        <p:spPr>
          <a:xfrm>
            <a:off x="5996533" y="3727688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lvl="0" algn="ctr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승인계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en-US" altLang="ko-KR" sz="1050" b="1" kern="0" dirty="0">
                <a:solidFill>
                  <a:srgbClr val="000000"/>
                </a:solidFill>
              </a:rPr>
              <a:t>DB</a:t>
            </a:r>
          </a:p>
        </p:txBody>
      </p:sp>
      <p:pic>
        <p:nvPicPr>
          <p:cNvPr id="132" name="Picture 115" descr="Picture37">
            <a:extLst>
              <a:ext uri="{FF2B5EF4-FFF2-40B4-BE49-F238E27FC236}">
                <a16:creationId xmlns:a16="http://schemas.microsoft.com/office/drawing/2014/main" id="{F98E20C5-D2BE-40AC-8CFB-FB12AE8A4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4790201" y="2442810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8" name="구름 106">
            <a:extLst>
              <a:ext uri="{FF2B5EF4-FFF2-40B4-BE49-F238E27FC236}">
                <a16:creationId xmlns:a16="http://schemas.microsoft.com/office/drawing/2014/main" id="{F39F884D-81ED-45B1-91E7-9F94927CE655}"/>
              </a:ext>
            </a:extLst>
          </p:cNvPr>
          <p:cNvSpPr/>
          <p:nvPr/>
        </p:nvSpPr>
        <p:spPr>
          <a:xfrm>
            <a:off x="4446621" y="1319043"/>
            <a:ext cx="1089628" cy="438293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PSTN</a:t>
            </a:r>
            <a:b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</a:br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(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전화망</a:t>
            </a:r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)</a:t>
            </a:r>
          </a:p>
        </p:txBody>
      </p:sp>
      <p:cxnSp>
        <p:nvCxnSpPr>
          <p:cNvPr id="149" name="꺾인 연결선 99">
            <a:extLst>
              <a:ext uri="{FF2B5EF4-FFF2-40B4-BE49-F238E27FC236}">
                <a16:creationId xmlns:a16="http://schemas.microsoft.com/office/drawing/2014/main" id="{2C078B8A-C91F-4188-9511-80F70CD51F29}"/>
              </a:ext>
            </a:extLst>
          </p:cNvPr>
          <p:cNvCxnSpPr>
            <a:cxnSpLocks/>
            <a:endCxn id="148" idx="3"/>
          </p:cNvCxnSpPr>
          <p:nvPr/>
        </p:nvCxnSpPr>
        <p:spPr>
          <a:xfrm rot="5400000" flipH="1" flipV="1">
            <a:off x="3417495" y="-197861"/>
            <a:ext cx="31976" cy="3115904"/>
          </a:xfrm>
          <a:prstGeom prst="bentConnector3">
            <a:avLst>
              <a:gd name="adj1" fmla="val 893282"/>
            </a:avLst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2" name="꺾인 연결선 99">
            <a:extLst>
              <a:ext uri="{FF2B5EF4-FFF2-40B4-BE49-F238E27FC236}">
                <a16:creationId xmlns:a16="http://schemas.microsoft.com/office/drawing/2014/main" id="{DA7EF024-61C3-4C5A-A9BA-C8DD2AC09E01}"/>
              </a:ext>
            </a:extLst>
          </p:cNvPr>
          <p:cNvCxnSpPr>
            <a:cxnSpLocks/>
            <a:stCxn id="132" idx="0"/>
            <a:endCxn id="148" idx="1"/>
          </p:cNvCxnSpPr>
          <p:nvPr/>
        </p:nvCxnSpPr>
        <p:spPr>
          <a:xfrm rot="16200000" flipV="1">
            <a:off x="4649310" y="2098995"/>
            <a:ext cx="685941" cy="16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7" name="꺾인 연결선 99">
            <a:extLst>
              <a:ext uri="{FF2B5EF4-FFF2-40B4-BE49-F238E27FC236}">
                <a16:creationId xmlns:a16="http://schemas.microsoft.com/office/drawing/2014/main" id="{1BE39C7B-99F1-4527-9A04-134158B4720A}"/>
              </a:ext>
            </a:extLst>
          </p:cNvPr>
          <p:cNvCxnSpPr>
            <a:cxnSpLocks/>
            <a:stCxn id="132" idx="1"/>
            <a:endCxn id="22" idx="1"/>
          </p:cNvCxnSpPr>
          <p:nvPr/>
        </p:nvCxnSpPr>
        <p:spPr>
          <a:xfrm rot="10800000" flipH="1" flipV="1">
            <a:off x="4790201" y="2683111"/>
            <a:ext cx="36418" cy="1018830"/>
          </a:xfrm>
          <a:prstGeom prst="curvedConnector3">
            <a:avLst>
              <a:gd name="adj1" fmla="val -627712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60" name="꺾인 연결선 99">
            <a:extLst>
              <a:ext uri="{FF2B5EF4-FFF2-40B4-BE49-F238E27FC236}">
                <a16:creationId xmlns:a16="http://schemas.microsoft.com/office/drawing/2014/main" id="{B2AD3106-F796-43CA-8F5B-F854D3EFA032}"/>
              </a:ext>
            </a:extLst>
          </p:cNvPr>
          <p:cNvCxnSpPr>
            <a:cxnSpLocks/>
            <a:stCxn id="103" idx="3"/>
            <a:endCxn id="22" idx="1"/>
          </p:cNvCxnSpPr>
          <p:nvPr/>
        </p:nvCxnSpPr>
        <p:spPr>
          <a:xfrm>
            <a:off x="4016791" y="2693219"/>
            <a:ext cx="809828" cy="100872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63" name="꺾인 연결선 99">
            <a:extLst>
              <a:ext uri="{FF2B5EF4-FFF2-40B4-BE49-F238E27FC236}">
                <a16:creationId xmlns:a16="http://schemas.microsoft.com/office/drawing/2014/main" id="{FAE81E63-FBBB-45E1-BD2C-6D16087AB018}"/>
              </a:ext>
            </a:extLst>
          </p:cNvPr>
          <p:cNvCxnSpPr>
            <a:cxnSpLocks/>
            <a:stCxn id="90" idx="3"/>
            <a:endCxn id="22" idx="1"/>
          </p:cNvCxnSpPr>
          <p:nvPr/>
        </p:nvCxnSpPr>
        <p:spPr>
          <a:xfrm flipV="1">
            <a:off x="4016791" y="3701941"/>
            <a:ext cx="809828" cy="71490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67" name="꺾인 연결선 99">
            <a:extLst>
              <a:ext uri="{FF2B5EF4-FFF2-40B4-BE49-F238E27FC236}">
                <a16:creationId xmlns:a16="http://schemas.microsoft.com/office/drawing/2014/main" id="{A7B1E0D6-10AF-4946-82AD-9B0C0EDE7F34}"/>
              </a:ext>
            </a:extLst>
          </p:cNvPr>
          <p:cNvCxnSpPr>
            <a:cxnSpLocks/>
            <a:stCxn id="87" idx="0"/>
            <a:endCxn id="22" idx="1"/>
          </p:cNvCxnSpPr>
          <p:nvPr/>
        </p:nvCxnSpPr>
        <p:spPr>
          <a:xfrm rot="5400000" flipH="1" flipV="1">
            <a:off x="3674723" y="3022187"/>
            <a:ext cx="472141" cy="1831651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170" name="꺾인 연결선 99">
            <a:extLst>
              <a:ext uri="{FF2B5EF4-FFF2-40B4-BE49-F238E27FC236}">
                <a16:creationId xmlns:a16="http://schemas.microsoft.com/office/drawing/2014/main" id="{84844250-4EBA-43B8-BBEF-ED3B74A1A6F3}"/>
              </a:ext>
            </a:extLst>
          </p:cNvPr>
          <p:cNvCxnSpPr>
            <a:cxnSpLocks/>
            <a:stCxn id="84" idx="0"/>
            <a:endCxn id="22" idx="2"/>
          </p:cNvCxnSpPr>
          <p:nvPr/>
        </p:nvCxnSpPr>
        <p:spPr>
          <a:xfrm rot="5400000" flipH="1" flipV="1">
            <a:off x="5999315" y="4129068"/>
            <a:ext cx="94948" cy="1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pic>
        <p:nvPicPr>
          <p:cNvPr id="92" name="Picture 1028">
            <a:extLst>
              <a:ext uri="{FF2B5EF4-FFF2-40B4-BE49-F238E27FC236}">
                <a16:creationId xmlns:a16="http://schemas.microsoft.com/office/drawing/2014/main" id="{CBC5621E-1390-4009-8817-BF0B1DAAF6CC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17" y="5310471"/>
            <a:ext cx="280614" cy="47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BE81816-4515-43A6-94B7-53BEE51C9CE5}"/>
              </a:ext>
            </a:extLst>
          </p:cNvPr>
          <p:cNvGrpSpPr/>
          <p:nvPr/>
        </p:nvGrpSpPr>
        <p:grpSpPr>
          <a:xfrm>
            <a:off x="6170037" y="3399461"/>
            <a:ext cx="355972" cy="307291"/>
            <a:chOff x="8545418" y="2678341"/>
            <a:chExt cx="355972" cy="307291"/>
          </a:xfrm>
        </p:grpSpPr>
        <p:sp>
          <p:nvSpPr>
            <p:cNvPr id="110" name="원통형 109">
              <a:extLst>
                <a:ext uri="{FF2B5EF4-FFF2-40B4-BE49-F238E27FC236}">
                  <a16:creationId xmlns:a16="http://schemas.microsoft.com/office/drawing/2014/main" id="{671FD66A-50CA-4C1B-9D03-AEB83FE177D3}"/>
                </a:ext>
              </a:extLst>
            </p:cNvPr>
            <p:cNvSpPr/>
            <p:nvPr/>
          </p:nvSpPr>
          <p:spPr>
            <a:xfrm>
              <a:off x="8545418" y="2842511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1" name="원통형 110">
              <a:extLst>
                <a:ext uri="{FF2B5EF4-FFF2-40B4-BE49-F238E27FC236}">
                  <a16:creationId xmlns:a16="http://schemas.microsoft.com/office/drawing/2014/main" id="{3DC843D3-8BCD-4E99-AE65-F214D7F8275F}"/>
                </a:ext>
              </a:extLst>
            </p:cNvPr>
            <p:cNvSpPr/>
            <p:nvPr/>
          </p:nvSpPr>
          <p:spPr>
            <a:xfrm>
              <a:off x="8545418" y="2760433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2" name="원통형 111">
              <a:extLst>
                <a:ext uri="{FF2B5EF4-FFF2-40B4-BE49-F238E27FC236}">
                  <a16:creationId xmlns:a16="http://schemas.microsoft.com/office/drawing/2014/main" id="{A7A865F1-D8B9-4ACE-8F1B-1F9AB54063AF}"/>
                </a:ext>
              </a:extLst>
            </p:cNvPr>
            <p:cNvSpPr/>
            <p:nvPr/>
          </p:nvSpPr>
          <p:spPr>
            <a:xfrm>
              <a:off x="8545418" y="2678341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4DB129D1-1FC1-4FE4-B3E6-7C654BDC0C8D}"/>
              </a:ext>
            </a:extLst>
          </p:cNvPr>
          <p:cNvGrpSpPr/>
          <p:nvPr/>
        </p:nvGrpSpPr>
        <p:grpSpPr>
          <a:xfrm>
            <a:off x="5540280" y="3401112"/>
            <a:ext cx="355972" cy="307291"/>
            <a:chOff x="8545418" y="2678341"/>
            <a:chExt cx="355972" cy="307291"/>
          </a:xfrm>
        </p:grpSpPr>
        <p:sp>
          <p:nvSpPr>
            <p:cNvPr id="114" name="원통형 113">
              <a:extLst>
                <a:ext uri="{FF2B5EF4-FFF2-40B4-BE49-F238E27FC236}">
                  <a16:creationId xmlns:a16="http://schemas.microsoft.com/office/drawing/2014/main" id="{7D1D206F-EEF7-4009-BF27-E65AB8FCBC53}"/>
                </a:ext>
              </a:extLst>
            </p:cNvPr>
            <p:cNvSpPr/>
            <p:nvPr/>
          </p:nvSpPr>
          <p:spPr>
            <a:xfrm>
              <a:off x="8545418" y="2842511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5" name="원통형 114">
              <a:extLst>
                <a:ext uri="{FF2B5EF4-FFF2-40B4-BE49-F238E27FC236}">
                  <a16:creationId xmlns:a16="http://schemas.microsoft.com/office/drawing/2014/main" id="{5525B9F1-4100-42FE-973D-06F3F7BCDF10}"/>
                </a:ext>
              </a:extLst>
            </p:cNvPr>
            <p:cNvSpPr/>
            <p:nvPr/>
          </p:nvSpPr>
          <p:spPr>
            <a:xfrm>
              <a:off x="8545418" y="2760433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6" name="원통형 115">
              <a:extLst>
                <a:ext uri="{FF2B5EF4-FFF2-40B4-BE49-F238E27FC236}">
                  <a16:creationId xmlns:a16="http://schemas.microsoft.com/office/drawing/2014/main" id="{CB6E11DE-B206-4003-A012-18778AEDC784}"/>
                </a:ext>
              </a:extLst>
            </p:cNvPr>
            <p:cNvSpPr/>
            <p:nvPr/>
          </p:nvSpPr>
          <p:spPr>
            <a:xfrm>
              <a:off x="8545418" y="2678341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93BB3CCF-0C5E-47EF-A1E1-2DB938E71631}"/>
              </a:ext>
            </a:extLst>
          </p:cNvPr>
          <p:cNvGrpSpPr/>
          <p:nvPr/>
        </p:nvGrpSpPr>
        <p:grpSpPr>
          <a:xfrm>
            <a:off x="4969246" y="3401321"/>
            <a:ext cx="355972" cy="307291"/>
            <a:chOff x="8545418" y="2678341"/>
            <a:chExt cx="355972" cy="307291"/>
          </a:xfrm>
        </p:grpSpPr>
        <p:sp>
          <p:nvSpPr>
            <p:cNvPr id="118" name="원통형 117">
              <a:extLst>
                <a:ext uri="{FF2B5EF4-FFF2-40B4-BE49-F238E27FC236}">
                  <a16:creationId xmlns:a16="http://schemas.microsoft.com/office/drawing/2014/main" id="{122222BC-FCA9-415F-A4F7-E2B29D354036}"/>
                </a:ext>
              </a:extLst>
            </p:cNvPr>
            <p:cNvSpPr/>
            <p:nvPr/>
          </p:nvSpPr>
          <p:spPr>
            <a:xfrm>
              <a:off x="8545418" y="2842511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9" name="원통형 118">
              <a:extLst>
                <a:ext uri="{FF2B5EF4-FFF2-40B4-BE49-F238E27FC236}">
                  <a16:creationId xmlns:a16="http://schemas.microsoft.com/office/drawing/2014/main" id="{8E2F3027-1011-4E6F-8A13-547C8FADE099}"/>
                </a:ext>
              </a:extLst>
            </p:cNvPr>
            <p:cNvSpPr/>
            <p:nvPr/>
          </p:nvSpPr>
          <p:spPr>
            <a:xfrm>
              <a:off x="8545418" y="2760433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7" name="원통형 126">
              <a:extLst>
                <a:ext uri="{FF2B5EF4-FFF2-40B4-BE49-F238E27FC236}">
                  <a16:creationId xmlns:a16="http://schemas.microsoft.com/office/drawing/2014/main" id="{020A2DCE-CECB-4B91-B3E0-0FB23187F712}"/>
                </a:ext>
              </a:extLst>
            </p:cNvPr>
            <p:cNvSpPr/>
            <p:nvPr/>
          </p:nvSpPr>
          <p:spPr>
            <a:xfrm>
              <a:off x="8545418" y="2678341"/>
              <a:ext cx="355972" cy="143121"/>
            </a:xfrm>
            <a:prstGeom prst="can">
              <a:avLst>
                <a:gd name="adj" fmla="val 41749"/>
              </a:avLst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762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pic>
        <p:nvPicPr>
          <p:cNvPr id="129" name="Picture 1028">
            <a:extLst>
              <a:ext uri="{FF2B5EF4-FFF2-40B4-BE49-F238E27FC236}">
                <a16:creationId xmlns:a16="http://schemas.microsoft.com/office/drawing/2014/main" id="{DC4B27C0-4DAE-4CCA-BB4B-8046A6530D35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17" y="2448281"/>
            <a:ext cx="280614" cy="47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" name="Picture 1028">
            <a:extLst>
              <a:ext uri="{FF2B5EF4-FFF2-40B4-BE49-F238E27FC236}">
                <a16:creationId xmlns:a16="http://schemas.microsoft.com/office/drawing/2014/main" id="{391C871D-192B-4855-9803-A741DAAC5F5D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560" y="1893071"/>
            <a:ext cx="280614" cy="47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" name="Picture 1028">
            <a:extLst>
              <a:ext uri="{FF2B5EF4-FFF2-40B4-BE49-F238E27FC236}">
                <a16:creationId xmlns:a16="http://schemas.microsoft.com/office/drawing/2014/main" id="{BA7A4ED7-C4CE-465E-A8B0-47223345D5B3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665" y="4179658"/>
            <a:ext cx="280614" cy="47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1028">
            <a:extLst>
              <a:ext uri="{FF2B5EF4-FFF2-40B4-BE49-F238E27FC236}">
                <a16:creationId xmlns:a16="http://schemas.microsoft.com/office/drawing/2014/main" id="{33CDAB4E-8CEB-4053-9DE4-87C8B53B3BB1}"/>
              </a:ext>
            </a:extLst>
          </p:cNvPr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25" y="4177198"/>
            <a:ext cx="280614" cy="474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그림 29" descr="call center 1.png">
            <a:extLst>
              <a:ext uri="{FF2B5EF4-FFF2-40B4-BE49-F238E27FC236}">
                <a16:creationId xmlns:a16="http://schemas.microsoft.com/office/drawing/2014/main" id="{009E1EC6-2CAE-4074-BFFD-D6497187FA3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541" y="2314320"/>
            <a:ext cx="358204" cy="57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" name="Picture 78" descr="8">
            <a:extLst>
              <a:ext uri="{FF2B5EF4-FFF2-40B4-BE49-F238E27FC236}">
                <a16:creationId xmlns:a16="http://schemas.microsoft.com/office/drawing/2014/main" id="{63C7A7D6-A781-4532-829B-5F30EEDA4303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79367" y="5109980"/>
            <a:ext cx="587780" cy="60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" name="Picture 16" descr="Customer, person, people, woman, user, client Free Icon of Vista People  Icons">
            <a:extLst>
              <a:ext uri="{FF2B5EF4-FFF2-40B4-BE49-F238E27FC236}">
                <a16:creationId xmlns:a16="http://schemas.microsoft.com/office/drawing/2014/main" id="{FF8F12C2-3F34-43F8-9DAC-09F712F72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62" y="1178931"/>
            <a:ext cx="636921" cy="63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그림 137">
            <a:extLst>
              <a:ext uri="{FF2B5EF4-FFF2-40B4-BE49-F238E27FC236}">
                <a16:creationId xmlns:a16="http://schemas.microsoft.com/office/drawing/2014/main" id="{B9730D6A-54E1-4F32-9944-6DDEE4CBCAB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61" y="1358565"/>
            <a:ext cx="422959" cy="42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95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9.</a:t>
            </a:r>
            <a:r>
              <a:rPr lang="ko-KR" altLang="en-US" sz="2000" dirty="0"/>
              <a:t>앱 서비스 및 고객상담</a:t>
            </a:r>
            <a:r>
              <a:rPr lang="en-US" altLang="ko-KR" sz="2000" b="1" dirty="0"/>
              <a:t>(1/2)</a:t>
            </a:r>
            <a:endParaRPr lang="ko-KR" altLang="en-US" b="1" dirty="0"/>
          </a:p>
        </p:txBody>
      </p:sp>
      <p:sp>
        <p:nvSpPr>
          <p:cNvPr id="89" name="구름 106">
            <a:extLst>
              <a:ext uri="{FF2B5EF4-FFF2-40B4-BE49-F238E27FC236}">
                <a16:creationId xmlns:a16="http://schemas.microsoft.com/office/drawing/2014/main" id="{ECE59802-6DBB-4E21-94E7-760A97C8FF8C}"/>
              </a:ext>
            </a:extLst>
          </p:cNvPr>
          <p:cNvSpPr/>
          <p:nvPr/>
        </p:nvSpPr>
        <p:spPr>
          <a:xfrm>
            <a:off x="1599012" y="2210540"/>
            <a:ext cx="1188000" cy="540000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Internet</a:t>
            </a:r>
            <a:endParaRPr kumimoji="1" lang="ko-KR" altLang="en-US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0" name="Rectangle: Rounded Corners 56">
            <a:extLst>
              <a:ext uri="{FF2B5EF4-FFF2-40B4-BE49-F238E27FC236}">
                <a16:creationId xmlns:a16="http://schemas.microsoft.com/office/drawing/2014/main" id="{20C34445-81AB-4DB8-91F7-64F18605B1C1}"/>
              </a:ext>
            </a:extLst>
          </p:cNvPr>
          <p:cNvSpPr/>
          <p:nvPr/>
        </p:nvSpPr>
        <p:spPr bwMode="auto">
          <a:xfrm>
            <a:off x="3010443" y="1806262"/>
            <a:ext cx="5922427" cy="4250220"/>
          </a:xfrm>
          <a:prstGeom prst="roundRect">
            <a:avLst>
              <a:gd name="adj" fmla="val 800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ctr" latinLnBrk="0"/>
            <a:r>
              <a:rPr lang="ko-KR" altLang="en-US" sz="14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카카오뱅크</a:t>
            </a:r>
          </a:p>
        </p:txBody>
      </p:sp>
      <p:cxnSp>
        <p:nvCxnSpPr>
          <p:cNvPr id="92" name="Straight Arrow Connector 80">
            <a:extLst>
              <a:ext uri="{FF2B5EF4-FFF2-40B4-BE49-F238E27FC236}">
                <a16:creationId xmlns:a16="http://schemas.microsoft.com/office/drawing/2014/main" id="{8A609CC6-5188-431B-9FDE-4028D5113536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 bwMode="auto">
          <a:xfrm>
            <a:off x="1396088" y="2452129"/>
            <a:ext cx="4286685" cy="0"/>
          </a:xfrm>
          <a:prstGeom prst="straightConnector1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66">
            <a:extLst>
              <a:ext uri="{FF2B5EF4-FFF2-40B4-BE49-F238E27FC236}">
                <a16:creationId xmlns:a16="http://schemas.microsoft.com/office/drawing/2014/main" id="{2925C018-5EB8-4C07-9C57-35CF6D391072}"/>
              </a:ext>
            </a:extLst>
          </p:cNvPr>
          <p:cNvSpPr/>
          <p:nvPr/>
        </p:nvSpPr>
        <p:spPr>
          <a:xfrm>
            <a:off x="345516" y="2721828"/>
            <a:ext cx="798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카드고객</a:t>
            </a:r>
          </a:p>
        </p:txBody>
      </p:sp>
      <p:sp>
        <p:nvSpPr>
          <p:cNvPr id="95" name="Rectangle 77">
            <a:extLst>
              <a:ext uri="{FF2B5EF4-FFF2-40B4-BE49-F238E27FC236}">
                <a16:creationId xmlns:a16="http://schemas.microsoft.com/office/drawing/2014/main" id="{5C4E5AED-FBD1-4059-A2E2-BF2195704CAE}"/>
              </a:ext>
            </a:extLst>
          </p:cNvPr>
          <p:cNvSpPr/>
          <p:nvPr/>
        </p:nvSpPr>
        <p:spPr>
          <a:xfrm>
            <a:off x="1545080" y="2777201"/>
            <a:ext cx="127150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모바일 앱에서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kern="0" dirty="0">
                <a:solidFill>
                  <a:schemeClr val="tx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카드서비스 이용</a:t>
            </a:r>
            <a:endParaRPr lang="en-US" altLang="ko-KR" sz="1100" b="1" kern="0" dirty="0">
              <a:solidFill>
                <a:schemeClr val="tx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6" name="Straight Arrow Connector 110">
            <a:extLst>
              <a:ext uri="{FF2B5EF4-FFF2-40B4-BE49-F238E27FC236}">
                <a16:creationId xmlns:a16="http://schemas.microsoft.com/office/drawing/2014/main" id="{CD96A1D6-683F-49C1-8764-CA770ABAAC64}"/>
              </a:ext>
            </a:extLst>
          </p:cNvPr>
          <p:cNvCxnSpPr>
            <a:cxnSpLocks/>
            <a:stCxn id="107" idx="3"/>
            <a:endCxn id="106" idx="0"/>
          </p:cNvCxnSpPr>
          <p:nvPr/>
        </p:nvCxnSpPr>
        <p:spPr bwMode="auto">
          <a:xfrm>
            <a:off x="6088621" y="2452129"/>
            <a:ext cx="1394569" cy="1102228"/>
          </a:xfrm>
          <a:prstGeom prst="bentConnector2">
            <a:avLst/>
          </a:prstGeom>
          <a:ln w="793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AAB0A63-C93A-4CFA-B828-8BC6D7ED181A}"/>
              </a:ext>
            </a:extLst>
          </p:cNvPr>
          <p:cNvSpPr txBox="1"/>
          <p:nvPr/>
        </p:nvSpPr>
        <p:spPr>
          <a:xfrm>
            <a:off x="5532314" y="2684050"/>
            <a:ext cx="671008" cy="16158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>
                <a:solidFill>
                  <a:srgbClr val="000000"/>
                </a:solidFill>
              </a:rPr>
              <a:t>채널</a:t>
            </a: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sp>
        <p:nvSpPr>
          <p:cNvPr id="98" name="원통 125">
            <a:extLst>
              <a:ext uri="{FF2B5EF4-FFF2-40B4-BE49-F238E27FC236}">
                <a16:creationId xmlns:a16="http://schemas.microsoft.com/office/drawing/2014/main" id="{C5065E61-9D99-4BE6-BA32-A146D61BB796}"/>
              </a:ext>
            </a:extLst>
          </p:cNvPr>
          <p:cNvSpPr/>
          <p:nvPr/>
        </p:nvSpPr>
        <p:spPr>
          <a:xfrm rot="5400000">
            <a:off x="2031528" y="1959736"/>
            <a:ext cx="324000" cy="1044000"/>
          </a:xfrm>
          <a:prstGeom prst="can">
            <a:avLst/>
          </a:prstGeom>
          <a:pattFill prst="ltDnDiag">
            <a:fgClr>
              <a:sysClr val="window" lastClr="FFFFFF">
                <a:lumMod val="75000"/>
              </a:sysClr>
            </a:fgClr>
            <a:bgClr>
              <a:sysClr val="window" lastClr="FFFFFF"/>
            </a:bgClr>
          </a:patt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vert="vert270" lIns="0" tIns="0" rIns="0" bIns="0" rtlCol="0" anchor="ctr"/>
          <a:lstStyle/>
          <a:p>
            <a:pPr algn="ctr" defTabSz="914361" latinLnBrk="0">
              <a:defRPr/>
            </a:pPr>
            <a:r>
              <a:rPr lang="ko-KR" altLang="en-US" sz="900" b="1" i="1" kern="0" dirty="0">
                <a:latin typeface="맑은 고딕"/>
                <a:ea typeface="맑은 고딕" panose="020B0503020000020004" pitchFamily="50" charset="-127"/>
              </a:rPr>
              <a:t>전송구간 암호화</a:t>
            </a:r>
            <a:b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</a:br>
            <a:r>
              <a:rPr lang="en-US" altLang="ko-KR" sz="900" b="1" i="1" kern="0" dirty="0">
                <a:latin typeface="맑은 고딕"/>
                <a:ea typeface="맑은 고딕" panose="020B0503020000020004" pitchFamily="50" charset="-127"/>
              </a:rPr>
              <a:t>(SSL)</a:t>
            </a:r>
            <a:endParaRPr lang="ko-KR" altLang="en-US" sz="900" b="1" i="1" kern="0" dirty="0"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9" name="Oval 23">
            <a:extLst>
              <a:ext uri="{FF2B5EF4-FFF2-40B4-BE49-F238E27FC236}">
                <a16:creationId xmlns:a16="http://schemas.microsoft.com/office/drawing/2014/main" id="{D2D44D43-772E-4578-80E7-F64C83A1FE6E}"/>
              </a:ext>
            </a:extLst>
          </p:cNvPr>
          <p:cNvSpPr/>
          <p:nvPr/>
        </p:nvSpPr>
        <p:spPr bwMode="auto">
          <a:xfrm>
            <a:off x="2902444" y="2372540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00" name="Oval 101">
            <a:extLst>
              <a:ext uri="{FF2B5EF4-FFF2-40B4-BE49-F238E27FC236}">
                <a16:creationId xmlns:a16="http://schemas.microsoft.com/office/drawing/2014/main" id="{567FD9B8-3302-4F0D-A46F-0BA62C41B734}"/>
              </a:ext>
            </a:extLst>
          </p:cNvPr>
          <p:cNvSpPr/>
          <p:nvPr/>
        </p:nvSpPr>
        <p:spPr bwMode="auto">
          <a:xfrm>
            <a:off x="7955791" y="3047351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pic>
        <p:nvPicPr>
          <p:cNvPr id="105" name="Picture 16" descr="Customer, person, people, woman, user, client Free Icon of Vista People  Icons">
            <a:extLst>
              <a:ext uri="{FF2B5EF4-FFF2-40B4-BE49-F238E27FC236}">
                <a16:creationId xmlns:a16="http://schemas.microsoft.com/office/drawing/2014/main" id="{9218D18C-EB53-46D8-BFE8-08BC651EF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3" y="2097811"/>
            <a:ext cx="636921" cy="63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6847E2C0-F9EC-4D15-9385-E3B393352E1D}"/>
              </a:ext>
            </a:extLst>
          </p:cNvPr>
          <p:cNvGrpSpPr/>
          <p:nvPr/>
        </p:nvGrpSpPr>
        <p:grpSpPr>
          <a:xfrm>
            <a:off x="7099144" y="3554357"/>
            <a:ext cx="756000" cy="672555"/>
            <a:chOff x="7879057" y="3484956"/>
            <a:chExt cx="756000" cy="67255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DBCE506-4870-4C95-ADEA-BA7EB9307A46}"/>
                </a:ext>
              </a:extLst>
            </p:cNvPr>
            <p:cNvSpPr txBox="1"/>
            <p:nvPr/>
          </p:nvSpPr>
          <p:spPr>
            <a:xfrm>
              <a:off x="7879057" y="3995928"/>
              <a:ext cx="7560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ko-KR" altLang="en-US" sz="1050" b="1" kern="0" dirty="0">
                  <a:solidFill>
                    <a:srgbClr val="000000"/>
                  </a:solidFill>
                </a:rPr>
                <a:t>카드계정계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pic>
          <p:nvPicPr>
            <p:cNvPr id="106" name="Picture 115" descr="Picture37">
              <a:extLst>
                <a:ext uri="{FF2B5EF4-FFF2-40B4-BE49-F238E27FC236}">
                  <a16:creationId xmlns:a16="http://schemas.microsoft.com/office/drawing/2014/main" id="{82F2AA78-85E4-47F7-BCE4-AA8B34654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gray">
            <a:xfrm>
              <a:off x="8060179" y="3484956"/>
              <a:ext cx="405848" cy="480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7" name="Picture 115" descr="Picture37">
            <a:extLst>
              <a:ext uri="{FF2B5EF4-FFF2-40B4-BE49-F238E27FC236}">
                <a16:creationId xmlns:a16="http://schemas.microsoft.com/office/drawing/2014/main" id="{81467998-9E17-4D22-AC35-B1B31693C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682773" y="2211828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D51F1662-C912-457B-AD9D-0A25953D98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29" y="2240649"/>
            <a:ext cx="422959" cy="422959"/>
          </a:xfrm>
          <a:prstGeom prst="rect">
            <a:avLst/>
          </a:prstGeom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D0A1BC-4CDC-44FD-8812-D8DE354D9AC2}"/>
              </a:ext>
            </a:extLst>
          </p:cNvPr>
          <p:cNvGrpSpPr/>
          <p:nvPr/>
        </p:nvGrpSpPr>
        <p:grpSpPr>
          <a:xfrm>
            <a:off x="7925404" y="3262703"/>
            <a:ext cx="671008" cy="679454"/>
            <a:chOff x="4368035" y="3453380"/>
            <a:chExt cx="671008" cy="67945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DB3DE56-8E27-4C39-91A4-4D412B1834F7}"/>
                </a:ext>
              </a:extLst>
            </p:cNvPr>
            <p:cNvSpPr txBox="1"/>
            <p:nvPr/>
          </p:nvSpPr>
          <p:spPr>
            <a:xfrm>
              <a:off x="4368035" y="3971251"/>
              <a:ext cx="671008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ko-KR" altLang="en-US" sz="1050" b="1" kern="0" dirty="0">
                  <a:solidFill>
                    <a:srgbClr val="000000"/>
                  </a:solidFill>
                </a:rPr>
                <a:t>계정계</a:t>
              </a:r>
              <a:r>
                <a:rPr lang="en-US" altLang="ko-KR" sz="1050" b="1" kern="0" dirty="0">
                  <a:solidFill>
                    <a:srgbClr val="000000"/>
                  </a:solidFill>
                </a:rPr>
                <a:t>DB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0EAF7D2-B433-45E2-B995-DC987C3CD99C}"/>
                </a:ext>
              </a:extLst>
            </p:cNvPr>
            <p:cNvGrpSpPr/>
            <p:nvPr/>
          </p:nvGrpSpPr>
          <p:grpSpPr>
            <a:xfrm>
              <a:off x="4541539" y="3636280"/>
              <a:ext cx="355972" cy="307291"/>
              <a:chOff x="8545418" y="2678341"/>
              <a:chExt cx="355972" cy="307291"/>
            </a:xfrm>
          </p:grpSpPr>
          <p:sp>
            <p:nvSpPr>
              <p:cNvPr id="126" name="원통형 125">
                <a:extLst>
                  <a:ext uri="{FF2B5EF4-FFF2-40B4-BE49-F238E27FC236}">
                    <a16:creationId xmlns:a16="http://schemas.microsoft.com/office/drawing/2014/main" id="{DC3EE199-79A1-4440-9683-69A846004C21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7" name="원통형 126">
                <a:extLst>
                  <a:ext uri="{FF2B5EF4-FFF2-40B4-BE49-F238E27FC236}">
                    <a16:creationId xmlns:a16="http://schemas.microsoft.com/office/drawing/2014/main" id="{7FABA50B-7652-4977-8237-4F2EE87E3493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8" name="원통형 127">
                <a:extLst>
                  <a:ext uri="{FF2B5EF4-FFF2-40B4-BE49-F238E27FC236}">
                    <a16:creationId xmlns:a16="http://schemas.microsoft.com/office/drawing/2014/main" id="{B9DB7FDB-E0BA-4850-94CA-41E3D5F3DB86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06F82316-1B86-4ED2-AA2B-FE25DFAB1786}"/>
                </a:ext>
              </a:extLst>
            </p:cNvPr>
            <p:cNvGrpSpPr/>
            <p:nvPr/>
          </p:nvGrpSpPr>
          <p:grpSpPr>
            <a:xfrm>
              <a:off x="4518059" y="3453380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075224DE-4292-4C0A-9F81-41D8A66AB083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Group 4">
                <a:extLst>
                  <a:ext uri="{FF2B5EF4-FFF2-40B4-BE49-F238E27FC236}">
                    <a16:creationId xmlns:a16="http://schemas.microsoft.com/office/drawing/2014/main" id="{EA2F67D3-0622-4443-AB10-A99803641B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122" name="Freeform 5">
                  <a:extLst>
                    <a:ext uri="{FF2B5EF4-FFF2-40B4-BE49-F238E27FC236}">
                      <a16:creationId xmlns:a16="http://schemas.microsoft.com/office/drawing/2014/main" id="{75F9A428-751C-46A7-9845-CC115837C6F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3" name="Freeform 6">
                  <a:extLst>
                    <a:ext uri="{FF2B5EF4-FFF2-40B4-BE49-F238E27FC236}">
                      <a16:creationId xmlns:a16="http://schemas.microsoft.com/office/drawing/2014/main" id="{4EEDA3FB-5939-49C2-A186-7904C7B576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4" name="Freeform 7">
                  <a:extLst>
                    <a:ext uri="{FF2B5EF4-FFF2-40B4-BE49-F238E27FC236}">
                      <a16:creationId xmlns:a16="http://schemas.microsoft.com/office/drawing/2014/main" id="{9B3083A0-8E9D-4503-B6B3-4D561A53D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5" name="Freeform 8">
                  <a:extLst>
                    <a:ext uri="{FF2B5EF4-FFF2-40B4-BE49-F238E27FC236}">
                      <a16:creationId xmlns:a16="http://schemas.microsoft.com/office/drawing/2014/main" id="{05FB510C-63CF-4770-9930-CCCCB372741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9DD17D34-17B8-49B6-82E0-8B8E3F7D5129}"/>
              </a:ext>
            </a:extLst>
          </p:cNvPr>
          <p:cNvGrpSpPr/>
          <p:nvPr/>
        </p:nvGrpSpPr>
        <p:grpSpPr>
          <a:xfrm>
            <a:off x="1698685" y="2068492"/>
            <a:ext cx="198250" cy="254845"/>
            <a:chOff x="1913126" y="2655622"/>
            <a:chExt cx="198250" cy="254845"/>
          </a:xfrm>
          <a:solidFill>
            <a:schemeClr val="tx1">
              <a:lumMod val="40000"/>
              <a:lumOff val="60000"/>
            </a:schemeClr>
          </a:solidFill>
        </p:grpSpPr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01FA87DE-D00F-45C3-B705-1433C5D864FF}"/>
                </a:ext>
              </a:extLst>
            </p:cNvPr>
            <p:cNvSpPr/>
            <p:nvPr/>
          </p:nvSpPr>
          <p:spPr>
            <a:xfrm>
              <a:off x="1919795" y="2664431"/>
              <a:ext cx="184911" cy="241515"/>
            </a:xfrm>
            <a:custGeom>
              <a:avLst/>
              <a:gdLst>
                <a:gd name="connsiteX0" fmla="*/ 107995 w 218632"/>
                <a:gd name="connsiteY0" fmla="*/ 0 h 293723"/>
                <a:gd name="connsiteX1" fmla="*/ 139019 w 218632"/>
                <a:gd name="connsiteY1" fmla="*/ 6263 h 293723"/>
                <a:gd name="connsiteX2" fmla="*/ 187699 w 218632"/>
                <a:gd name="connsiteY2" fmla="*/ 79705 h 293723"/>
                <a:gd name="connsiteX3" fmla="*/ 187699 w 218632"/>
                <a:gd name="connsiteY3" fmla="*/ 113466 h 293723"/>
                <a:gd name="connsiteX4" fmla="*/ 218632 w 218632"/>
                <a:gd name="connsiteY4" fmla="*/ 113466 h 293723"/>
                <a:gd name="connsiteX5" fmla="*/ 218632 w 218632"/>
                <a:gd name="connsiteY5" fmla="*/ 293723 h 293723"/>
                <a:gd name="connsiteX6" fmla="*/ 0 w 218632"/>
                <a:gd name="connsiteY6" fmla="*/ 293723 h 293723"/>
                <a:gd name="connsiteX7" fmla="*/ 0 w 218632"/>
                <a:gd name="connsiteY7" fmla="*/ 113466 h 293723"/>
                <a:gd name="connsiteX8" fmla="*/ 28290 w 218632"/>
                <a:gd name="connsiteY8" fmla="*/ 113466 h 293723"/>
                <a:gd name="connsiteX9" fmla="*/ 28290 w 218632"/>
                <a:gd name="connsiteY9" fmla="*/ 79705 h 293723"/>
                <a:gd name="connsiteX10" fmla="*/ 76970 w 218632"/>
                <a:gd name="connsiteY10" fmla="*/ 6263 h 293723"/>
                <a:gd name="connsiteX11" fmla="*/ 107994 w 218632"/>
                <a:gd name="connsiteY11" fmla="*/ 0 h 293723"/>
                <a:gd name="connsiteX12" fmla="*/ 107995 w 218632"/>
                <a:gd name="connsiteY12" fmla="*/ 0 h 293723"/>
                <a:gd name="connsiteX13" fmla="*/ 107995 w 218632"/>
                <a:gd name="connsiteY13" fmla="*/ 0 h 29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632" h="293723">
                  <a:moveTo>
                    <a:pt x="107995" y="0"/>
                  </a:moveTo>
                  <a:lnTo>
                    <a:pt x="139019" y="6263"/>
                  </a:lnTo>
                  <a:cubicBezTo>
                    <a:pt x="167626" y="18363"/>
                    <a:pt x="187699" y="46690"/>
                    <a:pt x="187699" y="79705"/>
                  </a:cubicBezTo>
                  <a:lnTo>
                    <a:pt x="187699" y="113466"/>
                  </a:lnTo>
                  <a:lnTo>
                    <a:pt x="218632" y="113466"/>
                  </a:lnTo>
                  <a:lnTo>
                    <a:pt x="218632" y="293723"/>
                  </a:lnTo>
                  <a:lnTo>
                    <a:pt x="0" y="293723"/>
                  </a:lnTo>
                  <a:lnTo>
                    <a:pt x="0" y="113466"/>
                  </a:lnTo>
                  <a:lnTo>
                    <a:pt x="28290" y="113466"/>
                  </a:lnTo>
                  <a:lnTo>
                    <a:pt x="28290" y="79705"/>
                  </a:lnTo>
                  <a:cubicBezTo>
                    <a:pt x="28290" y="46690"/>
                    <a:pt x="48363" y="18363"/>
                    <a:pt x="76970" y="6263"/>
                  </a:cubicBezTo>
                  <a:close/>
                  <a:moveTo>
                    <a:pt x="107994" y="0"/>
                  </a:moveTo>
                  <a:lnTo>
                    <a:pt x="107995" y="0"/>
                  </a:lnTo>
                  <a:lnTo>
                    <a:pt x="107995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1" name="Group 4">
              <a:extLst>
                <a:ext uri="{FF2B5EF4-FFF2-40B4-BE49-F238E27FC236}">
                  <a16:creationId xmlns:a16="http://schemas.microsoft.com/office/drawing/2014/main" id="{E516C363-C633-4DAB-81CA-D3CC7E5134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13126" y="2655622"/>
              <a:ext cx="198250" cy="254845"/>
              <a:chOff x="589" y="1852"/>
              <a:chExt cx="532" cy="710"/>
            </a:xfrm>
            <a:grpFill/>
          </p:grpSpPr>
          <p:sp>
            <p:nvSpPr>
              <p:cNvPr id="132" name="Freeform 5">
                <a:extLst>
                  <a:ext uri="{FF2B5EF4-FFF2-40B4-BE49-F238E27FC236}">
                    <a16:creationId xmlns:a16="http://schemas.microsoft.com/office/drawing/2014/main" id="{E4FC9989-9680-4D7D-B355-1EBB822D14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9" y="2110"/>
                <a:ext cx="532" cy="452"/>
              </a:xfrm>
              <a:custGeom>
                <a:avLst/>
                <a:gdLst>
                  <a:gd name="T0" fmla="*/ 532 w 532"/>
                  <a:gd name="T1" fmla="*/ 452 h 452"/>
                  <a:gd name="T2" fmla="*/ 0 w 532"/>
                  <a:gd name="T3" fmla="*/ 452 h 452"/>
                  <a:gd name="T4" fmla="*/ 0 w 532"/>
                  <a:gd name="T5" fmla="*/ 0 h 452"/>
                  <a:gd name="T6" fmla="*/ 532 w 532"/>
                  <a:gd name="T7" fmla="*/ 0 h 452"/>
                  <a:gd name="T8" fmla="*/ 532 w 532"/>
                  <a:gd name="T9" fmla="*/ 452 h 452"/>
                  <a:gd name="T10" fmla="*/ 18 w 532"/>
                  <a:gd name="T11" fmla="*/ 434 h 452"/>
                  <a:gd name="T12" fmla="*/ 514 w 532"/>
                  <a:gd name="T13" fmla="*/ 434 h 452"/>
                  <a:gd name="T14" fmla="*/ 514 w 532"/>
                  <a:gd name="T15" fmla="*/ 18 h 452"/>
                  <a:gd name="T16" fmla="*/ 18 w 532"/>
                  <a:gd name="T17" fmla="*/ 18 h 452"/>
                  <a:gd name="T18" fmla="*/ 18 w 532"/>
                  <a:gd name="T19" fmla="*/ 434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2" h="452">
                    <a:moveTo>
                      <a:pt x="532" y="452"/>
                    </a:moveTo>
                    <a:lnTo>
                      <a:pt x="0" y="452"/>
                    </a:lnTo>
                    <a:lnTo>
                      <a:pt x="0" y="0"/>
                    </a:lnTo>
                    <a:lnTo>
                      <a:pt x="532" y="0"/>
                    </a:lnTo>
                    <a:lnTo>
                      <a:pt x="532" y="452"/>
                    </a:lnTo>
                    <a:close/>
                    <a:moveTo>
                      <a:pt x="18" y="434"/>
                    </a:moveTo>
                    <a:lnTo>
                      <a:pt x="514" y="434"/>
                    </a:lnTo>
                    <a:lnTo>
                      <a:pt x="514" y="18"/>
                    </a:lnTo>
                    <a:lnTo>
                      <a:pt x="18" y="18"/>
                    </a:lnTo>
                    <a:lnTo>
                      <a:pt x="18" y="43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6">
                <a:extLst>
                  <a:ext uri="{FF2B5EF4-FFF2-40B4-BE49-F238E27FC236}">
                    <a16:creationId xmlns:a16="http://schemas.microsoft.com/office/drawing/2014/main" id="{B5742DAB-5271-4CDE-9365-307230D22E0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" y="1852"/>
                <a:ext cx="386" cy="276"/>
              </a:xfrm>
              <a:custGeom>
                <a:avLst/>
                <a:gdLst>
                  <a:gd name="T0" fmla="*/ 0 w 386"/>
                  <a:gd name="T1" fmla="*/ 276 h 276"/>
                  <a:gd name="T2" fmla="*/ 0 w 386"/>
                  <a:gd name="T3" fmla="*/ 194 h 276"/>
                  <a:gd name="T4" fmla="*/ 4 w 386"/>
                  <a:gd name="T5" fmla="*/ 156 h 276"/>
                  <a:gd name="T6" fmla="*/ 14 w 386"/>
                  <a:gd name="T7" fmla="*/ 120 h 276"/>
                  <a:gd name="T8" fmla="*/ 32 w 386"/>
                  <a:gd name="T9" fmla="*/ 86 h 276"/>
                  <a:gd name="T10" fmla="*/ 56 w 386"/>
                  <a:gd name="T11" fmla="*/ 58 h 276"/>
                  <a:gd name="T12" fmla="*/ 84 w 386"/>
                  <a:gd name="T13" fmla="*/ 34 h 276"/>
                  <a:gd name="T14" fmla="*/ 118 w 386"/>
                  <a:gd name="T15" fmla="*/ 16 h 276"/>
                  <a:gd name="T16" fmla="*/ 154 w 386"/>
                  <a:gd name="T17" fmla="*/ 4 h 276"/>
                  <a:gd name="T18" fmla="*/ 194 w 386"/>
                  <a:gd name="T19" fmla="*/ 0 h 276"/>
                  <a:gd name="T20" fmla="*/ 212 w 386"/>
                  <a:gd name="T21" fmla="*/ 2 h 276"/>
                  <a:gd name="T22" fmla="*/ 250 w 386"/>
                  <a:gd name="T23" fmla="*/ 10 h 276"/>
                  <a:gd name="T24" fmla="*/ 286 w 386"/>
                  <a:gd name="T25" fmla="*/ 24 h 276"/>
                  <a:gd name="T26" fmla="*/ 316 w 386"/>
                  <a:gd name="T27" fmla="*/ 44 h 276"/>
                  <a:gd name="T28" fmla="*/ 342 w 386"/>
                  <a:gd name="T29" fmla="*/ 72 h 276"/>
                  <a:gd name="T30" fmla="*/ 364 w 386"/>
                  <a:gd name="T31" fmla="*/ 102 h 276"/>
                  <a:gd name="T32" fmla="*/ 378 w 386"/>
                  <a:gd name="T33" fmla="*/ 136 h 276"/>
                  <a:gd name="T34" fmla="*/ 386 w 386"/>
                  <a:gd name="T35" fmla="*/ 174 h 276"/>
                  <a:gd name="T36" fmla="*/ 386 w 386"/>
                  <a:gd name="T37" fmla="*/ 276 h 276"/>
                  <a:gd name="T38" fmla="*/ 368 w 386"/>
                  <a:gd name="T39" fmla="*/ 258 h 276"/>
                  <a:gd name="T40" fmla="*/ 368 w 386"/>
                  <a:gd name="T41" fmla="*/ 194 h 276"/>
                  <a:gd name="T42" fmla="*/ 366 w 386"/>
                  <a:gd name="T43" fmla="*/ 160 h 276"/>
                  <a:gd name="T44" fmla="*/ 356 w 386"/>
                  <a:gd name="T45" fmla="*/ 126 h 276"/>
                  <a:gd name="T46" fmla="*/ 338 w 386"/>
                  <a:gd name="T47" fmla="*/ 96 h 276"/>
                  <a:gd name="T48" fmla="*/ 318 w 386"/>
                  <a:gd name="T49" fmla="*/ 70 h 276"/>
                  <a:gd name="T50" fmla="*/ 292 w 386"/>
                  <a:gd name="T51" fmla="*/ 48 h 276"/>
                  <a:gd name="T52" fmla="*/ 262 w 386"/>
                  <a:gd name="T53" fmla="*/ 32 h 276"/>
                  <a:gd name="T54" fmla="*/ 228 w 386"/>
                  <a:gd name="T55" fmla="*/ 22 h 276"/>
                  <a:gd name="T56" fmla="*/ 194 w 386"/>
                  <a:gd name="T57" fmla="*/ 18 h 276"/>
                  <a:gd name="T58" fmla="*/ 176 w 386"/>
                  <a:gd name="T59" fmla="*/ 20 h 276"/>
                  <a:gd name="T60" fmla="*/ 140 w 386"/>
                  <a:gd name="T61" fmla="*/ 26 h 276"/>
                  <a:gd name="T62" fmla="*/ 110 w 386"/>
                  <a:gd name="T63" fmla="*/ 40 h 276"/>
                  <a:gd name="T64" fmla="*/ 82 w 386"/>
                  <a:gd name="T65" fmla="*/ 58 h 276"/>
                  <a:gd name="T66" fmla="*/ 58 w 386"/>
                  <a:gd name="T67" fmla="*/ 82 h 276"/>
                  <a:gd name="T68" fmla="*/ 38 w 386"/>
                  <a:gd name="T69" fmla="*/ 110 h 276"/>
                  <a:gd name="T70" fmla="*/ 26 w 386"/>
                  <a:gd name="T71" fmla="*/ 142 h 276"/>
                  <a:gd name="T72" fmla="*/ 18 w 386"/>
                  <a:gd name="T73" fmla="*/ 176 h 276"/>
                  <a:gd name="T74" fmla="*/ 18 w 386"/>
                  <a:gd name="T75" fmla="*/ 258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86" h="276">
                    <a:moveTo>
                      <a:pt x="386" y="276"/>
                    </a:moveTo>
                    <a:lnTo>
                      <a:pt x="0" y="276"/>
                    </a:lnTo>
                    <a:lnTo>
                      <a:pt x="0" y="194"/>
                    </a:lnTo>
                    <a:lnTo>
                      <a:pt x="0" y="194"/>
                    </a:lnTo>
                    <a:lnTo>
                      <a:pt x="0" y="174"/>
                    </a:lnTo>
                    <a:lnTo>
                      <a:pt x="4" y="156"/>
                    </a:lnTo>
                    <a:lnTo>
                      <a:pt x="8" y="136"/>
                    </a:lnTo>
                    <a:lnTo>
                      <a:pt x="14" y="120"/>
                    </a:lnTo>
                    <a:lnTo>
                      <a:pt x="22" y="102"/>
                    </a:lnTo>
                    <a:lnTo>
                      <a:pt x="32" y="86"/>
                    </a:lnTo>
                    <a:lnTo>
                      <a:pt x="44" y="72"/>
                    </a:lnTo>
                    <a:lnTo>
                      <a:pt x="56" y="58"/>
                    </a:lnTo>
                    <a:lnTo>
                      <a:pt x="70" y="44"/>
                    </a:lnTo>
                    <a:lnTo>
                      <a:pt x="84" y="34"/>
                    </a:lnTo>
                    <a:lnTo>
                      <a:pt x="100" y="24"/>
                    </a:lnTo>
                    <a:lnTo>
                      <a:pt x="118" y="16"/>
                    </a:lnTo>
                    <a:lnTo>
                      <a:pt x="136" y="10"/>
                    </a:lnTo>
                    <a:lnTo>
                      <a:pt x="154" y="4"/>
                    </a:lnTo>
                    <a:lnTo>
                      <a:pt x="174" y="2"/>
                    </a:lnTo>
                    <a:lnTo>
                      <a:pt x="194" y="0"/>
                    </a:lnTo>
                    <a:lnTo>
                      <a:pt x="194" y="0"/>
                    </a:lnTo>
                    <a:lnTo>
                      <a:pt x="212" y="2"/>
                    </a:lnTo>
                    <a:lnTo>
                      <a:pt x="232" y="4"/>
                    </a:lnTo>
                    <a:lnTo>
                      <a:pt x="250" y="10"/>
                    </a:lnTo>
                    <a:lnTo>
                      <a:pt x="268" y="16"/>
                    </a:lnTo>
                    <a:lnTo>
                      <a:pt x="286" y="24"/>
                    </a:lnTo>
                    <a:lnTo>
                      <a:pt x="302" y="34"/>
                    </a:lnTo>
                    <a:lnTo>
                      <a:pt x="316" y="44"/>
                    </a:lnTo>
                    <a:lnTo>
                      <a:pt x="330" y="58"/>
                    </a:lnTo>
                    <a:lnTo>
                      <a:pt x="342" y="72"/>
                    </a:lnTo>
                    <a:lnTo>
                      <a:pt x="354" y="86"/>
                    </a:lnTo>
                    <a:lnTo>
                      <a:pt x="364" y="102"/>
                    </a:lnTo>
                    <a:lnTo>
                      <a:pt x="372" y="120"/>
                    </a:lnTo>
                    <a:lnTo>
                      <a:pt x="378" y="136"/>
                    </a:lnTo>
                    <a:lnTo>
                      <a:pt x="384" y="156"/>
                    </a:lnTo>
                    <a:lnTo>
                      <a:pt x="386" y="174"/>
                    </a:lnTo>
                    <a:lnTo>
                      <a:pt x="386" y="194"/>
                    </a:lnTo>
                    <a:lnTo>
                      <a:pt x="386" y="276"/>
                    </a:lnTo>
                    <a:close/>
                    <a:moveTo>
                      <a:pt x="18" y="258"/>
                    </a:moveTo>
                    <a:lnTo>
                      <a:pt x="368" y="258"/>
                    </a:lnTo>
                    <a:lnTo>
                      <a:pt x="368" y="194"/>
                    </a:lnTo>
                    <a:lnTo>
                      <a:pt x="368" y="194"/>
                    </a:lnTo>
                    <a:lnTo>
                      <a:pt x="368" y="176"/>
                    </a:lnTo>
                    <a:lnTo>
                      <a:pt x="366" y="160"/>
                    </a:lnTo>
                    <a:lnTo>
                      <a:pt x="362" y="142"/>
                    </a:lnTo>
                    <a:lnTo>
                      <a:pt x="356" y="126"/>
                    </a:lnTo>
                    <a:lnTo>
                      <a:pt x="348" y="110"/>
                    </a:lnTo>
                    <a:lnTo>
                      <a:pt x="338" y="96"/>
                    </a:lnTo>
                    <a:lnTo>
                      <a:pt x="328" y="82"/>
                    </a:lnTo>
                    <a:lnTo>
                      <a:pt x="318" y="70"/>
                    </a:lnTo>
                    <a:lnTo>
                      <a:pt x="304" y="58"/>
                    </a:lnTo>
                    <a:lnTo>
                      <a:pt x="292" y="48"/>
                    </a:lnTo>
                    <a:lnTo>
                      <a:pt x="276" y="40"/>
                    </a:lnTo>
                    <a:lnTo>
                      <a:pt x="262" y="32"/>
                    </a:lnTo>
                    <a:lnTo>
                      <a:pt x="246" y="26"/>
                    </a:lnTo>
                    <a:lnTo>
                      <a:pt x="228" y="22"/>
                    </a:lnTo>
                    <a:lnTo>
                      <a:pt x="212" y="20"/>
                    </a:lnTo>
                    <a:lnTo>
                      <a:pt x="194" y="18"/>
                    </a:lnTo>
                    <a:lnTo>
                      <a:pt x="194" y="18"/>
                    </a:lnTo>
                    <a:lnTo>
                      <a:pt x="176" y="20"/>
                    </a:lnTo>
                    <a:lnTo>
                      <a:pt x="158" y="22"/>
                    </a:lnTo>
                    <a:lnTo>
                      <a:pt x="140" y="26"/>
                    </a:lnTo>
                    <a:lnTo>
                      <a:pt x="124" y="32"/>
                    </a:lnTo>
                    <a:lnTo>
                      <a:pt x="110" y="40"/>
                    </a:lnTo>
                    <a:lnTo>
                      <a:pt x="94" y="48"/>
                    </a:lnTo>
                    <a:lnTo>
                      <a:pt x="82" y="58"/>
                    </a:lnTo>
                    <a:lnTo>
                      <a:pt x="68" y="70"/>
                    </a:lnTo>
                    <a:lnTo>
                      <a:pt x="58" y="82"/>
                    </a:lnTo>
                    <a:lnTo>
                      <a:pt x="48" y="96"/>
                    </a:lnTo>
                    <a:lnTo>
                      <a:pt x="38" y="110"/>
                    </a:lnTo>
                    <a:lnTo>
                      <a:pt x="32" y="126"/>
                    </a:lnTo>
                    <a:lnTo>
                      <a:pt x="26" y="142"/>
                    </a:lnTo>
                    <a:lnTo>
                      <a:pt x="20" y="160"/>
                    </a:lnTo>
                    <a:lnTo>
                      <a:pt x="18" y="176"/>
                    </a:lnTo>
                    <a:lnTo>
                      <a:pt x="18" y="194"/>
                    </a:lnTo>
                    <a:lnTo>
                      <a:pt x="18" y="258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7">
                <a:extLst>
                  <a:ext uri="{FF2B5EF4-FFF2-40B4-BE49-F238E27FC236}">
                    <a16:creationId xmlns:a16="http://schemas.microsoft.com/office/drawing/2014/main" id="{9B085500-9503-41D1-B386-0B7D21F9D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" y="1906"/>
                <a:ext cx="274" cy="146"/>
              </a:xfrm>
              <a:custGeom>
                <a:avLst/>
                <a:gdLst>
                  <a:gd name="T0" fmla="*/ 274 w 274"/>
                  <a:gd name="T1" fmla="*/ 146 h 146"/>
                  <a:gd name="T2" fmla="*/ 256 w 274"/>
                  <a:gd name="T3" fmla="*/ 146 h 146"/>
                  <a:gd name="T4" fmla="*/ 256 w 274"/>
                  <a:gd name="T5" fmla="*/ 136 h 146"/>
                  <a:gd name="T6" fmla="*/ 256 w 274"/>
                  <a:gd name="T7" fmla="*/ 136 h 146"/>
                  <a:gd name="T8" fmla="*/ 254 w 274"/>
                  <a:gd name="T9" fmla="*/ 124 h 146"/>
                  <a:gd name="T10" fmla="*/ 254 w 274"/>
                  <a:gd name="T11" fmla="*/ 112 h 146"/>
                  <a:gd name="T12" fmla="*/ 246 w 274"/>
                  <a:gd name="T13" fmla="*/ 90 h 146"/>
                  <a:gd name="T14" fmla="*/ 236 w 274"/>
                  <a:gd name="T15" fmla="*/ 70 h 146"/>
                  <a:gd name="T16" fmla="*/ 220 w 274"/>
                  <a:gd name="T17" fmla="*/ 52 h 146"/>
                  <a:gd name="T18" fmla="*/ 204 w 274"/>
                  <a:gd name="T19" fmla="*/ 38 h 146"/>
                  <a:gd name="T20" fmla="*/ 184 w 274"/>
                  <a:gd name="T21" fmla="*/ 28 h 146"/>
                  <a:gd name="T22" fmla="*/ 160 w 274"/>
                  <a:gd name="T23" fmla="*/ 20 h 146"/>
                  <a:gd name="T24" fmla="*/ 150 w 274"/>
                  <a:gd name="T25" fmla="*/ 18 h 146"/>
                  <a:gd name="T26" fmla="*/ 138 w 274"/>
                  <a:gd name="T27" fmla="*/ 18 h 146"/>
                  <a:gd name="T28" fmla="*/ 138 w 274"/>
                  <a:gd name="T29" fmla="*/ 18 h 146"/>
                  <a:gd name="T30" fmla="*/ 126 w 274"/>
                  <a:gd name="T31" fmla="*/ 18 h 146"/>
                  <a:gd name="T32" fmla="*/ 114 w 274"/>
                  <a:gd name="T33" fmla="*/ 20 h 146"/>
                  <a:gd name="T34" fmla="*/ 92 w 274"/>
                  <a:gd name="T35" fmla="*/ 28 h 146"/>
                  <a:gd name="T36" fmla="*/ 72 w 274"/>
                  <a:gd name="T37" fmla="*/ 38 h 146"/>
                  <a:gd name="T38" fmla="*/ 54 w 274"/>
                  <a:gd name="T39" fmla="*/ 52 h 146"/>
                  <a:gd name="T40" fmla="*/ 40 w 274"/>
                  <a:gd name="T41" fmla="*/ 70 h 146"/>
                  <a:gd name="T42" fmla="*/ 28 w 274"/>
                  <a:gd name="T43" fmla="*/ 90 h 146"/>
                  <a:gd name="T44" fmla="*/ 22 w 274"/>
                  <a:gd name="T45" fmla="*/ 112 h 146"/>
                  <a:gd name="T46" fmla="*/ 20 w 274"/>
                  <a:gd name="T47" fmla="*/ 124 h 146"/>
                  <a:gd name="T48" fmla="*/ 18 w 274"/>
                  <a:gd name="T49" fmla="*/ 136 h 146"/>
                  <a:gd name="T50" fmla="*/ 18 w 274"/>
                  <a:gd name="T51" fmla="*/ 146 h 146"/>
                  <a:gd name="T52" fmla="*/ 0 w 274"/>
                  <a:gd name="T53" fmla="*/ 146 h 146"/>
                  <a:gd name="T54" fmla="*/ 0 w 274"/>
                  <a:gd name="T55" fmla="*/ 136 h 146"/>
                  <a:gd name="T56" fmla="*/ 0 w 274"/>
                  <a:gd name="T57" fmla="*/ 136 h 146"/>
                  <a:gd name="T58" fmla="*/ 2 w 274"/>
                  <a:gd name="T59" fmla="*/ 122 h 146"/>
                  <a:gd name="T60" fmla="*/ 4 w 274"/>
                  <a:gd name="T61" fmla="*/ 108 h 146"/>
                  <a:gd name="T62" fmla="*/ 6 w 274"/>
                  <a:gd name="T63" fmla="*/ 96 h 146"/>
                  <a:gd name="T64" fmla="*/ 12 w 274"/>
                  <a:gd name="T65" fmla="*/ 84 h 146"/>
                  <a:gd name="T66" fmla="*/ 18 w 274"/>
                  <a:gd name="T67" fmla="*/ 72 h 146"/>
                  <a:gd name="T68" fmla="*/ 24 w 274"/>
                  <a:gd name="T69" fmla="*/ 60 h 146"/>
                  <a:gd name="T70" fmla="*/ 32 w 274"/>
                  <a:gd name="T71" fmla="*/ 50 h 146"/>
                  <a:gd name="T72" fmla="*/ 40 w 274"/>
                  <a:gd name="T73" fmla="*/ 40 h 146"/>
                  <a:gd name="T74" fmla="*/ 50 w 274"/>
                  <a:gd name="T75" fmla="*/ 32 h 146"/>
                  <a:gd name="T76" fmla="*/ 60 w 274"/>
                  <a:gd name="T77" fmla="*/ 24 h 146"/>
                  <a:gd name="T78" fmla="*/ 72 w 274"/>
                  <a:gd name="T79" fmla="*/ 16 h 146"/>
                  <a:gd name="T80" fmla="*/ 84 w 274"/>
                  <a:gd name="T81" fmla="*/ 10 h 146"/>
                  <a:gd name="T82" fmla="*/ 96 w 274"/>
                  <a:gd name="T83" fmla="*/ 6 h 146"/>
                  <a:gd name="T84" fmla="*/ 110 w 274"/>
                  <a:gd name="T85" fmla="*/ 2 h 146"/>
                  <a:gd name="T86" fmla="*/ 124 w 274"/>
                  <a:gd name="T87" fmla="*/ 0 h 146"/>
                  <a:gd name="T88" fmla="*/ 138 w 274"/>
                  <a:gd name="T89" fmla="*/ 0 h 146"/>
                  <a:gd name="T90" fmla="*/ 138 w 274"/>
                  <a:gd name="T91" fmla="*/ 0 h 146"/>
                  <a:gd name="T92" fmla="*/ 152 w 274"/>
                  <a:gd name="T93" fmla="*/ 0 h 146"/>
                  <a:gd name="T94" fmla="*/ 164 w 274"/>
                  <a:gd name="T95" fmla="*/ 2 h 146"/>
                  <a:gd name="T96" fmla="*/ 178 w 274"/>
                  <a:gd name="T97" fmla="*/ 6 h 146"/>
                  <a:gd name="T98" fmla="*/ 190 w 274"/>
                  <a:gd name="T99" fmla="*/ 10 h 146"/>
                  <a:gd name="T100" fmla="*/ 202 w 274"/>
                  <a:gd name="T101" fmla="*/ 16 h 146"/>
                  <a:gd name="T102" fmla="*/ 214 w 274"/>
                  <a:gd name="T103" fmla="*/ 24 h 146"/>
                  <a:gd name="T104" fmla="*/ 224 w 274"/>
                  <a:gd name="T105" fmla="*/ 32 h 146"/>
                  <a:gd name="T106" fmla="*/ 234 w 274"/>
                  <a:gd name="T107" fmla="*/ 40 h 146"/>
                  <a:gd name="T108" fmla="*/ 242 w 274"/>
                  <a:gd name="T109" fmla="*/ 50 h 146"/>
                  <a:gd name="T110" fmla="*/ 250 w 274"/>
                  <a:gd name="T111" fmla="*/ 60 h 146"/>
                  <a:gd name="T112" fmla="*/ 256 w 274"/>
                  <a:gd name="T113" fmla="*/ 72 h 146"/>
                  <a:gd name="T114" fmla="*/ 262 w 274"/>
                  <a:gd name="T115" fmla="*/ 84 h 146"/>
                  <a:gd name="T116" fmla="*/ 268 w 274"/>
                  <a:gd name="T117" fmla="*/ 96 h 146"/>
                  <a:gd name="T118" fmla="*/ 270 w 274"/>
                  <a:gd name="T119" fmla="*/ 108 h 146"/>
                  <a:gd name="T120" fmla="*/ 272 w 274"/>
                  <a:gd name="T121" fmla="*/ 122 h 146"/>
                  <a:gd name="T122" fmla="*/ 274 w 274"/>
                  <a:gd name="T123" fmla="*/ 136 h 146"/>
                  <a:gd name="T124" fmla="*/ 274 w 274"/>
                  <a:gd name="T125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74" h="146">
                    <a:moveTo>
                      <a:pt x="274" y="146"/>
                    </a:moveTo>
                    <a:lnTo>
                      <a:pt x="256" y="146"/>
                    </a:lnTo>
                    <a:lnTo>
                      <a:pt x="256" y="136"/>
                    </a:lnTo>
                    <a:lnTo>
                      <a:pt x="256" y="136"/>
                    </a:lnTo>
                    <a:lnTo>
                      <a:pt x="254" y="124"/>
                    </a:lnTo>
                    <a:lnTo>
                      <a:pt x="254" y="112"/>
                    </a:lnTo>
                    <a:lnTo>
                      <a:pt x="246" y="90"/>
                    </a:lnTo>
                    <a:lnTo>
                      <a:pt x="236" y="70"/>
                    </a:lnTo>
                    <a:lnTo>
                      <a:pt x="220" y="52"/>
                    </a:lnTo>
                    <a:lnTo>
                      <a:pt x="204" y="38"/>
                    </a:lnTo>
                    <a:lnTo>
                      <a:pt x="184" y="28"/>
                    </a:lnTo>
                    <a:lnTo>
                      <a:pt x="160" y="20"/>
                    </a:lnTo>
                    <a:lnTo>
                      <a:pt x="150" y="18"/>
                    </a:lnTo>
                    <a:lnTo>
                      <a:pt x="138" y="18"/>
                    </a:lnTo>
                    <a:lnTo>
                      <a:pt x="138" y="18"/>
                    </a:lnTo>
                    <a:lnTo>
                      <a:pt x="126" y="18"/>
                    </a:lnTo>
                    <a:lnTo>
                      <a:pt x="114" y="20"/>
                    </a:lnTo>
                    <a:lnTo>
                      <a:pt x="92" y="28"/>
                    </a:lnTo>
                    <a:lnTo>
                      <a:pt x="72" y="38"/>
                    </a:lnTo>
                    <a:lnTo>
                      <a:pt x="54" y="52"/>
                    </a:lnTo>
                    <a:lnTo>
                      <a:pt x="40" y="70"/>
                    </a:lnTo>
                    <a:lnTo>
                      <a:pt x="28" y="90"/>
                    </a:lnTo>
                    <a:lnTo>
                      <a:pt x="22" y="112"/>
                    </a:lnTo>
                    <a:lnTo>
                      <a:pt x="20" y="124"/>
                    </a:lnTo>
                    <a:lnTo>
                      <a:pt x="18" y="136"/>
                    </a:lnTo>
                    <a:lnTo>
                      <a:pt x="18" y="146"/>
                    </a:lnTo>
                    <a:lnTo>
                      <a:pt x="0" y="146"/>
                    </a:lnTo>
                    <a:lnTo>
                      <a:pt x="0" y="136"/>
                    </a:lnTo>
                    <a:lnTo>
                      <a:pt x="0" y="136"/>
                    </a:lnTo>
                    <a:lnTo>
                      <a:pt x="2" y="122"/>
                    </a:lnTo>
                    <a:lnTo>
                      <a:pt x="4" y="108"/>
                    </a:lnTo>
                    <a:lnTo>
                      <a:pt x="6" y="96"/>
                    </a:lnTo>
                    <a:lnTo>
                      <a:pt x="12" y="84"/>
                    </a:lnTo>
                    <a:lnTo>
                      <a:pt x="18" y="72"/>
                    </a:lnTo>
                    <a:lnTo>
                      <a:pt x="24" y="60"/>
                    </a:lnTo>
                    <a:lnTo>
                      <a:pt x="32" y="50"/>
                    </a:lnTo>
                    <a:lnTo>
                      <a:pt x="40" y="40"/>
                    </a:lnTo>
                    <a:lnTo>
                      <a:pt x="50" y="32"/>
                    </a:lnTo>
                    <a:lnTo>
                      <a:pt x="60" y="24"/>
                    </a:lnTo>
                    <a:lnTo>
                      <a:pt x="72" y="16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0"/>
                    </a:lnTo>
                    <a:lnTo>
                      <a:pt x="152" y="0"/>
                    </a:lnTo>
                    <a:lnTo>
                      <a:pt x="164" y="2"/>
                    </a:lnTo>
                    <a:lnTo>
                      <a:pt x="178" y="6"/>
                    </a:lnTo>
                    <a:lnTo>
                      <a:pt x="190" y="10"/>
                    </a:lnTo>
                    <a:lnTo>
                      <a:pt x="202" y="16"/>
                    </a:lnTo>
                    <a:lnTo>
                      <a:pt x="214" y="24"/>
                    </a:lnTo>
                    <a:lnTo>
                      <a:pt x="224" y="32"/>
                    </a:lnTo>
                    <a:lnTo>
                      <a:pt x="234" y="40"/>
                    </a:lnTo>
                    <a:lnTo>
                      <a:pt x="242" y="50"/>
                    </a:lnTo>
                    <a:lnTo>
                      <a:pt x="250" y="60"/>
                    </a:lnTo>
                    <a:lnTo>
                      <a:pt x="256" y="72"/>
                    </a:lnTo>
                    <a:lnTo>
                      <a:pt x="262" y="84"/>
                    </a:lnTo>
                    <a:lnTo>
                      <a:pt x="268" y="96"/>
                    </a:lnTo>
                    <a:lnTo>
                      <a:pt x="270" y="108"/>
                    </a:lnTo>
                    <a:lnTo>
                      <a:pt x="272" y="122"/>
                    </a:lnTo>
                    <a:lnTo>
                      <a:pt x="274" y="136"/>
                    </a:lnTo>
                    <a:lnTo>
                      <a:pt x="274" y="146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8">
                <a:extLst>
                  <a:ext uri="{FF2B5EF4-FFF2-40B4-BE49-F238E27FC236}">
                    <a16:creationId xmlns:a16="http://schemas.microsoft.com/office/drawing/2014/main" id="{644EBD36-AF49-4C7F-83F3-5BDA662551B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" y="2240"/>
                <a:ext cx="128" cy="192"/>
              </a:xfrm>
              <a:custGeom>
                <a:avLst/>
                <a:gdLst>
                  <a:gd name="T0" fmla="*/ 0 w 128"/>
                  <a:gd name="T1" fmla="*/ 192 h 192"/>
                  <a:gd name="T2" fmla="*/ 20 w 128"/>
                  <a:gd name="T3" fmla="*/ 100 h 192"/>
                  <a:gd name="T4" fmla="*/ 8 w 128"/>
                  <a:gd name="T5" fmla="*/ 82 h 192"/>
                  <a:gd name="T6" fmla="*/ 4 w 128"/>
                  <a:gd name="T7" fmla="*/ 60 h 192"/>
                  <a:gd name="T8" fmla="*/ 6 w 128"/>
                  <a:gd name="T9" fmla="*/ 48 h 192"/>
                  <a:gd name="T10" fmla="*/ 14 w 128"/>
                  <a:gd name="T11" fmla="*/ 28 h 192"/>
                  <a:gd name="T12" fmla="*/ 30 w 128"/>
                  <a:gd name="T13" fmla="*/ 10 h 192"/>
                  <a:gd name="T14" fmla="*/ 52 w 128"/>
                  <a:gd name="T15" fmla="*/ 2 h 192"/>
                  <a:gd name="T16" fmla="*/ 64 w 128"/>
                  <a:gd name="T17" fmla="*/ 0 h 192"/>
                  <a:gd name="T18" fmla="*/ 88 w 128"/>
                  <a:gd name="T19" fmla="*/ 6 h 192"/>
                  <a:gd name="T20" fmla="*/ 106 w 128"/>
                  <a:gd name="T21" fmla="*/ 18 h 192"/>
                  <a:gd name="T22" fmla="*/ 120 w 128"/>
                  <a:gd name="T23" fmla="*/ 38 h 192"/>
                  <a:gd name="T24" fmla="*/ 124 w 128"/>
                  <a:gd name="T25" fmla="*/ 60 h 192"/>
                  <a:gd name="T26" fmla="*/ 122 w 128"/>
                  <a:gd name="T27" fmla="*/ 72 h 192"/>
                  <a:gd name="T28" fmla="*/ 114 w 128"/>
                  <a:gd name="T29" fmla="*/ 92 h 192"/>
                  <a:gd name="T30" fmla="*/ 128 w 128"/>
                  <a:gd name="T31" fmla="*/ 192 h 192"/>
                  <a:gd name="T32" fmla="*/ 104 w 128"/>
                  <a:gd name="T33" fmla="*/ 174 h 192"/>
                  <a:gd name="T34" fmla="*/ 92 w 128"/>
                  <a:gd name="T35" fmla="*/ 92 h 192"/>
                  <a:gd name="T36" fmla="*/ 98 w 128"/>
                  <a:gd name="T37" fmla="*/ 84 h 192"/>
                  <a:gd name="T38" fmla="*/ 104 w 128"/>
                  <a:gd name="T39" fmla="*/ 70 h 192"/>
                  <a:gd name="T40" fmla="*/ 106 w 128"/>
                  <a:gd name="T41" fmla="*/ 60 h 192"/>
                  <a:gd name="T42" fmla="*/ 102 w 128"/>
                  <a:gd name="T43" fmla="*/ 44 h 192"/>
                  <a:gd name="T44" fmla="*/ 94 w 128"/>
                  <a:gd name="T45" fmla="*/ 32 h 192"/>
                  <a:gd name="T46" fmla="*/ 80 w 128"/>
                  <a:gd name="T47" fmla="*/ 22 h 192"/>
                  <a:gd name="T48" fmla="*/ 64 w 128"/>
                  <a:gd name="T49" fmla="*/ 18 h 192"/>
                  <a:gd name="T50" fmla="*/ 56 w 128"/>
                  <a:gd name="T51" fmla="*/ 20 h 192"/>
                  <a:gd name="T52" fmla="*/ 40 w 128"/>
                  <a:gd name="T53" fmla="*/ 26 h 192"/>
                  <a:gd name="T54" fmla="*/ 30 w 128"/>
                  <a:gd name="T55" fmla="*/ 38 h 192"/>
                  <a:gd name="T56" fmla="*/ 24 w 128"/>
                  <a:gd name="T57" fmla="*/ 52 h 192"/>
                  <a:gd name="T58" fmla="*/ 22 w 128"/>
                  <a:gd name="T59" fmla="*/ 60 h 192"/>
                  <a:gd name="T60" fmla="*/ 26 w 128"/>
                  <a:gd name="T61" fmla="*/ 78 h 192"/>
                  <a:gd name="T62" fmla="*/ 36 w 128"/>
                  <a:gd name="T63" fmla="*/ 92 h 192"/>
                  <a:gd name="T64" fmla="*/ 24 w 128"/>
                  <a:gd name="T65" fmla="*/ 17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8" h="192">
                    <a:moveTo>
                      <a:pt x="128" y="192"/>
                    </a:moveTo>
                    <a:lnTo>
                      <a:pt x="0" y="192"/>
                    </a:lnTo>
                    <a:lnTo>
                      <a:pt x="20" y="100"/>
                    </a:lnTo>
                    <a:lnTo>
                      <a:pt x="20" y="100"/>
                    </a:lnTo>
                    <a:lnTo>
                      <a:pt x="14" y="92"/>
                    </a:lnTo>
                    <a:lnTo>
                      <a:pt x="8" y="82"/>
                    </a:lnTo>
                    <a:lnTo>
                      <a:pt x="6" y="72"/>
                    </a:lnTo>
                    <a:lnTo>
                      <a:pt x="4" y="60"/>
                    </a:lnTo>
                    <a:lnTo>
                      <a:pt x="4" y="60"/>
                    </a:lnTo>
                    <a:lnTo>
                      <a:pt x="6" y="48"/>
                    </a:lnTo>
                    <a:lnTo>
                      <a:pt x="8" y="38"/>
                    </a:lnTo>
                    <a:lnTo>
                      <a:pt x="14" y="28"/>
                    </a:lnTo>
                    <a:lnTo>
                      <a:pt x="22" y="18"/>
                    </a:lnTo>
                    <a:lnTo>
                      <a:pt x="30" y="10"/>
                    </a:lnTo>
                    <a:lnTo>
                      <a:pt x="40" y="6"/>
                    </a:lnTo>
                    <a:lnTo>
                      <a:pt x="52" y="2"/>
                    </a:lnTo>
                    <a:lnTo>
                      <a:pt x="64" y="0"/>
                    </a:lnTo>
                    <a:lnTo>
                      <a:pt x="64" y="0"/>
                    </a:lnTo>
                    <a:lnTo>
                      <a:pt x="76" y="2"/>
                    </a:lnTo>
                    <a:lnTo>
                      <a:pt x="88" y="6"/>
                    </a:lnTo>
                    <a:lnTo>
                      <a:pt x="98" y="10"/>
                    </a:lnTo>
                    <a:lnTo>
                      <a:pt x="106" y="18"/>
                    </a:lnTo>
                    <a:lnTo>
                      <a:pt x="114" y="28"/>
                    </a:lnTo>
                    <a:lnTo>
                      <a:pt x="120" y="38"/>
                    </a:lnTo>
                    <a:lnTo>
                      <a:pt x="122" y="48"/>
                    </a:lnTo>
                    <a:lnTo>
                      <a:pt x="124" y="60"/>
                    </a:lnTo>
                    <a:lnTo>
                      <a:pt x="124" y="60"/>
                    </a:lnTo>
                    <a:lnTo>
                      <a:pt x="122" y="72"/>
                    </a:lnTo>
                    <a:lnTo>
                      <a:pt x="120" y="82"/>
                    </a:lnTo>
                    <a:lnTo>
                      <a:pt x="114" y="92"/>
                    </a:lnTo>
                    <a:lnTo>
                      <a:pt x="108" y="100"/>
                    </a:lnTo>
                    <a:lnTo>
                      <a:pt x="128" y="192"/>
                    </a:lnTo>
                    <a:close/>
                    <a:moveTo>
                      <a:pt x="24" y="174"/>
                    </a:moveTo>
                    <a:lnTo>
                      <a:pt x="104" y="174"/>
                    </a:lnTo>
                    <a:lnTo>
                      <a:pt x="88" y="94"/>
                    </a:lnTo>
                    <a:lnTo>
                      <a:pt x="92" y="92"/>
                    </a:lnTo>
                    <a:lnTo>
                      <a:pt x="92" y="92"/>
                    </a:lnTo>
                    <a:lnTo>
                      <a:pt x="98" y="84"/>
                    </a:lnTo>
                    <a:lnTo>
                      <a:pt x="102" y="78"/>
                    </a:lnTo>
                    <a:lnTo>
                      <a:pt x="104" y="70"/>
                    </a:lnTo>
                    <a:lnTo>
                      <a:pt x="106" y="60"/>
                    </a:lnTo>
                    <a:lnTo>
                      <a:pt x="106" y="60"/>
                    </a:lnTo>
                    <a:lnTo>
                      <a:pt x="104" y="52"/>
                    </a:lnTo>
                    <a:lnTo>
                      <a:pt x="102" y="44"/>
                    </a:lnTo>
                    <a:lnTo>
                      <a:pt x="98" y="38"/>
                    </a:lnTo>
                    <a:lnTo>
                      <a:pt x="94" y="32"/>
                    </a:lnTo>
                    <a:lnTo>
                      <a:pt x="88" y="26"/>
                    </a:lnTo>
                    <a:lnTo>
                      <a:pt x="80" y="22"/>
                    </a:lnTo>
                    <a:lnTo>
                      <a:pt x="72" y="20"/>
                    </a:lnTo>
                    <a:lnTo>
                      <a:pt x="64" y="18"/>
                    </a:lnTo>
                    <a:lnTo>
                      <a:pt x="64" y="18"/>
                    </a:lnTo>
                    <a:lnTo>
                      <a:pt x="56" y="20"/>
                    </a:lnTo>
                    <a:lnTo>
                      <a:pt x="48" y="22"/>
                    </a:lnTo>
                    <a:lnTo>
                      <a:pt x="40" y="26"/>
                    </a:lnTo>
                    <a:lnTo>
                      <a:pt x="34" y="32"/>
                    </a:lnTo>
                    <a:lnTo>
                      <a:pt x="30" y="38"/>
                    </a:lnTo>
                    <a:lnTo>
                      <a:pt x="26" y="44"/>
                    </a:lnTo>
                    <a:lnTo>
                      <a:pt x="24" y="52"/>
                    </a:lnTo>
                    <a:lnTo>
                      <a:pt x="22" y="60"/>
                    </a:lnTo>
                    <a:lnTo>
                      <a:pt x="22" y="60"/>
                    </a:lnTo>
                    <a:lnTo>
                      <a:pt x="24" y="70"/>
                    </a:lnTo>
                    <a:lnTo>
                      <a:pt x="26" y="78"/>
                    </a:lnTo>
                    <a:lnTo>
                      <a:pt x="30" y="84"/>
                    </a:lnTo>
                    <a:lnTo>
                      <a:pt x="36" y="92"/>
                    </a:lnTo>
                    <a:lnTo>
                      <a:pt x="40" y="94"/>
                    </a:lnTo>
                    <a:lnTo>
                      <a:pt x="24" y="174"/>
                    </a:lnTo>
                    <a:close/>
                  </a:path>
                </a:pathLst>
              </a:custGeom>
              <a:grpFill/>
              <a:ln w="3175">
                <a:solidFill>
                  <a:schemeClr val="tx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7126393-48F1-41F6-B298-8EF645AAF461}"/>
              </a:ext>
            </a:extLst>
          </p:cNvPr>
          <p:cNvSpPr txBox="1"/>
          <p:nvPr/>
        </p:nvSpPr>
        <p:spPr>
          <a:xfrm>
            <a:off x="5515861" y="4078105"/>
            <a:ext cx="671008" cy="32316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defTabSz="914361" latinLnBrk="0">
              <a:defRPr/>
            </a:pPr>
            <a:r>
              <a:rPr lang="ko-KR" altLang="en-US" sz="1050" b="1" kern="0" dirty="0" err="1">
                <a:solidFill>
                  <a:srgbClr val="000000"/>
                </a:solidFill>
              </a:rPr>
              <a:t>콜상담</a:t>
            </a:r>
            <a:r>
              <a:rPr lang="ko-KR" altLang="en-US" sz="1050" b="1" kern="0" dirty="0">
                <a:solidFill>
                  <a:srgbClr val="000000"/>
                </a:solidFill>
              </a:rPr>
              <a:t> </a:t>
            </a:r>
            <a:br>
              <a:rPr lang="en-US" altLang="ko-KR" sz="1050" b="1" kern="0" dirty="0">
                <a:solidFill>
                  <a:srgbClr val="000000"/>
                </a:solidFill>
              </a:rPr>
            </a:br>
            <a:r>
              <a:rPr lang="en-US" altLang="ko-KR" sz="1050" b="1" kern="0" dirty="0">
                <a:solidFill>
                  <a:srgbClr val="000000"/>
                </a:solidFill>
              </a:rPr>
              <a:t>AP</a:t>
            </a:r>
            <a:endParaRPr lang="en-US" sz="1050" b="1" kern="0" dirty="0">
              <a:solidFill>
                <a:srgbClr val="000000"/>
              </a:solidFill>
            </a:endParaRPr>
          </a:p>
        </p:txBody>
      </p:sp>
      <p:pic>
        <p:nvPicPr>
          <p:cNvPr id="137" name="Picture 115" descr="Picture37">
            <a:extLst>
              <a:ext uri="{FF2B5EF4-FFF2-40B4-BE49-F238E27FC236}">
                <a16:creationId xmlns:a16="http://schemas.microsoft.com/office/drawing/2014/main" id="{14CF2437-F739-418A-96FF-2DBD469F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5682773" y="3554357"/>
            <a:ext cx="405848" cy="48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8" name="Straight Arrow Connector 80">
            <a:extLst>
              <a:ext uri="{FF2B5EF4-FFF2-40B4-BE49-F238E27FC236}">
                <a16:creationId xmlns:a16="http://schemas.microsoft.com/office/drawing/2014/main" id="{EFADD883-673C-40D0-9408-A6922EF09EEC}"/>
              </a:ext>
            </a:extLst>
          </p:cNvPr>
          <p:cNvCxnSpPr>
            <a:cxnSpLocks/>
            <a:stCxn id="108" idx="2"/>
            <a:endCxn id="137" idx="1"/>
          </p:cNvCxnSpPr>
          <p:nvPr/>
        </p:nvCxnSpPr>
        <p:spPr bwMode="auto">
          <a:xfrm rot="16200000" flipH="1">
            <a:off x="2868166" y="980051"/>
            <a:ext cx="1131050" cy="4498164"/>
          </a:xfrm>
          <a:prstGeom prst="bentConnector2">
            <a:avLst/>
          </a:prstGeom>
          <a:ln w="79375">
            <a:solidFill>
              <a:schemeClr val="accent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23">
            <a:extLst>
              <a:ext uri="{FF2B5EF4-FFF2-40B4-BE49-F238E27FC236}">
                <a16:creationId xmlns:a16="http://schemas.microsoft.com/office/drawing/2014/main" id="{8485D41F-390E-44AF-86BF-7DAE97BA4611}"/>
              </a:ext>
            </a:extLst>
          </p:cNvPr>
          <p:cNvSpPr/>
          <p:nvPr/>
        </p:nvSpPr>
        <p:spPr bwMode="auto">
          <a:xfrm>
            <a:off x="2902444" y="3698866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0" name="구름 106">
            <a:extLst>
              <a:ext uri="{FF2B5EF4-FFF2-40B4-BE49-F238E27FC236}">
                <a16:creationId xmlns:a16="http://schemas.microsoft.com/office/drawing/2014/main" id="{D839DAB8-7F19-420A-9541-17DEF2E551EF}"/>
              </a:ext>
            </a:extLst>
          </p:cNvPr>
          <p:cNvSpPr/>
          <p:nvPr/>
        </p:nvSpPr>
        <p:spPr>
          <a:xfrm>
            <a:off x="1700660" y="3563260"/>
            <a:ext cx="1089628" cy="438293"/>
          </a:xfrm>
          <a:prstGeom prst="cloud">
            <a:avLst/>
          </a:prstGeom>
          <a:solidFill>
            <a:sysClr val="window" lastClr="FFFFFF"/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latinLnBrk="0"/>
            <a:r>
              <a:rPr kumimoji="1" lang="en-US" altLang="ko-KR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PSTN/</a:t>
            </a:r>
            <a:r>
              <a:rPr kumimoji="1"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  <a:cs typeface="함초롬돋움" panose="020B0604000101010101" pitchFamily="50" charset="-127"/>
              </a:rPr>
              <a:t>공중망</a:t>
            </a:r>
            <a:endParaRPr kumimoji="1" lang="en-US" altLang="ko-KR" sz="1200" b="1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41" name="Straight Arrow Connector 110">
            <a:extLst>
              <a:ext uri="{FF2B5EF4-FFF2-40B4-BE49-F238E27FC236}">
                <a16:creationId xmlns:a16="http://schemas.microsoft.com/office/drawing/2014/main" id="{002E0813-40B3-4948-B43A-18F6213C9AB9}"/>
              </a:ext>
            </a:extLst>
          </p:cNvPr>
          <p:cNvCxnSpPr>
            <a:cxnSpLocks/>
            <a:stCxn id="137" idx="3"/>
            <a:endCxn id="106" idx="1"/>
          </p:cNvCxnSpPr>
          <p:nvPr/>
        </p:nvCxnSpPr>
        <p:spPr bwMode="auto">
          <a:xfrm>
            <a:off x="6088621" y="3794658"/>
            <a:ext cx="1191645" cy="0"/>
          </a:xfrm>
          <a:prstGeom prst="straightConnector1">
            <a:avLst/>
          </a:prstGeom>
          <a:ln w="793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01">
            <a:extLst>
              <a:ext uri="{FF2B5EF4-FFF2-40B4-BE49-F238E27FC236}">
                <a16:creationId xmlns:a16="http://schemas.microsoft.com/office/drawing/2014/main" id="{73D783F1-D70C-4AEC-AD6B-BAA98B34605C}"/>
              </a:ext>
            </a:extLst>
          </p:cNvPr>
          <p:cNvSpPr/>
          <p:nvPr/>
        </p:nvSpPr>
        <p:spPr bwMode="auto">
          <a:xfrm>
            <a:off x="7944816" y="4429309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3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143" name="Rectangle 67">
            <a:extLst>
              <a:ext uri="{FF2B5EF4-FFF2-40B4-BE49-F238E27FC236}">
                <a16:creationId xmlns:a16="http://schemas.microsoft.com/office/drawing/2014/main" id="{1B67C12D-6EFD-4E28-BF3C-B901955FF528}"/>
              </a:ext>
            </a:extLst>
          </p:cNvPr>
          <p:cNvSpPr/>
          <p:nvPr/>
        </p:nvSpPr>
        <p:spPr>
          <a:xfrm>
            <a:off x="1516822" y="4058949"/>
            <a:ext cx="12715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전화 및 채팅상담</a:t>
            </a:r>
          </a:p>
        </p:txBody>
      </p:sp>
      <p:cxnSp>
        <p:nvCxnSpPr>
          <p:cNvPr id="144" name="꺾인 연결선 99">
            <a:extLst>
              <a:ext uri="{FF2B5EF4-FFF2-40B4-BE49-F238E27FC236}">
                <a16:creationId xmlns:a16="http://schemas.microsoft.com/office/drawing/2014/main" id="{42DB6466-436F-41A0-84E0-771F3FA593C8}"/>
              </a:ext>
            </a:extLst>
          </p:cNvPr>
          <p:cNvCxnSpPr>
            <a:cxnSpLocks/>
            <a:stCxn id="127" idx="2"/>
            <a:endCxn id="106" idx="3"/>
          </p:cNvCxnSpPr>
          <p:nvPr/>
        </p:nvCxnSpPr>
        <p:spPr>
          <a:xfrm rot="10800000" flipV="1">
            <a:off x="7686114" y="3599256"/>
            <a:ext cx="412794" cy="195402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00B2210-85A3-4A1B-A475-CD5390A8FC9E}"/>
              </a:ext>
            </a:extLst>
          </p:cNvPr>
          <p:cNvGrpSpPr/>
          <p:nvPr/>
        </p:nvGrpSpPr>
        <p:grpSpPr>
          <a:xfrm>
            <a:off x="3367145" y="3364542"/>
            <a:ext cx="1836000" cy="986247"/>
            <a:chOff x="4443020" y="4495477"/>
            <a:chExt cx="1836000" cy="986247"/>
          </a:xfrm>
        </p:grpSpPr>
        <p:sp>
          <p:nvSpPr>
            <p:cNvPr id="150" name="모서리가 둥근 직사각형 64">
              <a:extLst>
                <a:ext uri="{FF2B5EF4-FFF2-40B4-BE49-F238E27FC236}">
                  <a16:creationId xmlns:a16="http://schemas.microsoft.com/office/drawing/2014/main" id="{28AB6B46-E092-4BD3-98B0-292E9D7A5F9F}"/>
                </a:ext>
              </a:extLst>
            </p:cNvPr>
            <p:cNvSpPr/>
            <p:nvPr/>
          </p:nvSpPr>
          <p:spPr>
            <a:xfrm>
              <a:off x="4443020" y="4495477"/>
              <a:ext cx="1836000" cy="986247"/>
            </a:xfrm>
            <a:prstGeom prst="roundRect">
              <a:avLst>
                <a:gd name="adj" fmla="val 1593"/>
              </a:avLst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t"/>
            <a:lstStyle/>
            <a:p>
              <a:pPr lvl="0" latinLnBrk="0">
                <a:defRPr/>
              </a:pPr>
              <a:r>
                <a:rPr lang="en-US" altLang="ko-KR" sz="1100" b="1" kern="0" dirty="0">
                  <a:solidFill>
                    <a:prstClr val="black"/>
                  </a:solidFill>
                </a:rPr>
                <a:t>[</a:t>
              </a:r>
              <a:r>
                <a:rPr lang="ko-KR" altLang="en-US" sz="1100" b="1" kern="0" dirty="0">
                  <a:solidFill>
                    <a:prstClr val="black"/>
                  </a:solidFill>
                </a:rPr>
                <a:t>고객센터 영역</a:t>
              </a:r>
              <a:r>
                <a:rPr lang="en-US" altLang="ko-KR" sz="1100" b="1" kern="0" dirty="0">
                  <a:solidFill>
                    <a:prstClr val="black"/>
                  </a:solidFill>
                </a:rPr>
                <a:t>]</a:t>
              </a:r>
              <a:endParaRPr lang="ko-KR" altLang="en-US" sz="1100" b="1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151" name="그룹 62">
              <a:extLst>
                <a:ext uri="{FF2B5EF4-FFF2-40B4-BE49-F238E27FC236}">
                  <a16:creationId xmlns:a16="http://schemas.microsoft.com/office/drawing/2014/main" id="{3A54056B-7BEA-4004-AF21-9F920885ADC7}"/>
                </a:ext>
              </a:extLst>
            </p:cNvPr>
            <p:cNvGrpSpPr/>
            <p:nvPr/>
          </p:nvGrpSpPr>
          <p:grpSpPr>
            <a:xfrm>
              <a:off x="4668709" y="4840746"/>
              <a:ext cx="504000" cy="432000"/>
              <a:chOff x="4080070" y="2729833"/>
              <a:chExt cx="736875" cy="574207"/>
            </a:xfrm>
          </p:grpSpPr>
          <p:pic>
            <p:nvPicPr>
              <p:cNvPr id="155" name="Picture 1" descr="D:\6. 제안서\image\Cliparts\png\자주쓰는\imac.png">
                <a:extLst>
                  <a:ext uri="{FF2B5EF4-FFF2-40B4-BE49-F238E27FC236}">
                    <a16:creationId xmlns:a16="http://schemas.microsoft.com/office/drawing/2014/main" id="{03C0323D-C2B7-439E-994C-601619A762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070" y="2729833"/>
                <a:ext cx="736875" cy="574207"/>
              </a:xfrm>
              <a:prstGeom prst="rect">
                <a:avLst/>
              </a:prstGeom>
              <a:solidFill>
                <a:sysClr val="window" lastClr="FFFFFF"/>
              </a:solidFill>
              <a:ln w="9525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직사각형 142">
                <a:extLst>
                  <a:ext uri="{FF2B5EF4-FFF2-40B4-BE49-F238E27FC236}">
                    <a16:creationId xmlns:a16="http://schemas.microsoft.com/office/drawing/2014/main" id="{EF2E5FE5-C0E1-4402-83CF-B236960F3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719" y="2797716"/>
                <a:ext cx="519367" cy="260583"/>
              </a:xfrm>
              <a:prstGeom prst="rect">
                <a:avLst/>
              </a:prstGeom>
              <a:solidFill>
                <a:srgbClr val="00A3AE">
                  <a:lumMod val="20000"/>
                  <a:lumOff val="80000"/>
                  <a:alpha val="49803"/>
                </a:srgbClr>
              </a:solidFill>
              <a:ln w="6350" algn="ctr">
                <a:solidFill>
                  <a:srgbClr val="00B0F0"/>
                </a:solidFill>
                <a:prstDash val="sys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361" latinLnBrk="0">
                  <a:defRPr/>
                </a:pPr>
                <a:endParaRPr lang="en-US" altLang="ko-KR" sz="800" b="1" kern="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52" name="Rectangle 209">
              <a:extLst>
                <a:ext uri="{FF2B5EF4-FFF2-40B4-BE49-F238E27FC236}">
                  <a16:creationId xmlns:a16="http://schemas.microsoft.com/office/drawing/2014/main" id="{0D6E3E45-36E9-4C94-BAEB-F37E6A1FA2FB}"/>
                </a:ext>
              </a:extLst>
            </p:cNvPr>
            <p:cNvSpPr/>
            <p:nvPr/>
          </p:nvSpPr>
          <p:spPr>
            <a:xfrm>
              <a:off x="5645477" y="5177610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r" latinLnBrk="0">
                <a:defRPr/>
              </a:pPr>
              <a:r>
                <a:rPr lang="ko-KR" altLang="en-US" sz="1050" b="1" kern="0" dirty="0">
                  <a:solidFill>
                    <a:prstClr val="black"/>
                  </a:solidFill>
                </a:rPr>
                <a:t>상담원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8131727-BFA3-4FB3-9B8C-E0678A121FBB}"/>
                </a:ext>
              </a:extLst>
            </p:cNvPr>
            <p:cNvSpPr txBox="1"/>
            <p:nvPr/>
          </p:nvSpPr>
          <p:spPr>
            <a:xfrm>
              <a:off x="5066445" y="4874364"/>
              <a:ext cx="671008" cy="32316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ko-KR" altLang="en-US" sz="1050" b="1" kern="0" dirty="0">
                  <a:solidFill>
                    <a:srgbClr val="000000"/>
                  </a:solidFill>
                </a:rPr>
                <a:t>고객상담</a:t>
              </a:r>
              <a:br>
                <a:rPr lang="en-US" altLang="ko-KR" sz="1050" b="1" kern="0" dirty="0">
                  <a:solidFill>
                    <a:srgbClr val="000000"/>
                  </a:solidFill>
                </a:rPr>
              </a:br>
              <a:r>
                <a:rPr lang="ko-KR" altLang="en-US" sz="1050" b="1" kern="0" dirty="0">
                  <a:solidFill>
                    <a:srgbClr val="000000"/>
                  </a:solidFill>
                </a:rPr>
                <a:t>시스템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pic>
          <p:nvPicPr>
            <p:cNvPr id="154" name="그림 29" descr="call center 1.png">
              <a:extLst>
                <a:ext uri="{FF2B5EF4-FFF2-40B4-BE49-F238E27FC236}">
                  <a16:creationId xmlns:a16="http://schemas.microsoft.com/office/drawing/2014/main" id="{4BF43ABB-1607-4CD4-A2E4-B4152C5B8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2440" y="4688611"/>
              <a:ext cx="358204" cy="573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3F6D7BAE-8FF2-483E-94F8-E72FF3991FE6}"/>
              </a:ext>
            </a:extLst>
          </p:cNvPr>
          <p:cNvGrpSpPr/>
          <p:nvPr/>
        </p:nvGrpSpPr>
        <p:grpSpPr>
          <a:xfrm>
            <a:off x="6559144" y="4777325"/>
            <a:ext cx="1836000" cy="977503"/>
            <a:chOff x="5584121" y="5058904"/>
            <a:chExt cx="1836000" cy="977503"/>
          </a:xfrm>
        </p:grpSpPr>
        <p:sp>
          <p:nvSpPr>
            <p:cNvPr id="21" name="모서리가 둥근 직사각형 64">
              <a:extLst>
                <a:ext uri="{FF2B5EF4-FFF2-40B4-BE49-F238E27FC236}">
                  <a16:creationId xmlns:a16="http://schemas.microsoft.com/office/drawing/2014/main" id="{225C25A7-1465-4395-AA57-56085C87E888}"/>
                </a:ext>
              </a:extLst>
            </p:cNvPr>
            <p:cNvSpPr/>
            <p:nvPr/>
          </p:nvSpPr>
          <p:spPr>
            <a:xfrm>
              <a:off x="5584121" y="5058904"/>
              <a:ext cx="1836000" cy="977503"/>
            </a:xfrm>
            <a:prstGeom prst="roundRect">
              <a:avLst>
                <a:gd name="adj" fmla="val 1593"/>
              </a:avLst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t"/>
            <a:lstStyle/>
            <a:p>
              <a:pPr defTabSz="914361" latinLnBrk="0">
                <a:defRPr/>
              </a:pPr>
              <a:r>
                <a:rPr lang="en-US" altLang="ko-KR" sz="1100" b="1" kern="0" dirty="0">
                  <a:solidFill>
                    <a:prstClr val="black"/>
                  </a:solidFill>
                </a:rPr>
                <a:t>[</a:t>
              </a:r>
              <a:r>
                <a:rPr lang="ko-KR" altLang="en-US" sz="1100" b="1" kern="0" dirty="0">
                  <a:solidFill>
                    <a:prstClr val="black"/>
                  </a:solidFill>
                </a:rPr>
                <a:t>오피스영역</a:t>
              </a:r>
              <a:r>
                <a:rPr lang="en-US" altLang="ko-KR" sz="1100" b="1" kern="0" dirty="0">
                  <a:solidFill>
                    <a:prstClr val="black"/>
                  </a:solidFill>
                </a:rPr>
                <a:t>]</a:t>
              </a:r>
              <a:endParaRPr lang="ko-KR" altLang="en-US" sz="1100" b="1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23" name="그룹 62">
              <a:extLst>
                <a:ext uri="{FF2B5EF4-FFF2-40B4-BE49-F238E27FC236}">
                  <a16:creationId xmlns:a16="http://schemas.microsoft.com/office/drawing/2014/main" id="{1DC2A694-11C2-4DD9-83AE-772AD6698E29}"/>
                </a:ext>
              </a:extLst>
            </p:cNvPr>
            <p:cNvGrpSpPr/>
            <p:nvPr/>
          </p:nvGrpSpPr>
          <p:grpSpPr>
            <a:xfrm>
              <a:off x="5783301" y="5331075"/>
              <a:ext cx="504000" cy="432000"/>
              <a:chOff x="4080070" y="2729833"/>
              <a:chExt cx="736875" cy="574207"/>
            </a:xfrm>
          </p:grpSpPr>
          <p:pic>
            <p:nvPicPr>
              <p:cNvPr id="24" name="Picture 1" descr="D:\6. 제안서\image\Cliparts\png\자주쓰는\imac.png">
                <a:extLst>
                  <a:ext uri="{FF2B5EF4-FFF2-40B4-BE49-F238E27FC236}">
                    <a16:creationId xmlns:a16="http://schemas.microsoft.com/office/drawing/2014/main" id="{F5D64484-8ECB-4EEB-8804-9ADE173FB8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80070" y="2729833"/>
                <a:ext cx="736875" cy="574207"/>
              </a:xfrm>
              <a:prstGeom prst="rect">
                <a:avLst/>
              </a:prstGeom>
              <a:solidFill>
                <a:sysClr val="window" lastClr="FFFFFF"/>
              </a:solidFill>
              <a:ln w="9525"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직사각형 142">
                <a:extLst>
                  <a:ext uri="{FF2B5EF4-FFF2-40B4-BE49-F238E27FC236}">
                    <a16:creationId xmlns:a16="http://schemas.microsoft.com/office/drawing/2014/main" id="{7A6022D0-3B28-4EA0-B2C0-B98CB736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719" y="2797716"/>
                <a:ext cx="519367" cy="260583"/>
              </a:xfrm>
              <a:prstGeom prst="rect">
                <a:avLst/>
              </a:prstGeom>
              <a:solidFill>
                <a:srgbClr val="00A3AE">
                  <a:lumMod val="20000"/>
                  <a:lumOff val="80000"/>
                  <a:alpha val="49803"/>
                </a:srgbClr>
              </a:solidFill>
              <a:ln w="6350" algn="ctr">
                <a:solidFill>
                  <a:srgbClr val="00B0F0"/>
                </a:solidFill>
                <a:prstDash val="sys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14361" latinLnBrk="0">
                  <a:defRPr/>
                </a:pPr>
                <a:endParaRPr lang="en-US" altLang="ko-KR" sz="800" b="1" kern="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FD2B68-8550-448A-9DCD-8FFCAAF3F5BD}"/>
                </a:ext>
              </a:extLst>
            </p:cNvPr>
            <p:cNvSpPr txBox="1"/>
            <p:nvPr/>
          </p:nvSpPr>
          <p:spPr>
            <a:xfrm>
              <a:off x="6130517" y="5372204"/>
              <a:ext cx="671008" cy="323165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ko-KR" altLang="en-US" sz="1050" b="1" kern="0" dirty="0">
                  <a:solidFill>
                    <a:srgbClr val="000000"/>
                  </a:solidFill>
                </a:rPr>
                <a:t>통합</a:t>
              </a:r>
              <a:br>
                <a:rPr lang="en-US" altLang="ko-KR" sz="1050" b="1" kern="0" dirty="0">
                  <a:solidFill>
                    <a:srgbClr val="000000"/>
                  </a:solidFill>
                </a:rPr>
              </a:br>
              <a:r>
                <a:rPr lang="ko-KR" altLang="en-US" sz="1050" b="1" kern="0" dirty="0">
                  <a:solidFill>
                    <a:srgbClr val="000000"/>
                  </a:solidFill>
                </a:rPr>
                <a:t>단말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14">
              <a:extLst>
                <a:ext uri="{FF2B5EF4-FFF2-40B4-BE49-F238E27FC236}">
                  <a16:creationId xmlns:a16="http://schemas.microsoft.com/office/drawing/2014/main" id="{3FB129DC-DA62-4C25-B3DC-55775933D9BD}"/>
                </a:ext>
              </a:extLst>
            </p:cNvPr>
            <p:cNvSpPr/>
            <p:nvPr/>
          </p:nvSpPr>
          <p:spPr>
            <a:xfrm>
              <a:off x="6647928" y="5618873"/>
              <a:ext cx="72327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latinLnBrk="0">
                <a:defRPr/>
              </a:pPr>
              <a:r>
                <a:rPr lang="ko-KR" altLang="en-US" sz="1050" b="1" kern="0" dirty="0">
                  <a:solidFill>
                    <a:prstClr val="black"/>
                  </a:solidFill>
                </a:rPr>
                <a:t>카드업무</a:t>
              </a:r>
              <a:br>
                <a:rPr lang="en-US" altLang="ko-KR" sz="1050" b="1" kern="0" dirty="0">
                  <a:solidFill>
                    <a:prstClr val="black"/>
                  </a:solidFill>
                </a:rPr>
              </a:br>
              <a:r>
                <a:rPr lang="ko-KR" altLang="en-US" sz="1050" b="1" kern="0" dirty="0">
                  <a:solidFill>
                    <a:prstClr val="black"/>
                  </a:solidFill>
                </a:rPr>
                <a:t>담당자</a:t>
              </a:r>
            </a:p>
          </p:txBody>
        </p:sp>
        <p:pic>
          <p:nvPicPr>
            <p:cNvPr id="82" name="Picture 78" descr="8">
              <a:extLst>
                <a:ext uri="{FF2B5EF4-FFF2-40B4-BE49-F238E27FC236}">
                  <a16:creationId xmlns:a16="http://schemas.microsoft.com/office/drawing/2014/main" id="{92CE559B-BC4A-46EB-9AA8-018BAE3E7967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779367" y="5109980"/>
              <a:ext cx="587780" cy="602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36" name="Straight Arrow Connector 110">
            <a:extLst>
              <a:ext uri="{FF2B5EF4-FFF2-40B4-BE49-F238E27FC236}">
                <a16:creationId xmlns:a16="http://schemas.microsoft.com/office/drawing/2014/main" id="{D8D898C5-C86A-4AB4-BC92-EE4904747924}"/>
              </a:ext>
            </a:extLst>
          </p:cNvPr>
          <p:cNvCxnSpPr>
            <a:cxnSpLocks/>
            <a:stCxn id="21" idx="0"/>
            <a:endCxn id="104" idx="2"/>
          </p:cNvCxnSpPr>
          <p:nvPr/>
        </p:nvCxnSpPr>
        <p:spPr bwMode="auto">
          <a:xfrm flipV="1">
            <a:off x="7477144" y="4226912"/>
            <a:ext cx="0" cy="550413"/>
          </a:xfrm>
          <a:prstGeom prst="straightConnector1">
            <a:avLst/>
          </a:prstGeom>
          <a:ln w="793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">
            <a:extLst>
              <a:ext uri="{FF2B5EF4-FFF2-40B4-BE49-F238E27FC236}">
                <a16:creationId xmlns:a16="http://schemas.microsoft.com/office/drawing/2014/main" id="{8D2AFFD1-8BDC-4585-A828-1EF860E03932}"/>
              </a:ext>
            </a:extLst>
          </p:cNvPr>
          <p:cNvSpPr/>
          <p:nvPr/>
        </p:nvSpPr>
        <p:spPr bwMode="auto">
          <a:xfrm>
            <a:off x="6442018" y="3524189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2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240" name="Oval 23">
            <a:extLst>
              <a:ext uri="{FF2B5EF4-FFF2-40B4-BE49-F238E27FC236}">
                <a16:creationId xmlns:a16="http://schemas.microsoft.com/office/drawing/2014/main" id="{427FF831-9DEB-4179-8D30-69C7A8A8A41C}"/>
              </a:ext>
            </a:extLst>
          </p:cNvPr>
          <p:cNvSpPr/>
          <p:nvPr/>
        </p:nvSpPr>
        <p:spPr bwMode="auto">
          <a:xfrm>
            <a:off x="7099144" y="2157513"/>
            <a:ext cx="216000" cy="216000"/>
          </a:xfrm>
          <a:prstGeom prst="ellipse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61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1</a:t>
            </a:r>
            <a:endParaRPr lang="ko-KR" altLang="en-US" sz="1100" b="1" dirty="0">
              <a:latin typeface="+mn-ea"/>
            </a:endParaRP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AD42A22F-DE13-4955-937E-9F71E2EB108A}"/>
              </a:ext>
            </a:extLst>
          </p:cNvPr>
          <p:cNvGrpSpPr/>
          <p:nvPr/>
        </p:nvGrpSpPr>
        <p:grpSpPr>
          <a:xfrm>
            <a:off x="6062575" y="2685030"/>
            <a:ext cx="671008" cy="679454"/>
            <a:chOff x="4368035" y="3453380"/>
            <a:chExt cx="671008" cy="679454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313180F-8CC4-4CBF-AA03-5320AF84B494}"/>
                </a:ext>
              </a:extLst>
            </p:cNvPr>
            <p:cNvSpPr txBox="1"/>
            <p:nvPr/>
          </p:nvSpPr>
          <p:spPr>
            <a:xfrm>
              <a:off x="4368035" y="3971251"/>
              <a:ext cx="671008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ko-KR" altLang="en-US" sz="1050" b="1" kern="0">
                  <a:solidFill>
                    <a:srgbClr val="000000"/>
                  </a:solidFill>
                </a:rPr>
                <a:t>채널</a:t>
              </a:r>
              <a:r>
                <a:rPr lang="en-US" altLang="ko-KR" sz="1050" b="1" kern="0" dirty="0">
                  <a:solidFill>
                    <a:srgbClr val="000000"/>
                  </a:solidFill>
                </a:rPr>
                <a:t>DB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C7EEF66A-5B11-43AE-B0A8-F2C456272B2A}"/>
                </a:ext>
              </a:extLst>
            </p:cNvPr>
            <p:cNvGrpSpPr/>
            <p:nvPr/>
          </p:nvGrpSpPr>
          <p:grpSpPr>
            <a:xfrm>
              <a:off x="4541539" y="3636280"/>
              <a:ext cx="355972" cy="307291"/>
              <a:chOff x="8545418" y="2678341"/>
              <a:chExt cx="355972" cy="307291"/>
            </a:xfrm>
          </p:grpSpPr>
          <p:sp>
            <p:nvSpPr>
              <p:cNvPr id="252" name="원통형 251">
                <a:extLst>
                  <a:ext uri="{FF2B5EF4-FFF2-40B4-BE49-F238E27FC236}">
                    <a16:creationId xmlns:a16="http://schemas.microsoft.com/office/drawing/2014/main" id="{B6FF77A7-691B-468E-9218-9D2DB21207D0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3" name="원통형 252">
                <a:extLst>
                  <a:ext uri="{FF2B5EF4-FFF2-40B4-BE49-F238E27FC236}">
                    <a16:creationId xmlns:a16="http://schemas.microsoft.com/office/drawing/2014/main" id="{0871A1D3-8E3A-4D6C-A5B6-C6F3A973522B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54" name="원통형 253">
                <a:extLst>
                  <a:ext uri="{FF2B5EF4-FFF2-40B4-BE49-F238E27FC236}">
                    <a16:creationId xmlns:a16="http://schemas.microsoft.com/office/drawing/2014/main" id="{DDF06192-5A16-45DE-9CB6-AF33AEFF323E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54B802F9-C3A2-4D64-902E-39DB04ADE6E0}"/>
                </a:ext>
              </a:extLst>
            </p:cNvPr>
            <p:cNvGrpSpPr/>
            <p:nvPr/>
          </p:nvGrpSpPr>
          <p:grpSpPr>
            <a:xfrm>
              <a:off x="4518059" y="3453380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246" name="자유형: 도형 245">
                <a:extLst>
                  <a:ext uri="{FF2B5EF4-FFF2-40B4-BE49-F238E27FC236}">
                    <a16:creationId xmlns:a16="http://schemas.microsoft.com/office/drawing/2014/main" id="{43BDF9D8-6EAE-4FDC-83E9-F990CD2B60C9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7" name="Group 4">
                <a:extLst>
                  <a:ext uri="{FF2B5EF4-FFF2-40B4-BE49-F238E27FC236}">
                    <a16:creationId xmlns:a16="http://schemas.microsoft.com/office/drawing/2014/main" id="{564A427F-2AAC-4775-86B4-B861A5D4E55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248" name="Freeform 5">
                  <a:extLst>
                    <a:ext uri="{FF2B5EF4-FFF2-40B4-BE49-F238E27FC236}">
                      <a16:creationId xmlns:a16="http://schemas.microsoft.com/office/drawing/2014/main" id="{39A76541-7A07-40FD-BC9E-EB45EFD893A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9" name="Freeform 6">
                  <a:extLst>
                    <a:ext uri="{FF2B5EF4-FFF2-40B4-BE49-F238E27FC236}">
                      <a16:creationId xmlns:a16="http://schemas.microsoft.com/office/drawing/2014/main" id="{F624637E-0AAC-43E5-97B5-E7A2E47E56C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0" name="Freeform 7">
                  <a:extLst>
                    <a:ext uri="{FF2B5EF4-FFF2-40B4-BE49-F238E27FC236}">
                      <a16:creationId xmlns:a16="http://schemas.microsoft.com/office/drawing/2014/main" id="{755A1FDC-DE8B-43B1-9423-FC5556006D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1" name="Freeform 8">
                  <a:extLst>
                    <a:ext uri="{FF2B5EF4-FFF2-40B4-BE49-F238E27FC236}">
                      <a16:creationId xmlns:a16="http://schemas.microsoft.com/office/drawing/2014/main" id="{9B9F8A71-50FE-4DB7-B3BF-F4D726720E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A64CF106-E081-4CBF-9927-442429FA9272}"/>
              </a:ext>
            </a:extLst>
          </p:cNvPr>
          <p:cNvGrpSpPr/>
          <p:nvPr/>
        </p:nvGrpSpPr>
        <p:grpSpPr>
          <a:xfrm>
            <a:off x="5865903" y="4216659"/>
            <a:ext cx="671008" cy="679454"/>
            <a:chOff x="4368035" y="3453380"/>
            <a:chExt cx="671008" cy="679454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3187F5C-E45B-46A4-99CC-EAB38805809F}"/>
                </a:ext>
              </a:extLst>
            </p:cNvPr>
            <p:cNvSpPr txBox="1"/>
            <p:nvPr/>
          </p:nvSpPr>
          <p:spPr>
            <a:xfrm>
              <a:off x="4368035" y="3971251"/>
              <a:ext cx="671008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914361" latinLnBrk="0">
                <a:defRPr/>
              </a:pPr>
              <a:r>
                <a:rPr lang="ko-KR" altLang="en-US" sz="1050" b="1" kern="0">
                  <a:solidFill>
                    <a:srgbClr val="000000"/>
                  </a:solidFill>
                </a:rPr>
                <a:t>상담</a:t>
              </a:r>
              <a:r>
                <a:rPr lang="en-US" altLang="ko-KR" sz="1050" b="1" kern="0" dirty="0">
                  <a:solidFill>
                    <a:srgbClr val="000000"/>
                  </a:solidFill>
                </a:rPr>
                <a:t>DB</a:t>
              </a:r>
              <a:endParaRPr lang="en-US" sz="1050" b="1" kern="0" dirty="0">
                <a:solidFill>
                  <a:srgbClr val="000000"/>
                </a:solidFill>
              </a:endParaRPr>
            </a:p>
          </p:txBody>
        </p:sp>
        <p:grpSp>
          <p:nvGrpSpPr>
            <p:cNvPr id="257" name="그룹 256">
              <a:extLst>
                <a:ext uri="{FF2B5EF4-FFF2-40B4-BE49-F238E27FC236}">
                  <a16:creationId xmlns:a16="http://schemas.microsoft.com/office/drawing/2014/main" id="{A3A62A69-D1A8-4D31-9284-DB9EDAB4CE74}"/>
                </a:ext>
              </a:extLst>
            </p:cNvPr>
            <p:cNvGrpSpPr/>
            <p:nvPr/>
          </p:nvGrpSpPr>
          <p:grpSpPr>
            <a:xfrm>
              <a:off x="4541539" y="3636280"/>
              <a:ext cx="355972" cy="307291"/>
              <a:chOff x="8545418" y="2678341"/>
              <a:chExt cx="355972" cy="307291"/>
            </a:xfrm>
          </p:grpSpPr>
          <p:sp>
            <p:nvSpPr>
              <p:cNvPr id="265" name="원통형 264">
                <a:extLst>
                  <a:ext uri="{FF2B5EF4-FFF2-40B4-BE49-F238E27FC236}">
                    <a16:creationId xmlns:a16="http://schemas.microsoft.com/office/drawing/2014/main" id="{762CFD6A-57C5-46D1-9576-6CA776B48A3F}"/>
                  </a:ext>
                </a:extLst>
              </p:cNvPr>
              <p:cNvSpPr/>
              <p:nvPr/>
            </p:nvSpPr>
            <p:spPr>
              <a:xfrm>
                <a:off x="8545418" y="284251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6" name="원통형 265">
                <a:extLst>
                  <a:ext uri="{FF2B5EF4-FFF2-40B4-BE49-F238E27FC236}">
                    <a16:creationId xmlns:a16="http://schemas.microsoft.com/office/drawing/2014/main" id="{46FCC6E8-7923-4F3A-B16C-F7361CAC7296}"/>
                  </a:ext>
                </a:extLst>
              </p:cNvPr>
              <p:cNvSpPr/>
              <p:nvPr/>
            </p:nvSpPr>
            <p:spPr>
              <a:xfrm>
                <a:off x="8545418" y="2760433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7" name="원통형 266">
                <a:extLst>
                  <a:ext uri="{FF2B5EF4-FFF2-40B4-BE49-F238E27FC236}">
                    <a16:creationId xmlns:a16="http://schemas.microsoft.com/office/drawing/2014/main" id="{ABC86168-B2C3-4B48-BEDB-71D4D23BB14D}"/>
                  </a:ext>
                </a:extLst>
              </p:cNvPr>
              <p:cNvSpPr/>
              <p:nvPr/>
            </p:nvSpPr>
            <p:spPr>
              <a:xfrm>
                <a:off x="8545418" y="2678341"/>
                <a:ext cx="355972" cy="143121"/>
              </a:xfrm>
              <a:prstGeom prst="can">
                <a:avLst>
                  <a:gd name="adj" fmla="val 41749"/>
                </a:avLst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762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941DE39C-52F1-4860-A924-8E19630FADF3}"/>
                </a:ext>
              </a:extLst>
            </p:cNvPr>
            <p:cNvGrpSpPr/>
            <p:nvPr/>
          </p:nvGrpSpPr>
          <p:grpSpPr>
            <a:xfrm>
              <a:off x="4518059" y="3453380"/>
              <a:ext cx="198250" cy="254845"/>
              <a:chOff x="1913126" y="2655622"/>
              <a:chExt cx="198250" cy="254845"/>
            </a:xfrm>
            <a:solidFill>
              <a:schemeClr val="tx1">
                <a:lumMod val="40000"/>
                <a:lumOff val="60000"/>
              </a:schemeClr>
            </a:solidFill>
          </p:grpSpPr>
          <p:sp>
            <p:nvSpPr>
              <p:cNvPr id="259" name="자유형: 도형 258">
                <a:extLst>
                  <a:ext uri="{FF2B5EF4-FFF2-40B4-BE49-F238E27FC236}">
                    <a16:creationId xmlns:a16="http://schemas.microsoft.com/office/drawing/2014/main" id="{F9F51A09-7738-46A9-964D-1CF495551BC6}"/>
                  </a:ext>
                </a:extLst>
              </p:cNvPr>
              <p:cNvSpPr/>
              <p:nvPr/>
            </p:nvSpPr>
            <p:spPr>
              <a:xfrm>
                <a:off x="1919795" y="2664431"/>
                <a:ext cx="184911" cy="241515"/>
              </a:xfrm>
              <a:custGeom>
                <a:avLst/>
                <a:gdLst>
                  <a:gd name="connsiteX0" fmla="*/ 107995 w 218632"/>
                  <a:gd name="connsiteY0" fmla="*/ 0 h 293723"/>
                  <a:gd name="connsiteX1" fmla="*/ 139019 w 218632"/>
                  <a:gd name="connsiteY1" fmla="*/ 6263 h 293723"/>
                  <a:gd name="connsiteX2" fmla="*/ 187699 w 218632"/>
                  <a:gd name="connsiteY2" fmla="*/ 79705 h 293723"/>
                  <a:gd name="connsiteX3" fmla="*/ 187699 w 218632"/>
                  <a:gd name="connsiteY3" fmla="*/ 113466 h 293723"/>
                  <a:gd name="connsiteX4" fmla="*/ 218632 w 218632"/>
                  <a:gd name="connsiteY4" fmla="*/ 113466 h 293723"/>
                  <a:gd name="connsiteX5" fmla="*/ 218632 w 218632"/>
                  <a:gd name="connsiteY5" fmla="*/ 293723 h 293723"/>
                  <a:gd name="connsiteX6" fmla="*/ 0 w 218632"/>
                  <a:gd name="connsiteY6" fmla="*/ 293723 h 293723"/>
                  <a:gd name="connsiteX7" fmla="*/ 0 w 218632"/>
                  <a:gd name="connsiteY7" fmla="*/ 113466 h 293723"/>
                  <a:gd name="connsiteX8" fmla="*/ 28290 w 218632"/>
                  <a:gd name="connsiteY8" fmla="*/ 113466 h 293723"/>
                  <a:gd name="connsiteX9" fmla="*/ 28290 w 218632"/>
                  <a:gd name="connsiteY9" fmla="*/ 79705 h 293723"/>
                  <a:gd name="connsiteX10" fmla="*/ 76970 w 218632"/>
                  <a:gd name="connsiteY10" fmla="*/ 6263 h 293723"/>
                  <a:gd name="connsiteX11" fmla="*/ 107994 w 218632"/>
                  <a:gd name="connsiteY11" fmla="*/ 0 h 293723"/>
                  <a:gd name="connsiteX12" fmla="*/ 107995 w 218632"/>
                  <a:gd name="connsiteY12" fmla="*/ 0 h 293723"/>
                  <a:gd name="connsiteX13" fmla="*/ 107995 w 218632"/>
                  <a:gd name="connsiteY13" fmla="*/ 0 h 293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8632" h="293723">
                    <a:moveTo>
                      <a:pt x="107995" y="0"/>
                    </a:moveTo>
                    <a:lnTo>
                      <a:pt x="139019" y="6263"/>
                    </a:lnTo>
                    <a:cubicBezTo>
                      <a:pt x="167626" y="18363"/>
                      <a:pt x="187699" y="46690"/>
                      <a:pt x="187699" y="79705"/>
                    </a:cubicBezTo>
                    <a:lnTo>
                      <a:pt x="187699" y="113466"/>
                    </a:lnTo>
                    <a:lnTo>
                      <a:pt x="218632" y="113466"/>
                    </a:lnTo>
                    <a:lnTo>
                      <a:pt x="218632" y="293723"/>
                    </a:lnTo>
                    <a:lnTo>
                      <a:pt x="0" y="293723"/>
                    </a:lnTo>
                    <a:lnTo>
                      <a:pt x="0" y="113466"/>
                    </a:lnTo>
                    <a:lnTo>
                      <a:pt x="28290" y="113466"/>
                    </a:lnTo>
                    <a:lnTo>
                      <a:pt x="28290" y="79705"/>
                    </a:lnTo>
                    <a:cubicBezTo>
                      <a:pt x="28290" y="46690"/>
                      <a:pt x="48363" y="18363"/>
                      <a:pt x="76970" y="6263"/>
                    </a:cubicBezTo>
                    <a:close/>
                    <a:moveTo>
                      <a:pt x="107994" y="0"/>
                    </a:moveTo>
                    <a:lnTo>
                      <a:pt x="107995" y="0"/>
                    </a:lnTo>
                    <a:lnTo>
                      <a:pt x="107995" y="0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0" name="Group 4">
                <a:extLst>
                  <a:ext uri="{FF2B5EF4-FFF2-40B4-BE49-F238E27FC236}">
                    <a16:creationId xmlns:a16="http://schemas.microsoft.com/office/drawing/2014/main" id="{EB668B98-86D9-49A2-8394-A8CFD5F515D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913126" y="2655622"/>
                <a:ext cx="198250" cy="254845"/>
                <a:chOff x="589" y="1852"/>
                <a:chExt cx="532" cy="710"/>
              </a:xfrm>
              <a:grpFill/>
            </p:grpSpPr>
            <p:sp>
              <p:nvSpPr>
                <p:cNvPr id="261" name="Freeform 5">
                  <a:extLst>
                    <a:ext uri="{FF2B5EF4-FFF2-40B4-BE49-F238E27FC236}">
                      <a16:creationId xmlns:a16="http://schemas.microsoft.com/office/drawing/2014/main" id="{CBA6D9D8-4FA1-435C-8859-2C92F57A261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89" y="2110"/>
                  <a:ext cx="532" cy="452"/>
                </a:xfrm>
                <a:custGeom>
                  <a:avLst/>
                  <a:gdLst>
                    <a:gd name="T0" fmla="*/ 532 w 532"/>
                    <a:gd name="T1" fmla="*/ 452 h 452"/>
                    <a:gd name="T2" fmla="*/ 0 w 532"/>
                    <a:gd name="T3" fmla="*/ 452 h 452"/>
                    <a:gd name="T4" fmla="*/ 0 w 532"/>
                    <a:gd name="T5" fmla="*/ 0 h 452"/>
                    <a:gd name="T6" fmla="*/ 532 w 532"/>
                    <a:gd name="T7" fmla="*/ 0 h 452"/>
                    <a:gd name="T8" fmla="*/ 532 w 532"/>
                    <a:gd name="T9" fmla="*/ 452 h 452"/>
                    <a:gd name="T10" fmla="*/ 18 w 532"/>
                    <a:gd name="T11" fmla="*/ 434 h 452"/>
                    <a:gd name="T12" fmla="*/ 514 w 532"/>
                    <a:gd name="T13" fmla="*/ 434 h 452"/>
                    <a:gd name="T14" fmla="*/ 514 w 532"/>
                    <a:gd name="T15" fmla="*/ 18 h 452"/>
                    <a:gd name="T16" fmla="*/ 18 w 532"/>
                    <a:gd name="T17" fmla="*/ 18 h 452"/>
                    <a:gd name="T18" fmla="*/ 18 w 532"/>
                    <a:gd name="T19" fmla="*/ 434 h 4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2" h="452">
                      <a:moveTo>
                        <a:pt x="532" y="452"/>
                      </a:moveTo>
                      <a:lnTo>
                        <a:pt x="0" y="452"/>
                      </a:lnTo>
                      <a:lnTo>
                        <a:pt x="0" y="0"/>
                      </a:lnTo>
                      <a:lnTo>
                        <a:pt x="532" y="0"/>
                      </a:lnTo>
                      <a:lnTo>
                        <a:pt x="532" y="452"/>
                      </a:lnTo>
                      <a:close/>
                      <a:moveTo>
                        <a:pt x="18" y="434"/>
                      </a:moveTo>
                      <a:lnTo>
                        <a:pt x="514" y="434"/>
                      </a:lnTo>
                      <a:lnTo>
                        <a:pt x="514" y="18"/>
                      </a:lnTo>
                      <a:lnTo>
                        <a:pt x="18" y="18"/>
                      </a:lnTo>
                      <a:lnTo>
                        <a:pt x="18" y="43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2" name="Freeform 6">
                  <a:extLst>
                    <a:ext uri="{FF2B5EF4-FFF2-40B4-BE49-F238E27FC236}">
                      <a16:creationId xmlns:a16="http://schemas.microsoft.com/office/drawing/2014/main" id="{1BA9D726-B5F6-4F90-B03A-2349BB9F5E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59" y="1852"/>
                  <a:ext cx="386" cy="276"/>
                </a:xfrm>
                <a:custGeom>
                  <a:avLst/>
                  <a:gdLst>
                    <a:gd name="T0" fmla="*/ 0 w 386"/>
                    <a:gd name="T1" fmla="*/ 276 h 276"/>
                    <a:gd name="T2" fmla="*/ 0 w 386"/>
                    <a:gd name="T3" fmla="*/ 194 h 276"/>
                    <a:gd name="T4" fmla="*/ 4 w 386"/>
                    <a:gd name="T5" fmla="*/ 156 h 276"/>
                    <a:gd name="T6" fmla="*/ 14 w 386"/>
                    <a:gd name="T7" fmla="*/ 120 h 276"/>
                    <a:gd name="T8" fmla="*/ 32 w 386"/>
                    <a:gd name="T9" fmla="*/ 86 h 276"/>
                    <a:gd name="T10" fmla="*/ 56 w 386"/>
                    <a:gd name="T11" fmla="*/ 58 h 276"/>
                    <a:gd name="T12" fmla="*/ 84 w 386"/>
                    <a:gd name="T13" fmla="*/ 34 h 276"/>
                    <a:gd name="T14" fmla="*/ 118 w 386"/>
                    <a:gd name="T15" fmla="*/ 16 h 276"/>
                    <a:gd name="T16" fmla="*/ 154 w 386"/>
                    <a:gd name="T17" fmla="*/ 4 h 276"/>
                    <a:gd name="T18" fmla="*/ 194 w 386"/>
                    <a:gd name="T19" fmla="*/ 0 h 276"/>
                    <a:gd name="T20" fmla="*/ 212 w 386"/>
                    <a:gd name="T21" fmla="*/ 2 h 276"/>
                    <a:gd name="T22" fmla="*/ 250 w 386"/>
                    <a:gd name="T23" fmla="*/ 10 h 276"/>
                    <a:gd name="T24" fmla="*/ 286 w 386"/>
                    <a:gd name="T25" fmla="*/ 24 h 276"/>
                    <a:gd name="T26" fmla="*/ 316 w 386"/>
                    <a:gd name="T27" fmla="*/ 44 h 276"/>
                    <a:gd name="T28" fmla="*/ 342 w 386"/>
                    <a:gd name="T29" fmla="*/ 72 h 276"/>
                    <a:gd name="T30" fmla="*/ 364 w 386"/>
                    <a:gd name="T31" fmla="*/ 102 h 276"/>
                    <a:gd name="T32" fmla="*/ 378 w 386"/>
                    <a:gd name="T33" fmla="*/ 136 h 276"/>
                    <a:gd name="T34" fmla="*/ 386 w 386"/>
                    <a:gd name="T35" fmla="*/ 174 h 276"/>
                    <a:gd name="T36" fmla="*/ 386 w 386"/>
                    <a:gd name="T37" fmla="*/ 276 h 276"/>
                    <a:gd name="T38" fmla="*/ 368 w 386"/>
                    <a:gd name="T39" fmla="*/ 258 h 276"/>
                    <a:gd name="T40" fmla="*/ 368 w 386"/>
                    <a:gd name="T41" fmla="*/ 194 h 276"/>
                    <a:gd name="T42" fmla="*/ 366 w 386"/>
                    <a:gd name="T43" fmla="*/ 160 h 276"/>
                    <a:gd name="T44" fmla="*/ 356 w 386"/>
                    <a:gd name="T45" fmla="*/ 126 h 276"/>
                    <a:gd name="T46" fmla="*/ 338 w 386"/>
                    <a:gd name="T47" fmla="*/ 96 h 276"/>
                    <a:gd name="T48" fmla="*/ 318 w 386"/>
                    <a:gd name="T49" fmla="*/ 70 h 276"/>
                    <a:gd name="T50" fmla="*/ 292 w 386"/>
                    <a:gd name="T51" fmla="*/ 48 h 276"/>
                    <a:gd name="T52" fmla="*/ 262 w 386"/>
                    <a:gd name="T53" fmla="*/ 32 h 276"/>
                    <a:gd name="T54" fmla="*/ 228 w 386"/>
                    <a:gd name="T55" fmla="*/ 22 h 276"/>
                    <a:gd name="T56" fmla="*/ 194 w 386"/>
                    <a:gd name="T57" fmla="*/ 18 h 276"/>
                    <a:gd name="T58" fmla="*/ 176 w 386"/>
                    <a:gd name="T59" fmla="*/ 20 h 276"/>
                    <a:gd name="T60" fmla="*/ 140 w 386"/>
                    <a:gd name="T61" fmla="*/ 26 h 276"/>
                    <a:gd name="T62" fmla="*/ 110 w 386"/>
                    <a:gd name="T63" fmla="*/ 40 h 276"/>
                    <a:gd name="T64" fmla="*/ 82 w 386"/>
                    <a:gd name="T65" fmla="*/ 58 h 276"/>
                    <a:gd name="T66" fmla="*/ 58 w 386"/>
                    <a:gd name="T67" fmla="*/ 82 h 276"/>
                    <a:gd name="T68" fmla="*/ 38 w 386"/>
                    <a:gd name="T69" fmla="*/ 110 h 276"/>
                    <a:gd name="T70" fmla="*/ 26 w 386"/>
                    <a:gd name="T71" fmla="*/ 142 h 276"/>
                    <a:gd name="T72" fmla="*/ 18 w 386"/>
                    <a:gd name="T73" fmla="*/ 176 h 276"/>
                    <a:gd name="T74" fmla="*/ 18 w 386"/>
                    <a:gd name="T75" fmla="*/ 258 h 2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86" h="276">
                      <a:moveTo>
                        <a:pt x="386" y="276"/>
                      </a:moveTo>
                      <a:lnTo>
                        <a:pt x="0" y="276"/>
                      </a:lnTo>
                      <a:lnTo>
                        <a:pt x="0" y="194"/>
                      </a:lnTo>
                      <a:lnTo>
                        <a:pt x="0" y="194"/>
                      </a:lnTo>
                      <a:lnTo>
                        <a:pt x="0" y="174"/>
                      </a:lnTo>
                      <a:lnTo>
                        <a:pt x="4" y="156"/>
                      </a:lnTo>
                      <a:lnTo>
                        <a:pt x="8" y="136"/>
                      </a:lnTo>
                      <a:lnTo>
                        <a:pt x="14" y="120"/>
                      </a:lnTo>
                      <a:lnTo>
                        <a:pt x="22" y="102"/>
                      </a:lnTo>
                      <a:lnTo>
                        <a:pt x="32" y="86"/>
                      </a:lnTo>
                      <a:lnTo>
                        <a:pt x="44" y="72"/>
                      </a:lnTo>
                      <a:lnTo>
                        <a:pt x="56" y="58"/>
                      </a:lnTo>
                      <a:lnTo>
                        <a:pt x="70" y="44"/>
                      </a:lnTo>
                      <a:lnTo>
                        <a:pt x="84" y="34"/>
                      </a:lnTo>
                      <a:lnTo>
                        <a:pt x="100" y="24"/>
                      </a:lnTo>
                      <a:lnTo>
                        <a:pt x="118" y="16"/>
                      </a:lnTo>
                      <a:lnTo>
                        <a:pt x="136" y="10"/>
                      </a:lnTo>
                      <a:lnTo>
                        <a:pt x="154" y="4"/>
                      </a:lnTo>
                      <a:lnTo>
                        <a:pt x="174" y="2"/>
                      </a:lnTo>
                      <a:lnTo>
                        <a:pt x="194" y="0"/>
                      </a:lnTo>
                      <a:lnTo>
                        <a:pt x="194" y="0"/>
                      </a:lnTo>
                      <a:lnTo>
                        <a:pt x="212" y="2"/>
                      </a:lnTo>
                      <a:lnTo>
                        <a:pt x="232" y="4"/>
                      </a:lnTo>
                      <a:lnTo>
                        <a:pt x="250" y="10"/>
                      </a:lnTo>
                      <a:lnTo>
                        <a:pt x="268" y="16"/>
                      </a:lnTo>
                      <a:lnTo>
                        <a:pt x="286" y="24"/>
                      </a:lnTo>
                      <a:lnTo>
                        <a:pt x="302" y="34"/>
                      </a:lnTo>
                      <a:lnTo>
                        <a:pt x="316" y="44"/>
                      </a:lnTo>
                      <a:lnTo>
                        <a:pt x="330" y="58"/>
                      </a:lnTo>
                      <a:lnTo>
                        <a:pt x="342" y="72"/>
                      </a:lnTo>
                      <a:lnTo>
                        <a:pt x="354" y="86"/>
                      </a:lnTo>
                      <a:lnTo>
                        <a:pt x="364" y="102"/>
                      </a:lnTo>
                      <a:lnTo>
                        <a:pt x="372" y="120"/>
                      </a:lnTo>
                      <a:lnTo>
                        <a:pt x="378" y="136"/>
                      </a:lnTo>
                      <a:lnTo>
                        <a:pt x="384" y="156"/>
                      </a:lnTo>
                      <a:lnTo>
                        <a:pt x="386" y="174"/>
                      </a:lnTo>
                      <a:lnTo>
                        <a:pt x="386" y="194"/>
                      </a:lnTo>
                      <a:lnTo>
                        <a:pt x="386" y="276"/>
                      </a:lnTo>
                      <a:close/>
                      <a:moveTo>
                        <a:pt x="18" y="258"/>
                      </a:moveTo>
                      <a:lnTo>
                        <a:pt x="368" y="258"/>
                      </a:lnTo>
                      <a:lnTo>
                        <a:pt x="368" y="194"/>
                      </a:lnTo>
                      <a:lnTo>
                        <a:pt x="368" y="194"/>
                      </a:lnTo>
                      <a:lnTo>
                        <a:pt x="368" y="176"/>
                      </a:lnTo>
                      <a:lnTo>
                        <a:pt x="366" y="160"/>
                      </a:lnTo>
                      <a:lnTo>
                        <a:pt x="362" y="142"/>
                      </a:lnTo>
                      <a:lnTo>
                        <a:pt x="356" y="126"/>
                      </a:lnTo>
                      <a:lnTo>
                        <a:pt x="348" y="110"/>
                      </a:lnTo>
                      <a:lnTo>
                        <a:pt x="338" y="96"/>
                      </a:lnTo>
                      <a:lnTo>
                        <a:pt x="328" y="82"/>
                      </a:lnTo>
                      <a:lnTo>
                        <a:pt x="318" y="70"/>
                      </a:lnTo>
                      <a:lnTo>
                        <a:pt x="304" y="58"/>
                      </a:lnTo>
                      <a:lnTo>
                        <a:pt x="292" y="48"/>
                      </a:lnTo>
                      <a:lnTo>
                        <a:pt x="276" y="40"/>
                      </a:lnTo>
                      <a:lnTo>
                        <a:pt x="262" y="32"/>
                      </a:lnTo>
                      <a:lnTo>
                        <a:pt x="246" y="26"/>
                      </a:lnTo>
                      <a:lnTo>
                        <a:pt x="228" y="22"/>
                      </a:lnTo>
                      <a:lnTo>
                        <a:pt x="212" y="20"/>
                      </a:lnTo>
                      <a:lnTo>
                        <a:pt x="194" y="18"/>
                      </a:lnTo>
                      <a:lnTo>
                        <a:pt x="194" y="18"/>
                      </a:lnTo>
                      <a:lnTo>
                        <a:pt x="176" y="20"/>
                      </a:lnTo>
                      <a:lnTo>
                        <a:pt x="158" y="22"/>
                      </a:lnTo>
                      <a:lnTo>
                        <a:pt x="140" y="26"/>
                      </a:lnTo>
                      <a:lnTo>
                        <a:pt x="124" y="32"/>
                      </a:lnTo>
                      <a:lnTo>
                        <a:pt x="110" y="40"/>
                      </a:lnTo>
                      <a:lnTo>
                        <a:pt x="94" y="48"/>
                      </a:lnTo>
                      <a:lnTo>
                        <a:pt x="82" y="58"/>
                      </a:lnTo>
                      <a:lnTo>
                        <a:pt x="68" y="70"/>
                      </a:lnTo>
                      <a:lnTo>
                        <a:pt x="58" y="82"/>
                      </a:lnTo>
                      <a:lnTo>
                        <a:pt x="48" y="96"/>
                      </a:lnTo>
                      <a:lnTo>
                        <a:pt x="38" y="110"/>
                      </a:lnTo>
                      <a:lnTo>
                        <a:pt x="32" y="126"/>
                      </a:lnTo>
                      <a:lnTo>
                        <a:pt x="26" y="142"/>
                      </a:lnTo>
                      <a:lnTo>
                        <a:pt x="20" y="160"/>
                      </a:lnTo>
                      <a:lnTo>
                        <a:pt x="18" y="176"/>
                      </a:lnTo>
                      <a:lnTo>
                        <a:pt x="18" y="194"/>
                      </a:lnTo>
                      <a:lnTo>
                        <a:pt x="18" y="258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3" name="Freeform 7">
                  <a:extLst>
                    <a:ext uri="{FF2B5EF4-FFF2-40B4-BE49-F238E27FC236}">
                      <a16:creationId xmlns:a16="http://schemas.microsoft.com/office/drawing/2014/main" id="{21A98E60-B7B2-4774-A90D-C4BC44E6A4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5" y="1906"/>
                  <a:ext cx="274" cy="146"/>
                </a:xfrm>
                <a:custGeom>
                  <a:avLst/>
                  <a:gdLst>
                    <a:gd name="T0" fmla="*/ 274 w 274"/>
                    <a:gd name="T1" fmla="*/ 146 h 146"/>
                    <a:gd name="T2" fmla="*/ 256 w 274"/>
                    <a:gd name="T3" fmla="*/ 146 h 146"/>
                    <a:gd name="T4" fmla="*/ 256 w 274"/>
                    <a:gd name="T5" fmla="*/ 136 h 146"/>
                    <a:gd name="T6" fmla="*/ 256 w 274"/>
                    <a:gd name="T7" fmla="*/ 136 h 146"/>
                    <a:gd name="T8" fmla="*/ 254 w 274"/>
                    <a:gd name="T9" fmla="*/ 124 h 146"/>
                    <a:gd name="T10" fmla="*/ 254 w 274"/>
                    <a:gd name="T11" fmla="*/ 112 h 146"/>
                    <a:gd name="T12" fmla="*/ 246 w 274"/>
                    <a:gd name="T13" fmla="*/ 90 h 146"/>
                    <a:gd name="T14" fmla="*/ 236 w 274"/>
                    <a:gd name="T15" fmla="*/ 70 h 146"/>
                    <a:gd name="T16" fmla="*/ 220 w 274"/>
                    <a:gd name="T17" fmla="*/ 52 h 146"/>
                    <a:gd name="T18" fmla="*/ 204 w 274"/>
                    <a:gd name="T19" fmla="*/ 38 h 146"/>
                    <a:gd name="T20" fmla="*/ 184 w 274"/>
                    <a:gd name="T21" fmla="*/ 28 h 146"/>
                    <a:gd name="T22" fmla="*/ 160 w 274"/>
                    <a:gd name="T23" fmla="*/ 20 h 146"/>
                    <a:gd name="T24" fmla="*/ 150 w 274"/>
                    <a:gd name="T25" fmla="*/ 18 h 146"/>
                    <a:gd name="T26" fmla="*/ 138 w 274"/>
                    <a:gd name="T27" fmla="*/ 18 h 146"/>
                    <a:gd name="T28" fmla="*/ 138 w 274"/>
                    <a:gd name="T29" fmla="*/ 18 h 146"/>
                    <a:gd name="T30" fmla="*/ 126 w 274"/>
                    <a:gd name="T31" fmla="*/ 18 h 146"/>
                    <a:gd name="T32" fmla="*/ 114 w 274"/>
                    <a:gd name="T33" fmla="*/ 20 h 146"/>
                    <a:gd name="T34" fmla="*/ 92 w 274"/>
                    <a:gd name="T35" fmla="*/ 28 h 146"/>
                    <a:gd name="T36" fmla="*/ 72 w 274"/>
                    <a:gd name="T37" fmla="*/ 38 h 146"/>
                    <a:gd name="T38" fmla="*/ 54 w 274"/>
                    <a:gd name="T39" fmla="*/ 52 h 146"/>
                    <a:gd name="T40" fmla="*/ 40 w 274"/>
                    <a:gd name="T41" fmla="*/ 70 h 146"/>
                    <a:gd name="T42" fmla="*/ 28 w 274"/>
                    <a:gd name="T43" fmla="*/ 90 h 146"/>
                    <a:gd name="T44" fmla="*/ 22 w 274"/>
                    <a:gd name="T45" fmla="*/ 112 h 146"/>
                    <a:gd name="T46" fmla="*/ 20 w 274"/>
                    <a:gd name="T47" fmla="*/ 124 h 146"/>
                    <a:gd name="T48" fmla="*/ 18 w 274"/>
                    <a:gd name="T49" fmla="*/ 136 h 146"/>
                    <a:gd name="T50" fmla="*/ 18 w 274"/>
                    <a:gd name="T51" fmla="*/ 146 h 146"/>
                    <a:gd name="T52" fmla="*/ 0 w 274"/>
                    <a:gd name="T53" fmla="*/ 146 h 146"/>
                    <a:gd name="T54" fmla="*/ 0 w 274"/>
                    <a:gd name="T55" fmla="*/ 136 h 146"/>
                    <a:gd name="T56" fmla="*/ 0 w 274"/>
                    <a:gd name="T57" fmla="*/ 136 h 146"/>
                    <a:gd name="T58" fmla="*/ 2 w 274"/>
                    <a:gd name="T59" fmla="*/ 122 h 146"/>
                    <a:gd name="T60" fmla="*/ 4 w 274"/>
                    <a:gd name="T61" fmla="*/ 108 h 146"/>
                    <a:gd name="T62" fmla="*/ 6 w 274"/>
                    <a:gd name="T63" fmla="*/ 96 h 146"/>
                    <a:gd name="T64" fmla="*/ 12 w 274"/>
                    <a:gd name="T65" fmla="*/ 84 h 146"/>
                    <a:gd name="T66" fmla="*/ 18 w 274"/>
                    <a:gd name="T67" fmla="*/ 72 h 146"/>
                    <a:gd name="T68" fmla="*/ 24 w 274"/>
                    <a:gd name="T69" fmla="*/ 60 h 146"/>
                    <a:gd name="T70" fmla="*/ 32 w 274"/>
                    <a:gd name="T71" fmla="*/ 50 h 146"/>
                    <a:gd name="T72" fmla="*/ 40 w 274"/>
                    <a:gd name="T73" fmla="*/ 40 h 146"/>
                    <a:gd name="T74" fmla="*/ 50 w 274"/>
                    <a:gd name="T75" fmla="*/ 32 h 146"/>
                    <a:gd name="T76" fmla="*/ 60 w 274"/>
                    <a:gd name="T77" fmla="*/ 24 h 146"/>
                    <a:gd name="T78" fmla="*/ 72 w 274"/>
                    <a:gd name="T79" fmla="*/ 16 h 146"/>
                    <a:gd name="T80" fmla="*/ 84 w 274"/>
                    <a:gd name="T81" fmla="*/ 10 h 146"/>
                    <a:gd name="T82" fmla="*/ 96 w 274"/>
                    <a:gd name="T83" fmla="*/ 6 h 146"/>
                    <a:gd name="T84" fmla="*/ 110 w 274"/>
                    <a:gd name="T85" fmla="*/ 2 h 146"/>
                    <a:gd name="T86" fmla="*/ 124 w 274"/>
                    <a:gd name="T87" fmla="*/ 0 h 146"/>
                    <a:gd name="T88" fmla="*/ 138 w 274"/>
                    <a:gd name="T89" fmla="*/ 0 h 146"/>
                    <a:gd name="T90" fmla="*/ 138 w 274"/>
                    <a:gd name="T91" fmla="*/ 0 h 146"/>
                    <a:gd name="T92" fmla="*/ 152 w 274"/>
                    <a:gd name="T93" fmla="*/ 0 h 146"/>
                    <a:gd name="T94" fmla="*/ 164 w 274"/>
                    <a:gd name="T95" fmla="*/ 2 h 146"/>
                    <a:gd name="T96" fmla="*/ 178 w 274"/>
                    <a:gd name="T97" fmla="*/ 6 h 146"/>
                    <a:gd name="T98" fmla="*/ 190 w 274"/>
                    <a:gd name="T99" fmla="*/ 10 h 146"/>
                    <a:gd name="T100" fmla="*/ 202 w 274"/>
                    <a:gd name="T101" fmla="*/ 16 h 146"/>
                    <a:gd name="T102" fmla="*/ 214 w 274"/>
                    <a:gd name="T103" fmla="*/ 24 h 146"/>
                    <a:gd name="T104" fmla="*/ 224 w 274"/>
                    <a:gd name="T105" fmla="*/ 32 h 146"/>
                    <a:gd name="T106" fmla="*/ 234 w 274"/>
                    <a:gd name="T107" fmla="*/ 40 h 146"/>
                    <a:gd name="T108" fmla="*/ 242 w 274"/>
                    <a:gd name="T109" fmla="*/ 50 h 146"/>
                    <a:gd name="T110" fmla="*/ 250 w 274"/>
                    <a:gd name="T111" fmla="*/ 60 h 146"/>
                    <a:gd name="T112" fmla="*/ 256 w 274"/>
                    <a:gd name="T113" fmla="*/ 72 h 146"/>
                    <a:gd name="T114" fmla="*/ 262 w 274"/>
                    <a:gd name="T115" fmla="*/ 84 h 146"/>
                    <a:gd name="T116" fmla="*/ 268 w 274"/>
                    <a:gd name="T117" fmla="*/ 96 h 146"/>
                    <a:gd name="T118" fmla="*/ 270 w 274"/>
                    <a:gd name="T119" fmla="*/ 108 h 146"/>
                    <a:gd name="T120" fmla="*/ 272 w 274"/>
                    <a:gd name="T121" fmla="*/ 122 h 146"/>
                    <a:gd name="T122" fmla="*/ 274 w 274"/>
                    <a:gd name="T123" fmla="*/ 136 h 146"/>
                    <a:gd name="T124" fmla="*/ 274 w 274"/>
                    <a:gd name="T125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74" h="146">
                      <a:moveTo>
                        <a:pt x="274" y="146"/>
                      </a:moveTo>
                      <a:lnTo>
                        <a:pt x="256" y="146"/>
                      </a:lnTo>
                      <a:lnTo>
                        <a:pt x="256" y="136"/>
                      </a:lnTo>
                      <a:lnTo>
                        <a:pt x="256" y="136"/>
                      </a:lnTo>
                      <a:lnTo>
                        <a:pt x="254" y="124"/>
                      </a:lnTo>
                      <a:lnTo>
                        <a:pt x="254" y="112"/>
                      </a:lnTo>
                      <a:lnTo>
                        <a:pt x="246" y="90"/>
                      </a:lnTo>
                      <a:lnTo>
                        <a:pt x="236" y="70"/>
                      </a:lnTo>
                      <a:lnTo>
                        <a:pt x="220" y="52"/>
                      </a:lnTo>
                      <a:lnTo>
                        <a:pt x="204" y="38"/>
                      </a:lnTo>
                      <a:lnTo>
                        <a:pt x="184" y="28"/>
                      </a:lnTo>
                      <a:lnTo>
                        <a:pt x="160" y="20"/>
                      </a:lnTo>
                      <a:lnTo>
                        <a:pt x="150" y="18"/>
                      </a:lnTo>
                      <a:lnTo>
                        <a:pt x="138" y="18"/>
                      </a:lnTo>
                      <a:lnTo>
                        <a:pt x="138" y="18"/>
                      </a:lnTo>
                      <a:lnTo>
                        <a:pt x="126" y="18"/>
                      </a:lnTo>
                      <a:lnTo>
                        <a:pt x="114" y="20"/>
                      </a:lnTo>
                      <a:lnTo>
                        <a:pt x="92" y="28"/>
                      </a:lnTo>
                      <a:lnTo>
                        <a:pt x="72" y="38"/>
                      </a:lnTo>
                      <a:lnTo>
                        <a:pt x="54" y="52"/>
                      </a:lnTo>
                      <a:lnTo>
                        <a:pt x="40" y="70"/>
                      </a:lnTo>
                      <a:lnTo>
                        <a:pt x="28" y="90"/>
                      </a:lnTo>
                      <a:lnTo>
                        <a:pt x="22" y="112"/>
                      </a:lnTo>
                      <a:lnTo>
                        <a:pt x="20" y="124"/>
                      </a:lnTo>
                      <a:lnTo>
                        <a:pt x="18" y="136"/>
                      </a:lnTo>
                      <a:lnTo>
                        <a:pt x="18" y="146"/>
                      </a:lnTo>
                      <a:lnTo>
                        <a:pt x="0" y="146"/>
                      </a:lnTo>
                      <a:lnTo>
                        <a:pt x="0" y="136"/>
                      </a:lnTo>
                      <a:lnTo>
                        <a:pt x="0" y="136"/>
                      </a:lnTo>
                      <a:lnTo>
                        <a:pt x="2" y="122"/>
                      </a:lnTo>
                      <a:lnTo>
                        <a:pt x="4" y="108"/>
                      </a:lnTo>
                      <a:lnTo>
                        <a:pt x="6" y="96"/>
                      </a:lnTo>
                      <a:lnTo>
                        <a:pt x="12" y="84"/>
                      </a:lnTo>
                      <a:lnTo>
                        <a:pt x="18" y="72"/>
                      </a:lnTo>
                      <a:lnTo>
                        <a:pt x="24" y="60"/>
                      </a:lnTo>
                      <a:lnTo>
                        <a:pt x="32" y="50"/>
                      </a:lnTo>
                      <a:lnTo>
                        <a:pt x="40" y="40"/>
                      </a:lnTo>
                      <a:lnTo>
                        <a:pt x="50" y="32"/>
                      </a:lnTo>
                      <a:lnTo>
                        <a:pt x="60" y="24"/>
                      </a:lnTo>
                      <a:lnTo>
                        <a:pt x="72" y="16"/>
                      </a:lnTo>
                      <a:lnTo>
                        <a:pt x="84" y="10"/>
                      </a:lnTo>
                      <a:lnTo>
                        <a:pt x="96" y="6"/>
                      </a:lnTo>
                      <a:lnTo>
                        <a:pt x="110" y="2"/>
                      </a:lnTo>
                      <a:lnTo>
                        <a:pt x="124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52" y="0"/>
                      </a:lnTo>
                      <a:lnTo>
                        <a:pt x="164" y="2"/>
                      </a:lnTo>
                      <a:lnTo>
                        <a:pt x="178" y="6"/>
                      </a:lnTo>
                      <a:lnTo>
                        <a:pt x="190" y="10"/>
                      </a:lnTo>
                      <a:lnTo>
                        <a:pt x="202" y="16"/>
                      </a:lnTo>
                      <a:lnTo>
                        <a:pt x="214" y="24"/>
                      </a:lnTo>
                      <a:lnTo>
                        <a:pt x="224" y="32"/>
                      </a:lnTo>
                      <a:lnTo>
                        <a:pt x="234" y="40"/>
                      </a:lnTo>
                      <a:lnTo>
                        <a:pt x="242" y="50"/>
                      </a:lnTo>
                      <a:lnTo>
                        <a:pt x="250" y="60"/>
                      </a:lnTo>
                      <a:lnTo>
                        <a:pt x="256" y="72"/>
                      </a:lnTo>
                      <a:lnTo>
                        <a:pt x="262" y="84"/>
                      </a:lnTo>
                      <a:lnTo>
                        <a:pt x="268" y="96"/>
                      </a:lnTo>
                      <a:lnTo>
                        <a:pt x="270" y="108"/>
                      </a:lnTo>
                      <a:lnTo>
                        <a:pt x="272" y="122"/>
                      </a:lnTo>
                      <a:lnTo>
                        <a:pt x="274" y="136"/>
                      </a:lnTo>
                      <a:lnTo>
                        <a:pt x="274" y="146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4" name="Freeform 8">
                  <a:extLst>
                    <a:ext uri="{FF2B5EF4-FFF2-40B4-BE49-F238E27FC236}">
                      <a16:creationId xmlns:a16="http://schemas.microsoft.com/office/drawing/2014/main" id="{6C5B9C33-2B5E-4998-9690-954F05DBC80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91" y="2240"/>
                  <a:ext cx="128" cy="192"/>
                </a:xfrm>
                <a:custGeom>
                  <a:avLst/>
                  <a:gdLst>
                    <a:gd name="T0" fmla="*/ 0 w 128"/>
                    <a:gd name="T1" fmla="*/ 192 h 192"/>
                    <a:gd name="T2" fmla="*/ 20 w 128"/>
                    <a:gd name="T3" fmla="*/ 100 h 192"/>
                    <a:gd name="T4" fmla="*/ 8 w 128"/>
                    <a:gd name="T5" fmla="*/ 82 h 192"/>
                    <a:gd name="T6" fmla="*/ 4 w 128"/>
                    <a:gd name="T7" fmla="*/ 60 h 192"/>
                    <a:gd name="T8" fmla="*/ 6 w 128"/>
                    <a:gd name="T9" fmla="*/ 48 h 192"/>
                    <a:gd name="T10" fmla="*/ 14 w 128"/>
                    <a:gd name="T11" fmla="*/ 28 h 192"/>
                    <a:gd name="T12" fmla="*/ 30 w 128"/>
                    <a:gd name="T13" fmla="*/ 10 h 192"/>
                    <a:gd name="T14" fmla="*/ 52 w 128"/>
                    <a:gd name="T15" fmla="*/ 2 h 192"/>
                    <a:gd name="T16" fmla="*/ 64 w 128"/>
                    <a:gd name="T17" fmla="*/ 0 h 192"/>
                    <a:gd name="T18" fmla="*/ 88 w 128"/>
                    <a:gd name="T19" fmla="*/ 6 h 192"/>
                    <a:gd name="T20" fmla="*/ 106 w 128"/>
                    <a:gd name="T21" fmla="*/ 18 h 192"/>
                    <a:gd name="T22" fmla="*/ 120 w 128"/>
                    <a:gd name="T23" fmla="*/ 38 h 192"/>
                    <a:gd name="T24" fmla="*/ 124 w 128"/>
                    <a:gd name="T25" fmla="*/ 60 h 192"/>
                    <a:gd name="T26" fmla="*/ 122 w 128"/>
                    <a:gd name="T27" fmla="*/ 72 h 192"/>
                    <a:gd name="T28" fmla="*/ 114 w 128"/>
                    <a:gd name="T29" fmla="*/ 92 h 192"/>
                    <a:gd name="T30" fmla="*/ 128 w 128"/>
                    <a:gd name="T31" fmla="*/ 192 h 192"/>
                    <a:gd name="T32" fmla="*/ 104 w 128"/>
                    <a:gd name="T33" fmla="*/ 174 h 192"/>
                    <a:gd name="T34" fmla="*/ 92 w 128"/>
                    <a:gd name="T35" fmla="*/ 92 h 192"/>
                    <a:gd name="T36" fmla="*/ 98 w 128"/>
                    <a:gd name="T37" fmla="*/ 84 h 192"/>
                    <a:gd name="T38" fmla="*/ 104 w 128"/>
                    <a:gd name="T39" fmla="*/ 70 h 192"/>
                    <a:gd name="T40" fmla="*/ 106 w 128"/>
                    <a:gd name="T41" fmla="*/ 60 h 192"/>
                    <a:gd name="T42" fmla="*/ 102 w 128"/>
                    <a:gd name="T43" fmla="*/ 44 h 192"/>
                    <a:gd name="T44" fmla="*/ 94 w 128"/>
                    <a:gd name="T45" fmla="*/ 32 h 192"/>
                    <a:gd name="T46" fmla="*/ 80 w 128"/>
                    <a:gd name="T47" fmla="*/ 22 h 192"/>
                    <a:gd name="T48" fmla="*/ 64 w 128"/>
                    <a:gd name="T49" fmla="*/ 18 h 192"/>
                    <a:gd name="T50" fmla="*/ 56 w 128"/>
                    <a:gd name="T51" fmla="*/ 20 h 192"/>
                    <a:gd name="T52" fmla="*/ 40 w 128"/>
                    <a:gd name="T53" fmla="*/ 26 h 192"/>
                    <a:gd name="T54" fmla="*/ 30 w 128"/>
                    <a:gd name="T55" fmla="*/ 38 h 192"/>
                    <a:gd name="T56" fmla="*/ 24 w 128"/>
                    <a:gd name="T57" fmla="*/ 52 h 192"/>
                    <a:gd name="T58" fmla="*/ 22 w 128"/>
                    <a:gd name="T59" fmla="*/ 60 h 192"/>
                    <a:gd name="T60" fmla="*/ 26 w 128"/>
                    <a:gd name="T61" fmla="*/ 78 h 192"/>
                    <a:gd name="T62" fmla="*/ 36 w 128"/>
                    <a:gd name="T63" fmla="*/ 92 h 192"/>
                    <a:gd name="T64" fmla="*/ 24 w 128"/>
                    <a:gd name="T65" fmla="*/ 174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28" h="192">
                      <a:moveTo>
                        <a:pt x="128" y="192"/>
                      </a:moveTo>
                      <a:lnTo>
                        <a:pt x="0" y="192"/>
                      </a:lnTo>
                      <a:lnTo>
                        <a:pt x="20" y="100"/>
                      </a:lnTo>
                      <a:lnTo>
                        <a:pt x="20" y="100"/>
                      </a:lnTo>
                      <a:lnTo>
                        <a:pt x="14" y="92"/>
                      </a:lnTo>
                      <a:lnTo>
                        <a:pt x="8" y="82"/>
                      </a:lnTo>
                      <a:lnTo>
                        <a:pt x="6" y="72"/>
                      </a:lnTo>
                      <a:lnTo>
                        <a:pt x="4" y="60"/>
                      </a:lnTo>
                      <a:lnTo>
                        <a:pt x="4" y="60"/>
                      </a:lnTo>
                      <a:lnTo>
                        <a:pt x="6" y="48"/>
                      </a:lnTo>
                      <a:lnTo>
                        <a:pt x="8" y="38"/>
                      </a:lnTo>
                      <a:lnTo>
                        <a:pt x="14" y="28"/>
                      </a:lnTo>
                      <a:lnTo>
                        <a:pt x="22" y="18"/>
                      </a:lnTo>
                      <a:lnTo>
                        <a:pt x="30" y="10"/>
                      </a:lnTo>
                      <a:lnTo>
                        <a:pt x="40" y="6"/>
                      </a:lnTo>
                      <a:lnTo>
                        <a:pt x="52" y="2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2"/>
                      </a:lnTo>
                      <a:lnTo>
                        <a:pt x="88" y="6"/>
                      </a:lnTo>
                      <a:lnTo>
                        <a:pt x="98" y="10"/>
                      </a:lnTo>
                      <a:lnTo>
                        <a:pt x="106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2" y="48"/>
                      </a:lnTo>
                      <a:lnTo>
                        <a:pt x="124" y="60"/>
                      </a:lnTo>
                      <a:lnTo>
                        <a:pt x="124" y="60"/>
                      </a:lnTo>
                      <a:lnTo>
                        <a:pt x="122" y="72"/>
                      </a:lnTo>
                      <a:lnTo>
                        <a:pt x="120" y="82"/>
                      </a:lnTo>
                      <a:lnTo>
                        <a:pt x="114" y="92"/>
                      </a:lnTo>
                      <a:lnTo>
                        <a:pt x="108" y="100"/>
                      </a:lnTo>
                      <a:lnTo>
                        <a:pt x="128" y="192"/>
                      </a:lnTo>
                      <a:close/>
                      <a:moveTo>
                        <a:pt x="24" y="174"/>
                      </a:moveTo>
                      <a:lnTo>
                        <a:pt x="104" y="174"/>
                      </a:lnTo>
                      <a:lnTo>
                        <a:pt x="88" y="94"/>
                      </a:lnTo>
                      <a:lnTo>
                        <a:pt x="92" y="92"/>
                      </a:lnTo>
                      <a:lnTo>
                        <a:pt x="92" y="92"/>
                      </a:lnTo>
                      <a:lnTo>
                        <a:pt x="98" y="84"/>
                      </a:lnTo>
                      <a:lnTo>
                        <a:pt x="102" y="78"/>
                      </a:lnTo>
                      <a:lnTo>
                        <a:pt x="104" y="70"/>
                      </a:lnTo>
                      <a:lnTo>
                        <a:pt x="106" y="60"/>
                      </a:lnTo>
                      <a:lnTo>
                        <a:pt x="106" y="60"/>
                      </a:lnTo>
                      <a:lnTo>
                        <a:pt x="104" y="52"/>
                      </a:lnTo>
                      <a:lnTo>
                        <a:pt x="102" y="44"/>
                      </a:lnTo>
                      <a:lnTo>
                        <a:pt x="98" y="38"/>
                      </a:lnTo>
                      <a:lnTo>
                        <a:pt x="94" y="32"/>
                      </a:lnTo>
                      <a:lnTo>
                        <a:pt x="88" y="26"/>
                      </a:lnTo>
                      <a:lnTo>
                        <a:pt x="80" y="22"/>
                      </a:lnTo>
                      <a:lnTo>
                        <a:pt x="72" y="20"/>
                      </a:lnTo>
                      <a:lnTo>
                        <a:pt x="64" y="18"/>
                      </a:lnTo>
                      <a:lnTo>
                        <a:pt x="64" y="18"/>
                      </a:lnTo>
                      <a:lnTo>
                        <a:pt x="56" y="20"/>
                      </a:lnTo>
                      <a:lnTo>
                        <a:pt x="48" y="22"/>
                      </a:lnTo>
                      <a:lnTo>
                        <a:pt x="40" y="26"/>
                      </a:lnTo>
                      <a:lnTo>
                        <a:pt x="34" y="32"/>
                      </a:lnTo>
                      <a:lnTo>
                        <a:pt x="30" y="38"/>
                      </a:lnTo>
                      <a:lnTo>
                        <a:pt x="26" y="44"/>
                      </a:lnTo>
                      <a:lnTo>
                        <a:pt x="24" y="52"/>
                      </a:lnTo>
                      <a:lnTo>
                        <a:pt x="22" y="60"/>
                      </a:lnTo>
                      <a:lnTo>
                        <a:pt x="22" y="60"/>
                      </a:lnTo>
                      <a:lnTo>
                        <a:pt x="24" y="70"/>
                      </a:lnTo>
                      <a:lnTo>
                        <a:pt x="26" y="78"/>
                      </a:lnTo>
                      <a:lnTo>
                        <a:pt x="30" y="84"/>
                      </a:lnTo>
                      <a:lnTo>
                        <a:pt x="36" y="92"/>
                      </a:lnTo>
                      <a:lnTo>
                        <a:pt x="40" y="94"/>
                      </a:lnTo>
                      <a:lnTo>
                        <a:pt x="24" y="174"/>
                      </a:lnTo>
                      <a:close/>
                    </a:path>
                  </a:pathLst>
                </a:custGeom>
                <a:grpFill/>
                <a:ln w="3175">
                  <a:solidFill>
                    <a:schemeClr val="tx1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cxnSp>
        <p:nvCxnSpPr>
          <p:cNvPr id="268" name="꺾인 연결선 99">
            <a:extLst>
              <a:ext uri="{FF2B5EF4-FFF2-40B4-BE49-F238E27FC236}">
                <a16:creationId xmlns:a16="http://schemas.microsoft.com/office/drawing/2014/main" id="{88BDB862-AFBE-4EEB-926B-6AB624DFC5C1}"/>
              </a:ext>
            </a:extLst>
          </p:cNvPr>
          <p:cNvCxnSpPr>
            <a:cxnSpLocks/>
            <a:stCxn id="253" idx="2"/>
            <a:endCxn id="97" idx="2"/>
          </p:cNvCxnSpPr>
          <p:nvPr/>
        </p:nvCxnSpPr>
        <p:spPr>
          <a:xfrm rot="10800000">
            <a:off x="5867819" y="2845633"/>
            <a:ext cx="368261" cy="175950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271" name="꺾인 연결선 99">
            <a:extLst>
              <a:ext uri="{FF2B5EF4-FFF2-40B4-BE49-F238E27FC236}">
                <a16:creationId xmlns:a16="http://schemas.microsoft.com/office/drawing/2014/main" id="{18256E31-2289-4246-B388-02D4B5C467F2}"/>
              </a:ext>
            </a:extLst>
          </p:cNvPr>
          <p:cNvCxnSpPr>
            <a:cxnSpLocks/>
            <a:stCxn id="266" idx="2"/>
            <a:endCxn id="136" idx="2"/>
          </p:cNvCxnSpPr>
          <p:nvPr/>
        </p:nvCxnSpPr>
        <p:spPr>
          <a:xfrm rot="10800000">
            <a:off x="5851365" y="4401270"/>
            <a:ext cx="188042" cy="151942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</p:cxnSp>
      <p:grpSp>
        <p:nvGrpSpPr>
          <p:cNvPr id="274" name="Group 94">
            <a:extLst>
              <a:ext uri="{FF2B5EF4-FFF2-40B4-BE49-F238E27FC236}">
                <a16:creationId xmlns:a16="http://schemas.microsoft.com/office/drawing/2014/main" id="{805697F0-4F25-4C59-AF6E-0F117257424B}"/>
              </a:ext>
            </a:extLst>
          </p:cNvPr>
          <p:cNvGrpSpPr/>
          <p:nvPr/>
        </p:nvGrpSpPr>
        <p:grpSpPr>
          <a:xfrm>
            <a:off x="7632466" y="1298757"/>
            <a:ext cx="2165159" cy="408317"/>
            <a:chOff x="7957077" y="1488357"/>
            <a:chExt cx="2310335" cy="408317"/>
          </a:xfrm>
        </p:grpSpPr>
        <p:cxnSp>
          <p:nvCxnSpPr>
            <p:cNvPr id="275" name="Straight Arrow Connector 95">
              <a:extLst>
                <a:ext uri="{FF2B5EF4-FFF2-40B4-BE49-F238E27FC236}">
                  <a16:creationId xmlns:a16="http://schemas.microsoft.com/office/drawing/2014/main" id="{B892449D-85EE-4464-BFAB-0C6A68C40E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599801"/>
              <a:ext cx="268897" cy="0"/>
            </a:xfrm>
            <a:prstGeom prst="straightConnector1">
              <a:avLst/>
            </a:prstGeom>
            <a:ln w="69850">
              <a:solidFill>
                <a:schemeClr val="accent1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98">
              <a:extLst>
                <a:ext uri="{FF2B5EF4-FFF2-40B4-BE49-F238E27FC236}">
                  <a16:creationId xmlns:a16="http://schemas.microsoft.com/office/drawing/2014/main" id="{5C8D8219-5884-4176-A43B-D66F9D964E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57077" y="1778246"/>
              <a:ext cx="268897" cy="0"/>
            </a:xfrm>
            <a:prstGeom prst="straightConnector1">
              <a:avLst/>
            </a:prstGeom>
            <a:ln w="69850" cmpd="dbl">
              <a:solidFill>
                <a:schemeClr val="bg1">
                  <a:lumMod val="75000"/>
                </a:schemeClr>
              </a:solidFill>
              <a:prstDash val="solid"/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4B59E315-3FEE-4D68-8025-5892E485730B}"/>
                </a:ext>
              </a:extLst>
            </p:cNvPr>
            <p:cNvSpPr txBox="1"/>
            <p:nvPr/>
          </p:nvSpPr>
          <p:spPr>
            <a:xfrm>
              <a:off x="8160097" y="1488357"/>
              <a:ext cx="2107315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주요 데이터 흐름</a:t>
              </a:r>
              <a:r>
                <a:rPr lang="en-US" altLang="ko-KR" sz="900" dirty="0"/>
                <a:t>(CHD, SAD, PII)</a:t>
              </a:r>
            </a:p>
            <a:p>
              <a:pPr>
                <a:lnSpc>
                  <a:spcPct val="120000"/>
                </a:lnSpc>
              </a:pPr>
              <a:r>
                <a:rPr lang="en-US" altLang="ko-KR" sz="900" dirty="0"/>
                <a:t>: </a:t>
              </a:r>
              <a:r>
                <a:rPr lang="ko-KR" altLang="en-US" sz="900" dirty="0"/>
                <a:t>그 외 데이터 흐름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015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 dirty="0"/>
              <a:t>카카오뱅크 신용카드 데이터 흐름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9.</a:t>
            </a:r>
            <a:r>
              <a:rPr lang="ko-KR" altLang="en-US" sz="2000" dirty="0"/>
              <a:t>앱 서비스 및 고객상담</a:t>
            </a:r>
            <a:r>
              <a:rPr lang="en-US" altLang="ko-KR" sz="2000" b="1" dirty="0"/>
              <a:t>(2/2)</a:t>
            </a:r>
            <a:endParaRPr lang="ko-KR" altLang="en-US" b="1" dirty="0"/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879AD037-7D95-49C6-B4E5-A442DAAA6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150571"/>
              </p:ext>
            </p:extLst>
          </p:nvPr>
        </p:nvGraphicFramePr>
        <p:xfrm>
          <a:off x="200026" y="1268413"/>
          <a:ext cx="9518490" cy="405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80">
                  <a:extLst>
                    <a:ext uri="{9D8B030D-6E8A-4147-A177-3AD203B41FA5}">
                      <a16:colId xmlns:a16="http://schemas.microsoft.com/office/drawing/2014/main" val="1685022921"/>
                    </a:ext>
                  </a:extLst>
                </a:gridCol>
                <a:gridCol w="1187020">
                  <a:extLst>
                    <a:ext uri="{9D8B030D-6E8A-4147-A177-3AD203B41FA5}">
                      <a16:colId xmlns:a16="http://schemas.microsoft.com/office/drawing/2014/main" val="2303086173"/>
                    </a:ext>
                  </a:extLst>
                </a:gridCol>
                <a:gridCol w="4104000">
                  <a:extLst>
                    <a:ext uri="{9D8B030D-6E8A-4147-A177-3AD203B41FA5}">
                      <a16:colId xmlns:a16="http://schemas.microsoft.com/office/drawing/2014/main" val="1404846473"/>
                    </a:ext>
                  </a:extLst>
                </a:gridCol>
                <a:gridCol w="518490">
                  <a:extLst>
                    <a:ext uri="{9D8B030D-6E8A-4147-A177-3AD203B41FA5}">
                      <a16:colId xmlns:a16="http://schemas.microsoft.com/office/drawing/2014/main" val="258784758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0045953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963287785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85936505"/>
                    </a:ext>
                  </a:extLst>
                </a:gridCol>
              </a:tblGrid>
              <a:tr h="27432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데이터 흐름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흐름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처리</a:t>
                      </a:r>
                      <a:br>
                        <a:rPr lang="en-US" altLang="ko-KR" sz="12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주요 처리 데이터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92414"/>
                  </a:ext>
                </a:extLst>
              </a:tr>
              <a:tr h="27432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CHD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SAD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PII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11047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177800" indent="-17780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①</a:t>
                      </a:r>
                      <a:endParaRPr lang="en-US" altLang="ko-KR" sz="1100" b="1" kern="0" dirty="0">
                        <a:solidFill>
                          <a:schemeClr val="tx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모바일 앱에서 카드 서비스 이용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고객이 모바일 앱을 통해 카드관련 서비스 이용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고객은 인증서를 통한 로그인 후 카드 관련 정보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승인내역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카드정보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청구정보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등을 확인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고객의 카드번호 등 주요 정보는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마스킹되어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조회됨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카드번호의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해제 조회는 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PIN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인증을 통해 처리됨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고객명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유효기간 만료일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  <a:endParaRPr kumimoji="0" lang="en-US" altLang="ko-KR" sz="11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이메일주소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  <a:endParaRPr kumimoji="0" lang="en-US" altLang="ko-KR" sz="11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9075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②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고객센터를 통한 고객상담</a:t>
                      </a:r>
                      <a:b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채팅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전화</a:t>
                      </a:r>
                      <a:r>
                        <a:rPr lang="en-US" altLang="ko-KR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고객이 고객센터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인바운드콜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채팅상담을 통해 상담원 연결 및 상담 진행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고객센터 상담원은 전화상담시 콜상담시스템을 통해 고객 본인확인을 진행함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본인확인 시 인증 및 카드 비밀번호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핸드폰번호 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등을 활용함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고객센터 상담원은 콜상담시스템 및 통합단말 시스템을 통해 고객 기본정보 조회 및 고객 상담을 위한 정보를 조회함</a:t>
                      </a:r>
                      <a:b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고객정보 및 카드번호 등 주요 정보는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적용되어 조회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고객명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유효기간 만료일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주소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  <a:endParaRPr kumimoji="0" lang="en-US" altLang="ko-KR" sz="11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이메일주소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  <a:endParaRPr kumimoji="0" lang="en-US" altLang="ko-KR" sz="11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전화번호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9249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③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통합단말을</a:t>
                      </a:r>
                      <a:r>
                        <a:rPr lang="ko-KR" altLang="en-US" sz="1100" b="1" kern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통한 카드고객정보 조회 및 민원처리</a:t>
                      </a:r>
                      <a:endParaRPr lang="en-US" altLang="ko-KR" sz="1100" b="1" kern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고객의 민원처리 및 고객 응대 지원 등을 위하여 오피스 영역에서 카드업무 담당자가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통합단말을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통한 고객정보 및 카드정보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조회하여 업무 처리 수행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통합단말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 시 고객의 고객정보 및 카드번호 등 주요 정보는 </a:t>
                      </a:r>
                      <a:r>
                        <a:rPr lang="ko-KR" altLang="en-US" sz="105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마스킹</a:t>
                      </a:r>
                      <a:r>
                        <a:rPr lang="ko-KR" altLang="en-US" sz="105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적용되어 조회됨</a:t>
                      </a:r>
                      <a:endParaRPr lang="en-US" altLang="ko-KR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카드번호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고객명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  <a:p>
                      <a:pPr algn="l" latinLnBrk="1"/>
                      <a:r>
                        <a:rPr lang="ko-KR" altLang="en-US" sz="1100" b="1" u="sng" dirty="0">
                          <a:solidFill>
                            <a:schemeClr val="tx1"/>
                          </a:solidFill>
                        </a:rPr>
                        <a:t>유효기간 만료일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NA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주소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  <a:endParaRPr kumimoji="0" lang="en-US" altLang="ko-KR" sz="11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이메일주소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  <a:endParaRPr kumimoji="0" lang="en-US" altLang="ko-KR" sz="11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  <a:p>
                      <a:pPr marL="0" marR="0" lvl="0" indent="0" algn="l" defTabSz="91436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전화번호</a:t>
                      </a:r>
                      <a:r>
                        <a:rPr lang="en-US" altLang="ko-KR" sz="1100" b="1" u="sng" dirty="0">
                          <a:solidFill>
                            <a:schemeClr val="tx1"/>
                          </a:solidFill>
                        </a:rPr>
                        <a:t>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4479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F2E0AB-90C2-4B6D-8AB6-48CBBDBAA2E0}"/>
              </a:ext>
            </a:extLst>
          </p:cNvPr>
          <p:cNvSpPr txBox="1"/>
          <p:nvPr/>
        </p:nvSpPr>
        <p:spPr>
          <a:xfrm>
            <a:off x="7396047" y="1007966"/>
            <a:ext cx="231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※ </a:t>
            </a:r>
            <a:r>
              <a:rPr lang="en-US" altLang="ko-KR" sz="1050" b="1" u="sng" dirty="0"/>
              <a:t>ⓔ</a:t>
            </a:r>
            <a:r>
              <a:rPr lang="en-US" altLang="ko-KR" sz="1000" b="1" u="sng" dirty="0"/>
              <a:t>: </a:t>
            </a:r>
            <a:r>
              <a:rPr lang="ko-KR" altLang="en-US" sz="1000" b="1" u="sng" dirty="0"/>
              <a:t>암호화 적용</a:t>
            </a:r>
            <a:r>
              <a:rPr lang="en-US" altLang="ko-KR" sz="1000" b="1" u="sng" dirty="0"/>
              <a:t>, </a:t>
            </a:r>
            <a:r>
              <a:rPr lang="en-US" altLang="ko-KR" sz="1050" b="1" u="sng" dirty="0"/>
              <a:t>ⓜ</a:t>
            </a:r>
            <a:r>
              <a:rPr lang="en-US" altLang="ko-KR" sz="1000" b="1" u="sng" dirty="0"/>
              <a:t>: </a:t>
            </a:r>
            <a:r>
              <a:rPr lang="ko-KR" altLang="en-US" sz="1000" b="1" u="sng" dirty="0" err="1"/>
              <a:t>마스킹</a:t>
            </a:r>
            <a:r>
              <a:rPr lang="ko-KR" altLang="en-US" sz="1000" b="1" u="sng" dirty="0"/>
              <a:t> 적용</a:t>
            </a:r>
            <a:r>
              <a:rPr lang="en-US" altLang="ko-KR" sz="1000" b="1" u="sng" dirty="0"/>
              <a:t> 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1325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CA7A8F0-6135-4EE2-9CC1-6573DB5ABD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CA7A8F0-6135-4EE2-9CC1-6573DB5AB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B20C4C9-0657-4DC1-B7EA-3E7C975D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altLang="ko-KR">
                <a:solidFill>
                  <a:schemeClr val="bg1"/>
                </a:solidFill>
              </a:rPr>
              <a:t>END OF DOCUMENT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835F05-B948-4D45-B252-0E6F73AFF695}"/>
              </a:ext>
            </a:extLst>
          </p:cNvPr>
          <p:cNvSpPr txBox="1">
            <a:spLocks/>
          </p:cNvSpPr>
          <p:nvPr/>
        </p:nvSpPr>
        <p:spPr>
          <a:xfrm>
            <a:off x="457859" y="1064770"/>
            <a:ext cx="6161381" cy="472846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096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7913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5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7525" indent="-354013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800" b="1" dirty="0">
                <a:solidFill>
                  <a:schemeClr val="bg2"/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EY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 |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Assurance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 |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Tax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 |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Transactions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 |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Advisory</a:t>
            </a:r>
          </a:p>
          <a:p>
            <a:pPr marL="0" indent="0"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About EY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EY is a global leader in assurance, tax, transaction and advisory services.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The insights and quality services we deliver help build trust and confidence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in the capital markets and in economies the world over.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We develop outstanding leaders who team to deliver on our promises to all of our stakeholders.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In so doing, we play a critical role in building a better working world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for our people, for our clients and for our communities.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EY refers to the global organization and may refer to one or more of the member firms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of Ernst &amp; Young Global Limited, each of which is a separate legal entity.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Ernst &amp; Young Global Limited, a UK company limited by guarantee, does not provide services to clients. For more information about our organization, please visit ey.com.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ⓒ 2022 EY Han Young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ⓒ 2022 EY Consulting</a:t>
            </a:r>
            <a:b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All Rights Reserved.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This material has been prepared for general informational purposes only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and is not intended to be relied upon as accounting, tax, or other professional advice.</a:t>
            </a:r>
          </a:p>
          <a:p>
            <a:pPr marL="0" indent="0" eaLnBrk="0" hangingPunc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Please refer to your advisors for specific advice.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000066"/>
              </a:buClr>
              <a:buSzTx/>
              <a:buFont typeface="Arial" pitchFamily="34" charset="0"/>
              <a:buNone/>
              <a:defRPr/>
            </a:pP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ey.com/</a:t>
            </a:r>
            <a:r>
              <a:rPr lang="en-US" altLang="ko-KR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" panose="020B0604020202020204" pitchFamily="34" charset="0"/>
                <a:sym typeface="Arial" panose="020B0604020202020204" pitchFamily="34" charset="0"/>
              </a:rPr>
              <a:t>kr</a:t>
            </a:r>
            <a:endParaRPr lang="en-US" altLang="ko-KR" sz="10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7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/>
              <a:t>PCI-DSS</a:t>
            </a:r>
            <a:r>
              <a:rPr lang="ko-KR" altLang="en-US" sz="1600"/>
              <a:t>의 보호 대상 데이터 및 국내 법률기반 중요 정보 항목을 분석 대상으로 함</a:t>
            </a:r>
            <a:endParaRPr lang="ko-KR" alt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ko-KR" altLang="en-US" b="1"/>
              <a:t>카드소유자 중요 정보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 bwMode="gray">
          <a:xfrm>
            <a:off x="204138" y="1609216"/>
            <a:ext cx="6434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52388" defTabSz="4572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카드소유자 </a:t>
            </a:r>
            <a:r>
              <a:rPr kumimoji="0" lang="ko-KR" altLang="en-US" sz="1400" b="1" i="0" u="none" strike="noStrike" kern="0" cap="none" spc="0" normalizeH="0" baseline="0" noProof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중요 정보 분류</a:t>
            </a:r>
            <a:endParaRPr kumimoji="0" lang="ko-KR" altLang="en-US" sz="1400" b="1" i="0" u="none" strike="noStrike" kern="0" cap="none" spc="0" normalizeH="0" baseline="0" noProof="0" dirty="0">
              <a:ln>
                <a:solidFill>
                  <a:srgbClr val="7F7E82">
                    <a:alpha val="0"/>
                  </a:srgb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gray">
          <a:xfrm>
            <a:off x="272258" y="1897248"/>
            <a:ext cx="6192000" cy="0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  <a:effectLst/>
        </p:spPr>
      </p:cxn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8C3689DF-9729-424A-BC3D-E188A2A66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78468"/>
              </p:ext>
            </p:extLst>
          </p:nvPr>
        </p:nvGraphicFramePr>
        <p:xfrm>
          <a:off x="272258" y="2097391"/>
          <a:ext cx="9397205" cy="407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445">
                  <a:extLst>
                    <a:ext uri="{9D8B030D-6E8A-4147-A177-3AD203B41FA5}">
                      <a16:colId xmlns:a16="http://schemas.microsoft.com/office/drawing/2014/main" val="3912653985"/>
                    </a:ext>
                  </a:extLst>
                </a:gridCol>
                <a:gridCol w="6691760">
                  <a:extLst>
                    <a:ext uri="{9D8B030D-6E8A-4147-A177-3AD203B41FA5}">
                      <a16:colId xmlns:a16="http://schemas.microsoft.com/office/drawing/2014/main" val="853237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상세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65290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/>
                        <a:t>Cardholder Data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/>
                        <a:t>(</a:t>
                      </a:r>
                      <a:r>
                        <a:rPr lang="ko-KR" altLang="en-US" sz="1300" b="1" dirty="0"/>
                        <a:t>카드소유자 정보 </a:t>
                      </a:r>
                      <a:r>
                        <a:rPr lang="en-US" altLang="ko-KR" sz="1300" b="1" dirty="0"/>
                        <a:t>- CHD)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카드번호</a:t>
                      </a:r>
                      <a:r>
                        <a:rPr lang="en-US" altLang="ko-KR" sz="1300" dirty="0"/>
                        <a:t>(Primary Account Number)</a:t>
                      </a:r>
                    </a:p>
                    <a:p>
                      <a:pPr marL="177800" indent="-1778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카드</a:t>
                      </a:r>
                      <a:r>
                        <a:rPr lang="en-US" altLang="ko-KR" sz="1300" dirty="0"/>
                        <a:t> </a:t>
                      </a:r>
                      <a:r>
                        <a:rPr lang="ko-KR" altLang="en-US" sz="1300" dirty="0"/>
                        <a:t>소유자명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한글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영문</a:t>
                      </a:r>
                      <a:r>
                        <a:rPr lang="en-US" altLang="ko-KR" sz="1300" dirty="0"/>
                        <a:t>)</a:t>
                      </a:r>
                    </a:p>
                    <a:p>
                      <a:pPr marL="177800" indent="-1778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유효기간 만료일</a:t>
                      </a:r>
                      <a:endParaRPr lang="en-US" altLang="ko-KR" sz="1300" dirty="0"/>
                    </a:p>
                    <a:p>
                      <a:pPr marL="177800" indent="-177800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dirty="0"/>
                        <a:t>서비스코드</a:t>
                      </a: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67270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/>
                        <a:t>Sensitive Authentication Data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/>
                        <a:t>(</a:t>
                      </a:r>
                      <a:r>
                        <a:rPr lang="ko-KR" altLang="en-US" sz="1300" b="1" dirty="0"/>
                        <a:t>민감 인증 정보 </a:t>
                      </a:r>
                      <a:r>
                        <a:rPr lang="en-US" altLang="ko-KR" sz="1300" b="1" dirty="0"/>
                        <a:t>- SAD)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track data(</a:t>
                      </a: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마그네틱 및 </a:t>
                      </a: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Chip)</a:t>
                      </a:r>
                    </a:p>
                    <a:p>
                      <a:pPr marL="177800" indent="-17780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CAV2/CVC2/CVV2/CID </a:t>
                      </a:r>
                      <a:endParaRPr lang="en-US" altLang="ko-K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</a:t>
                      </a: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39738"/>
                  </a:ext>
                </a:extLst>
              </a:tr>
              <a:tr h="16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/>
                        <a:t>기타</a:t>
                      </a:r>
                      <a:r>
                        <a:rPr lang="en-US" altLang="ko-KR" sz="1300" b="1" dirty="0"/>
                        <a:t> </a:t>
                      </a:r>
                      <a:r>
                        <a:rPr lang="ko-KR" altLang="en-US" sz="1300" b="1" dirty="0"/>
                        <a:t>주요 개인정보</a:t>
                      </a:r>
                      <a:endParaRPr lang="en-US" altLang="ko-KR" sz="1300" b="1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/>
                        <a:t>(Personally Identifiable Information - PII)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-17780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주민등록번호</a:t>
                      </a:r>
                      <a:endParaRPr lang="en-US" altLang="ko-K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</a:t>
                      </a:r>
                    </a:p>
                    <a:p>
                      <a:pPr marL="177800" indent="-17780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주소</a:t>
                      </a:r>
                      <a:endParaRPr lang="en-US" altLang="ko-K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전화번호</a:t>
                      </a:r>
                      <a:endParaRPr lang="en-US" altLang="ko-K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이메일주소</a:t>
                      </a:r>
                      <a:endParaRPr lang="en-US" altLang="ko-K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7800" indent="-177800" algn="l" defTabSz="91440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3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계좌번호</a:t>
                      </a:r>
                      <a:endParaRPr lang="en-US" altLang="ko-KR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43202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E5548288-AF30-4891-87E1-4693CCB3DC30}"/>
              </a:ext>
            </a:extLst>
          </p:cNvPr>
          <p:cNvSpPr/>
          <p:nvPr/>
        </p:nvSpPr>
        <p:spPr>
          <a:xfrm>
            <a:off x="200025" y="5755223"/>
            <a:ext cx="2664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lvl="0" indent="-206375">
              <a:defRPr/>
            </a:pPr>
            <a:r>
              <a:rPr lang="en-US" altLang="ko-KR" sz="1000" dirty="0">
                <a:latin typeface="+mn-ea"/>
              </a:rPr>
              <a:t>※ CHD </a:t>
            </a:r>
            <a:r>
              <a:rPr lang="ko-KR" altLang="en-US" sz="1000" dirty="0">
                <a:latin typeface="+mn-ea"/>
              </a:rPr>
              <a:t>및 </a:t>
            </a:r>
            <a:r>
              <a:rPr lang="en-US" altLang="ko-KR" sz="1000" dirty="0">
                <a:latin typeface="+mn-ea"/>
              </a:rPr>
              <a:t>SAD</a:t>
            </a:r>
            <a:r>
              <a:rPr lang="ko-KR" altLang="en-US" sz="1000" dirty="0">
                <a:latin typeface="+mn-ea"/>
              </a:rPr>
              <a:t>와 같이 처리되는 경우에만 분석 대상으로 함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2" name="모서리가 둥근 직사각형 64">
            <a:extLst>
              <a:ext uri="{FF2B5EF4-FFF2-40B4-BE49-F238E27FC236}">
                <a16:creationId xmlns:a16="http://schemas.microsoft.com/office/drawing/2014/main" id="{B686E413-51FD-441A-B4AC-D0F82C1AF44A}"/>
              </a:ext>
            </a:extLst>
          </p:cNvPr>
          <p:cNvSpPr/>
          <p:nvPr/>
        </p:nvSpPr>
        <p:spPr>
          <a:xfrm>
            <a:off x="273050" y="2495307"/>
            <a:ext cx="9396414" cy="2017699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  <a:alpha val="30000"/>
            </a:scheme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t"/>
          <a:lstStyle/>
          <a:p>
            <a:pPr algn="r" latinLnBrk="0"/>
            <a:r>
              <a:rPr lang="en-US" altLang="ko-KR" sz="1200" b="1" ker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PCI-DSS </a:t>
            </a:r>
            <a:r>
              <a:rPr lang="ko-KR" altLang="en-US" sz="1200" b="1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정의 항목</a:t>
            </a:r>
          </a:p>
        </p:txBody>
      </p:sp>
    </p:spTree>
    <p:extLst>
      <p:ext uri="{BB962C8B-B14F-4D97-AF65-F5344CB8AC3E}">
        <p14:creationId xmlns:p14="http://schemas.microsoft.com/office/powerpoint/2010/main" val="425033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3050" y="851134"/>
            <a:ext cx="9359846" cy="739766"/>
          </a:xfrm>
        </p:spPr>
        <p:txBody>
          <a:bodyPr/>
          <a:lstStyle/>
          <a:p>
            <a:pPr lvl="0"/>
            <a:r>
              <a:rPr lang="en-US" altLang="ko-KR" dirty="0"/>
              <a:t>PCI-DSS</a:t>
            </a:r>
            <a:r>
              <a:rPr lang="ko-KR" altLang="en-US" dirty="0"/>
              <a:t> </a:t>
            </a:r>
            <a:r>
              <a:rPr lang="ko-KR" altLang="en-US" noProof="0" dirty="0"/>
              <a:t>계정데이터 구성요소 보관 관련 주요 요구사항</a:t>
            </a:r>
            <a:r>
              <a:rPr lang="ko-KR" altLang="en-US" dirty="0"/>
              <a:t>은 </a:t>
            </a:r>
            <a:r>
              <a:rPr lang="en-US" altLang="ko-KR" dirty="0"/>
              <a:t>3.2~3.5</a:t>
            </a:r>
            <a:r>
              <a:rPr lang="ko-KR" altLang="en-US" dirty="0"/>
              <a:t>에 정의되어 있음</a:t>
            </a:r>
            <a:endParaRPr lang="ko-KR" alt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3000" y="370495"/>
            <a:ext cx="9359896" cy="334313"/>
          </a:xfrm>
        </p:spPr>
        <p:txBody>
          <a:bodyPr vert="horz" wrap="none" lIns="0" tIns="0" rIns="0" bIns="0" anchor="ctr">
            <a:noAutofit/>
          </a:bodyPr>
          <a:lstStyle/>
          <a:p>
            <a:r>
              <a:rPr lang="en-US" altLang="ko-KR" dirty="0"/>
              <a:t>[Backup] PCI-DSS </a:t>
            </a:r>
            <a:r>
              <a:rPr lang="ko-KR" altLang="en-US" dirty="0"/>
              <a:t>계정데이터 관련 요구사항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204138" y="1609216"/>
            <a:ext cx="6434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52388" defTabSz="4572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계정데이터 구성요소 보관 관련 요구사항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gray">
          <a:xfrm>
            <a:off x="272258" y="1897248"/>
            <a:ext cx="6192000" cy="0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  <a:effectLst/>
        </p:spPr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E5548288-AF30-4891-87E1-4693CCB3DC30}"/>
              </a:ext>
            </a:extLst>
          </p:cNvPr>
          <p:cNvSpPr/>
          <p:nvPr/>
        </p:nvSpPr>
        <p:spPr>
          <a:xfrm>
            <a:off x="158729" y="5483853"/>
            <a:ext cx="90487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lvl="0" indent="-206375">
              <a:defRPr/>
            </a:pPr>
            <a:r>
              <a:rPr lang="en-US" altLang="ko-KR" sz="1000" dirty="0">
                <a:latin typeface="+mn-ea"/>
              </a:rPr>
              <a:t>(1) </a:t>
            </a:r>
            <a:r>
              <a:rPr lang="ko-KR" altLang="en-US" sz="1000" dirty="0" err="1">
                <a:latin typeface="+mn-ea"/>
              </a:rPr>
              <a:t>마그네틱선</a:t>
            </a:r>
            <a:r>
              <a:rPr lang="ko-KR" altLang="en-US" sz="1000" dirty="0">
                <a:latin typeface="+mn-ea"/>
              </a:rPr>
              <a:t> 데이터 또는 그에 준하는 </a:t>
            </a:r>
            <a:r>
              <a:rPr lang="en-US" altLang="ko-KR" sz="1000" dirty="0">
                <a:latin typeface="+mn-ea"/>
              </a:rPr>
              <a:t>IC </a:t>
            </a:r>
            <a:r>
              <a:rPr lang="ko-KR" altLang="en-US" sz="1000" dirty="0">
                <a:latin typeface="+mn-ea"/>
              </a:rPr>
              <a:t>칩 상 데이터</a:t>
            </a:r>
          </a:p>
          <a:p>
            <a:pPr marL="144000" lvl="0" indent="-206375">
              <a:defRPr/>
            </a:pPr>
            <a:r>
              <a:rPr lang="en-US" altLang="ko-KR" sz="1000" dirty="0">
                <a:latin typeface="+mn-ea"/>
              </a:rPr>
              <a:t>(2) </a:t>
            </a:r>
            <a:r>
              <a:rPr lang="ko-KR" altLang="en-US" sz="1000" dirty="0">
                <a:latin typeface="+mn-ea"/>
              </a:rPr>
              <a:t>관련 데이터는 카드번호</a:t>
            </a:r>
            <a:r>
              <a:rPr lang="en-US" altLang="ko-KR" sz="1000" dirty="0">
                <a:latin typeface="+mn-ea"/>
              </a:rPr>
              <a:t>(PAN)</a:t>
            </a:r>
            <a:r>
              <a:rPr lang="ko-KR" altLang="en-US" sz="1000" dirty="0">
                <a:latin typeface="+mn-ea"/>
              </a:rPr>
              <a:t>와 동일한 환경 내 존재해야 함 </a:t>
            </a:r>
          </a:p>
          <a:p>
            <a:pPr marL="144000" lvl="0" indent="-206375">
              <a:defRPr/>
            </a:pPr>
            <a:r>
              <a:rPr lang="en-US" altLang="ko-KR" sz="1000" b="1" u="sng" dirty="0">
                <a:latin typeface="+mn-ea"/>
              </a:rPr>
              <a:t>(3) </a:t>
            </a:r>
            <a:r>
              <a:rPr lang="ko-KR" altLang="en-US" sz="1000" b="1" u="sng" dirty="0">
                <a:latin typeface="+mn-ea"/>
              </a:rPr>
              <a:t>카드발행사 및 발행지원회사에 대해 허용된 경우는 제외함</a:t>
            </a:r>
            <a:r>
              <a:rPr lang="en-US" altLang="ko-KR" sz="1000" b="1" u="sng" dirty="0">
                <a:latin typeface="+mn-ea"/>
              </a:rPr>
              <a:t>. </a:t>
            </a:r>
            <a:r>
              <a:rPr lang="ko-KR" altLang="en-US" sz="1000" b="1" u="sng" dirty="0">
                <a:latin typeface="+mn-ea"/>
              </a:rPr>
              <a:t>카드발행사 및 발행지원회사에 대한 요구 사항은 요건 </a:t>
            </a:r>
            <a:r>
              <a:rPr lang="en-US" altLang="ko-KR" sz="1000" b="1" u="sng" dirty="0">
                <a:latin typeface="+mn-ea"/>
              </a:rPr>
              <a:t>3.3.3</a:t>
            </a:r>
            <a:r>
              <a:rPr lang="ko-KR" altLang="en-US" sz="1000" b="1" u="sng" dirty="0">
                <a:latin typeface="+mn-ea"/>
              </a:rPr>
              <a:t>에 별도 정의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3C8AFE-BA60-458E-AB3E-76258E9BD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225459"/>
              </p:ext>
            </p:extLst>
          </p:nvPr>
        </p:nvGraphicFramePr>
        <p:xfrm>
          <a:off x="272258" y="2135565"/>
          <a:ext cx="8935241" cy="317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242">
                  <a:extLst>
                    <a:ext uri="{9D8B030D-6E8A-4147-A177-3AD203B41FA5}">
                      <a16:colId xmlns:a16="http://schemas.microsoft.com/office/drawing/2014/main" val="2552845534"/>
                    </a:ext>
                  </a:extLst>
                </a:gridCol>
                <a:gridCol w="958344">
                  <a:extLst>
                    <a:ext uri="{9D8B030D-6E8A-4147-A177-3AD203B41FA5}">
                      <a16:colId xmlns:a16="http://schemas.microsoft.com/office/drawing/2014/main" val="1630530559"/>
                    </a:ext>
                  </a:extLst>
                </a:gridCol>
                <a:gridCol w="2257847">
                  <a:extLst>
                    <a:ext uri="{9D8B030D-6E8A-4147-A177-3AD203B41FA5}">
                      <a16:colId xmlns:a16="http://schemas.microsoft.com/office/drawing/2014/main" val="948416651"/>
                    </a:ext>
                  </a:extLst>
                </a:gridCol>
                <a:gridCol w="2381904">
                  <a:extLst>
                    <a:ext uri="{9D8B030D-6E8A-4147-A177-3AD203B41FA5}">
                      <a16:colId xmlns:a16="http://schemas.microsoft.com/office/drawing/2014/main" val="824231946"/>
                    </a:ext>
                  </a:extLst>
                </a:gridCol>
                <a:gridCol w="2381904">
                  <a:extLst>
                    <a:ext uri="{9D8B030D-6E8A-4147-A177-3AD203B41FA5}">
                      <a16:colId xmlns:a16="http://schemas.microsoft.com/office/drawing/2014/main" val="3207788171"/>
                    </a:ext>
                  </a:extLst>
                </a:gridCol>
              </a:tblGrid>
              <a:tr h="395224">
                <a:tc gridSpan="2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　</a:t>
                      </a: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구성요소</a:t>
                      </a: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보관규칙</a:t>
                      </a: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데이터 암호화</a:t>
                      </a:r>
                      <a:r>
                        <a:rPr lang="en-US" altLang="ko-KR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비식별화</a:t>
                      </a:r>
                      <a:r>
                        <a:rPr lang="en-US" altLang="ko-KR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필요 여부</a:t>
                      </a:r>
                    </a:p>
                  </a:txBody>
                  <a:tcPr marL="0" marR="0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356623"/>
                  </a:ext>
                </a:extLst>
              </a:tr>
              <a:tr h="39522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계정 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데이터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카드소유자 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데이터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(CHD ; Cardholder 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Data)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dirty="0"/>
                        <a:t>카드번호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PAN)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요건 </a:t>
                      </a:r>
                      <a:r>
                        <a:rPr lang="en-US" altLang="ko-KR" sz="1000" u="none" strike="noStrike" dirty="0">
                          <a:effectLst/>
                        </a:rPr>
                        <a:t>3.2</a:t>
                      </a:r>
                      <a:r>
                        <a:rPr lang="ko-KR" altLang="en-US" sz="1000" u="none" strike="noStrike" dirty="0">
                          <a:effectLst/>
                        </a:rPr>
                        <a:t>에 준하여 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최소한 보관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필요</a:t>
                      </a:r>
                      <a:r>
                        <a:rPr lang="en-US" altLang="ko-KR" sz="1000" u="none" strike="noStrike" dirty="0">
                          <a:effectLst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요건 </a:t>
                      </a:r>
                      <a:r>
                        <a:rPr lang="en-US" altLang="ko-KR" sz="1000" u="none" strike="noStrike" dirty="0">
                          <a:effectLst/>
                        </a:rPr>
                        <a:t>3.5 </a:t>
                      </a:r>
                      <a:r>
                        <a:rPr lang="ko-KR" altLang="en-US" sz="1000" u="none" strike="noStrike" dirty="0">
                          <a:effectLst/>
                        </a:rPr>
                        <a:t>참조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542768"/>
                  </a:ext>
                </a:extLst>
              </a:tr>
              <a:tr h="395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카드소유자명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요건 </a:t>
                      </a:r>
                      <a:r>
                        <a:rPr lang="en-US" altLang="ko-KR" sz="1000" u="none" strike="noStrike" dirty="0">
                          <a:effectLst/>
                        </a:rPr>
                        <a:t>3.2</a:t>
                      </a:r>
                      <a:r>
                        <a:rPr lang="ko-KR" altLang="en-US" sz="1000" u="none" strike="noStrike" dirty="0">
                          <a:effectLst/>
                        </a:rPr>
                        <a:t>에 준하여 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최소한 보관</a:t>
                      </a:r>
                      <a:r>
                        <a:rPr lang="en-US" altLang="ko-KR" sz="1000" u="none" strike="noStrike" baseline="30000" dirty="0">
                          <a:effectLst/>
                        </a:rPr>
                        <a:t>(2)</a:t>
                      </a:r>
                      <a:endParaRPr lang="ko-KR" altLang="en-US" sz="1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불필요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9577"/>
                  </a:ext>
                </a:extLst>
              </a:tr>
              <a:tr h="395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서비스 코드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529460"/>
                  </a:ext>
                </a:extLst>
              </a:tr>
              <a:tr h="395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카드 유효기간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45499"/>
                  </a:ext>
                </a:extLst>
              </a:tr>
              <a:tr h="395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민감 인증 정보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(SAD ; 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en-US" altLang="ko-KR" sz="1000" u="none" strike="noStrike" dirty="0">
                          <a:effectLst/>
                        </a:rPr>
                        <a:t>Sensitive Authentication Data)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카드 트랙데이터</a:t>
                      </a:r>
                      <a:r>
                        <a:rPr lang="ko-KR" altLang="en-US" sz="1000" u="none" strike="noStrike" baseline="30000" dirty="0">
                          <a:effectLst/>
                        </a:rPr>
                        <a:t> </a:t>
                      </a:r>
                      <a:r>
                        <a:rPr lang="en-US" altLang="ko-KR" sz="1000" u="none" strike="noStrike" baseline="30000" dirty="0">
                          <a:effectLst/>
                        </a:rPr>
                        <a:t>(1)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요건 </a:t>
                      </a:r>
                      <a:r>
                        <a:rPr lang="en-US" altLang="ko-KR" sz="1000" u="none" strike="noStrike" dirty="0">
                          <a:effectLst/>
                        </a:rPr>
                        <a:t>3.3.1</a:t>
                      </a:r>
                      <a:r>
                        <a:rPr lang="ko-KR" altLang="en-US" sz="1000" u="none" strike="noStrike" dirty="0">
                          <a:effectLst/>
                        </a:rPr>
                        <a:t>에 의해 승인 후에는 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보관 불가</a:t>
                      </a:r>
                      <a:r>
                        <a:rPr lang="en-US" altLang="ko-KR" sz="1000" u="none" strike="noStrike" baseline="30000" dirty="0">
                          <a:effectLst/>
                        </a:rPr>
                        <a:t>(3)</a:t>
                      </a:r>
                      <a:endParaRPr lang="ko-KR" altLang="en-US" sz="1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필요</a:t>
                      </a:r>
                      <a:endParaRPr lang="en-US" altLang="ko-KR" sz="10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승인 완료 시까지 임시 보관된 데이터는 </a:t>
                      </a:r>
                      <a:br>
                        <a:rPr lang="en-US" altLang="ko-KR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>
                          <a:effectLst/>
                        </a:rPr>
                        <a:t>요건 </a:t>
                      </a:r>
                      <a:r>
                        <a:rPr lang="en-US" altLang="ko-KR" sz="1000" u="none" strike="noStrike" dirty="0">
                          <a:effectLst/>
                        </a:rPr>
                        <a:t>3.3.2</a:t>
                      </a:r>
                      <a:r>
                        <a:rPr lang="ko-KR" altLang="en-US" sz="1000" u="none" strike="noStrike" dirty="0">
                          <a:effectLst/>
                        </a:rPr>
                        <a:t>에 준하여 강력한 암호화 필요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0606"/>
                  </a:ext>
                </a:extLst>
              </a:tr>
              <a:tr h="3952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카드 인증번호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31016"/>
                  </a:ext>
                </a:extLst>
              </a:tr>
              <a:tr h="4131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PIN/PIN Block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1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34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</a:t>
            </a:r>
            <a:r>
              <a:rPr lang="ko-KR" altLang="en-US" b="1" dirty="0"/>
              <a:t>카드 데이터 구성요소</a:t>
            </a:r>
          </a:p>
        </p:txBody>
      </p:sp>
      <p:pic>
        <p:nvPicPr>
          <p:cNvPr id="29698" name="Picture 2" descr="Credit Card PCI Compliance">
            <a:extLst>
              <a:ext uri="{FF2B5EF4-FFF2-40B4-BE49-F238E27FC236}">
                <a16:creationId xmlns:a16="http://schemas.microsoft.com/office/drawing/2014/main" id="{77098965-8564-469A-82F0-09889C6A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7" y="811769"/>
            <a:ext cx="3803333" cy="380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E6069E2-7C09-4ED7-AF37-66445F90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00" y="4798762"/>
            <a:ext cx="4380540" cy="100352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83055A-9EE7-427D-8074-7F51FAF208BA}"/>
              </a:ext>
            </a:extLst>
          </p:cNvPr>
          <p:cNvSpPr/>
          <p:nvPr/>
        </p:nvSpPr>
        <p:spPr>
          <a:xfrm>
            <a:off x="569340" y="3243532"/>
            <a:ext cx="2016000" cy="23291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eaLnBrk="0" latinLnBrk="0" hangingPunct="0">
              <a:lnSpc>
                <a:spcPct val="12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FCB8EA4-EECE-41C6-A76B-2300F83BC082}"/>
              </a:ext>
            </a:extLst>
          </p:cNvPr>
          <p:cNvSpPr/>
          <p:nvPr/>
        </p:nvSpPr>
        <p:spPr>
          <a:xfrm>
            <a:off x="284888" y="5170882"/>
            <a:ext cx="4356000" cy="5040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eaLnBrk="0" latinLnBrk="0" hangingPunct="0">
              <a:lnSpc>
                <a:spcPct val="120000"/>
              </a:lnSpc>
            </a:pPr>
            <a:endParaRPr lang="ko-KR" altLang="en-US" sz="1200" dirty="0">
              <a:latin typeface="+mn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7407A4E-51F5-4772-8A85-6BD16179E6DB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236" y="3476445"/>
            <a:ext cx="297104" cy="16568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A94AAC-0C0E-4580-9751-D83A71003228}"/>
              </a:ext>
            </a:extLst>
          </p:cNvPr>
          <p:cNvCxnSpPr>
            <a:cxnSpLocks/>
          </p:cNvCxnSpPr>
          <p:nvPr/>
        </p:nvCxnSpPr>
        <p:spPr bwMode="auto">
          <a:xfrm>
            <a:off x="2585340" y="3476445"/>
            <a:ext cx="2055548" cy="165685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6BD50B7-CDFE-45C8-BA97-20B10ECE9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10296"/>
              </p:ext>
            </p:extLst>
          </p:nvPr>
        </p:nvGraphicFramePr>
        <p:xfrm>
          <a:off x="4871517" y="5555842"/>
          <a:ext cx="4674094" cy="806358"/>
        </p:xfrm>
        <a:graphic>
          <a:graphicData uri="http://schemas.openxmlformats.org/drawingml/2006/table">
            <a:tbl>
              <a:tblPr/>
              <a:tblGrid>
                <a:gridCol w="2870206">
                  <a:extLst>
                    <a:ext uri="{9D8B030D-6E8A-4147-A177-3AD203B41FA5}">
                      <a16:colId xmlns:a16="http://schemas.microsoft.com/office/drawing/2014/main" val="1678507498"/>
                    </a:ext>
                  </a:extLst>
                </a:gridCol>
                <a:gridCol w="601296">
                  <a:extLst>
                    <a:ext uri="{9D8B030D-6E8A-4147-A177-3AD203B41FA5}">
                      <a16:colId xmlns:a16="http://schemas.microsoft.com/office/drawing/2014/main" val="1054186259"/>
                    </a:ext>
                  </a:extLst>
                </a:gridCol>
                <a:gridCol w="601296">
                  <a:extLst>
                    <a:ext uri="{9D8B030D-6E8A-4147-A177-3AD203B41FA5}">
                      <a16:colId xmlns:a16="http://schemas.microsoft.com/office/drawing/2014/main" val="700625070"/>
                    </a:ext>
                  </a:extLst>
                </a:gridCol>
                <a:gridCol w="601296">
                  <a:extLst>
                    <a:ext uri="{9D8B030D-6E8A-4147-A177-3AD203B41FA5}">
                      <a16:colId xmlns:a16="http://schemas.microsoft.com/office/drawing/2014/main" val="3333439086"/>
                    </a:ext>
                  </a:extLst>
                </a:gridCol>
              </a:tblGrid>
              <a:tr h="1343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Track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7174"/>
                  </a:ext>
                </a:extLst>
              </a:tr>
              <a:tr h="134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Sentinel(SS)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 B 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 B 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126470"/>
                  </a:ext>
                </a:extLst>
              </a:tr>
              <a:tr h="134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Field Separator(FS)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 D 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 D =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148397"/>
                  </a:ext>
                </a:extLst>
              </a:tr>
              <a:tr h="134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 Sentinel(ES)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 F 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Hex F ?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806011"/>
                  </a:ext>
                </a:extLst>
              </a:tr>
              <a:tr h="134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 Code(FC)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N/A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 digits)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358983"/>
                  </a:ext>
                </a:extLst>
              </a:tr>
              <a:tr h="1343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Longitudinal Redundancy Check character(LRC)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5623021"/>
                  </a:ext>
                </a:extLst>
              </a:tr>
            </a:tbl>
          </a:graphicData>
        </a:graphic>
      </p:graphicFrame>
      <p:sp>
        <p:nvSpPr>
          <p:cNvPr id="52" name="Rectangle 194">
            <a:extLst>
              <a:ext uri="{FF2B5EF4-FFF2-40B4-BE49-F238E27FC236}">
                <a16:creationId xmlns:a16="http://schemas.microsoft.com/office/drawing/2014/main" id="{51119F55-BBBF-45D0-ABA4-5D0036C04E50}"/>
              </a:ext>
            </a:extLst>
          </p:cNvPr>
          <p:cNvSpPr/>
          <p:nvPr/>
        </p:nvSpPr>
        <p:spPr>
          <a:xfrm>
            <a:off x="335448" y="5997969"/>
            <a:ext cx="1763175" cy="48808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/>
            <a:r>
              <a:rPr lang="en-US" sz="800" b="0" i="0" spc="0" baseline="0" dirty="0">
                <a:solidFill>
                  <a:srgbClr val="231F20"/>
                </a:solidFill>
                <a:latin typeface="굴림"/>
              </a:rPr>
              <a:t>*(PVKI) PIN Veriﬁcation Key Indica</a:t>
            </a:r>
            <a:r>
              <a:rPr lang="en-US" sz="800" b="0" i="0" spc="-26" baseline="0" dirty="0">
                <a:solidFill>
                  <a:srgbClr val="231F20"/>
                </a:solidFill>
                <a:latin typeface="굴림"/>
              </a:rPr>
              <a:t>t</a:t>
            </a:r>
            <a:r>
              <a:rPr lang="en-US" sz="800" b="0" i="0" spc="0" baseline="0" dirty="0">
                <a:solidFill>
                  <a:srgbClr val="231F20"/>
                </a:solidFill>
                <a:latin typeface="굴림"/>
              </a:rPr>
              <a:t>or</a:t>
            </a:r>
          </a:p>
          <a:p>
            <a:pPr marL="0">
              <a:lnSpc>
                <a:spcPts val="1000"/>
              </a:lnSpc>
            </a:pPr>
            <a:r>
              <a:rPr lang="en-US" sz="800" b="0" i="0" spc="0" baseline="0" dirty="0">
                <a:solidFill>
                  <a:srgbClr val="231F20"/>
                </a:solidFill>
                <a:latin typeface="굴림"/>
              </a:rPr>
              <a:t>*(PVV) PIN Veriﬁcation </a:t>
            </a:r>
            <a:r>
              <a:rPr lang="en-US" sz="800" b="0" i="0" spc="-22" baseline="0" dirty="0">
                <a:solidFill>
                  <a:srgbClr val="231F20"/>
                </a:solidFill>
                <a:latin typeface="굴림"/>
              </a:rPr>
              <a:t>V</a:t>
            </a:r>
            <a:r>
              <a:rPr lang="en-US" sz="800" b="0" i="0" spc="0" baseline="0" dirty="0">
                <a:solidFill>
                  <a:srgbClr val="231F20"/>
                </a:solidFill>
                <a:latin typeface="굴림"/>
              </a:rPr>
              <a:t>alue</a:t>
            </a:r>
          </a:p>
          <a:p>
            <a:pPr marL="0"/>
            <a:r>
              <a:rPr lang="en-US" altLang="ko-KR" sz="800" b="0" i="0" spc="0" baseline="0" dirty="0">
                <a:solidFill>
                  <a:srgbClr val="231F20"/>
                </a:solidFill>
                <a:latin typeface="굴림"/>
              </a:rPr>
              <a:t>*(CVV) Card Veriﬁcation </a:t>
            </a:r>
            <a:r>
              <a:rPr lang="en-US" altLang="ko-KR" sz="800" b="0" i="0" spc="-22" baseline="0" dirty="0">
                <a:solidFill>
                  <a:srgbClr val="231F20"/>
                </a:solidFill>
                <a:latin typeface="굴림"/>
              </a:rPr>
              <a:t>V</a:t>
            </a:r>
            <a:r>
              <a:rPr lang="en-US" altLang="ko-KR" sz="800" b="0" i="0" spc="0" baseline="0" dirty="0">
                <a:solidFill>
                  <a:srgbClr val="231F20"/>
                </a:solidFill>
                <a:latin typeface="굴림"/>
              </a:rPr>
              <a:t>alue</a:t>
            </a:r>
          </a:p>
          <a:p>
            <a:pPr marL="0">
              <a:lnSpc>
                <a:spcPts val="1000"/>
              </a:lnSpc>
            </a:pPr>
            <a:r>
              <a:rPr lang="en-US" altLang="ko-KR" sz="800" b="0" i="0" spc="0" baseline="0" dirty="0">
                <a:solidFill>
                  <a:srgbClr val="231F20"/>
                </a:solidFill>
                <a:latin typeface="굴림"/>
              </a:rPr>
              <a:t>*(C</a:t>
            </a:r>
            <a:r>
              <a:rPr lang="en-US" altLang="ko-KR" sz="800" b="0" i="0" spc="-28" baseline="0" dirty="0">
                <a:solidFill>
                  <a:srgbClr val="231F20"/>
                </a:solidFill>
                <a:latin typeface="굴림"/>
              </a:rPr>
              <a:t>V</a:t>
            </a:r>
            <a:r>
              <a:rPr lang="en-US" altLang="ko-KR" sz="800" b="0" i="0" spc="0" baseline="0" dirty="0">
                <a:solidFill>
                  <a:srgbClr val="231F20"/>
                </a:solidFill>
                <a:latin typeface="굴림"/>
              </a:rPr>
              <a:t>C) Card </a:t>
            </a:r>
            <a:r>
              <a:rPr lang="en-US" altLang="ko-KR" sz="800" b="0" i="0" spc="-22" baseline="0" dirty="0">
                <a:solidFill>
                  <a:srgbClr val="231F20"/>
                </a:solidFill>
                <a:latin typeface="굴림"/>
              </a:rPr>
              <a:t>V</a:t>
            </a:r>
            <a:r>
              <a:rPr lang="en-US" altLang="ko-KR" sz="800" b="0" i="0" spc="0" baseline="0" dirty="0">
                <a:solidFill>
                  <a:srgbClr val="231F20"/>
                </a:solidFill>
                <a:latin typeface="굴림"/>
              </a:rPr>
              <a:t>alidation Code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92CBBD1-46FC-42E0-8F80-A305D3E3D8F9}"/>
              </a:ext>
            </a:extLst>
          </p:cNvPr>
          <p:cNvSpPr/>
          <p:nvPr/>
        </p:nvSpPr>
        <p:spPr>
          <a:xfrm>
            <a:off x="4871517" y="946363"/>
            <a:ext cx="4674093" cy="144621"/>
          </a:xfrm>
          <a:prstGeom prst="rect">
            <a:avLst/>
          </a:prstGeom>
          <a:solidFill>
            <a:srgbClr val="E6E6E6"/>
          </a:solidFill>
          <a:ln w="19050">
            <a:noFill/>
            <a:prstDash val="sysDash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eaLnBrk="0" latinLnBrk="0" hangingPunct="0"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Track 1 (79 characters)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8B9C700-F1B6-4EBE-AA9E-79F8EDBF805B}"/>
              </a:ext>
            </a:extLst>
          </p:cNvPr>
          <p:cNvSpPr/>
          <p:nvPr/>
        </p:nvSpPr>
        <p:spPr>
          <a:xfrm>
            <a:off x="4871517" y="2127381"/>
            <a:ext cx="4674093" cy="144621"/>
          </a:xfrm>
          <a:prstGeom prst="rect">
            <a:avLst/>
          </a:prstGeom>
          <a:solidFill>
            <a:srgbClr val="E6E6E6"/>
          </a:solidFill>
          <a:ln w="19050">
            <a:noFill/>
            <a:prstDash val="sysDash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eaLnBrk="0" latinLnBrk="0" hangingPunct="0"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Track 2 (40 characters)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5EA188-4020-4136-B4A0-1BEACCCAB1FB}"/>
              </a:ext>
            </a:extLst>
          </p:cNvPr>
          <p:cNvSpPr/>
          <p:nvPr/>
        </p:nvSpPr>
        <p:spPr>
          <a:xfrm>
            <a:off x="4871517" y="3354501"/>
            <a:ext cx="4674093" cy="144621"/>
          </a:xfrm>
          <a:prstGeom prst="rect">
            <a:avLst/>
          </a:prstGeom>
          <a:solidFill>
            <a:srgbClr val="E6E6E6"/>
          </a:solidFill>
          <a:ln w="19050">
            <a:noFill/>
            <a:prstDash val="sysDash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eaLnBrk="0" latinLnBrk="0" hangingPunct="0">
              <a:lnSpc>
                <a:spcPct val="120000"/>
              </a:lnSpc>
            </a:pPr>
            <a:r>
              <a:rPr lang="en-US" altLang="ko-KR" sz="1000" b="1" dirty="0">
                <a:latin typeface="+mn-ea"/>
              </a:rPr>
              <a:t>Track 3 (107 characters)</a:t>
            </a:r>
            <a:endParaRPr lang="ko-KR" altLang="en-US" sz="1000" b="1" dirty="0">
              <a:latin typeface="+mn-ea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9CED36BA-7BD5-4DC9-A9CF-7AB2B249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227" y="1060870"/>
            <a:ext cx="4434672" cy="96605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00BFFA1F-44C9-41BC-BD54-80AC7BC0F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227" y="2250514"/>
            <a:ext cx="4434672" cy="999363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841CCA2B-CC43-454B-BE35-C3B764ACF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227" y="3477633"/>
            <a:ext cx="4434672" cy="1982070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0F4FAE-DD91-40E8-B6AD-87DCB1CDA538}"/>
              </a:ext>
            </a:extLst>
          </p:cNvPr>
          <p:cNvSpPr/>
          <p:nvPr/>
        </p:nvSpPr>
        <p:spPr>
          <a:xfrm>
            <a:off x="4786342" y="864067"/>
            <a:ext cx="4847199" cy="5578678"/>
          </a:xfrm>
          <a:prstGeom prst="rect">
            <a:avLst/>
          </a:prstGeom>
          <a:noFill/>
          <a:ln w="19050"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eaLnBrk="0" latinLnBrk="0" hangingPunct="0">
              <a:lnSpc>
                <a:spcPct val="12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66" name="순서도: 수동 연산 65">
            <a:extLst>
              <a:ext uri="{FF2B5EF4-FFF2-40B4-BE49-F238E27FC236}">
                <a16:creationId xmlns:a16="http://schemas.microsoft.com/office/drawing/2014/main" id="{A282C43B-CC1B-4A60-8B4D-5CB2A2FE93D1}"/>
              </a:ext>
            </a:extLst>
          </p:cNvPr>
          <p:cNvSpPr/>
          <p:nvPr/>
        </p:nvSpPr>
        <p:spPr>
          <a:xfrm rot="5400000">
            <a:off x="1926182" y="3585342"/>
            <a:ext cx="5580000" cy="13480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649 w 10000"/>
              <a:gd name="connsiteY2" fmla="*/ 9268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666 w 10000"/>
              <a:gd name="connsiteY2" fmla="*/ 9634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366"/>
              <a:gd name="connsiteX1" fmla="*/ 10000 w 10000"/>
              <a:gd name="connsiteY1" fmla="*/ 0 h 10366"/>
              <a:gd name="connsiteX2" fmla="*/ 8666 w 10000"/>
              <a:gd name="connsiteY2" fmla="*/ 9634 h 10366"/>
              <a:gd name="connsiteX3" fmla="*/ 7735 w 10000"/>
              <a:gd name="connsiteY3" fmla="*/ 10366 h 10366"/>
              <a:gd name="connsiteX4" fmla="*/ 0 w 10000"/>
              <a:gd name="connsiteY4" fmla="*/ 0 h 10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366">
                <a:moveTo>
                  <a:pt x="0" y="0"/>
                </a:moveTo>
                <a:lnTo>
                  <a:pt x="10000" y="0"/>
                </a:lnTo>
                <a:lnTo>
                  <a:pt x="8666" y="9634"/>
                </a:lnTo>
                <a:lnTo>
                  <a:pt x="7735" y="1036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>
            <a:solidFill>
              <a:schemeClr val="accent1"/>
            </a:solidFill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eaLnBrk="0" latinLnBrk="0" hangingPunct="0">
              <a:lnSpc>
                <a:spcPct val="120000"/>
              </a:lnSpc>
            </a:pP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337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PCI-DSS</a:t>
            </a:r>
            <a:r>
              <a:rPr lang="ko-KR" altLang="en-US" sz="1600" dirty="0"/>
              <a:t>는 </a:t>
            </a:r>
            <a:r>
              <a:rPr lang="en-US" altLang="ko-KR" sz="1600" dirty="0"/>
              <a:t>PCI SSC</a:t>
            </a:r>
            <a:r>
              <a:rPr lang="ko-KR" altLang="en-US" sz="1600" dirty="0"/>
              <a:t>에서 지불 데이터 보호를 위한 기술적</a:t>
            </a:r>
            <a:r>
              <a:rPr lang="en-US" altLang="ko-KR" sz="1600" dirty="0"/>
              <a:t>, </a:t>
            </a:r>
            <a:r>
              <a:rPr lang="ko-KR" altLang="en-US" sz="1600" dirty="0"/>
              <a:t>운영적 요구사항을 정의한 국제 신용업계 보안 표준으로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dirty="0"/>
              <a:t>시스템 구축 완료 예정인 </a:t>
            </a:r>
            <a:r>
              <a:rPr lang="en-US" altLang="ko-KR" dirty="0"/>
              <a:t>2024</a:t>
            </a:r>
            <a:r>
              <a:rPr lang="ko-KR" altLang="en-US" dirty="0"/>
              <a:t>년 시점 최신 버전인 </a:t>
            </a:r>
            <a:r>
              <a:rPr lang="en-US" altLang="ko-KR" dirty="0"/>
              <a:t>v4.0 </a:t>
            </a:r>
            <a:r>
              <a:rPr lang="ko-KR" altLang="en-US" sz="1600" dirty="0"/>
              <a:t>기준으로 요구사항을 검토함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PCI-DSS </a:t>
            </a:r>
            <a:r>
              <a:rPr lang="ko-KR" altLang="en-US" b="1" dirty="0"/>
              <a:t>요구사항 개요</a:t>
            </a: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8C3689DF-9729-424A-BC3D-E188A2A66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7425"/>
              </p:ext>
            </p:extLst>
          </p:nvPr>
        </p:nvGraphicFramePr>
        <p:xfrm>
          <a:off x="273000" y="1550259"/>
          <a:ext cx="9396462" cy="4896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769">
                  <a:extLst>
                    <a:ext uri="{9D8B030D-6E8A-4147-A177-3AD203B41FA5}">
                      <a16:colId xmlns:a16="http://schemas.microsoft.com/office/drawing/2014/main" val="3912653985"/>
                    </a:ext>
                  </a:extLst>
                </a:gridCol>
                <a:gridCol w="423431">
                  <a:extLst>
                    <a:ext uri="{9D8B030D-6E8A-4147-A177-3AD203B41FA5}">
                      <a16:colId xmlns:a16="http://schemas.microsoft.com/office/drawing/2014/main" val="853237667"/>
                    </a:ext>
                  </a:extLst>
                </a:gridCol>
                <a:gridCol w="8153262">
                  <a:extLst>
                    <a:ext uri="{9D8B030D-6E8A-4147-A177-3AD203B41FA5}">
                      <a16:colId xmlns:a16="http://schemas.microsoft.com/office/drawing/2014/main" val="664913886"/>
                    </a:ext>
                  </a:extLst>
                </a:gridCol>
              </a:tblGrid>
              <a:tr h="3213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L2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065290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j-ea"/>
                          <a:ea typeface="+mj-ea"/>
                        </a:rPr>
                        <a:t>Ⅰ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안전한 시스템</a:t>
                      </a:r>
                      <a:r>
                        <a:rPr lang="en-US" altLang="ko-KR" sz="1100" b="1" u="none" strike="noStrike" dirty="0">
                          <a:effectLst/>
                          <a:latin typeface="+mj-ea"/>
                          <a:ea typeface="+mj-ea"/>
                        </a:rPr>
                        <a:t>,</a:t>
                      </a:r>
                      <a:r>
                        <a:rPr lang="ko-KR" altLang="en-US" sz="1100" b="1" u="none" strike="noStrike" dirty="0">
                          <a:effectLst/>
                          <a:latin typeface="+mj-ea"/>
                          <a:ea typeface="+mj-ea"/>
                        </a:rPr>
                        <a:t> 네트워크 구축 및 유지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67270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j-ea"/>
                          <a:ea typeface="+mj-ea"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방화벽을 설치하고 유지 관리합니다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39738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u="none" strike="noStrike" dirty="0">
                          <a:effectLst/>
                          <a:latin typeface="+mj-ea"/>
                          <a:ea typeface="+mj-ea"/>
                        </a:rPr>
                        <a:t>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+mj-ea"/>
                          <a:ea typeface="+mj-ea"/>
                        </a:rPr>
                        <a:t>모든 시스템 컴포넌트에 보안 구성을 적용합니다</a:t>
                      </a:r>
                      <a:r>
                        <a:rPr lang="en-US" altLang="ko-KR" sz="1100" u="none" strike="noStrike" dirty="0">
                          <a:effectLst/>
                          <a:latin typeface="+mj-ea"/>
                          <a:ea typeface="+mj-ea"/>
                        </a:rPr>
                        <a:t>.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343202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Ⅱ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계정 데이터 보호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07940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100" b="1" u="none" strike="noStrike" kern="12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D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저장된 계정 데이터를 보호합니다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910169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100" b="1" u="none" strike="noStrike" kern="12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4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개방형 공용 네트워크를 통해 카드소유자 데이터를 전송 시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강력한 암호화로 카드소유자 데이터를 보호합니다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807906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Ⅲ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취약성 관리 프로그램 유지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193851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악성 소프트웨어로부터 모든 시스템과 네트워크를 보호합니다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929526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안전한 시스템 및 소프트웨어를 개발하고 유지 관리합니다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793289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Ⅳ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강력한 접근 통제 조치 구현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565773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시스템 컴포넌트와 카드소유자 데이터에 대한 접근을 비즈니스 요구사항에 해당되는 범위로 제한합니다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79574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8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시스템 컴포넌트 접근 시 사용자를 식별하고 접근권한을 인증합니다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905807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9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카드소유자 데이터에 대한 물리적 접근을 통제합니다</a:t>
                      </a:r>
                      <a:r>
                        <a:rPr lang="en-US" altLang="ko-KR" sz="1100" b="0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011324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Ⅴ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정기적인 네트워크 모니터링 및 테스트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21733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시스템 컴포넌트 및 카드소유자 데이터에 대한 모든 접근을 추적 및 감시합니다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507974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11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시스템 및 네트워크 보안을 정기적으로 테스트합니다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61323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Ⅵ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정보보안 정책 관리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725916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12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조직 차원의 정책 및 프로그램을 통해 정보보안을 지원합니다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.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277128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1" u="none" strike="noStrike" kern="1200" spc="-100" baseline="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Appendix A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PCI DSS </a:t>
                      </a:r>
                      <a:r>
                        <a:rPr lang="ko-KR" alt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추가 요구사항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747416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100" b="1" u="none" strike="noStrike" kern="12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A1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멀티 </a:t>
                      </a:r>
                      <a:r>
                        <a:rPr lang="ko-KR" altLang="en-US" sz="11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테넌트</a:t>
                      </a:r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서비스 제공자에 대한 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PCI DSS </a:t>
                      </a:r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추가 요구사항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345627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1100" b="1" u="none" strike="noStrike" kern="120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A2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신용카드 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POS POI </a:t>
                      </a:r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단말기 연결 시 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SSL/</a:t>
                      </a:r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초기 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TLS</a:t>
                      </a:r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를 사용하는 기업체에 대한 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PCI DSS </a:t>
                      </a:r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추가 요구사항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926954"/>
                  </a:ext>
                </a:extLst>
              </a:tr>
              <a:tr h="207968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　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A3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지정 기관 보충 검증</a:t>
                      </a:r>
                      <a:r>
                        <a:rPr lang="en-US" altLang="ko-KR" sz="11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(DESV)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7598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3D5AD26-3632-46CD-BF22-0B6EBF2AF52D}"/>
              </a:ext>
            </a:extLst>
          </p:cNvPr>
          <p:cNvSpPr/>
          <p:nvPr/>
        </p:nvSpPr>
        <p:spPr>
          <a:xfrm>
            <a:off x="273000" y="2493902"/>
            <a:ext cx="9396463" cy="41185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20000"/>
              </a:lnSpc>
            </a:pPr>
            <a:endParaRPr lang="ko-KR" altLang="en-US" sz="1200" dirty="0">
              <a:latin typeface="+mn-ea"/>
            </a:endParaRPr>
          </a:p>
        </p:txBody>
      </p:sp>
      <p:sp>
        <p:nvSpPr>
          <p:cNvPr id="11" name="설명선: 선 43">
            <a:extLst>
              <a:ext uri="{FF2B5EF4-FFF2-40B4-BE49-F238E27FC236}">
                <a16:creationId xmlns:a16="http://schemas.microsoft.com/office/drawing/2014/main" id="{3765ADAA-FDC8-43F2-9E18-F4E2E962BF96}"/>
              </a:ext>
            </a:extLst>
          </p:cNvPr>
          <p:cNvSpPr/>
          <p:nvPr/>
        </p:nvSpPr>
        <p:spPr>
          <a:xfrm>
            <a:off x="5519652" y="2326036"/>
            <a:ext cx="2364508" cy="488283"/>
          </a:xfrm>
          <a:prstGeom prst="borderCallout1">
            <a:avLst>
              <a:gd name="adj1" fmla="val 46712"/>
              <a:gd name="adj2" fmla="val 208"/>
              <a:gd name="adj3" fmla="val 61806"/>
              <a:gd name="adj4" fmla="val -15322"/>
            </a:avLst>
          </a:prstGeom>
          <a:solidFill>
            <a:schemeClr val="bg1"/>
          </a:solidFill>
          <a:ln w="6350">
            <a:solidFill>
              <a:schemeClr val="tx1"/>
            </a:solidFill>
            <a:tailEnd type="triangle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algn="ctr" eaLnBrk="0" latinLnBrk="0" hangingPunct="0">
              <a:lnSpc>
                <a:spcPct val="120000"/>
              </a:lnSpc>
            </a:pPr>
            <a:r>
              <a:rPr lang="ko-KR" altLang="en-US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카드소유자 중요 정보 처리 관련</a:t>
            </a:r>
            <a:endParaRPr lang="en-US" altLang="ko-KR" sz="1200" b="1" dirty="0">
              <a:ln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PCI-DSS</a:t>
            </a:r>
            <a:r>
              <a:rPr lang="ko-KR" altLang="en-US" sz="1600" dirty="0"/>
              <a:t> 요건 </a:t>
            </a:r>
            <a:r>
              <a:rPr lang="en-US" altLang="ko-KR" sz="1600" dirty="0"/>
              <a:t>3</a:t>
            </a:r>
            <a:r>
              <a:rPr lang="ko-KR" altLang="en-US" sz="1600" dirty="0"/>
              <a:t>에서는 </a:t>
            </a:r>
            <a:r>
              <a:rPr lang="ko-KR" altLang="en-US" dirty="0"/>
              <a:t>카드소유자 중요 정보 중 계정 데이터</a:t>
            </a:r>
            <a:r>
              <a:rPr lang="en-US" altLang="ko-KR" dirty="0"/>
              <a:t>(</a:t>
            </a:r>
            <a:r>
              <a:rPr lang="ko-KR" altLang="en-US" dirty="0"/>
              <a:t>카드소유자 정보</a:t>
            </a:r>
            <a:r>
              <a:rPr lang="en-US" altLang="ko-KR" dirty="0"/>
              <a:t>, </a:t>
            </a:r>
            <a:r>
              <a:rPr lang="ko-KR" altLang="en-US" dirty="0"/>
              <a:t>민감 인증 정보</a:t>
            </a:r>
            <a:r>
              <a:rPr lang="en-US" altLang="ko-KR" dirty="0"/>
              <a:t>)</a:t>
            </a:r>
            <a:r>
              <a:rPr lang="ko-KR" altLang="en-US" sz="1600" dirty="0"/>
              <a:t> 보호 방안을 다루고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요건</a:t>
            </a:r>
            <a:r>
              <a:rPr lang="ko-KR" altLang="en-US" dirty="0"/>
              <a:t> </a:t>
            </a:r>
            <a:r>
              <a:rPr lang="en-US" altLang="ko-KR" dirty="0"/>
              <a:t>3.2~3.5</a:t>
            </a:r>
            <a:r>
              <a:rPr lang="ko-KR" altLang="en-US" dirty="0"/>
              <a:t>에서 종류별 세부적인 데이터 보관</a:t>
            </a:r>
            <a:r>
              <a:rPr lang="en-US" altLang="ko-KR" dirty="0"/>
              <a:t>, </a:t>
            </a:r>
            <a:r>
              <a:rPr lang="ko-KR" altLang="en-US" dirty="0"/>
              <a:t>처리 방안 등을 정의하고 있음</a:t>
            </a:r>
            <a:endParaRPr lang="ko-KR" alt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</a:t>
            </a:r>
            <a:r>
              <a:rPr lang="ko-KR" altLang="en-US" b="1" dirty="0"/>
              <a:t>카드소유자 중요 정보 처리 관련 </a:t>
            </a:r>
            <a:r>
              <a:rPr lang="en-US" altLang="ko-KR" b="1" dirty="0"/>
              <a:t>PCI-DSS </a:t>
            </a:r>
            <a:r>
              <a:rPr lang="ko-KR" altLang="en-US" b="1" dirty="0"/>
              <a:t>주요 요구사항</a:t>
            </a:r>
          </a:p>
        </p:txBody>
      </p:sp>
      <p:sp>
        <p:nvSpPr>
          <p:cNvPr id="8" name="TextBox 7"/>
          <p:cNvSpPr txBox="1"/>
          <p:nvPr/>
        </p:nvSpPr>
        <p:spPr bwMode="gray">
          <a:xfrm>
            <a:off x="204138" y="1609216"/>
            <a:ext cx="64346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52388" defTabSz="4572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Tx/>
              <a:buNone/>
              <a:tabLst/>
              <a:defRPr/>
            </a:pPr>
            <a:r>
              <a:rPr kumimoji="0" lang="ko-KR" altLang="en-US" sz="1400" b="1" i="0" u="none" kern="0" cap="none" spc="0" normalizeH="0" baseline="0" noProof="0" dirty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계정 데이터 보관</a:t>
            </a:r>
            <a:r>
              <a:rPr kumimoji="0" lang="en-US" altLang="ko-KR" sz="1400" b="1" i="0" u="none" kern="0" cap="none" spc="0" normalizeH="0" baseline="0" noProof="0" dirty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·</a:t>
            </a:r>
            <a:r>
              <a:rPr kumimoji="0" lang="ko-KR" altLang="en-US" sz="1400" b="1" i="0" u="none" kern="0" cap="none" spc="0" normalizeH="0" baseline="0" noProof="0" dirty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처리 관련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PCI-DSS </a:t>
            </a:r>
            <a:r>
              <a:rPr kumimoji="0" lang="ko-KR" altLang="en-US" sz="1400" b="1" i="0" u="none" strike="noStrike" kern="0" cap="none" spc="0" normalizeH="0" baseline="0" noProof="0" dirty="0">
                <a:ln>
                  <a:solidFill>
                    <a:srgbClr val="7F7E8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</a:rPr>
              <a:t>요구사항</a:t>
            </a: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gray">
          <a:xfrm>
            <a:off x="272258" y="1897248"/>
            <a:ext cx="6192000" cy="0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320278-9B46-4102-AA8A-6EEC9911BF50}"/>
              </a:ext>
            </a:extLst>
          </p:cNvPr>
          <p:cNvGrpSpPr/>
          <p:nvPr/>
        </p:nvGrpSpPr>
        <p:grpSpPr>
          <a:xfrm>
            <a:off x="7007926" y="2082800"/>
            <a:ext cx="2661537" cy="1891061"/>
            <a:chOff x="7007926" y="2020539"/>
            <a:chExt cx="2661537" cy="18910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AA938A6-1C8F-48F4-8790-319815F72B23}"/>
                </a:ext>
              </a:extLst>
            </p:cNvPr>
            <p:cNvSpPr txBox="1"/>
            <p:nvPr/>
          </p:nvSpPr>
          <p:spPr>
            <a:xfrm>
              <a:off x="7007926" y="2020539"/>
              <a:ext cx="2661537" cy="1891061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144000" tIns="144000" rIns="144000" bIns="14400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카드번호</a:t>
              </a:r>
              <a:r>
                <a:rPr lang="en-US" altLang="ko-KR" sz="1200" b="1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(PAN)</a:t>
              </a:r>
              <a:r>
                <a:rPr lang="en-US" altLang="ko-KR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(</a:t>
              </a:r>
              <a:r>
                <a:rPr lang="ko-KR" altLang="en-US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요구사항 </a:t>
              </a:r>
              <a:r>
                <a:rPr lang="en-US" altLang="ko-KR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3.4)</a:t>
              </a:r>
              <a:endParaRPr kumimoji="0" lang="en-US" altLang="ko-KR" sz="1200" b="0" i="0" u="none" strike="noStrike" kern="0" cap="none" spc="0" normalizeH="0" baseline="0" noProof="0" dirty="0">
                <a:ln>
                  <a:solidFill>
                    <a:sysClr val="window" lastClr="FFFFFF">
                      <a:lumMod val="6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sym typeface="Wingdings" pitchFamily="2" charset="2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172908-1E0F-444B-B443-14B5EAFC6A6F}"/>
                </a:ext>
              </a:extLst>
            </p:cNvPr>
            <p:cNvGrpSpPr/>
            <p:nvPr/>
          </p:nvGrpSpPr>
          <p:grpSpPr>
            <a:xfrm>
              <a:off x="7081561" y="2518197"/>
              <a:ext cx="2514267" cy="1206345"/>
              <a:chOff x="7063701" y="2518197"/>
              <a:chExt cx="2514267" cy="1206345"/>
            </a:xfrm>
          </p:grpSpPr>
          <p:sp>
            <p:nvSpPr>
              <p:cNvPr id="87" name="AutoShape 29">
                <a:extLst>
                  <a:ext uri="{FF2B5EF4-FFF2-40B4-BE49-F238E27FC236}">
                    <a16:creationId xmlns:a16="http://schemas.microsoft.com/office/drawing/2014/main" id="{867B3E61-539C-4A5D-8BA5-4F56A6861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3701" y="2518197"/>
                <a:ext cx="285196" cy="1206344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noFill/>
              </a:ln>
            </p:spPr>
            <p:txBody>
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latinLnBrk="0" hangingPunct="0">
                  <a:lnSpc>
                    <a:spcPct val="120000"/>
                  </a:lnSpc>
                </a:pPr>
                <a:r>
                  <a:rPr lang="ko-KR" altLang="en-US" sz="1100" b="1" kern="0" spc="-100" dirty="0">
                    <a:ln>
                      <a:solidFill>
                        <a:srgbClr val="41414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맑은 고딕"/>
                    <a:ea typeface="맑은 고딕"/>
                  </a:rPr>
                  <a:t>원</a:t>
                </a:r>
                <a:endParaRPr lang="en-US" altLang="ko-KR" sz="1100" b="1" kern="0" spc="-100" dirty="0">
                  <a:ln>
                    <a:solidFill>
                      <a:srgbClr val="41414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  <a:p>
                <a:pPr algn="ctr" eaLnBrk="0" latinLnBrk="0" hangingPunct="0">
                  <a:lnSpc>
                    <a:spcPct val="120000"/>
                  </a:lnSpc>
                </a:pPr>
                <a:r>
                  <a:rPr lang="ko-KR" altLang="en-US" sz="1100" b="1" kern="0" spc="-100" dirty="0">
                    <a:ln>
                      <a:solidFill>
                        <a:srgbClr val="41414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맑은 고딕"/>
                    <a:ea typeface="맑은 고딕"/>
                  </a:rPr>
                  <a:t>칙</a:t>
                </a:r>
                <a:endParaRPr lang="en-US" altLang="ko-KR" sz="1100" b="1" kern="0" spc="-100" dirty="0">
                  <a:ln>
                    <a:solidFill>
                      <a:srgbClr val="41414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88" name="AutoShape 29">
                <a:extLst>
                  <a:ext uri="{FF2B5EF4-FFF2-40B4-BE49-F238E27FC236}">
                    <a16:creationId xmlns:a16="http://schemas.microsoft.com/office/drawing/2014/main" id="{BECC11FE-F37B-47EB-B0EE-C45ECABEE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8898" y="2518198"/>
                <a:ext cx="2229070" cy="1206344"/>
              </a:xfrm>
              <a:prstGeom prst="rect">
                <a:avLst/>
              </a:prstGeom>
              <a:solidFill>
                <a:sysClr val="window" lastClr="FFFFFF"/>
              </a:solidFill>
              <a:ln w="12700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lIns="72000" tIns="72000" rIns="72000" bIns="72000" anchor="ctr"/>
              <a:lstStyle/>
              <a:p>
                <a:pPr marL="173038" marR="0" lvl="0" indent="-173038" defTabSz="91440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646464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PAN 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조회는 업무상 사전 정의된 최소 자릿수로 제한</a:t>
                </a:r>
                <a:endParaRPr lang="en-US" altLang="ko-KR" sz="11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  <a:p>
                <a:pPr marL="173038" marR="0" lvl="0" indent="-173038" defTabSz="91440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646464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원격 액세스 시</a:t>
                </a: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권한이 없는 사용자는 </a:t>
                </a: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PAN 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복사</a:t>
                </a: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/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이동 불가</a:t>
                </a:r>
                <a:endParaRPr lang="en-US" altLang="ko-KR" sz="11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CA161E-27EE-4268-8E76-B9712D2317E9}"/>
              </a:ext>
            </a:extLst>
          </p:cNvPr>
          <p:cNvGrpSpPr/>
          <p:nvPr/>
        </p:nvGrpSpPr>
        <p:grpSpPr>
          <a:xfrm>
            <a:off x="7007926" y="4525613"/>
            <a:ext cx="2661537" cy="1891061"/>
            <a:chOff x="7007926" y="4256675"/>
            <a:chExt cx="2661537" cy="189106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B841ED7-0EF6-4B08-A3D9-32F4DD50E39B}"/>
                </a:ext>
              </a:extLst>
            </p:cNvPr>
            <p:cNvSpPr txBox="1"/>
            <p:nvPr/>
          </p:nvSpPr>
          <p:spPr>
            <a:xfrm>
              <a:off x="7007926" y="4256675"/>
              <a:ext cx="2661537" cy="1891061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144000" tIns="144000" rIns="144000" bIns="14400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카드번호</a:t>
              </a:r>
              <a:r>
                <a:rPr lang="en-US" altLang="ko-KR" sz="1200" b="1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(PAN)</a:t>
              </a:r>
              <a:r>
                <a:rPr lang="en-US" altLang="ko-KR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(</a:t>
              </a:r>
              <a:r>
                <a:rPr lang="ko-KR" altLang="en-US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요구사항 </a:t>
              </a:r>
              <a:r>
                <a:rPr lang="en-US" altLang="ko-KR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3.5)</a:t>
              </a:r>
              <a:endParaRPr kumimoji="0" lang="en-US" altLang="ko-KR" sz="1200" b="0" i="0" u="none" strike="noStrike" kern="0" cap="none" spc="0" normalizeH="0" baseline="0" noProof="0" dirty="0">
                <a:ln>
                  <a:solidFill>
                    <a:sysClr val="window" lastClr="FFFFFF">
                      <a:lumMod val="6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sym typeface="Wingdings" pitchFamily="2" charset="2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F6B51FC-91AF-4707-870E-EF3D0BCD892B}"/>
                </a:ext>
              </a:extLst>
            </p:cNvPr>
            <p:cNvGrpSpPr/>
            <p:nvPr/>
          </p:nvGrpSpPr>
          <p:grpSpPr>
            <a:xfrm>
              <a:off x="7081561" y="4754332"/>
              <a:ext cx="2514267" cy="1258258"/>
              <a:chOff x="7063701" y="4754332"/>
              <a:chExt cx="2514267" cy="1258258"/>
            </a:xfrm>
          </p:grpSpPr>
          <p:sp>
            <p:nvSpPr>
              <p:cNvPr id="108" name="AutoShape 29">
                <a:extLst>
                  <a:ext uri="{FF2B5EF4-FFF2-40B4-BE49-F238E27FC236}">
                    <a16:creationId xmlns:a16="http://schemas.microsoft.com/office/drawing/2014/main" id="{CAECB726-C269-4DED-976A-B009D5EEE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3701" y="4754332"/>
                <a:ext cx="285196" cy="125825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noFill/>
              </a:ln>
            </p:spPr>
            <p:txBody>
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latinLnBrk="0" hangingPunct="0">
                  <a:lnSpc>
                    <a:spcPct val="120000"/>
                  </a:lnSpc>
                </a:pPr>
                <a:r>
                  <a:rPr lang="ko-KR" altLang="en-US" sz="1100" b="1" kern="0" spc="-100" dirty="0">
                    <a:ln>
                      <a:solidFill>
                        <a:srgbClr val="41414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맑은 고딕"/>
                    <a:ea typeface="맑은 고딕"/>
                  </a:rPr>
                  <a:t>원</a:t>
                </a:r>
                <a:endParaRPr lang="en-US" altLang="ko-KR" sz="1100" b="1" kern="0" spc="-100" dirty="0">
                  <a:ln>
                    <a:solidFill>
                      <a:srgbClr val="41414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  <a:p>
                <a:pPr algn="ctr" eaLnBrk="0" latinLnBrk="0" hangingPunct="0">
                  <a:lnSpc>
                    <a:spcPct val="120000"/>
                  </a:lnSpc>
                </a:pPr>
                <a:r>
                  <a:rPr lang="ko-KR" altLang="en-US" sz="1100" b="1" kern="0" spc="-100" dirty="0">
                    <a:ln>
                      <a:solidFill>
                        <a:srgbClr val="41414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맑은 고딕"/>
                    <a:ea typeface="맑은 고딕"/>
                  </a:rPr>
                  <a:t>칙</a:t>
                </a:r>
                <a:endParaRPr lang="en-US" altLang="ko-KR" sz="1100" b="1" kern="0" spc="-100" dirty="0">
                  <a:ln>
                    <a:solidFill>
                      <a:srgbClr val="41414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09" name="AutoShape 29">
                <a:extLst>
                  <a:ext uri="{FF2B5EF4-FFF2-40B4-BE49-F238E27FC236}">
                    <a16:creationId xmlns:a16="http://schemas.microsoft.com/office/drawing/2014/main" id="{5B5FC6F4-A5D1-4F3A-84D3-5EAE53D9D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8898" y="4754333"/>
                <a:ext cx="2229070" cy="1258257"/>
              </a:xfrm>
              <a:prstGeom prst="rect">
                <a:avLst/>
              </a:prstGeom>
              <a:solidFill>
                <a:sysClr val="window" lastClr="FFFFFF"/>
              </a:solidFill>
              <a:ln w="12700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lIns="72000" tIns="72000" rIns="72000" bIns="72000" anchor="ctr"/>
              <a:lstStyle/>
              <a:p>
                <a:pPr marL="173038" marR="0" lvl="0" indent="-173038" defTabSz="91440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646464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PAN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은 저장 매체 상 </a:t>
                </a:r>
                <a:r>
                  <a:rPr lang="ko-KR" altLang="en-US" sz="1100" kern="0" dirty="0" err="1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평문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 조회 불가</a:t>
                </a: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(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처리 필요</a:t>
                </a: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)</a:t>
                </a:r>
              </a:p>
            </p:txBody>
          </p:sp>
        </p:grpSp>
      </p:grpSp>
      <p:sp>
        <p:nvSpPr>
          <p:cNvPr id="65" name="직사각형 33">
            <a:extLst>
              <a:ext uri="{FF2B5EF4-FFF2-40B4-BE49-F238E27FC236}">
                <a16:creationId xmlns:a16="http://schemas.microsoft.com/office/drawing/2014/main" id="{A9C1F3B5-13F4-458A-98B8-0FECE8B93019}"/>
              </a:ext>
            </a:extLst>
          </p:cNvPr>
          <p:cNvSpPr/>
          <p:nvPr/>
        </p:nvSpPr>
        <p:spPr>
          <a:xfrm>
            <a:off x="3267164" y="2082800"/>
            <a:ext cx="3371672" cy="4333874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9525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round/>
            <a:headEnd/>
            <a:tailEnd/>
          </a:ln>
        </p:spPr>
        <p:txBody>
          <a:bodyPr wrap="none" lIns="36000" tIns="108000" rIns="36000" bIns="3600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u="sng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itchFamily="50" charset="-127"/>
              </a:rPr>
              <a:t>요건</a:t>
            </a:r>
            <a:r>
              <a:rPr lang="en-US" altLang="ko-KR" sz="1200" b="1" u="sng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itchFamily="50" charset="-127"/>
              </a:rPr>
              <a:t>3.</a:t>
            </a:r>
            <a:r>
              <a:rPr lang="ko-KR" altLang="en-US" sz="1200" b="1" u="sng" kern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itchFamily="50" charset="-127"/>
              </a:rPr>
              <a:t> 저장된 계정 데이터 보호</a:t>
            </a:r>
            <a:endParaRPr kumimoji="0" lang="ko-KR" altLang="en-US" sz="1200" b="1" i="0" u="sng" strike="noStrike" kern="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</a:endParaRPr>
          </a:p>
        </p:txBody>
      </p:sp>
      <p:sp>
        <p:nvSpPr>
          <p:cNvPr id="36" name="Rectangle 184">
            <a:extLst>
              <a:ext uri="{FF2B5EF4-FFF2-40B4-BE49-F238E27FC236}">
                <a16:creationId xmlns:a16="http://schemas.microsoft.com/office/drawing/2014/main" id="{7368251A-078D-4198-B805-222C4B6B7ABC}"/>
              </a:ext>
            </a:extLst>
          </p:cNvPr>
          <p:cNvSpPr/>
          <p:nvPr/>
        </p:nvSpPr>
        <p:spPr>
          <a:xfrm>
            <a:off x="3348658" y="2524157"/>
            <a:ext cx="3208684" cy="434943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marL="216000" marR="0" lvl="0" indent="-468000" defTabSz="914400" eaLnBrk="1" fontAlgn="base" latinLnBrk="0" hangingPunct="1">
              <a:lnSpc>
                <a:spcPct val="100000"/>
              </a:lnSpc>
              <a:spcAft>
                <a:spcPct val="0"/>
              </a:spcAft>
              <a:buSzPct val="100000"/>
              <a:tabLst/>
              <a:defRPr/>
            </a:pP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3.1 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보관된 계정 데이터의 보호 절차 및 체계를 정의하고 이해합니다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.</a:t>
            </a:r>
            <a:endParaRPr kumimoji="0" lang="ko-KR" altLang="en-US" sz="1100" b="1" u="none" strike="noStrike" kern="0" cap="none" spc="-50" normalizeH="0" noProof="0" dirty="0">
              <a:ln>
                <a:solidFill>
                  <a:schemeClr val="bg1">
                    <a:alpha val="0"/>
                  </a:schemeClr>
                </a:solidFill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40" name="Rectangle 184">
            <a:extLst>
              <a:ext uri="{FF2B5EF4-FFF2-40B4-BE49-F238E27FC236}">
                <a16:creationId xmlns:a16="http://schemas.microsoft.com/office/drawing/2014/main" id="{8416B8F3-02CB-4278-AF51-E941DCCD7245}"/>
              </a:ext>
            </a:extLst>
          </p:cNvPr>
          <p:cNvSpPr/>
          <p:nvPr/>
        </p:nvSpPr>
        <p:spPr>
          <a:xfrm>
            <a:off x="3348658" y="3066967"/>
            <a:ext cx="3208684" cy="434943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marL="252000" indent="-540000" fontAlgn="base" latinLnBrk="0">
              <a:spcAft>
                <a:spcPct val="0"/>
              </a:spcAft>
              <a:buSzPct val="100000"/>
            </a:pPr>
            <a:r>
              <a:rPr lang="en-US" altLang="ko-KR" sz="1100" b="1" kern="0" spc="-5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3.2 </a:t>
            </a:r>
            <a:r>
              <a:rPr lang="ko-KR" altLang="en-US" sz="1100" b="1" kern="0" spc="-5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계정 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데이터의 보관은 최소한으로 유지합니다</a:t>
            </a:r>
            <a:r>
              <a:rPr lang="en-US" altLang="ko-KR" sz="1100" b="1" kern="0" spc="-5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100" b="1" kern="0" spc="-5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1" name="Rectangle 184">
            <a:extLst>
              <a:ext uri="{FF2B5EF4-FFF2-40B4-BE49-F238E27FC236}">
                <a16:creationId xmlns:a16="http://schemas.microsoft.com/office/drawing/2014/main" id="{C6F3F7B9-7F6C-47B9-B9D2-072DE4BBC761}"/>
              </a:ext>
            </a:extLst>
          </p:cNvPr>
          <p:cNvSpPr/>
          <p:nvPr/>
        </p:nvSpPr>
        <p:spPr>
          <a:xfrm>
            <a:off x="3348658" y="3609777"/>
            <a:ext cx="3208684" cy="434943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marL="216000" indent="-468000" fontAlgn="base" latinLnBrk="0">
              <a:spcAft>
                <a:spcPct val="0"/>
              </a:spcAft>
              <a:buSzPct val="100000"/>
            </a:pP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3.3 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민감 인증 정보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(SAD)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는 승인 후에는 보관되지 않습니다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100" b="1" kern="0" spc="-5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2" name="Rectangle 184">
            <a:extLst>
              <a:ext uri="{FF2B5EF4-FFF2-40B4-BE49-F238E27FC236}">
                <a16:creationId xmlns:a16="http://schemas.microsoft.com/office/drawing/2014/main" id="{259910DB-E772-4452-9588-F30FC685B1B0}"/>
              </a:ext>
            </a:extLst>
          </p:cNvPr>
          <p:cNvSpPr/>
          <p:nvPr/>
        </p:nvSpPr>
        <p:spPr>
          <a:xfrm>
            <a:off x="3348658" y="4152587"/>
            <a:ext cx="3208684" cy="434943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marL="216000" indent="-468000" fontAlgn="base" latinLnBrk="0">
              <a:spcAft>
                <a:spcPct val="0"/>
              </a:spcAft>
              <a:buSzPct val="100000"/>
            </a:pP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3.4 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카드번호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(PAN) 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전체 조회 및 카드번호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(PAN) 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복사 기능이 제한됩니다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100" b="1" kern="0" spc="-5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3" name="Rectangle 184">
            <a:extLst>
              <a:ext uri="{FF2B5EF4-FFF2-40B4-BE49-F238E27FC236}">
                <a16:creationId xmlns:a16="http://schemas.microsoft.com/office/drawing/2014/main" id="{98CBC827-60C8-40F4-9215-76D9D3D8E8FE}"/>
              </a:ext>
            </a:extLst>
          </p:cNvPr>
          <p:cNvSpPr/>
          <p:nvPr/>
        </p:nvSpPr>
        <p:spPr>
          <a:xfrm>
            <a:off x="3348658" y="4695397"/>
            <a:ext cx="3208684" cy="434943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marL="216000" indent="-468000" fontAlgn="base" latinLnBrk="0">
              <a:spcAft>
                <a:spcPct val="0"/>
              </a:spcAft>
              <a:buSzPct val="100000"/>
            </a:pPr>
            <a:r>
              <a:rPr lang="en-US" altLang="ko-KR" sz="1100" b="1" kern="0" spc="-5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3.5 </a:t>
            </a:r>
            <a:r>
              <a:rPr lang="ko-KR" altLang="en-US" sz="1100" b="1" kern="0" spc="-5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카드번호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(PAN)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는 보관장소와 무관하게 </a:t>
            </a:r>
            <a:r>
              <a:rPr lang="ko-KR" altLang="en-US" sz="1100" b="1" kern="0" spc="-5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보안이 유지됩니다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100" b="1" kern="0" spc="-5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4" name="Rectangle 184">
            <a:extLst>
              <a:ext uri="{FF2B5EF4-FFF2-40B4-BE49-F238E27FC236}">
                <a16:creationId xmlns:a16="http://schemas.microsoft.com/office/drawing/2014/main" id="{20322367-DF0B-4D97-9237-589272A42B32}"/>
              </a:ext>
            </a:extLst>
          </p:cNvPr>
          <p:cNvSpPr/>
          <p:nvPr/>
        </p:nvSpPr>
        <p:spPr>
          <a:xfrm>
            <a:off x="3348658" y="5238207"/>
            <a:ext cx="3208684" cy="434943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marL="252000" indent="-540000" fontAlgn="base" latinLnBrk="0">
              <a:spcAft>
                <a:spcPct val="0"/>
              </a:spcAft>
              <a:buSzPct val="100000"/>
            </a:pPr>
            <a:r>
              <a:rPr lang="en-US" altLang="ko-KR" sz="1100" b="1" kern="0" spc="-5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3.6 </a:t>
            </a:r>
            <a:r>
              <a:rPr lang="ko-KR" altLang="en-US" sz="1100" b="1" kern="0" spc="-5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보관된 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계정 데이터의 암호화 키를 보호합니다</a:t>
            </a:r>
            <a:r>
              <a:rPr lang="en-US" altLang="ko-KR" sz="1100" b="1" kern="0" spc="-5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100" b="1" kern="0" spc="-5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5" name="Rectangle 184">
            <a:extLst>
              <a:ext uri="{FF2B5EF4-FFF2-40B4-BE49-F238E27FC236}">
                <a16:creationId xmlns:a16="http://schemas.microsoft.com/office/drawing/2014/main" id="{1F6852BB-3F9E-45BA-9AA3-24A6A11ADF49}"/>
              </a:ext>
            </a:extLst>
          </p:cNvPr>
          <p:cNvSpPr/>
          <p:nvPr/>
        </p:nvSpPr>
        <p:spPr>
          <a:xfrm>
            <a:off x="3348658" y="5781016"/>
            <a:ext cx="3208684" cy="564382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marL="216000" indent="-468000" fontAlgn="base" latinLnBrk="0">
              <a:spcAft>
                <a:spcPct val="0"/>
              </a:spcAft>
              <a:buSzPct val="100000"/>
            </a:pP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3.7 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보관된 계정 데이터를 암호화할 경우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암호화 키의 전 생애주기를 포함하는 키 관리 절차를 정의하고 실행합니다</a:t>
            </a:r>
            <a:r>
              <a:rPr lang="en-US" altLang="ko-KR" sz="1100" b="1" kern="0" spc="-5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n-ea"/>
              </a:rPr>
              <a:t>.</a:t>
            </a:r>
            <a:endParaRPr lang="ko-KR" altLang="en-US" sz="1100" b="1" kern="0" spc="-50" dirty="0">
              <a:ln>
                <a:solidFill>
                  <a:schemeClr val="bg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E54D5A-EF88-47CB-8468-DF99E3F0950A}"/>
              </a:ext>
            </a:extLst>
          </p:cNvPr>
          <p:cNvSpPr/>
          <p:nvPr/>
        </p:nvSpPr>
        <p:spPr>
          <a:xfrm>
            <a:off x="3348658" y="3066967"/>
            <a:ext cx="3208684" cy="2063373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txBody>
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lnSpc>
                <a:spcPct val="120000"/>
              </a:lnSpc>
            </a:pPr>
            <a:endParaRPr lang="ko-KR" altLang="en-US" sz="1200" dirty="0">
              <a:latin typeface="+mn-ea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DF0485-1630-42C2-9179-977DB4064376}"/>
              </a:ext>
            </a:extLst>
          </p:cNvPr>
          <p:cNvGrpSpPr/>
          <p:nvPr/>
        </p:nvGrpSpPr>
        <p:grpSpPr>
          <a:xfrm>
            <a:off x="272258" y="2082800"/>
            <a:ext cx="2661537" cy="1891061"/>
            <a:chOff x="272258" y="2020539"/>
            <a:chExt cx="2661537" cy="1891061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9EF588C-E778-48A4-8A26-97452F67C46A}"/>
                </a:ext>
              </a:extLst>
            </p:cNvPr>
            <p:cNvSpPr txBox="1"/>
            <p:nvPr/>
          </p:nvSpPr>
          <p:spPr>
            <a:xfrm>
              <a:off x="272258" y="2020539"/>
              <a:ext cx="2661537" cy="1891061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144000" tIns="144000" rIns="144000" bIns="14400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strike="noStrike" kern="0" cap="none" spc="0" normalizeH="0" baseline="0" noProof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itchFamily="50" charset="-127"/>
                </a:rPr>
                <a:t>계정 데이터</a:t>
              </a:r>
              <a:r>
                <a:rPr lang="en-US" altLang="ko-KR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(</a:t>
              </a:r>
              <a:r>
                <a:rPr lang="ko-KR" altLang="en-US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요구사항 </a:t>
              </a:r>
              <a:r>
                <a:rPr lang="en-US" altLang="ko-KR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3.2)</a:t>
              </a:r>
              <a:endParaRPr kumimoji="0" lang="en-US" altLang="ko-KR" sz="1200" b="0" i="0" u="none" strike="noStrike" kern="0" cap="none" spc="0" normalizeH="0" baseline="0" noProof="0" dirty="0">
                <a:ln>
                  <a:solidFill>
                    <a:sysClr val="window" lastClr="FFFFFF">
                      <a:lumMod val="6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sym typeface="Wingdings" pitchFamily="2" charset="2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071008-DA68-4BC4-9363-80064E08E74E}"/>
                </a:ext>
              </a:extLst>
            </p:cNvPr>
            <p:cNvGrpSpPr/>
            <p:nvPr/>
          </p:nvGrpSpPr>
          <p:grpSpPr>
            <a:xfrm>
              <a:off x="345893" y="2528888"/>
              <a:ext cx="2514267" cy="1236101"/>
              <a:chOff x="328033" y="2528888"/>
              <a:chExt cx="2514267" cy="1236101"/>
            </a:xfrm>
          </p:grpSpPr>
          <p:sp>
            <p:nvSpPr>
              <p:cNvPr id="96" name="AutoShape 29">
                <a:extLst>
                  <a:ext uri="{FF2B5EF4-FFF2-40B4-BE49-F238E27FC236}">
                    <a16:creationId xmlns:a16="http://schemas.microsoft.com/office/drawing/2014/main" id="{33BCC9D5-C890-4246-ABA8-CBB2C83D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33" y="2528889"/>
                <a:ext cx="285196" cy="1236100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noFill/>
              </a:ln>
            </p:spPr>
            <p:txBody>
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latinLnBrk="0" hangingPunct="0">
                  <a:lnSpc>
                    <a:spcPct val="120000"/>
                  </a:lnSpc>
                </a:pPr>
                <a:r>
                  <a:rPr lang="ko-KR" altLang="en-US" sz="1100" b="1" kern="0" spc="-100" dirty="0">
                    <a:ln>
                      <a:solidFill>
                        <a:srgbClr val="41414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맑은 고딕"/>
                    <a:ea typeface="맑은 고딕"/>
                  </a:rPr>
                  <a:t>원</a:t>
                </a:r>
                <a:endParaRPr lang="en-US" altLang="ko-KR" sz="1100" b="1" kern="0" spc="-100" dirty="0">
                  <a:ln>
                    <a:solidFill>
                      <a:srgbClr val="41414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  <a:p>
                <a:pPr algn="ctr" eaLnBrk="0" latinLnBrk="0" hangingPunct="0">
                  <a:lnSpc>
                    <a:spcPct val="120000"/>
                  </a:lnSpc>
                </a:pPr>
                <a:r>
                  <a:rPr lang="ko-KR" altLang="en-US" sz="1100" b="1" kern="0" spc="-100" dirty="0">
                    <a:ln>
                      <a:solidFill>
                        <a:srgbClr val="41414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맑은 고딕"/>
                    <a:ea typeface="맑은 고딕"/>
                  </a:rPr>
                  <a:t>칙</a:t>
                </a:r>
                <a:endParaRPr lang="en-US" altLang="ko-KR" sz="1100" b="1" kern="0" spc="-100" dirty="0">
                  <a:ln>
                    <a:solidFill>
                      <a:srgbClr val="41414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97" name="AutoShape 29">
                <a:extLst>
                  <a:ext uri="{FF2B5EF4-FFF2-40B4-BE49-F238E27FC236}">
                    <a16:creationId xmlns:a16="http://schemas.microsoft.com/office/drawing/2014/main" id="{7508EC8C-4274-47F7-9525-D46E10823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30" y="2528888"/>
                <a:ext cx="2229070" cy="1236100"/>
              </a:xfrm>
              <a:prstGeom prst="rect">
                <a:avLst/>
              </a:prstGeom>
              <a:solidFill>
                <a:sysClr val="window" lastClr="FFFFFF"/>
              </a:solidFill>
              <a:ln w="12700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lIns="72000" tIns="72000" rIns="72000" bIns="72000" anchor="ctr"/>
              <a:lstStyle/>
              <a:p>
                <a:pPr marL="173038" marR="0" lvl="0" indent="-173038" defTabSz="91440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646464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계정 데이터 보관 최소화</a:t>
                </a:r>
                <a:endParaRPr lang="en-US" altLang="ko-KR" sz="11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  <a:p>
                <a:pPr marL="173038" marR="0" lvl="0" indent="-173038" defTabSz="91440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646464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필요한 상황에 한해</a:t>
                </a: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,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 최소 기간 보관</a:t>
                </a:r>
                <a:endParaRPr lang="en-US" altLang="ko-KR" sz="11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  <a:p>
                <a:pPr marL="173038" marR="0" lvl="0" indent="-173038" defTabSz="91440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646464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더 이상 필요하지 않은 경우 안전하게 삭제 또는 복구 불가능</a:t>
                </a: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 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처리</a:t>
                </a:r>
                <a:endParaRPr lang="en-US" altLang="ko-KR" sz="11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5D5B56-AF8B-4C70-8CF1-FB31EDB4445A}"/>
              </a:ext>
            </a:extLst>
          </p:cNvPr>
          <p:cNvGrpSpPr/>
          <p:nvPr/>
        </p:nvGrpSpPr>
        <p:grpSpPr>
          <a:xfrm>
            <a:off x="272258" y="4525613"/>
            <a:ext cx="2661537" cy="1891061"/>
            <a:chOff x="272258" y="4395484"/>
            <a:chExt cx="2661537" cy="189106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F49ACDB-8397-4B1C-A2D5-5CE3D28C2FA1}"/>
                </a:ext>
              </a:extLst>
            </p:cNvPr>
            <p:cNvSpPr txBox="1"/>
            <p:nvPr/>
          </p:nvSpPr>
          <p:spPr>
            <a:xfrm>
              <a:off x="272258" y="4395484"/>
              <a:ext cx="2661537" cy="1891061"/>
            </a:xfrm>
            <a:prstGeom prst="rect">
              <a:avLst/>
            </a:prstGeom>
            <a:solidFill>
              <a:sysClr val="window" lastClr="FFFFFF"/>
            </a:solidFill>
            <a:ln w="12700">
              <a:solidFill>
                <a:sysClr val="window" lastClr="FFFFFF">
                  <a:lumMod val="65000"/>
                </a:sysClr>
              </a:solidFill>
            </a:ln>
          </p:spPr>
          <p:txBody>
            <a:bodyPr wrap="square" lIns="144000" tIns="144000" rIns="144000" bIns="144000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b="1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민감 인증 정보</a:t>
              </a:r>
              <a:r>
                <a:rPr lang="en-US" altLang="ko-KR" sz="1200" b="1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(SAD)</a:t>
              </a:r>
              <a:r>
                <a:rPr lang="en-US" altLang="ko-KR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(</a:t>
              </a:r>
              <a:r>
                <a:rPr lang="ko-KR" altLang="en-US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요구사항 </a:t>
              </a:r>
              <a:r>
                <a:rPr lang="en-US" altLang="ko-KR" sz="1200" kern="0" dirty="0">
                  <a:ln>
                    <a:solidFill>
                      <a:sysClr val="window" lastClr="FFFFFF">
                        <a:lumMod val="65000"/>
                        <a:alpha val="0"/>
                      </a:sysClr>
                    </a:solidFill>
                  </a:ln>
                  <a:solidFill>
                    <a:prstClr val="black"/>
                  </a:solidFill>
                  <a:latin typeface="맑은 고딕" pitchFamily="50" charset="-127"/>
                </a:rPr>
                <a:t>3.3)</a:t>
              </a:r>
              <a:endParaRPr kumimoji="0" lang="en-US" altLang="ko-KR" sz="1200" b="0" i="0" u="none" strike="noStrike" kern="0" cap="none" spc="0" normalizeH="0" baseline="0" noProof="0" dirty="0">
                <a:ln>
                  <a:solidFill>
                    <a:sysClr val="window" lastClr="FFFFFF">
                      <a:lumMod val="6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sym typeface="Wingdings" pitchFamily="2" charset="2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7BCB287-0288-4CD9-8B99-6C180AEE8934}"/>
                </a:ext>
              </a:extLst>
            </p:cNvPr>
            <p:cNvGrpSpPr/>
            <p:nvPr/>
          </p:nvGrpSpPr>
          <p:grpSpPr>
            <a:xfrm>
              <a:off x="345893" y="4893143"/>
              <a:ext cx="2514267" cy="1258258"/>
              <a:chOff x="328033" y="4754333"/>
              <a:chExt cx="2514267" cy="1258258"/>
            </a:xfrm>
          </p:grpSpPr>
          <p:sp>
            <p:nvSpPr>
              <p:cNvPr id="114" name="AutoShape 29">
                <a:extLst>
                  <a:ext uri="{FF2B5EF4-FFF2-40B4-BE49-F238E27FC236}">
                    <a16:creationId xmlns:a16="http://schemas.microsoft.com/office/drawing/2014/main" id="{53B05410-5FFD-411D-95EB-138DF11BE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033" y="4754333"/>
                <a:ext cx="285196" cy="1258257"/>
              </a:xfrm>
              <a:prstGeom prst="roundRect">
                <a:avLst>
                  <a:gd name="adj" fmla="val 0"/>
                </a:avLst>
              </a:prstGeom>
              <a:solidFill>
                <a:schemeClr val="accent1">
                  <a:lumMod val="50000"/>
                </a:schemeClr>
              </a:solidFill>
              <a:ln w="6350">
                <a:noFill/>
              </a:ln>
            </p:spPr>
            <p:txBody>
        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latinLnBrk="0" hangingPunct="0">
                  <a:lnSpc>
                    <a:spcPct val="120000"/>
                  </a:lnSpc>
                </a:pPr>
                <a:r>
                  <a:rPr lang="ko-KR" altLang="en-US" sz="1100" b="1" kern="0" spc="-100" dirty="0">
                    <a:ln>
                      <a:solidFill>
                        <a:srgbClr val="41414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맑은 고딕"/>
                    <a:ea typeface="맑은 고딕"/>
                  </a:rPr>
                  <a:t>원</a:t>
                </a:r>
                <a:endParaRPr lang="en-US" altLang="ko-KR" sz="1100" b="1" kern="0" spc="-100" dirty="0">
                  <a:ln>
                    <a:solidFill>
                      <a:srgbClr val="41414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  <a:p>
                <a:pPr algn="ctr" eaLnBrk="0" latinLnBrk="0" hangingPunct="0">
                  <a:lnSpc>
                    <a:spcPct val="120000"/>
                  </a:lnSpc>
                </a:pPr>
                <a:r>
                  <a:rPr lang="ko-KR" altLang="en-US" sz="1100" b="1" kern="0" spc="-100" dirty="0">
                    <a:ln>
                      <a:solidFill>
                        <a:srgbClr val="414141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맑은 고딕"/>
                    <a:ea typeface="맑은 고딕"/>
                  </a:rPr>
                  <a:t>칙</a:t>
                </a:r>
                <a:endParaRPr lang="en-US" altLang="ko-KR" sz="1100" b="1" kern="0" spc="-100" dirty="0">
                  <a:ln>
                    <a:solidFill>
                      <a:srgbClr val="414141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endParaRPr>
              </a:p>
            </p:txBody>
          </p:sp>
          <p:sp>
            <p:nvSpPr>
              <p:cNvPr id="115" name="AutoShape 29">
                <a:extLst>
                  <a:ext uri="{FF2B5EF4-FFF2-40B4-BE49-F238E27FC236}">
                    <a16:creationId xmlns:a16="http://schemas.microsoft.com/office/drawing/2014/main" id="{00D1D558-56CB-46DD-B31D-16D3BA559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30" y="4754334"/>
                <a:ext cx="2229070" cy="1258257"/>
              </a:xfrm>
              <a:prstGeom prst="rect">
                <a:avLst/>
              </a:prstGeom>
              <a:solidFill>
                <a:sysClr val="window" lastClr="FFFFFF"/>
              </a:solidFill>
              <a:ln w="12700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lIns="72000" tIns="72000" rIns="72000" bIns="72000" anchor="ctr"/>
              <a:lstStyle/>
              <a:p>
                <a:pPr marL="173038" marR="0" lvl="0" indent="-173038" defTabSz="91440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646464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원칙적으로 결제 승인 후 </a:t>
                </a: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SAD 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보관 불가</a:t>
                </a:r>
                <a:endParaRPr lang="en-US" altLang="ko-KR" sz="11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  <a:p>
                <a:pPr marL="173038" marR="0" lvl="0" indent="-173038" defTabSz="91440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646464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카드발급사 등</a:t>
                </a:r>
                <a:r>
                  <a:rPr lang="en-US" altLang="ko-KR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, </a:t>
                </a: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카드 발급 기능 지원에 필요한 경우에 한해 보관 가능</a:t>
                </a:r>
                <a:endParaRPr lang="en-US" altLang="ko-KR" sz="11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  <a:p>
                <a:pPr marL="173038" marR="0" lvl="0" indent="-173038" defTabSz="914400" eaLnBrk="1" fontAlgn="base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rgbClr val="646464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ko-KR" altLang="en-US" sz="1100" kern="0" dirty="0">
                    <a:ln>
                      <a:solidFill>
                        <a:srgbClr val="4F81BD">
                          <a:lumMod val="75000"/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</a:rPr>
                  <a:t>암호화 및 보안 처리 필요</a:t>
                </a:r>
                <a:endParaRPr lang="en-US" altLang="ko-KR" sz="1100" kern="0" dirty="0">
                  <a:ln>
                    <a:solidFill>
                      <a:srgbClr val="4F81BD">
                        <a:lumMod val="75000"/>
                        <a:alpha val="0"/>
                      </a:srgbClr>
                    </a:solidFill>
                  </a:ln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B3151B-D2CC-4FA9-8D57-64E3F4A41A93}"/>
              </a:ext>
            </a:extLst>
          </p:cNvPr>
          <p:cNvGrpSpPr/>
          <p:nvPr/>
        </p:nvGrpSpPr>
        <p:grpSpPr>
          <a:xfrm>
            <a:off x="2933795" y="3028331"/>
            <a:ext cx="4074131" cy="2442813"/>
            <a:chOff x="2933795" y="3028331"/>
            <a:chExt cx="4074131" cy="244281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2C2850-0F8A-49B7-BE49-03012E0D0D8A}"/>
                </a:ext>
              </a:extLst>
            </p:cNvPr>
            <p:cNvCxnSpPr>
              <a:cxnSpLocks/>
              <a:endCxn id="83" idx="3"/>
            </p:cNvCxnSpPr>
            <p:nvPr/>
          </p:nvCxnSpPr>
          <p:spPr bwMode="auto">
            <a:xfrm flipH="1" flipV="1">
              <a:off x="2933795" y="3028331"/>
              <a:ext cx="414862" cy="256107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EB4CE5D-CF0D-4258-AB45-8501D6B04FAB}"/>
                </a:ext>
              </a:extLst>
            </p:cNvPr>
            <p:cNvCxnSpPr>
              <a:cxnSpLocks/>
              <a:stCxn id="41" idx="1"/>
              <a:endCxn id="99" idx="3"/>
            </p:cNvCxnSpPr>
            <p:nvPr/>
          </p:nvCxnSpPr>
          <p:spPr bwMode="auto">
            <a:xfrm flipH="1">
              <a:off x="2933795" y="3827249"/>
              <a:ext cx="414863" cy="164389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6EAD0FD-2934-4176-A846-1E33DA3F162E}"/>
                </a:ext>
              </a:extLst>
            </p:cNvPr>
            <p:cNvCxnSpPr>
              <a:cxnSpLocks/>
              <a:stCxn id="66" idx="1"/>
              <a:endCxn id="42" idx="3"/>
            </p:cNvCxnSpPr>
            <p:nvPr/>
          </p:nvCxnSpPr>
          <p:spPr bwMode="auto">
            <a:xfrm flipH="1">
              <a:off x="6557342" y="3028331"/>
              <a:ext cx="450584" cy="1341728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16F1029-B988-4E84-8B57-5978695FE318}"/>
                </a:ext>
              </a:extLst>
            </p:cNvPr>
            <p:cNvCxnSpPr>
              <a:cxnSpLocks/>
              <a:stCxn id="103" idx="1"/>
              <a:endCxn id="43" idx="3"/>
            </p:cNvCxnSpPr>
            <p:nvPr/>
          </p:nvCxnSpPr>
          <p:spPr bwMode="auto">
            <a:xfrm flipH="1" flipV="1">
              <a:off x="6557342" y="4912869"/>
              <a:ext cx="450584" cy="558275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15501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3050" y="851134"/>
            <a:ext cx="9359846" cy="334313"/>
          </a:xfrm>
        </p:spPr>
        <p:txBody>
          <a:bodyPr/>
          <a:lstStyle/>
          <a:p>
            <a:r>
              <a:rPr lang="en-US" altLang="ko-KR" sz="1600" dirty="0"/>
              <a:t>PCI-DSS</a:t>
            </a:r>
            <a:r>
              <a:rPr lang="ko-KR" altLang="en-US" dirty="0"/>
              <a:t> 요건</a:t>
            </a:r>
            <a:r>
              <a:rPr lang="en-US" altLang="ko-KR" dirty="0"/>
              <a:t>3.2</a:t>
            </a:r>
            <a:r>
              <a:rPr lang="ko-KR" altLang="en-US" dirty="0"/>
              <a:t>에서 계정 데이터</a:t>
            </a:r>
            <a:r>
              <a:rPr lang="en-US" altLang="ko-KR" dirty="0"/>
              <a:t> </a:t>
            </a:r>
            <a:r>
              <a:rPr lang="ko-KR" altLang="en-US" dirty="0"/>
              <a:t>보관 및 처리에 대하여 다음과 같이 정의하고 있음</a:t>
            </a:r>
            <a:endParaRPr lang="ko-KR" altLang="en-US" sz="1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vert="horz" wrap="none" lIns="0" tIns="0" rIns="0" bIns="0" anchor="ctr">
            <a:no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참고</a:t>
            </a:r>
            <a:r>
              <a:rPr lang="en-US" altLang="ko-KR" b="1" dirty="0"/>
              <a:t>] PCI-DSS </a:t>
            </a:r>
            <a:r>
              <a:rPr lang="ko-KR" altLang="en-US" dirty="0"/>
              <a:t>상세</a:t>
            </a:r>
            <a:r>
              <a:rPr lang="ko-KR" altLang="en-US" b="1" dirty="0"/>
              <a:t> 요구사항 </a:t>
            </a:r>
            <a:r>
              <a:rPr lang="en-US" altLang="ko-KR" b="1" dirty="0"/>
              <a:t>– </a:t>
            </a:r>
            <a:r>
              <a:rPr lang="ko-KR" altLang="en-US" b="1" dirty="0"/>
              <a:t>계정 데이터</a:t>
            </a:r>
          </a:p>
        </p:txBody>
      </p:sp>
      <p:grpSp>
        <p:nvGrpSpPr>
          <p:cNvPr id="15" name="Group 21">
            <a:extLst>
              <a:ext uri="{FF2B5EF4-FFF2-40B4-BE49-F238E27FC236}">
                <a16:creationId xmlns:a16="http://schemas.microsoft.com/office/drawing/2014/main" id="{C0E57568-C36C-43B1-839B-D61B3FB56711}"/>
              </a:ext>
            </a:extLst>
          </p:cNvPr>
          <p:cNvGrpSpPr/>
          <p:nvPr/>
        </p:nvGrpSpPr>
        <p:grpSpPr>
          <a:xfrm>
            <a:off x="1471961" y="1700808"/>
            <a:ext cx="8089551" cy="288264"/>
            <a:chOff x="6732825" y="946490"/>
            <a:chExt cx="2808000" cy="288264"/>
          </a:xfrm>
        </p:grpSpPr>
        <p:cxnSp>
          <p:nvCxnSpPr>
            <p:cNvPr id="16" name="Straight Connector 38">
              <a:extLst>
                <a:ext uri="{FF2B5EF4-FFF2-40B4-BE49-F238E27FC236}">
                  <a16:creationId xmlns:a16="http://schemas.microsoft.com/office/drawing/2014/main" id="{4191DFD5-BE29-44FE-B3E1-7018D139C4DC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C6F7BD-98D9-4601-8ED9-1E0E0201A517}"/>
                </a:ext>
              </a:extLst>
            </p:cNvPr>
            <p:cNvSpPr txBox="1"/>
            <p:nvPr/>
          </p:nvSpPr>
          <p:spPr bwMode="gray">
            <a:xfrm>
              <a:off x="7035559" y="946490"/>
              <a:ext cx="2227376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ko-KR" altLang="en-US" sz="1400" b="1" i="0" u="none" strike="noStrike" kern="0" cap="none" spc="0" normalizeH="0" baseline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요구사항 및 상세 내용</a:t>
              </a:r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B892E0C2-3DE7-4F53-87D6-8C95868CD6D5}"/>
              </a:ext>
            </a:extLst>
          </p:cNvPr>
          <p:cNvGrpSpPr/>
          <p:nvPr/>
        </p:nvGrpSpPr>
        <p:grpSpPr>
          <a:xfrm>
            <a:off x="344489" y="1691282"/>
            <a:ext cx="466399" cy="297790"/>
            <a:chOff x="6732825" y="936964"/>
            <a:chExt cx="2808000" cy="297790"/>
          </a:xfrm>
        </p:grpSpPr>
        <p:cxnSp>
          <p:nvCxnSpPr>
            <p:cNvPr id="9" name="Straight Connector 38">
              <a:extLst>
                <a:ext uri="{FF2B5EF4-FFF2-40B4-BE49-F238E27FC236}">
                  <a16:creationId xmlns:a16="http://schemas.microsoft.com/office/drawing/2014/main" id="{F593ACA7-F7D2-466E-AB0B-DF35CDADA251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76DB9-362E-42DD-996E-F86B9B1A4CD3}"/>
                </a:ext>
              </a:extLst>
            </p:cNvPr>
            <p:cNvSpPr txBox="1"/>
            <p:nvPr/>
          </p:nvSpPr>
          <p:spPr bwMode="gray">
            <a:xfrm>
              <a:off x="7719155" y="936964"/>
              <a:ext cx="860174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L3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grpSp>
        <p:nvGrpSpPr>
          <p:cNvPr id="29" name="Group 13">
            <a:extLst>
              <a:ext uri="{FF2B5EF4-FFF2-40B4-BE49-F238E27FC236}">
                <a16:creationId xmlns:a16="http://schemas.microsoft.com/office/drawing/2014/main" id="{1241FFB7-6C17-4D73-B5A5-63CBBC54D59A}"/>
              </a:ext>
            </a:extLst>
          </p:cNvPr>
          <p:cNvGrpSpPr/>
          <p:nvPr/>
        </p:nvGrpSpPr>
        <p:grpSpPr>
          <a:xfrm>
            <a:off x="908225" y="1691282"/>
            <a:ext cx="466399" cy="297790"/>
            <a:chOff x="6732825" y="936964"/>
            <a:chExt cx="2808000" cy="297790"/>
          </a:xfrm>
        </p:grpSpPr>
        <p:cxnSp>
          <p:nvCxnSpPr>
            <p:cNvPr id="30" name="Straight Connector 38">
              <a:extLst>
                <a:ext uri="{FF2B5EF4-FFF2-40B4-BE49-F238E27FC236}">
                  <a16:creationId xmlns:a16="http://schemas.microsoft.com/office/drawing/2014/main" id="{92535704-538C-4221-BC5F-787DC44374CA}"/>
                </a:ext>
              </a:extLst>
            </p:cNvPr>
            <p:cNvCxnSpPr/>
            <p:nvPr/>
          </p:nvCxnSpPr>
          <p:spPr bwMode="auto">
            <a:xfrm>
              <a:off x="6732825" y="1234754"/>
              <a:ext cx="2808000" cy="0"/>
            </a:xfrm>
            <a:prstGeom prst="line">
              <a:avLst/>
            </a:prstGeom>
            <a:ln w="222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15B52F-15FF-4D30-ADAF-B395F21F7FDE}"/>
                </a:ext>
              </a:extLst>
            </p:cNvPr>
            <p:cNvSpPr txBox="1"/>
            <p:nvPr/>
          </p:nvSpPr>
          <p:spPr bwMode="gray">
            <a:xfrm>
              <a:off x="7719155" y="936964"/>
              <a:ext cx="860174" cy="28814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 wrap="none" lIns="36000" tIns="36000" rIns="36000" bIns="36000" rtlCol="0" anchor="t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AEAEA"/>
                </a:buClr>
                <a:buSzPct val="120000"/>
                <a:buFontTx/>
                <a:buNone/>
                <a:tabLst/>
                <a:defRPr/>
              </a:pPr>
              <a:r>
                <a:rPr kumimoji="1" lang="en-US" altLang="ko-K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+mn-ea"/>
                </a:rPr>
                <a:t>L4</a:t>
              </a:r>
              <a:endParaRPr kumimoji="1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24" name="Rectangle 8">
            <a:extLst>
              <a:ext uri="{FF2B5EF4-FFF2-40B4-BE49-F238E27FC236}">
                <a16:creationId xmlns:a16="http://schemas.microsoft.com/office/drawing/2014/main" id="{BCAFE63C-D2FD-40EC-853C-E29368A51AC7}"/>
              </a:ext>
            </a:extLst>
          </p:cNvPr>
          <p:cNvSpPr/>
          <p:nvPr/>
        </p:nvSpPr>
        <p:spPr>
          <a:xfrm>
            <a:off x="344489" y="2131623"/>
            <a:ext cx="466399" cy="397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 dirty="0">
                <a:solidFill>
                  <a:schemeClr val="bg1"/>
                </a:solidFill>
                <a:latin typeface="+mn-ea"/>
              </a:rPr>
              <a:t>3.2</a:t>
            </a: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Rectangle 184">
            <a:extLst>
              <a:ext uri="{FF2B5EF4-FFF2-40B4-BE49-F238E27FC236}">
                <a16:creationId xmlns:a16="http://schemas.microsoft.com/office/drawing/2014/main" id="{8FE344D4-5326-4D7E-9000-C5415372808F}"/>
              </a:ext>
            </a:extLst>
          </p:cNvPr>
          <p:cNvSpPr/>
          <p:nvPr/>
        </p:nvSpPr>
        <p:spPr>
          <a:xfrm>
            <a:off x="1471961" y="2131624"/>
            <a:ext cx="8089550" cy="397264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l" fontAlgn="ctr"/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계정 데이터의 보관은 최소한으로 유지합니다</a:t>
            </a:r>
            <a:r>
              <a:rPr lang="en-US" altLang="ko-KR" sz="1200" b="1" i="0" u="none" strike="noStrike" dirty="0">
                <a:solidFill>
                  <a:srgbClr val="000000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1200" b="1" i="0" u="none" strike="noStrike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59D8CD2F-5E81-4BC1-886D-A6DAD50575FF}"/>
              </a:ext>
            </a:extLst>
          </p:cNvPr>
          <p:cNvSpPr/>
          <p:nvPr/>
        </p:nvSpPr>
        <p:spPr>
          <a:xfrm>
            <a:off x="743319" y="2131623"/>
            <a:ext cx="631305" cy="397265"/>
          </a:xfrm>
          <a:prstGeom prst="rect">
            <a:avLst/>
          </a:prstGeom>
          <a:solidFill>
            <a:srgbClr val="333333"/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Rectangle 184">
            <a:extLst>
              <a:ext uri="{FF2B5EF4-FFF2-40B4-BE49-F238E27FC236}">
                <a16:creationId xmlns:a16="http://schemas.microsoft.com/office/drawing/2014/main" id="{7E50E3A9-A562-4F80-8AF5-223BA31220B4}"/>
              </a:ext>
            </a:extLst>
          </p:cNvPr>
          <p:cNvSpPr/>
          <p:nvPr/>
        </p:nvSpPr>
        <p:spPr>
          <a:xfrm>
            <a:off x="1471961" y="2590255"/>
            <a:ext cx="8089550" cy="2961849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72000" rIns="72000" bIns="0" rtlCol="0" anchor="t" anchorCtr="0">
            <a:noAutofit/>
          </a:bodyPr>
          <a:lstStyle/>
          <a:p>
            <a:pPr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defRPr/>
            </a:pPr>
            <a:endParaRPr lang="en-US" altLang="ko-KR" sz="1200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21982BE2-EB6B-4FD6-8327-94276CB99B56}"/>
              </a:ext>
            </a:extLst>
          </p:cNvPr>
          <p:cNvSpPr/>
          <p:nvPr/>
        </p:nvSpPr>
        <p:spPr>
          <a:xfrm>
            <a:off x="908225" y="2590255"/>
            <a:ext cx="466399" cy="38264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lIns="0" tIns="72000" rIns="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r>
              <a:rPr lang="en-US" altLang="ko-KR" sz="1200" b="1" kern="0" dirty="0">
                <a:latin typeface="+mn-ea"/>
              </a:rPr>
              <a:t>3.2.1</a:t>
            </a:r>
            <a:endParaRPr lang="ko-KR" altLang="en-US" sz="1200" b="1" kern="0" dirty="0">
              <a:latin typeface="+mn-ea"/>
            </a:endParaRPr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F93D071D-340A-442E-8001-D1980CBE3E34}"/>
              </a:ext>
            </a:extLst>
          </p:cNvPr>
          <p:cNvSpPr/>
          <p:nvPr/>
        </p:nvSpPr>
        <p:spPr>
          <a:xfrm>
            <a:off x="344489" y="2485265"/>
            <a:ext cx="466399" cy="3931410"/>
          </a:xfrm>
          <a:prstGeom prst="rect">
            <a:avLst/>
          </a:prstGeom>
          <a:solidFill>
            <a:srgbClr val="333333"/>
          </a:solidFill>
          <a:ln w="12700">
            <a:noFill/>
          </a:ln>
        </p:spPr>
        <p:txBody>
          <a:bodyPr wrap="square" lIns="36000" tIns="72000" rIns="36000" bIns="72000" rtlCol="0" anchor="ctr">
            <a:noAutofit/>
          </a:bodyPr>
          <a:lstStyle/>
          <a:p>
            <a:pPr algn="ctr">
              <a:spcBef>
                <a:spcPct val="20000"/>
              </a:spcBef>
              <a:buClr>
                <a:srgbClr val="FFD200"/>
              </a:buClr>
              <a:buSzPct val="75000"/>
            </a:pPr>
            <a:endParaRPr lang="ko-KR" altLang="en-US" sz="1200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Rectangle 185">
            <a:extLst>
              <a:ext uri="{FF2B5EF4-FFF2-40B4-BE49-F238E27FC236}">
                <a16:creationId xmlns:a16="http://schemas.microsoft.com/office/drawing/2014/main" id="{9716D4C7-8D56-4F0C-B1B3-69DDDA060E78}"/>
              </a:ext>
            </a:extLst>
          </p:cNvPr>
          <p:cNvSpPr/>
          <p:nvPr/>
        </p:nvSpPr>
        <p:spPr>
          <a:xfrm>
            <a:off x="1471961" y="5885064"/>
            <a:ext cx="8089550" cy="542656"/>
          </a:xfrm>
          <a:prstGeom prst="rect">
            <a:avLst/>
          </a:prstGeom>
          <a:solidFill>
            <a:srgbClr val="F2F2F2"/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72000" rIns="72000" bIns="0" rtlCol="0" anchor="t" anchorCtr="0">
            <a:noAutofit/>
          </a:bodyPr>
          <a:lstStyle/>
          <a:p>
            <a:pPr marL="173038" marR="0" lvl="0" indent="-173038" fontAlgn="base" latinLnBrk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100" i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「</a:t>
            </a:r>
            <a:r>
              <a:rPr lang="en-US" altLang="ko-KR" sz="1100" i="1" u="sng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NIST SP 800-88 Rev. 1, Guidelines for Media Sanitization</a:t>
            </a:r>
            <a:r>
              <a:rPr lang="ko-KR" altLang="en-US" sz="1100" i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」</a:t>
            </a:r>
            <a:r>
              <a:rPr lang="en-US" altLang="ko-KR" sz="1100" i="1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</a:t>
            </a:r>
            <a:r>
              <a:rPr lang="ko-KR" altLang="en-US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참조</a:t>
            </a:r>
            <a:br>
              <a:rPr lang="en-US" altLang="ko-KR" sz="11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</a:b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(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미국 국립표준기술연구소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특별출판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(SP) 800-88, 1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차 개정본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: </a:t>
            </a:r>
            <a:r>
              <a:rPr lang="ko-KR" altLang="en-US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미디어 삭제 지침</a:t>
            </a:r>
            <a:r>
              <a:rPr lang="en-US" altLang="ko-KR" sz="900" kern="0" dirty="0">
                <a:ln>
                  <a:solidFill>
                    <a:srgbClr val="4F81BD">
                      <a:lumMod val="7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0" name="Rectangle 185">
            <a:extLst>
              <a:ext uri="{FF2B5EF4-FFF2-40B4-BE49-F238E27FC236}">
                <a16:creationId xmlns:a16="http://schemas.microsoft.com/office/drawing/2014/main" id="{C09BA294-3C0A-41E4-B7A8-0DF9CE35E14C}"/>
              </a:ext>
            </a:extLst>
          </p:cNvPr>
          <p:cNvSpPr/>
          <p:nvPr/>
        </p:nvSpPr>
        <p:spPr>
          <a:xfrm>
            <a:off x="1471961" y="5603851"/>
            <a:ext cx="8089550" cy="281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 algn="ctr" fontAlgn="ctr"/>
            <a:r>
              <a:rPr lang="ko-KR" altLang="en-US" sz="1100" b="1" dirty="0">
                <a:ln>
                  <a:solidFill>
                    <a:srgbClr val="FFFFFF">
                      <a:lumMod val="75000"/>
                      <a:alpha val="0"/>
                    </a:srgbClr>
                  </a:solidFill>
                </a:ln>
                <a:latin typeface="맑은 고딕"/>
                <a:ea typeface="맑은 고딕"/>
              </a:rPr>
              <a:t>추가 참고 사항</a:t>
            </a:r>
            <a:endParaRPr lang="en-US" altLang="ko-KR" sz="1100" b="1" dirty="0">
              <a:ln>
                <a:solidFill>
                  <a:srgbClr val="FFFFFF">
                    <a:lumMod val="75000"/>
                    <a:alpha val="0"/>
                  </a:srgbClr>
                </a:solidFill>
              </a:ln>
              <a:latin typeface="맑은 고딕"/>
              <a:ea typeface="맑은 고딕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BF581E9-A3B8-484E-A771-CBF03AD64F1C}"/>
              </a:ext>
            </a:extLst>
          </p:cNvPr>
          <p:cNvGrpSpPr/>
          <p:nvPr/>
        </p:nvGrpSpPr>
        <p:grpSpPr>
          <a:xfrm>
            <a:off x="1988070" y="3323090"/>
            <a:ext cx="666380" cy="559827"/>
            <a:chOff x="2903538" y="4773613"/>
            <a:chExt cx="1250950" cy="1050925"/>
          </a:xfrm>
          <a:solidFill>
            <a:srgbClr val="262626"/>
          </a:solidFill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99EC5531-6B6F-4820-8710-6DCC0E3C55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3388" y="4773613"/>
              <a:ext cx="342900" cy="981075"/>
            </a:xfrm>
            <a:custGeom>
              <a:avLst/>
              <a:gdLst>
                <a:gd name="T0" fmla="*/ 216 w 216"/>
                <a:gd name="T1" fmla="*/ 618 h 618"/>
                <a:gd name="T2" fmla="*/ 0 w 216"/>
                <a:gd name="T3" fmla="*/ 618 h 618"/>
                <a:gd name="T4" fmla="*/ 0 w 216"/>
                <a:gd name="T5" fmla="*/ 0 h 618"/>
                <a:gd name="T6" fmla="*/ 216 w 216"/>
                <a:gd name="T7" fmla="*/ 0 h 618"/>
                <a:gd name="T8" fmla="*/ 216 w 216"/>
                <a:gd name="T9" fmla="*/ 618 h 618"/>
                <a:gd name="T10" fmla="*/ 18 w 216"/>
                <a:gd name="T11" fmla="*/ 600 h 618"/>
                <a:gd name="T12" fmla="*/ 198 w 216"/>
                <a:gd name="T13" fmla="*/ 600 h 618"/>
                <a:gd name="T14" fmla="*/ 198 w 216"/>
                <a:gd name="T15" fmla="*/ 18 h 618"/>
                <a:gd name="T16" fmla="*/ 18 w 216"/>
                <a:gd name="T17" fmla="*/ 18 h 618"/>
                <a:gd name="T18" fmla="*/ 18 w 216"/>
                <a:gd name="T19" fmla="*/ 60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618">
                  <a:moveTo>
                    <a:pt x="216" y="618"/>
                  </a:moveTo>
                  <a:lnTo>
                    <a:pt x="0" y="618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618"/>
                  </a:lnTo>
                  <a:close/>
                  <a:moveTo>
                    <a:pt x="18" y="600"/>
                  </a:moveTo>
                  <a:lnTo>
                    <a:pt x="198" y="600"/>
                  </a:lnTo>
                  <a:lnTo>
                    <a:pt x="198" y="18"/>
                  </a:lnTo>
                  <a:lnTo>
                    <a:pt x="18" y="18"/>
                  </a:lnTo>
                  <a:lnTo>
                    <a:pt x="18" y="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87355984-AAD5-4019-8E78-6A23D19CF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430838"/>
              <a:ext cx="203200" cy="203200"/>
            </a:xfrm>
            <a:custGeom>
              <a:avLst/>
              <a:gdLst>
                <a:gd name="T0" fmla="*/ 64 w 128"/>
                <a:gd name="T1" fmla="*/ 128 h 128"/>
                <a:gd name="T2" fmla="*/ 40 w 128"/>
                <a:gd name="T3" fmla="*/ 124 h 128"/>
                <a:gd name="T4" fmla="*/ 20 w 128"/>
                <a:gd name="T5" fmla="*/ 110 h 128"/>
                <a:gd name="T6" fmla="*/ 6 w 128"/>
                <a:gd name="T7" fmla="*/ 90 h 128"/>
                <a:gd name="T8" fmla="*/ 0 w 128"/>
                <a:gd name="T9" fmla="*/ 64 h 128"/>
                <a:gd name="T10" fmla="*/ 2 w 128"/>
                <a:gd name="T11" fmla="*/ 52 h 128"/>
                <a:gd name="T12" fmla="*/ 12 w 128"/>
                <a:gd name="T13" fmla="*/ 28 h 128"/>
                <a:gd name="T14" fmla="*/ 30 w 128"/>
                <a:gd name="T15" fmla="*/ 12 h 128"/>
                <a:gd name="T16" fmla="*/ 52 w 128"/>
                <a:gd name="T17" fmla="*/ 2 h 128"/>
                <a:gd name="T18" fmla="*/ 64 w 128"/>
                <a:gd name="T19" fmla="*/ 0 h 128"/>
                <a:gd name="T20" fmla="*/ 90 w 128"/>
                <a:gd name="T21" fmla="*/ 6 h 128"/>
                <a:gd name="T22" fmla="*/ 110 w 128"/>
                <a:gd name="T23" fmla="*/ 20 h 128"/>
                <a:gd name="T24" fmla="*/ 124 w 128"/>
                <a:gd name="T25" fmla="*/ 40 h 128"/>
                <a:gd name="T26" fmla="*/ 128 w 128"/>
                <a:gd name="T27" fmla="*/ 64 h 128"/>
                <a:gd name="T28" fmla="*/ 128 w 128"/>
                <a:gd name="T29" fmla="*/ 78 h 128"/>
                <a:gd name="T30" fmla="*/ 118 w 128"/>
                <a:gd name="T31" fmla="*/ 100 h 128"/>
                <a:gd name="T32" fmla="*/ 100 w 128"/>
                <a:gd name="T33" fmla="*/ 118 h 128"/>
                <a:gd name="T34" fmla="*/ 78 w 128"/>
                <a:gd name="T35" fmla="*/ 126 h 128"/>
                <a:gd name="T36" fmla="*/ 64 w 128"/>
                <a:gd name="T37" fmla="*/ 128 h 128"/>
                <a:gd name="T38" fmla="*/ 64 w 128"/>
                <a:gd name="T39" fmla="*/ 18 h 128"/>
                <a:gd name="T40" fmla="*/ 46 w 128"/>
                <a:gd name="T41" fmla="*/ 22 h 128"/>
                <a:gd name="T42" fmla="*/ 32 w 128"/>
                <a:gd name="T43" fmla="*/ 32 h 128"/>
                <a:gd name="T44" fmla="*/ 22 w 128"/>
                <a:gd name="T45" fmla="*/ 46 h 128"/>
                <a:gd name="T46" fmla="*/ 18 w 128"/>
                <a:gd name="T47" fmla="*/ 64 h 128"/>
                <a:gd name="T48" fmla="*/ 20 w 128"/>
                <a:gd name="T49" fmla="*/ 74 h 128"/>
                <a:gd name="T50" fmla="*/ 26 w 128"/>
                <a:gd name="T51" fmla="*/ 90 h 128"/>
                <a:gd name="T52" fmla="*/ 40 w 128"/>
                <a:gd name="T53" fmla="*/ 102 h 128"/>
                <a:gd name="T54" fmla="*/ 56 w 128"/>
                <a:gd name="T55" fmla="*/ 110 h 128"/>
                <a:gd name="T56" fmla="*/ 64 w 128"/>
                <a:gd name="T57" fmla="*/ 110 h 128"/>
                <a:gd name="T58" fmla="*/ 82 w 128"/>
                <a:gd name="T59" fmla="*/ 106 h 128"/>
                <a:gd name="T60" fmla="*/ 96 w 128"/>
                <a:gd name="T61" fmla="*/ 96 h 128"/>
                <a:gd name="T62" fmla="*/ 106 w 128"/>
                <a:gd name="T63" fmla="*/ 82 h 128"/>
                <a:gd name="T64" fmla="*/ 110 w 128"/>
                <a:gd name="T65" fmla="*/ 64 h 128"/>
                <a:gd name="T66" fmla="*/ 110 w 128"/>
                <a:gd name="T67" fmla="*/ 56 h 128"/>
                <a:gd name="T68" fmla="*/ 102 w 128"/>
                <a:gd name="T69" fmla="*/ 38 h 128"/>
                <a:gd name="T70" fmla="*/ 90 w 128"/>
                <a:gd name="T71" fmla="*/ 26 h 128"/>
                <a:gd name="T72" fmla="*/ 74 w 128"/>
                <a:gd name="T73" fmla="*/ 20 h 128"/>
                <a:gd name="T74" fmla="*/ 64 w 128"/>
                <a:gd name="T75" fmla="*/ 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lnTo>
                    <a:pt x="64" y="128"/>
                  </a:lnTo>
                  <a:lnTo>
                    <a:pt x="52" y="126"/>
                  </a:lnTo>
                  <a:lnTo>
                    <a:pt x="40" y="124"/>
                  </a:lnTo>
                  <a:lnTo>
                    <a:pt x="30" y="118"/>
                  </a:lnTo>
                  <a:lnTo>
                    <a:pt x="20" y="110"/>
                  </a:lnTo>
                  <a:lnTo>
                    <a:pt x="12" y="100"/>
                  </a:lnTo>
                  <a:lnTo>
                    <a:pt x="6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0" y="12"/>
                  </a:lnTo>
                  <a:lnTo>
                    <a:pt x="110" y="20"/>
                  </a:lnTo>
                  <a:lnTo>
                    <a:pt x="118" y="28"/>
                  </a:lnTo>
                  <a:lnTo>
                    <a:pt x="124" y="40"/>
                  </a:lnTo>
                  <a:lnTo>
                    <a:pt x="128" y="52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8" y="78"/>
                  </a:lnTo>
                  <a:lnTo>
                    <a:pt x="124" y="90"/>
                  </a:lnTo>
                  <a:lnTo>
                    <a:pt x="118" y="100"/>
                  </a:lnTo>
                  <a:lnTo>
                    <a:pt x="110" y="110"/>
                  </a:lnTo>
                  <a:lnTo>
                    <a:pt x="100" y="118"/>
                  </a:lnTo>
                  <a:lnTo>
                    <a:pt x="90" y="124"/>
                  </a:lnTo>
                  <a:lnTo>
                    <a:pt x="78" y="126"/>
                  </a:lnTo>
                  <a:lnTo>
                    <a:pt x="64" y="128"/>
                  </a:lnTo>
                  <a:lnTo>
                    <a:pt x="64" y="128"/>
                  </a:lnTo>
                  <a:close/>
                  <a:moveTo>
                    <a:pt x="64" y="18"/>
                  </a:moveTo>
                  <a:lnTo>
                    <a:pt x="64" y="18"/>
                  </a:lnTo>
                  <a:lnTo>
                    <a:pt x="56" y="20"/>
                  </a:lnTo>
                  <a:lnTo>
                    <a:pt x="46" y="22"/>
                  </a:lnTo>
                  <a:lnTo>
                    <a:pt x="40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2" y="46"/>
                  </a:lnTo>
                  <a:lnTo>
                    <a:pt x="20" y="5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0" y="74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2" y="96"/>
                  </a:lnTo>
                  <a:lnTo>
                    <a:pt x="40" y="102"/>
                  </a:lnTo>
                  <a:lnTo>
                    <a:pt x="46" y="106"/>
                  </a:lnTo>
                  <a:lnTo>
                    <a:pt x="56" y="110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74" y="110"/>
                  </a:lnTo>
                  <a:lnTo>
                    <a:pt x="82" y="106"/>
                  </a:lnTo>
                  <a:lnTo>
                    <a:pt x="90" y="102"/>
                  </a:lnTo>
                  <a:lnTo>
                    <a:pt x="96" y="96"/>
                  </a:lnTo>
                  <a:lnTo>
                    <a:pt x="102" y="90"/>
                  </a:lnTo>
                  <a:lnTo>
                    <a:pt x="106" y="82"/>
                  </a:lnTo>
                  <a:lnTo>
                    <a:pt x="110" y="74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10" y="56"/>
                  </a:lnTo>
                  <a:lnTo>
                    <a:pt x="106" y="46"/>
                  </a:lnTo>
                  <a:lnTo>
                    <a:pt x="102" y="38"/>
                  </a:lnTo>
                  <a:lnTo>
                    <a:pt x="96" y="32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74" y="20"/>
                  </a:lnTo>
                  <a:lnTo>
                    <a:pt x="64" y="18"/>
                  </a:lnTo>
                  <a:lnTo>
                    <a:pt x="6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04" name="Rectangle 7">
              <a:extLst>
                <a:ext uri="{FF2B5EF4-FFF2-40B4-BE49-F238E27FC236}">
                  <a16:creationId xmlns:a16="http://schemas.microsoft.com/office/drawing/2014/main" id="{B514DE8D-68B7-473C-BC30-27D312F3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4903788"/>
              <a:ext cx="2127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05" name="Rectangle 8">
              <a:extLst>
                <a:ext uri="{FF2B5EF4-FFF2-40B4-BE49-F238E27FC236}">
                  <a16:creationId xmlns:a16="http://schemas.microsoft.com/office/drawing/2014/main" id="{5CCD1F97-AE90-4C59-9600-40E37F96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4967288"/>
              <a:ext cx="2127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06" name="Rectangle 9">
              <a:extLst>
                <a:ext uri="{FF2B5EF4-FFF2-40B4-BE49-F238E27FC236}">
                  <a16:creationId xmlns:a16="http://schemas.microsoft.com/office/drawing/2014/main" id="{F22E376C-66C2-4745-9335-2BFA3D738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5030788"/>
              <a:ext cx="2127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9F60701F-51F9-4FD0-928C-33244DC03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57563" y="4773613"/>
              <a:ext cx="342900" cy="981075"/>
            </a:xfrm>
            <a:custGeom>
              <a:avLst/>
              <a:gdLst>
                <a:gd name="T0" fmla="*/ 216 w 216"/>
                <a:gd name="T1" fmla="*/ 618 h 618"/>
                <a:gd name="T2" fmla="*/ 0 w 216"/>
                <a:gd name="T3" fmla="*/ 618 h 618"/>
                <a:gd name="T4" fmla="*/ 0 w 216"/>
                <a:gd name="T5" fmla="*/ 0 h 618"/>
                <a:gd name="T6" fmla="*/ 216 w 216"/>
                <a:gd name="T7" fmla="*/ 0 h 618"/>
                <a:gd name="T8" fmla="*/ 216 w 216"/>
                <a:gd name="T9" fmla="*/ 618 h 618"/>
                <a:gd name="T10" fmla="*/ 18 w 216"/>
                <a:gd name="T11" fmla="*/ 600 h 618"/>
                <a:gd name="T12" fmla="*/ 198 w 216"/>
                <a:gd name="T13" fmla="*/ 600 h 618"/>
                <a:gd name="T14" fmla="*/ 198 w 216"/>
                <a:gd name="T15" fmla="*/ 18 h 618"/>
                <a:gd name="T16" fmla="*/ 18 w 216"/>
                <a:gd name="T17" fmla="*/ 18 h 618"/>
                <a:gd name="T18" fmla="*/ 18 w 216"/>
                <a:gd name="T19" fmla="*/ 60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618">
                  <a:moveTo>
                    <a:pt x="216" y="618"/>
                  </a:moveTo>
                  <a:lnTo>
                    <a:pt x="0" y="618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618"/>
                  </a:lnTo>
                  <a:close/>
                  <a:moveTo>
                    <a:pt x="18" y="600"/>
                  </a:moveTo>
                  <a:lnTo>
                    <a:pt x="198" y="600"/>
                  </a:lnTo>
                  <a:lnTo>
                    <a:pt x="198" y="18"/>
                  </a:lnTo>
                  <a:lnTo>
                    <a:pt x="18" y="18"/>
                  </a:lnTo>
                  <a:lnTo>
                    <a:pt x="18" y="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8373ED8B-C3E5-4930-8661-6DBD695AB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27413" y="5430838"/>
              <a:ext cx="203200" cy="203200"/>
            </a:xfrm>
            <a:custGeom>
              <a:avLst/>
              <a:gdLst>
                <a:gd name="T0" fmla="*/ 64 w 128"/>
                <a:gd name="T1" fmla="*/ 128 h 128"/>
                <a:gd name="T2" fmla="*/ 40 w 128"/>
                <a:gd name="T3" fmla="*/ 124 h 128"/>
                <a:gd name="T4" fmla="*/ 20 w 128"/>
                <a:gd name="T5" fmla="*/ 110 h 128"/>
                <a:gd name="T6" fmla="*/ 6 w 128"/>
                <a:gd name="T7" fmla="*/ 90 h 128"/>
                <a:gd name="T8" fmla="*/ 0 w 128"/>
                <a:gd name="T9" fmla="*/ 64 h 128"/>
                <a:gd name="T10" fmla="*/ 2 w 128"/>
                <a:gd name="T11" fmla="*/ 52 h 128"/>
                <a:gd name="T12" fmla="*/ 12 w 128"/>
                <a:gd name="T13" fmla="*/ 28 h 128"/>
                <a:gd name="T14" fmla="*/ 28 w 128"/>
                <a:gd name="T15" fmla="*/ 12 h 128"/>
                <a:gd name="T16" fmla="*/ 52 w 128"/>
                <a:gd name="T17" fmla="*/ 2 h 128"/>
                <a:gd name="T18" fmla="*/ 64 w 128"/>
                <a:gd name="T19" fmla="*/ 0 h 128"/>
                <a:gd name="T20" fmla="*/ 90 w 128"/>
                <a:gd name="T21" fmla="*/ 6 h 128"/>
                <a:gd name="T22" fmla="*/ 110 w 128"/>
                <a:gd name="T23" fmla="*/ 20 h 128"/>
                <a:gd name="T24" fmla="*/ 124 w 128"/>
                <a:gd name="T25" fmla="*/ 40 h 128"/>
                <a:gd name="T26" fmla="*/ 128 w 128"/>
                <a:gd name="T27" fmla="*/ 64 h 128"/>
                <a:gd name="T28" fmla="*/ 126 w 128"/>
                <a:gd name="T29" fmla="*/ 78 h 128"/>
                <a:gd name="T30" fmla="*/ 118 w 128"/>
                <a:gd name="T31" fmla="*/ 100 h 128"/>
                <a:gd name="T32" fmla="*/ 100 w 128"/>
                <a:gd name="T33" fmla="*/ 118 h 128"/>
                <a:gd name="T34" fmla="*/ 78 w 128"/>
                <a:gd name="T35" fmla="*/ 126 h 128"/>
                <a:gd name="T36" fmla="*/ 64 w 128"/>
                <a:gd name="T37" fmla="*/ 128 h 128"/>
                <a:gd name="T38" fmla="*/ 64 w 128"/>
                <a:gd name="T39" fmla="*/ 18 h 128"/>
                <a:gd name="T40" fmla="*/ 46 w 128"/>
                <a:gd name="T41" fmla="*/ 22 h 128"/>
                <a:gd name="T42" fmla="*/ 32 w 128"/>
                <a:gd name="T43" fmla="*/ 32 h 128"/>
                <a:gd name="T44" fmla="*/ 22 w 128"/>
                <a:gd name="T45" fmla="*/ 46 h 128"/>
                <a:gd name="T46" fmla="*/ 18 w 128"/>
                <a:gd name="T47" fmla="*/ 64 h 128"/>
                <a:gd name="T48" fmla="*/ 20 w 128"/>
                <a:gd name="T49" fmla="*/ 74 h 128"/>
                <a:gd name="T50" fmla="*/ 26 w 128"/>
                <a:gd name="T51" fmla="*/ 90 h 128"/>
                <a:gd name="T52" fmla="*/ 38 w 128"/>
                <a:gd name="T53" fmla="*/ 102 h 128"/>
                <a:gd name="T54" fmla="*/ 56 w 128"/>
                <a:gd name="T55" fmla="*/ 110 h 128"/>
                <a:gd name="T56" fmla="*/ 64 w 128"/>
                <a:gd name="T57" fmla="*/ 110 h 128"/>
                <a:gd name="T58" fmla="*/ 82 w 128"/>
                <a:gd name="T59" fmla="*/ 106 h 128"/>
                <a:gd name="T60" fmla="*/ 96 w 128"/>
                <a:gd name="T61" fmla="*/ 96 h 128"/>
                <a:gd name="T62" fmla="*/ 106 w 128"/>
                <a:gd name="T63" fmla="*/ 82 h 128"/>
                <a:gd name="T64" fmla="*/ 110 w 128"/>
                <a:gd name="T65" fmla="*/ 64 h 128"/>
                <a:gd name="T66" fmla="*/ 110 w 128"/>
                <a:gd name="T67" fmla="*/ 56 h 128"/>
                <a:gd name="T68" fmla="*/ 102 w 128"/>
                <a:gd name="T69" fmla="*/ 38 h 128"/>
                <a:gd name="T70" fmla="*/ 90 w 128"/>
                <a:gd name="T71" fmla="*/ 26 h 128"/>
                <a:gd name="T72" fmla="*/ 74 w 128"/>
                <a:gd name="T73" fmla="*/ 20 h 128"/>
                <a:gd name="T74" fmla="*/ 64 w 128"/>
                <a:gd name="T75" fmla="*/ 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lnTo>
                    <a:pt x="64" y="128"/>
                  </a:lnTo>
                  <a:lnTo>
                    <a:pt x="52" y="126"/>
                  </a:lnTo>
                  <a:lnTo>
                    <a:pt x="40" y="124"/>
                  </a:lnTo>
                  <a:lnTo>
                    <a:pt x="28" y="118"/>
                  </a:lnTo>
                  <a:lnTo>
                    <a:pt x="20" y="110"/>
                  </a:lnTo>
                  <a:lnTo>
                    <a:pt x="12" y="100"/>
                  </a:lnTo>
                  <a:lnTo>
                    <a:pt x="6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0" y="12"/>
                  </a:lnTo>
                  <a:lnTo>
                    <a:pt x="110" y="20"/>
                  </a:lnTo>
                  <a:lnTo>
                    <a:pt x="118" y="28"/>
                  </a:lnTo>
                  <a:lnTo>
                    <a:pt x="124" y="40"/>
                  </a:lnTo>
                  <a:lnTo>
                    <a:pt x="126" y="52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78"/>
                  </a:lnTo>
                  <a:lnTo>
                    <a:pt x="124" y="90"/>
                  </a:lnTo>
                  <a:lnTo>
                    <a:pt x="118" y="100"/>
                  </a:lnTo>
                  <a:lnTo>
                    <a:pt x="110" y="110"/>
                  </a:lnTo>
                  <a:lnTo>
                    <a:pt x="100" y="118"/>
                  </a:lnTo>
                  <a:lnTo>
                    <a:pt x="90" y="124"/>
                  </a:lnTo>
                  <a:lnTo>
                    <a:pt x="78" y="126"/>
                  </a:lnTo>
                  <a:lnTo>
                    <a:pt x="64" y="128"/>
                  </a:lnTo>
                  <a:lnTo>
                    <a:pt x="64" y="128"/>
                  </a:lnTo>
                  <a:close/>
                  <a:moveTo>
                    <a:pt x="64" y="18"/>
                  </a:moveTo>
                  <a:lnTo>
                    <a:pt x="64" y="18"/>
                  </a:lnTo>
                  <a:lnTo>
                    <a:pt x="56" y="20"/>
                  </a:lnTo>
                  <a:lnTo>
                    <a:pt x="46" y="22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2" y="46"/>
                  </a:lnTo>
                  <a:lnTo>
                    <a:pt x="20" y="5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0" y="74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2" y="96"/>
                  </a:lnTo>
                  <a:lnTo>
                    <a:pt x="38" y="102"/>
                  </a:lnTo>
                  <a:lnTo>
                    <a:pt x="46" y="106"/>
                  </a:lnTo>
                  <a:lnTo>
                    <a:pt x="56" y="110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74" y="110"/>
                  </a:lnTo>
                  <a:lnTo>
                    <a:pt x="82" y="106"/>
                  </a:lnTo>
                  <a:lnTo>
                    <a:pt x="90" y="102"/>
                  </a:lnTo>
                  <a:lnTo>
                    <a:pt x="96" y="96"/>
                  </a:lnTo>
                  <a:lnTo>
                    <a:pt x="102" y="90"/>
                  </a:lnTo>
                  <a:lnTo>
                    <a:pt x="106" y="82"/>
                  </a:lnTo>
                  <a:lnTo>
                    <a:pt x="110" y="74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10" y="56"/>
                  </a:lnTo>
                  <a:lnTo>
                    <a:pt x="106" y="46"/>
                  </a:lnTo>
                  <a:lnTo>
                    <a:pt x="102" y="38"/>
                  </a:lnTo>
                  <a:lnTo>
                    <a:pt x="96" y="32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74" y="20"/>
                  </a:lnTo>
                  <a:lnTo>
                    <a:pt x="64" y="18"/>
                  </a:lnTo>
                  <a:lnTo>
                    <a:pt x="6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09" name="Rectangle 12">
              <a:extLst>
                <a:ext uri="{FF2B5EF4-FFF2-40B4-BE49-F238E27FC236}">
                  <a16:creationId xmlns:a16="http://schemas.microsoft.com/office/drawing/2014/main" id="{938C5D59-461A-4068-BC2F-A404B574E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8" y="4903788"/>
              <a:ext cx="2127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10" name="Rectangle 13">
              <a:extLst>
                <a:ext uri="{FF2B5EF4-FFF2-40B4-BE49-F238E27FC236}">
                  <a16:creationId xmlns:a16="http://schemas.microsoft.com/office/drawing/2014/main" id="{BF785915-BD67-4420-8681-B5A422130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8" y="4967288"/>
              <a:ext cx="2127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B348107F-FD08-4246-A482-FDAFBDC22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238" y="5030788"/>
              <a:ext cx="2127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EDC54ECF-972B-4EB1-BFEE-88A8A220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1738" y="4773613"/>
              <a:ext cx="342900" cy="981075"/>
            </a:xfrm>
            <a:custGeom>
              <a:avLst/>
              <a:gdLst>
                <a:gd name="T0" fmla="*/ 216 w 216"/>
                <a:gd name="T1" fmla="*/ 618 h 618"/>
                <a:gd name="T2" fmla="*/ 0 w 216"/>
                <a:gd name="T3" fmla="*/ 618 h 618"/>
                <a:gd name="T4" fmla="*/ 0 w 216"/>
                <a:gd name="T5" fmla="*/ 0 h 618"/>
                <a:gd name="T6" fmla="*/ 216 w 216"/>
                <a:gd name="T7" fmla="*/ 0 h 618"/>
                <a:gd name="T8" fmla="*/ 216 w 216"/>
                <a:gd name="T9" fmla="*/ 618 h 618"/>
                <a:gd name="T10" fmla="*/ 18 w 216"/>
                <a:gd name="T11" fmla="*/ 600 h 618"/>
                <a:gd name="T12" fmla="*/ 198 w 216"/>
                <a:gd name="T13" fmla="*/ 600 h 618"/>
                <a:gd name="T14" fmla="*/ 198 w 216"/>
                <a:gd name="T15" fmla="*/ 18 h 618"/>
                <a:gd name="T16" fmla="*/ 18 w 216"/>
                <a:gd name="T17" fmla="*/ 18 h 618"/>
                <a:gd name="T18" fmla="*/ 18 w 216"/>
                <a:gd name="T19" fmla="*/ 60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618">
                  <a:moveTo>
                    <a:pt x="216" y="618"/>
                  </a:moveTo>
                  <a:lnTo>
                    <a:pt x="0" y="618"/>
                  </a:lnTo>
                  <a:lnTo>
                    <a:pt x="0" y="0"/>
                  </a:lnTo>
                  <a:lnTo>
                    <a:pt x="216" y="0"/>
                  </a:lnTo>
                  <a:lnTo>
                    <a:pt x="216" y="618"/>
                  </a:lnTo>
                  <a:close/>
                  <a:moveTo>
                    <a:pt x="18" y="600"/>
                  </a:moveTo>
                  <a:lnTo>
                    <a:pt x="198" y="600"/>
                  </a:lnTo>
                  <a:lnTo>
                    <a:pt x="198" y="18"/>
                  </a:lnTo>
                  <a:lnTo>
                    <a:pt x="18" y="18"/>
                  </a:lnTo>
                  <a:lnTo>
                    <a:pt x="18" y="6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BACFC00F-4736-4626-ABF5-59B582AF3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11588" y="5430838"/>
              <a:ext cx="203200" cy="203200"/>
            </a:xfrm>
            <a:custGeom>
              <a:avLst/>
              <a:gdLst>
                <a:gd name="T0" fmla="*/ 64 w 128"/>
                <a:gd name="T1" fmla="*/ 128 h 128"/>
                <a:gd name="T2" fmla="*/ 40 w 128"/>
                <a:gd name="T3" fmla="*/ 124 h 128"/>
                <a:gd name="T4" fmla="*/ 20 w 128"/>
                <a:gd name="T5" fmla="*/ 110 h 128"/>
                <a:gd name="T6" fmla="*/ 6 w 128"/>
                <a:gd name="T7" fmla="*/ 90 h 128"/>
                <a:gd name="T8" fmla="*/ 0 w 128"/>
                <a:gd name="T9" fmla="*/ 64 h 128"/>
                <a:gd name="T10" fmla="*/ 2 w 128"/>
                <a:gd name="T11" fmla="*/ 52 h 128"/>
                <a:gd name="T12" fmla="*/ 12 w 128"/>
                <a:gd name="T13" fmla="*/ 28 h 128"/>
                <a:gd name="T14" fmla="*/ 28 w 128"/>
                <a:gd name="T15" fmla="*/ 12 h 128"/>
                <a:gd name="T16" fmla="*/ 52 w 128"/>
                <a:gd name="T17" fmla="*/ 2 h 128"/>
                <a:gd name="T18" fmla="*/ 64 w 128"/>
                <a:gd name="T19" fmla="*/ 0 h 128"/>
                <a:gd name="T20" fmla="*/ 90 w 128"/>
                <a:gd name="T21" fmla="*/ 6 h 128"/>
                <a:gd name="T22" fmla="*/ 110 w 128"/>
                <a:gd name="T23" fmla="*/ 20 h 128"/>
                <a:gd name="T24" fmla="*/ 122 w 128"/>
                <a:gd name="T25" fmla="*/ 40 h 128"/>
                <a:gd name="T26" fmla="*/ 128 w 128"/>
                <a:gd name="T27" fmla="*/ 64 h 128"/>
                <a:gd name="T28" fmla="*/ 126 w 128"/>
                <a:gd name="T29" fmla="*/ 78 h 128"/>
                <a:gd name="T30" fmla="*/ 118 w 128"/>
                <a:gd name="T31" fmla="*/ 100 h 128"/>
                <a:gd name="T32" fmla="*/ 100 w 128"/>
                <a:gd name="T33" fmla="*/ 118 h 128"/>
                <a:gd name="T34" fmla="*/ 78 w 128"/>
                <a:gd name="T35" fmla="*/ 126 h 128"/>
                <a:gd name="T36" fmla="*/ 64 w 128"/>
                <a:gd name="T37" fmla="*/ 128 h 128"/>
                <a:gd name="T38" fmla="*/ 64 w 128"/>
                <a:gd name="T39" fmla="*/ 18 h 128"/>
                <a:gd name="T40" fmla="*/ 46 w 128"/>
                <a:gd name="T41" fmla="*/ 22 h 128"/>
                <a:gd name="T42" fmla="*/ 32 w 128"/>
                <a:gd name="T43" fmla="*/ 32 h 128"/>
                <a:gd name="T44" fmla="*/ 22 w 128"/>
                <a:gd name="T45" fmla="*/ 46 h 128"/>
                <a:gd name="T46" fmla="*/ 18 w 128"/>
                <a:gd name="T47" fmla="*/ 64 h 128"/>
                <a:gd name="T48" fmla="*/ 20 w 128"/>
                <a:gd name="T49" fmla="*/ 74 h 128"/>
                <a:gd name="T50" fmla="*/ 26 w 128"/>
                <a:gd name="T51" fmla="*/ 90 h 128"/>
                <a:gd name="T52" fmla="*/ 38 w 128"/>
                <a:gd name="T53" fmla="*/ 102 h 128"/>
                <a:gd name="T54" fmla="*/ 56 w 128"/>
                <a:gd name="T55" fmla="*/ 110 h 128"/>
                <a:gd name="T56" fmla="*/ 64 w 128"/>
                <a:gd name="T57" fmla="*/ 110 h 128"/>
                <a:gd name="T58" fmla="*/ 82 w 128"/>
                <a:gd name="T59" fmla="*/ 106 h 128"/>
                <a:gd name="T60" fmla="*/ 96 w 128"/>
                <a:gd name="T61" fmla="*/ 96 h 128"/>
                <a:gd name="T62" fmla="*/ 106 w 128"/>
                <a:gd name="T63" fmla="*/ 82 h 128"/>
                <a:gd name="T64" fmla="*/ 110 w 128"/>
                <a:gd name="T65" fmla="*/ 64 h 128"/>
                <a:gd name="T66" fmla="*/ 110 w 128"/>
                <a:gd name="T67" fmla="*/ 56 h 128"/>
                <a:gd name="T68" fmla="*/ 102 w 128"/>
                <a:gd name="T69" fmla="*/ 38 h 128"/>
                <a:gd name="T70" fmla="*/ 90 w 128"/>
                <a:gd name="T71" fmla="*/ 26 h 128"/>
                <a:gd name="T72" fmla="*/ 74 w 128"/>
                <a:gd name="T73" fmla="*/ 20 h 128"/>
                <a:gd name="T74" fmla="*/ 64 w 128"/>
                <a:gd name="T75" fmla="*/ 1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8" h="128">
                  <a:moveTo>
                    <a:pt x="64" y="128"/>
                  </a:moveTo>
                  <a:lnTo>
                    <a:pt x="64" y="128"/>
                  </a:lnTo>
                  <a:lnTo>
                    <a:pt x="52" y="126"/>
                  </a:lnTo>
                  <a:lnTo>
                    <a:pt x="40" y="124"/>
                  </a:lnTo>
                  <a:lnTo>
                    <a:pt x="28" y="118"/>
                  </a:lnTo>
                  <a:lnTo>
                    <a:pt x="20" y="110"/>
                  </a:lnTo>
                  <a:lnTo>
                    <a:pt x="12" y="100"/>
                  </a:lnTo>
                  <a:lnTo>
                    <a:pt x="6" y="90"/>
                  </a:lnTo>
                  <a:lnTo>
                    <a:pt x="2" y="78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52"/>
                  </a:lnTo>
                  <a:lnTo>
                    <a:pt x="6" y="40"/>
                  </a:lnTo>
                  <a:lnTo>
                    <a:pt x="12" y="28"/>
                  </a:lnTo>
                  <a:lnTo>
                    <a:pt x="20" y="20"/>
                  </a:lnTo>
                  <a:lnTo>
                    <a:pt x="28" y="12"/>
                  </a:lnTo>
                  <a:lnTo>
                    <a:pt x="40" y="6"/>
                  </a:lnTo>
                  <a:lnTo>
                    <a:pt x="52" y="2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8" y="2"/>
                  </a:lnTo>
                  <a:lnTo>
                    <a:pt x="90" y="6"/>
                  </a:lnTo>
                  <a:lnTo>
                    <a:pt x="100" y="12"/>
                  </a:lnTo>
                  <a:lnTo>
                    <a:pt x="110" y="20"/>
                  </a:lnTo>
                  <a:lnTo>
                    <a:pt x="118" y="28"/>
                  </a:lnTo>
                  <a:lnTo>
                    <a:pt x="122" y="40"/>
                  </a:lnTo>
                  <a:lnTo>
                    <a:pt x="126" y="52"/>
                  </a:lnTo>
                  <a:lnTo>
                    <a:pt x="128" y="64"/>
                  </a:lnTo>
                  <a:lnTo>
                    <a:pt x="128" y="64"/>
                  </a:lnTo>
                  <a:lnTo>
                    <a:pt x="126" y="78"/>
                  </a:lnTo>
                  <a:lnTo>
                    <a:pt x="122" y="90"/>
                  </a:lnTo>
                  <a:lnTo>
                    <a:pt x="118" y="100"/>
                  </a:lnTo>
                  <a:lnTo>
                    <a:pt x="110" y="110"/>
                  </a:lnTo>
                  <a:lnTo>
                    <a:pt x="100" y="118"/>
                  </a:lnTo>
                  <a:lnTo>
                    <a:pt x="90" y="124"/>
                  </a:lnTo>
                  <a:lnTo>
                    <a:pt x="78" y="126"/>
                  </a:lnTo>
                  <a:lnTo>
                    <a:pt x="64" y="128"/>
                  </a:lnTo>
                  <a:lnTo>
                    <a:pt x="64" y="128"/>
                  </a:lnTo>
                  <a:close/>
                  <a:moveTo>
                    <a:pt x="64" y="18"/>
                  </a:moveTo>
                  <a:lnTo>
                    <a:pt x="64" y="18"/>
                  </a:lnTo>
                  <a:lnTo>
                    <a:pt x="56" y="20"/>
                  </a:lnTo>
                  <a:lnTo>
                    <a:pt x="46" y="22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22" y="46"/>
                  </a:lnTo>
                  <a:lnTo>
                    <a:pt x="20" y="56"/>
                  </a:lnTo>
                  <a:lnTo>
                    <a:pt x="18" y="64"/>
                  </a:lnTo>
                  <a:lnTo>
                    <a:pt x="18" y="64"/>
                  </a:lnTo>
                  <a:lnTo>
                    <a:pt x="20" y="74"/>
                  </a:lnTo>
                  <a:lnTo>
                    <a:pt x="22" y="82"/>
                  </a:lnTo>
                  <a:lnTo>
                    <a:pt x="26" y="90"/>
                  </a:lnTo>
                  <a:lnTo>
                    <a:pt x="32" y="96"/>
                  </a:lnTo>
                  <a:lnTo>
                    <a:pt x="38" y="102"/>
                  </a:lnTo>
                  <a:lnTo>
                    <a:pt x="46" y="106"/>
                  </a:lnTo>
                  <a:lnTo>
                    <a:pt x="56" y="110"/>
                  </a:lnTo>
                  <a:lnTo>
                    <a:pt x="64" y="110"/>
                  </a:lnTo>
                  <a:lnTo>
                    <a:pt x="64" y="110"/>
                  </a:lnTo>
                  <a:lnTo>
                    <a:pt x="74" y="110"/>
                  </a:lnTo>
                  <a:lnTo>
                    <a:pt x="82" y="106"/>
                  </a:lnTo>
                  <a:lnTo>
                    <a:pt x="90" y="102"/>
                  </a:lnTo>
                  <a:lnTo>
                    <a:pt x="96" y="96"/>
                  </a:lnTo>
                  <a:lnTo>
                    <a:pt x="102" y="90"/>
                  </a:lnTo>
                  <a:lnTo>
                    <a:pt x="106" y="82"/>
                  </a:lnTo>
                  <a:lnTo>
                    <a:pt x="110" y="74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110" y="56"/>
                  </a:lnTo>
                  <a:lnTo>
                    <a:pt x="106" y="46"/>
                  </a:lnTo>
                  <a:lnTo>
                    <a:pt x="102" y="38"/>
                  </a:lnTo>
                  <a:lnTo>
                    <a:pt x="96" y="32"/>
                  </a:lnTo>
                  <a:lnTo>
                    <a:pt x="90" y="26"/>
                  </a:lnTo>
                  <a:lnTo>
                    <a:pt x="82" y="22"/>
                  </a:lnTo>
                  <a:lnTo>
                    <a:pt x="74" y="20"/>
                  </a:lnTo>
                  <a:lnTo>
                    <a:pt x="64" y="18"/>
                  </a:lnTo>
                  <a:lnTo>
                    <a:pt x="64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14" name="Rectangle 17">
              <a:extLst>
                <a:ext uri="{FF2B5EF4-FFF2-40B4-BE49-F238E27FC236}">
                  <a16:creationId xmlns:a16="http://schemas.microsoft.com/office/drawing/2014/main" id="{1CF5A046-4D06-4560-9005-BFD2B6873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4903788"/>
              <a:ext cx="2127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15" name="Rectangle 18">
              <a:extLst>
                <a:ext uri="{FF2B5EF4-FFF2-40B4-BE49-F238E27FC236}">
                  <a16:creationId xmlns:a16="http://schemas.microsoft.com/office/drawing/2014/main" id="{2ACC24D2-3628-4A7F-AF2A-C610D38BD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4967288"/>
              <a:ext cx="2127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16" name="Rectangle 19">
              <a:extLst>
                <a:ext uri="{FF2B5EF4-FFF2-40B4-BE49-F238E27FC236}">
                  <a16:creationId xmlns:a16="http://schemas.microsoft.com/office/drawing/2014/main" id="{D9F0D580-BBAA-47E6-A370-3D520AFF24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5030788"/>
              <a:ext cx="212725" cy="28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C7E041DD-377A-43AE-9183-1DC6960DF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538" y="5341938"/>
              <a:ext cx="1250950" cy="482600"/>
            </a:xfrm>
            <a:custGeom>
              <a:avLst/>
              <a:gdLst>
                <a:gd name="T0" fmla="*/ 788 w 788"/>
                <a:gd name="T1" fmla="*/ 304 h 304"/>
                <a:gd name="T2" fmla="*/ 0 w 788"/>
                <a:gd name="T3" fmla="*/ 304 h 304"/>
                <a:gd name="T4" fmla="*/ 0 w 788"/>
                <a:gd name="T5" fmla="*/ 0 h 304"/>
                <a:gd name="T6" fmla="*/ 62 w 788"/>
                <a:gd name="T7" fmla="*/ 0 h 304"/>
                <a:gd name="T8" fmla="*/ 62 w 788"/>
                <a:gd name="T9" fmla="*/ 18 h 304"/>
                <a:gd name="T10" fmla="*/ 18 w 788"/>
                <a:gd name="T11" fmla="*/ 18 h 304"/>
                <a:gd name="T12" fmla="*/ 18 w 788"/>
                <a:gd name="T13" fmla="*/ 286 h 304"/>
                <a:gd name="T14" fmla="*/ 770 w 788"/>
                <a:gd name="T15" fmla="*/ 286 h 304"/>
                <a:gd name="T16" fmla="*/ 770 w 788"/>
                <a:gd name="T17" fmla="*/ 18 h 304"/>
                <a:gd name="T18" fmla="*/ 726 w 788"/>
                <a:gd name="T19" fmla="*/ 18 h 304"/>
                <a:gd name="T20" fmla="*/ 726 w 788"/>
                <a:gd name="T21" fmla="*/ 0 h 304"/>
                <a:gd name="T22" fmla="*/ 788 w 788"/>
                <a:gd name="T23" fmla="*/ 0 h 304"/>
                <a:gd name="T24" fmla="*/ 788 w 788"/>
                <a:gd name="T25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8" h="304">
                  <a:moveTo>
                    <a:pt x="788" y="304"/>
                  </a:moveTo>
                  <a:lnTo>
                    <a:pt x="0" y="30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18"/>
                  </a:lnTo>
                  <a:lnTo>
                    <a:pt x="18" y="18"/>
                  </a:lnTo>
                  <a:lnTo>
                    <a:pt x="18" y="286"/>
                  </a:lnTo>
                  <a:lnTo>
                    <a:pt x="770" y="286"/>
                  </a:lnTo>
                  <a:lnTo>
                    <a:pt x="770" y="18"/>
                  </a:lnTo>
                  <a:lnTo>
                    <a:pt x="726" y="18"/>
                  </a:lnTo>
                  <a:lnTo>
                    <a:pt x="726" y="0"/>
                  </a:lnTo>
                  <a:lnTo>
                    <a:pt x="788" y="0"/>
                  </a:lnTo>
                  <a:lnTo>
                    <a:pt x="788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</a:endParaRPr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F6B41939-F452-406C-B831-FF6D3E50F8EB}"/>
              </a:ext>
            </a:extLst>
          </p:cNvPr>
          <p:cNvSpPr txBox="1"/>
          <p:nvPr/>
        </p:nvSpPr>
        <p:spPr>
          <a:xfrm>
            <a:off x="1520494" y="4012600"/>
            <a:ext cx="16015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계정 데이터의 </a:t>
            </a:r>
            <a:br>
              <a:rPr kumimoji="0" lang="en-US" altLang="ko-KR" sz="1200" b="0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ko-KR" altLang="en-US" sz="1200" b="1" i="0" u="sng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보관</a:t>
            </a:r>
            <a:r>
              <a:rPr kumimoji="0" lang="en-US" altLang="ko-KR" sz="1200" b="1" i="0" u="sng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/</a:t>
            </a:r>
            <a:r>
              <a:rPr kumimoji="0" lang="ko-KR" altLang="en-US" sz="1200" b="1" i="0" u="sng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폐기 관련 정책</a:t>
            </a:r>
            <a:r>
              <a:rPr kumimoji="0" lang="en-US" altLang="ko-KR" sz="1200" b="1" i="0" u="sng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/</a:t>
            </a:r>
            <a:r>
              <a:rPr kumimoji="0" lang="ko-KR" altLang="en-US" sz="1200" b="1" i="0" u="sng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절차</a:t>
            </a:r>
            <a:r>
              <a:rPr kumimoji="0" lang="en-US" altLang="ko-KR" sz="1200" b="1" i="0" u="sng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/</a:t>
            </a:r>
            <a:r>
              <a:rPr kumimoji="0" lang="ko-KR" altLang="en-US" sz="1200" b="1" i="0" u="sng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프로세스</a:t>
            </a:r>
            <a:r>
              <a:rPr kumimoji="0" lang="ko-KR" altLang="en-US" sz="1200" b="0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br>
              <a:rPr kumimoji="0" lang="en-US" altLang="ko-KR" sz="1200" b="0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</a:br>
            <a:r>
              <a:rPr kumimoji="0" lang="ko-KR" altLang="en-US" sz="1200" b="0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정의 및 보관 최소화</a:t>
            </a:r>
            <a:endParaRPr kumimoji="0" lang="en-US" altLang="ko-KR" sz="1200" b="0" i="0" u="none" strike="noStrike" kern="0" cap="none" spc="0" normalizeH="0" baseline="0" noProof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23" name="Rectangle 12">
            <a:extLst>
              <a:ext uri="{FF2B5EF4-FFF2-40B4-BE49-F238E27FC236}">
                <a16:creationId xmlns:a16="http://schemas.microsoft.com/office/drawing/2014/main" id="{908EB4D1-50A1-4BBD-BD6C-16AE74E0079E}"/>
              </a:ext>
            </a:extLst>
          </p:cNvPr>
          <p:cNvSpPr/>
          <p:nvPr/>
        </p:nvSpPr>
        <p:spPr>
          <a:xfrm>
            <a:off x="3583995" y="3013863"/>
            <a:ext cx="500647" cy="666119"/>
          </a:xfrm>
          <a:prstGeom prst="rect">
            <a:avLst/>
          </a:prstGeom>
          <a:solidFill>
            <a:srgbClr val="333333"/>
          </a:solidFill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대상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D3BFB6-BA8A-43D2-AA4F-0E47FF3CA31A}"/>
              </a:ext>
            </a:extLst>
          </p:cNvPr>
          <p:cNvSpPr txBox="1"/>
          <p:nvPr/>
        </p:nvSpPr>
        <p:spPr>
          <a:xfrm>
            <a:off x="6143241" y="2685797"/>
            <a:ext cx="1259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u="sng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333333"/>
                </a:solidFill>
                <a:latin typeface="+mn-ea"/>
              </a:rPr>
              <a:t>필수 포함 내용</a:t>
            </a:r>
            <a:endParaRPr kumimoji="0" lang="ko-KR" altLang="en-US" sz="1200" b="1" i="0" u="sng" strike="noStrike" kern="0" cap="none" spc="0" normalizeH="0" baseline="0" noProof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25" name="직사각형 8">
            <a:extLst>
              <a:ext uri="{FF2B5EF4-FFF2-40B4-BE49-F238E27FC236}">
                <a16:creationId xmlns:a16="http://schemas.microsoft.com/office/drawing/2014/main" id="{372E8B58-D8CF-4AB6-B1A4-B75266AEC7AC}"/>
              </a:ext>
            </a:extLst>
          </p:cNvPr>
          <p:cNvSpPr/>
          <p:nvPr/>
        </p:nvSpPr>
        <p:spPr>
          <a:xfrm>
            <a:off x="4084642" y="3013864"/>
            <a:ext cx="5376858" cy="659330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계정 데이터가 저장된 </a:t>
            </a:r>
            <a:r>
              <a:rPr lang="ko-KR" altLang="en-US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모든 위치</a:t>
            </a:r>
            <a:r>
              <a:rPr lang="ko-KR" altLang="en-US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에 적용</a:t>
            </a:r>
            <a:endParaRPr lang="en-US" altLang="ko-KR" sz="1100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승인 완료 전까지 저장된 모든 </a:t>
            </a:r>
            <a:r>
              <a:rPr lang="ko-KR" altLang="en-US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민감 인증 정보</a:t>
            </a:r>
            <a:r>
              <a:rPr lang="en-US" altLang="ko-KR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(SAD) </a:t>
            </a:r>
            <a:r>
              <a:rPr lang="ko-KR" altLang="en-US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포함</a:t>
            </a:r>
            <a:endParaRPr lang="en-US" altLang="ko-KR" sz="1100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26" name="Rectangle 12">
            <a:extLst>
              <a:ext uri="{FF2B5EF4-FFF2-40B4-BE49-F238E27FC236}">
                <a16:creationId xmlns:a16="http://schemas.microsoft.com/office/drawing/2014/main" id="{3AE06B75-702F-416A-8B05-D60FE1A20785}"/>
              </a:ext>
            </a:extLst>
          </p:cNvPr>
          <p:cNvSpPr/>
          <p:nvPr/>
        </p:nvSpPr>
        <p:spPr>
          <a:xfrm>
            <a:off x="3583995" y="3731729"/>
            <a:ext cx="500647" cy="567516"/>
          </a:xfrm>
          <a:prstGeom prst="rect">
            <a:avLst/>
          </a:prstGeom>
          <a:solidFill>
            <a:srgbClr val="33333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제약</a:t>
            </a:r>
            <a:br>
              <a:rPr kumimoji="0" lang="en-US" altLang="ko-KR" sz="1100" b="1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</a:br>
            <a:r>
              <a:rPr lang="ko-KR" altLang="en-US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latin typeface="+mn-ea"/>
              </a:rPr>
              <a:t>사항</a:t>
            </a:r>
            <a:endParaRPr kumimoji="0" lang="ko-KR" altLang="en-US" sz="1100" b="1" i="0" u="none" strike="noStrike" kern="0" cap="none" spc="0" normalizeH="0" baseline="0" noProof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8" name="Rectangle 12">
            <a:extLst>
              <a:ext uri="{FF2B5EF4-FFF2-40B4-BE49-F238E27FC236}">
                <a16:creationId xmlns:a16="http://schemas.microsoft.com/office/drawing/2014/main" id="{0EC32701-8676-4846-8C5D-C787AFFBB9F0}"/>
              </a:ext>
            </a:extLst>
          </p:cNvPr>
          <p:cNvSpPr/>
          <p:nvPr/>
        </p:nvSpPr>
        <p:spPr>
          <a:xfrm>
            <a:off x="3583995" y="4356265"/>
            <a:ext cx="500647" cy="1096530"/>
          </a:xfrm>
          <a:prstGeom prst="rect">
            <a:avLst/>
          </a:prstGeom>
          <a:solidFill>
            <a:srgbClr val="333333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rPr>
              <a:t>프로세스</a:t>
            </a:r>
          </a:p>
        </p:txBody>
      </p:sp>
      <p:sp>
        <p:nvSpPr>
          <p:cNvPr id="129" name="직사각형 8">
            <a:extLst>
              <a:ext uri="{FF2B5EF4-FFF2-40B4-BE49-F238E27FC236}">
                <a16:creationId xmlns:a16="http://schemas.microsoft.com/office/drawing/2014/main" id="{CC7F7738-85D0-4477-8B65-DC7F915AA0EE}"/>
              </a:ext>
            </a:extLst>
          </p:cNvPr>
          <p:cNvSpPr/>
          <p:nvPr/>
        </p:nvSpPr>
        <p:spPr>
          <a:xfrm>
            <a:off x="4084642" y="4357781"/>
            <a:ext cx="5376858" cy="1085354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데이터 폐기 프로세스</a:t>
            </a:r>
            <a:r>
              <a:rPr lang="en-US" altLang="ko-KR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: </a:t>
            </a:r>
            <a:br>
              <a:rPr lang="en-US" altLang="ko-KR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</a:br>
            <a:r>
              <a:rPr lang="ko-KR" altLang="en-US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더 이상 필요하지 않은 계정 데이터는 안전하게 삭제 또는</a:t>
            </a:r>
            <a:r>
              <a:rPr lang="en-US" altLang="ko-KR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</a:t>
            </a:r>
            <a:r>
              <a:rPr lang="ko-KR" altLang="en-US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복구 불가 처리</a:t>
            </a:r>
            <a:endParaRPr lang="en-US" altLang="ko-KR" sz="1100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ko-KR" altLang="en-US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데이터 점검</a:t>
            </a:r>
            <a:r>
              <a:rPr lang="en-US" altLang="ko-KR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/</a:t>
            </a:r>
            <a:r>
              <a:rPr lang="ko-KR" altLang="en-US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관리 프로세스</a:t>
            </a:r>
            <a:r>
              <a:rPr lang="en-US" altLang="ko-KR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 : </a:t>
            </a:r>
            <a:br>
              <a:rPr lang="en-US" altLang="ko-KR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</a:br>
            <a:r>
              <a:rPr lang="ko-KR" altLang="en-US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정의된 보관 기간이 초과된 계정 데이터의 안전한 삭제 또는 복구 불가 처리 여부를 분기별 확인</a:t>
            </a:r>
          </a:p>
        </p:txBody>
      </p:sp>
      <p:pic>
        <p:nvPicPr>
          <p:cNvPr id="130" name="Picture 7" descr="화살">
            <a:extLst>
              <a:ext uri="{FF2B5EF4-FFF2-40B4-BE49-F238E27FC236}">
                <a16:creationId xmlns:a16="http://schemas.microsoft.com/office/drawing/2014/main" id="{89E66528-8A21-44C0-A71F-2125197FD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3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46524" y="3961732"/>
            <a:ext cx="2602184" cy="522156"/>
          </a:xfrm>
          <a:prstGeom prst="rect">
            <a:avLst/>
          </a:prstGeom>
          <a:noFill/>
        </p:spPr>
      </p:pic>
      <p:sp>
        <p:nvSpPr>
          <p:cNvPr id="135" name="직사각형 8">
            <a:extLst>
              <a:ext uri="{FF2B5EF4-FFF2-40B4-BE49-F238E27FC236}">
                <a16:creationId xmlns:a16="http://schemas.microsoft.com/office/drawing/2014/main" id="{4D73FC10-2A5D-434A-A2DA-68DF24ABEE3F}"/>
              </a:ext>
            </a:extLst>
          </p:cNvPr>
          <p:cNvSpPr/>
          <p:nvPr/>
        </p:nvSpPr>
        <p:spPr>
          <a:xfrm>
            <a:off x="4082641" y="3727995"/>
            <a:ext cx="5378859" cy="561732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 anchorCtr="0"/>
          <a:lstStyle/>
          <a:p>
            <a:pPr marL="173038" indent="-173038" fontAlgn="base" latinLnBrk="0"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altLang="ko-KR" sz="1100" kern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E84DB50-3F15-4454-A6C7-632215BE86E8}"/>
              </a:ext>
            </a:extLst>
          </p:cNvPr>
          <p:cNvSpPr txBox="1"/>
          <p:nvPr/>
        </p:nvSpPr>
        <p:spPr>
          <a:xfrm>
            <a:off x="4082641" y="3754946"/>
            <a:ext cx="517565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100" i="0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데이터 저장 및 보관기간은 </a:t>
            </a:r>
            <a:r>
              <a:rPr kumimoji="0" lang="ko-KR" altLang="en-US" sz="1100" b="1" i="0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규제 및</a:t>
            </a:r>
            <a:r>
              <a:rPr kumimoji="0" lang="en-US" altLang="ko-KR" sz="1100" b="1" i="0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0" lang="ko-KR" altLang="en-US" sz="1100" b="1" i="0" strike="noStrike" kern="0" cap="none" spc="0" normalizeH="0" baseline="0" noProof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업무요구 사항의 범위로 제한</a:t>
            </a:r>
            <a:endParaRPr kumimoji="0" lang="en-US" altLang="ko-KR" sz="1100" b="1" i="0" strike="noStrike" kern="0" cap="none" spc="0" normalizeH="0" baseline="0" noProof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173038" marR="0" lvl="0" indent="-173038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46464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sz="1100" b="1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문서화된 업무요건</a:t>
            </a:r>
            <a:r>
              <a:rPr lang="ko-KR" altLang="en-US" sz="1100" kern="0" dirty="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prstClr val="black"/>
                </a:solidFill>
                <a:latin typeface="Arial"/>
                <a:ea typeface="맑은 고딕"/>
              </a:rPr>
              <a:t> 명시</a:t>
            </a:r>
            <a:endParaRPr kumimoji="0" lang="en-US" altLang="ko-KR" sz="1100" b="0" i="0" strike="noStrike" kern="0" cap="none" spc="0" normalizeH="0" baseline="0" noProof="0" dirty="0">
              <a:ln>
                <a:solidFill>
                  <a:srgbClr val="FFFFFF">
                    <a:lumMod val="85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93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THINKCELLPRESENTATIONDONOTDELETE" val="&lt;?xml version=&quot;1.0&quot; encoding=&quot;UTF-16&quot; standalone=&quot;yes&quot;?&gt;&lt;root reqver=&quot;27037&quot;&gt;&lt;version val=&quot;3275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Y-%m-%d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8&quot;&gt;&lt;elem m_fUsage=&quot;2.85012403116726220631E+00&quot;&gt;&lt;m_msothmcolidx val=&quot;0&quot;/&gt;&lt;m_rgb r=&quot;F2&quot; g=&quot;C8&quot; b=&quot;00&quot;/&gt;&lt;/elem&gt;&lt;elem m_fUsage=&quot;1.70999999999999996447E+00&quot;&gt;&lt;m_msothmcolidx val=&quot;0&quot;/&gt;&lt;m_rgb r=&quot;FB&quot; g=&quot;E7&quot; b=&quot;5B&quot;/&gt;&lt;/elem&gt;&lt;elem m_fUsage=&quot;1.51199490876918574145E+00&quot;&gt;&lt;m_msothmcolidx val=&quot;0&quot;/&gt;&lt;m_rgb r=&quot;95&quot; g=&quot;92&quot; b=&quot;4A&quot;/&gt;&lt;/elem&gt;&lt;elem m_fUsage=&quot;1.28242953648100010966E+00&quot;&gt;&lt;m_msothmcolidx val=&quot;0&quot;/&gt;&lt;m_rgb r=&quot;E2&quot; g=&quot;E2&quot; b=&quot;E2&quot;/&gt;&lt;/elem&gt;&lt;elem m_fUsage=&quot;8.28585348915627517563E-01&quot;&gt;&lt;m_msothmcolidx val=&quot;0&quot;/&gt;&lt;m_rgb r=&quot;E7&quot; g=&quot;1E&quot; b=&quot;18&quot;/&gt;&lt;/elem&gt;&lt;elem m_fUsage=&quot;5.93311621094649188635E-01&quot;&gt;&lt;m_msothmcolidx val=&quot;0&quot;/&gt;&lt;m_rgb r=&quot;F3&quot; g=&quot;8F&quot; b=&quot;8D&quot;/&gt;&lt;/elem&gt;&lt;elem m_fUsage=&quot;3.48678440100000153201E-01&quot;&gt;&lt;m_msothmcolidx val=&quot;0&quot;/&gt;&lt;m_rgb r=&quot;F3&quot; g=&quot;8D&quot; b=&quot;8B&quot;/&gt;&lt;/elem&gt;&lt;elem m_fUsage=&quot;2.28767924549610118801E-01&quot;&gt;&lt;m_msothmcolidx val=&quot;0&quot;/&gt;&lt;m_rgb r=&quot;66&quot; g=&quot;65&quot; b=&quot;69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ty8qBW.KmXoMAOt9d7h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ty8qBW.KmXoMAOt9d7h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6_EY">
  <a:themeElements>
    <a:clrScheme name="Custom 14">
      <a:dk1>
        <a:srgbClr val="333333"/>
      </a:dk1>
      <a:lt1>
        <a:srgbClr val="FFFFFF"/>
      </a:lt1>
      <a:dk2>
        <a:srgbClr val="333333"/>
      </a:dk2>
      <a:lt2>
        <a:srgbClr val="FFD200"/>
      </a:lt2>
      <a:accent1>
        <a:srgbClr val="7F7E82"/>
      </a:accent1>
      <a:accent2>
        <a:srgbClr val="FFD200"/>
      </a:accent2>
      <a:accent3>
        <a:srgbClr val="999999"/>
      </a:accent3>
      <a:accent4>
        <a:srgbClr val="C0C0C0"/>
      </a:accent4>
      <a:accent5>
        <a:srgbClr val="0081AE"/>
      </a:accent5>
      <a:accent6>
        <a:srgbClr val="7FC0D6"/>
      </a:accent6>
      <a:hlink>
        <a:srgbClr val="336699"/>
      </a:hlink>
      <a:folHlink>
        <a:srgbClr val="7030A0"/>
      </a:folHlink>
    </a:clrScheme>
    <a:fontScheme name="EY IBK Propos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rot="0" spcFirstLastPara="0" vertOverflow="overflow" horzOverflow="overflow" vert="horz" wrap="none" lIns="72000" tIns="46800" rIns="72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algn="ctr" eaLnBrk="0" latinLnBrk="0" hangingPunct="0">
          <a:lnSpc>
            <a:spcPct val="120000"/>
          </a:lnSpc>
          <a:defRPr sz="1200" dirty="0" smtClean="0">
            <a:latin typeface="+mn-ea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36000" tIns="36000" rIns="36000" bIns="36000" rtlCol="0">
        <a:spAutoFit/>
      </a:bodyPr>
      <a:lstStyle>
        <a:defPPr marL="180975" indent="-179388" eaLnBrk="0" latinLnBrk="0" hangingPunct="0">
          <a:spcBef>
            <a:spcPct val="20000"/>
          </a:spcBef>
          <a:buSzPct val="100000"/>
          <a:buFont typeface="Wingdings" panose="05000000000000000000" pitchFamily="2" charset="2"/>
          <a:buChar char="§"/>
          <a:defRPr sz="1200" kern="0" dirty="0" smtClean="0">
            <a:solidFill>
              <a:srgbClr val="646464">
                <a:lumMod val="50000"/>
              </a:srgbClr>
            </a:solidFill>
            <a:latin typeface="+mj-lt"/>
            <a:ea typeface="맑은 고딕" pitchFamily="50" charset="-127"/>
          </a:defRPr>
        </a:defPPr>
      </a:lstStyle>
    </a:txDef>
  </a:objectDefaults>
  <a:extraClrSchemeLst>
    <a:extraClrScheme>
      <a:clrScheme name="EY_Handout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067393B1430F249878DDDCEBF44C6B7" ma:contentTypeVersion="6" ma:contentTypeDescription="새 문서를 만듭니다." ma:contentTypeScope="" ma:versionID="e3204b7d88ef3f2e61cce40a8ca1af4e">
  <xsd:schema xmlns:xsd="http://www.w3.org/2001/XMLSchema" xmlns:xs="http://www.w3.org/2001/XMLSchema" xmlns:p="http://schemas.microsoft.com/office/2006/metadata/properties" xmlns:ns2="a9610882-a135-41fc-a8bf-c0b0a58fd45d" targetNamespace="http://schemas.microsoft.com/office/2006/metadata/properties" ma:root="true" ma:fieldsID="12760d354de79680500df17a80709029" ns2:_="">
    <xsd:import namespace="a9610882-a135-41fc-a8bf-c0b0a58fd4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610882-a135-41fc-a8bf-c0b0a58fd4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6736CE-D98E-4D66-94EA-E2908A50E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5C2D5B-39A8-487F-B5D9-68467DA3992A}">
  <ds:schemaRefs>
    <ds:schemaRef ds:uri="a9610882-a135-41fc-a8bf-c0b0a58fd4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7DD012-4714-4C9F-B718-0D868FA609E4}">
  <ds:schemaRefs>
    <ds:schemaRef ds:uri="http://schemas.microsoft.com/office/2006/metadata/properties"/>
    <ds:schemaRef ds:uri="a9610882-a135-41fc-a8bf-c0b0a58fd45d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14415</TotalTime>
  <Words>4641</Words>
  <Application>Microsoft Office PowerPoint</Application>
  <PresentationFormat>A4 용지(210x297mm)</PresentationFormat>
  <Paragraphs>919</Paragraphs>
  <Slides>32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굴림</vt:lpstr>
      <vt:lpstr>나눔스퀘어</vt:lpstr>
      <vt:lpstr>맑은 고딕</vt:lpstr>
      <vt:lpstr>Arial</vt:lpstr>
      <vt:lpstr>EYInterstate Light</vt:lpstr>
      <vt:lpstr>Wingdings</vt:lpstr>
      <vt:lpstr>Wingdings 2</vt:lpstr>
      <vt:lpstr>6_EY</vt:lpstr>
      <vt:lpstr>think-cell Slide</vt:lpstr>
      <vt:lpstr>PowerPoint 프레젠테이션</vt:lpstr>
      <vt:lpstr>PowerPoint 프레젠테이션</vt:lpstr>
      <vt:lpstr>카드소유자 데이터 환경</vt:lpstr>
      <vt:lpstr>카드소유자 중요 정보</vt:lpstr>
      <vt:lpstr>[Backup] PCI-DSS 계정데이터 관련 요구사항</vt:lpstr>
      <vt:lpstr>[참고] 카드 데이터 구성요소</vt:lpstr>
      <vt:lpstr>[참고] PCI-DSS 요구사항 개요</vt:lpstr>
      <vt:lpstr>[참고] 카드소유자 중요 정보 처리 관련 PCI-DSS 주요 요구사항</vt:lpstr>
      <vt:lpstr>[참고] PCI-DSS 상세 요구사항 – 계정 데이터</vt:lpstr>
      <vt:lpstr>[참고] PCI-DSS 상세 요구사항 – 민감 인증 정보(SAD)</vt:lpstr>
      <vt:lpstr>[참고] PCI-DSS 상세 요구사항 – 카드번호(PAN)(1/2)</vt:lpstr>
      <vt:lpstr>[참고] PCI-DSS 상세 요구사항 – 카드번호(PAN)(2/2)</vt:lpstr>
      <vt:lpstr>카카오뱅크 신용카드 데이터 흐름</vt:lpstr>
      <vt:lpstr>카카오뱅크 신용카드 데이터 흐름 – 1.카드신청(1/2)</vt:lpstr>
      <vt:lpstr>카카오뱅크 신용카드 데이터 흐름 – 1.카드신청(2/2)</vt:lpstr>
      <vt:lpstr>카카오뱅크 신용카드 데이터 흐름 – 2.발급/배송(1/2)</vt:lpstr>
      <vt:lpstr>카카오뱅크 신용카드 데이터 흐름 – 2.발급/배송(2/2)</vt:lpstr>
      <vt:lpstr>카카오뱅크 신용카드 데이터 흐름 – 3.페이카드 등록(1/2)</vt:lpstr>
      <vt:lpstr>카카오뱅크 신용카드 데이터 흐름 – 3.페이카드 등록(2/2)</vt:lpstr>
      <vt:lpstr>카카오뱅크 신용카드 데이터 흐름 – 4.후불교통카드 등록(1/2)</vt:lpstr>
      <vt:lpstr>카카오뱅크 신용카드 데이터 흐름 – 4.후불교통카드 등록(2/2)</vt:lpstr>
      <vt:lpstr>카카오뱅크 신용카드 데이터 흐름 – 5.승인(국내/해외)(1/2)</vt:lpstr>
      <vt:lpstr>카카오뱅크 신용카드 데이터 흐름 – 5.승인(국내/해외)(2/2)</vt:lpstr>
      <vt:lpstr>카카오뱅크 신용카드 데이터 흐름 – 6.승인(단기/장기대출)(1/2)</vt:lpstr>
      <vt:lpstr>카카오뱅크 신용카드 데이터 흐름 – 6.승인(단기/장기대출)(2/2)</vt:lpstr>
      <vt:lpstr>카카오뱅크 신용카드 데이터 흐름 – 7.매입 및 청구원장 생성(1/2)</vt:lpstr>
      <vt:lpstr>카카오뱅크 신용카드 데이터 흐름 – 7.매입 및 청구원장 생성(2/2)</vt:lpstr>
      <vt:lpstr>카카오뱅크 신용카드 데이터 흐름 – 8.사고처리(1/2)</vt:lpstr>
      <vt:lpstr>카카오뱅크 신용카드 데이터 흐름 – 8.사고처리(2/2)</vt:lpstr>
      <vt:lpstr>카카오뱅크 신용카드 데이터 흐름 – 9.앱 서비스 및 고객상담(1/2)</vt:lpstr>
      <vt:lpstr>카카오뱅크 신용카드 데이터 흐름 – 9.앱 서비스 및 고객상담(2/2)</vt:lpstr>
      <vt:lpstr>END OF DOCUMENT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brunchandsteak</dc:creator>
  <cp:lastModifiedBy>Zuhern Han</cp:lastModifiedBy>
  <cp:revision>1066</cp:revision>
  <cp:lastPrinted>2022-03-28T02:41:51Z</cp:lastPrinted>
  <dcterms:created xsi:type="dcterms:W3CDTF">2013-07-29T02:30:05Z</dcterms:created>
  <dcterms:modified xsi:type="dcterms:W3CDTF">2022-10-04T00:51:50Z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0x0101003067393B1430F249878DDDCEBF44C6B7</vt:lpwstr>
  </property>
</Properties>
</file>