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Economica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conomica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Economica-italic.fntdata"/><Relationship Id="rId14" Type="http://schemas.openxmlformats.org/officeDocument/2006/relationships/slide" Target="slides/slide9.xml"/><Relationship Id="rId36" Type="http://schemas.openxmlformats.org/officeDocument/2006/relationships/font" Target="fonts/Economica-bold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Economic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0496ea0f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0496ea0f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0496ea0f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0496ea0f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0496ea0f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0496ea0f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d0496ea0f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d0496ea0f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0496ea0f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d0496ea0f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0496ea0f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d0496ea0f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0496ea0f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d0496ea0f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d0496ea0f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d0496ea0f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d0496ea0f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d0496ea0f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d0496ea0f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d0496ea0f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0496ea0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0496ea0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d0496ea0f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d0496ea0f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d07fa84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d07fa84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d0496ea0f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d0496ea0f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d0cffef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d0cffef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d0cffefa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d0cffefa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d0cffef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d0cffef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d0cffef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d0cffef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d0cffefa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d0cffefa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0496ea0f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0496ea0f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0496ea0f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0496ea0f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0496ea0f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0496ea0f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0496ea0f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0496ea0f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0496ea0f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0496ea0f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0496ea0f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0496ea0f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0496ea0f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0496ea0f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ernce-CIBCB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4700" y="18031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68700" y="3752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25712" cy="3392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  <p:sp>
        <p:nvSpPr>
          <p:cNvPr id="14" name="Google Shape;14;p2"/>
          <p:cNvSpPr txBox="1"/>
          <p:nvPr>
            <p:ph idx="2" type="title"/>
          </p:nvPr>
        </p:nvSpPr>
        <p:spPr>
          <a:xfrm>
            <a:off x="483300" y="2167500"/>
            <a:ext cx="44400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3" type="subTitle"/>
          </p:nvPr>
        </p:nvSpPr>
        <p:spPr>
          <a:xfrm>
            <a:off x="6583200" y="3936000"/>
            <a:ext cx="1889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584302" y="37542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36000"/>
            <a:ext cx="9091200" cy="2028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307200" y="720000"/>
            <a:ext cx="8494800" cy="43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03200" y="804000"/>
            <a:ext cx="82200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kita9shreya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66100" y="3397850"/>
            <a:ext cx="64185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Ankita Shreya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Science | IIIT Bhubaneswar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ankita9shreya@gmail.com</a:t>
            </a:r>
            <a:r>
              <a:rPr lang="en" sz="1800"/>
              <a:t> </a:t>
            </a:r>
            <a:endParaRPr sz="1800"/>
          </a:p>
        </p:txBody>
      </p:sp>
      <p:sp>
        <p:nvSpPr>
          <p:cNvPr id="69" name="Google Shape;69;p14"/>
          <p:cNvSpPr txBox="1"/>
          <p:nvPr>
            <p:ph type="ctrTitle"/>
          </p:nvPr>
        </p:nvSpPr>
        <p:spPr>
          <a:xfrm>
            <a:off x="166100" y="506200"/>
            <a:ext cx="52878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Cancer Classification using improved Extreme Learning Machine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0" name="Google Shape;70;p14"/>
          <p:cNvSpPr txBox="1"/>
          <p:nvPr>
            <p:ph idx="3" type="subTitle"/>
          </p:nvPr>
        </p:nvSpPr>
        <p:spPr>
          <a:xfrm flipH="1" rot="1317">
            <a:off x="166100" y="4563898"/>
            <a:ext cx="8612101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CIBCB 2019, July 9-11, 2019, Siena, Italy | 16th IEEE International Conference on Computational Intelligence in Bioinformatics and Computational Biology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Equations in ELM</a:t>
            </a:r>
            <a:endParaRPr/>
          </a:p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403200" y="748450"/>
            <a:ext cx="4418100" cy="4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ELM, equation can be represented as, for the purpose of simplicity.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H is denoted as,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weights from hidden layer to output layer, ß is calculated by Moore Penrose generalized inverse as,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task is to optimize the weights from input layer to hidden layer, ω.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875" y="870650"/>
            <a:ext cx="15906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100" y="1773775"/>
            <a:ext cx="4353875" cy="11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025" y="3255500"/>
            <a:ext cx="14859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Jaya optimization algorithm</a:t>
            </a:r>
            <a:endParaRPr/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403200" y="748450"/>
            <a:ext cx="4651500" cy="4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objective of jaya: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solution should move towards its best and move away from the worst.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Considering there is an objective function to be optimized, ‘n’ number of candidate solution in each generation.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Depending on the fitness value the worst and best candidates for a particular generation are chosen.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equation for upgrading the existing solution is,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375" y="1633825"/>
            <a:ext cx="4265899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Simulated Annealing(SA)</a:t>
            </a:r>
            <a:endParaRPr/>
          </a:p>
        </p:txBody>
      </p:sp>
      <p:sp>
        <p:nvSpPr>
          <p:cNvPr id="152" name="Google Shape;152;p25"/>
          <p:cNvSpPr txBox="1"/>
          <p:nvPr>
            <p:ph idx="2" type="body"/>
          </p:nvPr>
        </p:nvSpPr>
        <p:spPr>
          <a:xfrm>
            <a:off x="403200" y="804000"/>
            <a:ext cx="82200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local search </a:t>
            </a:r>
            <a:r>
              <a:rPr lang="en"/>
              <a:t>algorithm</a:t>
            </a:r>
            <a:r>
              <a:rPr lang="en"/>
              <a:t> simulating the melting and cooling in a metal processing.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 a variable initial temperature which is set very high and gradual with time cools down.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improvement front, adjustment to low vitality bond at warming stages is </a:t>
            </a:r>
            <a:r>
              <a:rPr lang="en"/>
              <a:t>analogous</a:t>
            </a:r>
            <a:r>
              <a:rPr lang="en"/>
              <a:t> to optimization of fitness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Meanwhile, the  algorithm  seeks  the neighbors of the  present solution for  a  superior arrangement.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is it different from Jaya </a:t>
            </a:r>
            <a:r>
              <a:rPr lang="en"/>
              <a:t>optimization</a:t>
            </a:r>
            <a:r>
              <a:rPr lang="en"/>
              <a:t> algorithm?</a:t>
            </a:r>
            <a:endParaRPr/>
          </a:p>
        </p:txBody>
      </p:sp>
      <p:sp>
        <p:nvSpPr>
          <p:cNvPr id="159" name="Google Shape;159;p26"/>
          <p:cNvSpPr txBox="1"/>
          <p:nvPr>
            <p:ph idx="2" type="body"/>
          </p:nvPr>
        </p:nvSpPr>
        <p:spPr>
          <a:xfrm>
            <a:off x="403200" y="804000"/>
            <a:ext cx="82200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SA  have  only  one  solution’s  candidate  and  will be looking  for  its  neighbors  to  achieve  an  optimum  solution.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How long the SA will be searching for optimum solution?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Depends on the temperature.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initial temperature will  be  gradually  down  over 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 the  final  temperature  bound  is  being reached, the process will be stopped.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Boltzmann probability distribution for energy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state q is,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350" y="3706250"/>
            <a:ext cx="26098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2" type="body"/>
          </p:nvPr>
        </p:nvSpPr>
        <p:spPr>
          <a:xfrm>
            <a:off x="403200" y="804000"/>
            <a:ext cx="82200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system is at time t is in state q, then at t+1, a new state r which is generated and whose probability is given as,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Obtaining a new state r can be obtained as,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acceptance of new state r is only possible when either one of the following happens: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that is state r is accepted.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then the acceptance probability of state r, should be greater than the random value between 0 and 1.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250" y="1266250"/>
            <a:ext cx="2310700" cy="6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025" y="1999311"/>
            <a:ext cx="2800350" cy="63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38" y="3584200"/>
            <a:ext cx="13049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438" y="4128575"/>
            <a:ext cx="13525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Adaptive Simulated Annealing</a:t>
            </a:r>
            <a:endParaRPr/>
          </a:p>
        </p:txBody>
      </p:sp>
      <p:sp>
        <p:nvSpPr>
          <p:cNvPr id="177" name="Google Shape;177;p28"/>
          <p:cNvSpPr txBox="1"/>
          <p:nvPr>
            <p:ph idx="2" type="body"/>
          </p:nvPr>
        </p:nvSpPr>
        <p:spPr>
          <a:xfrm>
            <a:off x="403200" y="804000"/>
            <a:ext cx="82200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exploring the search space, the fitness value for best solution stagnated for successive generation.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might had happened </a:t>
            </a:r>
            <a:r>
              <a:rPr lang="en"/>
              <a:t>because</a:t>
            </a:r>
            <a:r>
              <a:rPr lang="en"/>
              <a:t> the algorithm </a:t>
            </a:r>
            <a:r>
              <a:rPr lang="en"/>
              <a:t>might</a:t>
            </a:r>
            <a:r>
              <a:rPr lang="en"/>
              <a:t> have stuck in </a:t>
            </a:r>
            <a:r>
              <a:rPr lang="en"/>
              <a:t>local</a:t>
            </a:r>
            <a:r>
              <a:rPr lang="en"/>
              <a:t> optima and some change in search strategy is needed.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Hence adaptive techniques are used, which involves changing the </a:t>
            </a:r>
            <a:r>
              <a:rPr lang="en"/>
              <a:t>computation</a:t>
            </a:r>
            <a:r>
              <a:rPr lang="en"/>
              <a:t> function of state r.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63" y="3152938"/>
            <a:ext cx="39338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726" y="3428826"/>
            <a:ext cx="3561725" cy="11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idx="2" type="body"/>
          </p:nvPr>
        </p:nvSpPr>
        <p:spPr>
          <a:xfrm>
            <a:off x="402336" y="804672"/>
            <a:ext cx="8220600" cy="4176000"/>
          </a:xfrm>
          <a:prstGeom prst="rect">
            <a:avLst/>
          </a:prstGeom>
        </p:spPr>
        <p:txBody>
          <a:bodyPr anchorCtr="0" anchor="t" bIns="91425" lIns="18287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Introduction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Basic Concepts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Proposed Methodology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Experimental details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Results and Discussion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Phase I- Extracting relevant features</a:t>
            </a:r>
            <a:endParaRPr/>
          </a:p>
        </p:txBody>
      </p:sp>
      <p:sp>
        <p:nvSpPr>
          <p:cNvPr id="192" name="Google Shape;192;p30"/>
          <p:cNvSpPr txBox="1"/>
          <p:nvPr>
            <p:ph idx="2" type="body"/>
          </p:nvPr>
        </p:nvSpPr>
        <p:spPr>
          <a:xfrm>
            <a:off x="403200" y="804000"/>
            <a:ext cx="82200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micro-array dataset have highly irrelevant </a:t>
            </a:r>
            <a:r>
              <a:rPr lang="en"/>
              <a:t>features</a:t>
            </a:r>
            <a:r>
              <a:rPr lang="en"/>
              <a:t>. So,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325" y="1222000"/>
            <a:ext cx="4668662" cy="37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Phase II- Proposed Methodology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625" y="744300"/>
            <a:ext cx="5636250" cy="4299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idx="2" type="body"/>
          </p:nvPr>
        </p:nvSpPr>
        <p:spPr>
          <a:xfrm>
            <a:off x="402336" y="804672"/>
            <a:ext cx="8220600" cy="4176000"/>
          </a:xfrm>
          <a:prstGeom prst="rect">
            <a:avLst/>
          </a:prstGeom>
        </p:spPr>
        <p:txBody>
          <a:bodyPr anchorCtr="0" anchor="t" bIns="91425" lIns="18287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Introduction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Basic Concepts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Proposed Methodology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Experimental details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Results and Discussion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Outline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02336" y="804672"/>
            <a:ext cx="8220600" cy="4176000"/>
          </a:xfrm>
          <a:prstGeom prst="rect">
            <a:avLst/>
          </a:prstGeom>
          <a:effectLst>
            <a:outerShdw blurRad="57150" rotWithShape="0" algn="bl" dir="5460000" dist="9525">
              <a:srgbClr val="000000">
                <a:alpha val="50000"/>
              </a:srgbClr>
            </a:outerShdw>
          </a:effectLst>
        </p:spPr>
        <p:txBody>
          <a:bodyPr anchorCtr="0" anchor="t" bIns="91425" lIns="18287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Basic Concepts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Experimental details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Results and </a:t>
            </a:r>
            <a:r>
              <a:rPr lang="en"/>
              <a:t>Discussion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213" name="Google Shape;213;p33"/>
          <p:cNvSpPr txBox="1"/>
          <p:nvPr>
            <p:ph idx="2" type="body"/>
          </p:nvPr>
        </p:nvSpPr>
        <p:spPr>
          <a:xfrm>
            <a:off x="403200" y="804000"/>
            <a:ext cx="82200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datasets were used for testing purpose: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of the dataset were divided into 60:40, training and testing ratio.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00" y="1274925"/>
            <a:ext cx="4256701" cy="25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221" name="Google Shape;221;p34"/>
          <p:cNvSpPr txBox="1"/>
          <p:nvPr>
            <p:ph idx="2" type="body"/>
          </p:nvPr>
        </p:nvSpPr>
        <p:spPr>
          <a:xfrm>
            <a:off x="403200" y="804000"/>
            <a:ext cx="82200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F-Score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550" y="929088"/>
            <a:ext cx="22860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538" y="2108475"/>
            <a:ext cx="12096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7538" y="4198788"/>
            <a:ext cx="19526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7550" y="3240700"/>
            <a:ext cx="11620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2" type="body"/>
          </p:nvPr>
        </p:nvSpPr>
        <p:spPr>
          <a:xfrm>
            <a:off x="402336" y="804672"/>
            <a:ext cx="8220600" cy="4176000"/>
          </a:xfrm>
          <a:prstGeom prst="rect">
            <a:avLst/>
          </a:prstGeom>
        </p:spPr>
        <p:txBody>
          <a:bodyPr anchorCtr="0" anchor="t" bIns="91425" lIns="18287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Introduction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Basic Concepts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Proposed Methodology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Experimental details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Results and Discussion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238" name="Google Shape;238;p36"/>
          <p:cNvSpPr txBox="1"/>
          <p:nvPr>
            <p:ph idx="2" type="body"/>
          </p:nvPr>
        </p:nvSpPr>
        <p:spPr>
          <a:xfrm>
            <a:off x="403200" y="804000"/>
            <a:ext cx="82200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Dataset distribution after dimensionality reduction</a:t>
            </a:r>
            <a:endParaRPr/>
          </a:p>
        </p:txBody>
      </p:sp>
      <p:sp>
        <p:nvSpPr>
          <p:cNvPr id="239" name="Google Shape;2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25" y="1762063"/>
            <a:ext cx="6345025" cy="22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7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Comparison with the existing techniques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50" y="929100"/>
            <a:ext cx="4598450" cy="20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200" y="929100"/>
            <a:ext cx="3617850" cy="35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8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Graph results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50" y="788450"/>
            <a:ext cx="3585375" cy="21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400" y="734050"/>
            <a:ext cx="3698050" cy="22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550" y="3064000"/>
            <a:ext cx="3373725" cy="19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4400" y="3089950"/>
            <a:ext cx="3630325" cy="18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4" name="Google Shape;264;p39"/>
          <p:cNvSpPr txBox="1"/>
          <p:nvPr>
            <p:ph idx="2" type="body"/>
          </p:nvPr>
        </p:nvSpPr>
        <p:spPr>
          <a:xfrm>
            <a:off x="402325" y="804675"/>
            <a:ext cx="8373900" cy="4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Cao, Feilong, Bo Liu, and Dong Sun Park. "Image classification based on effective extreme learning machine."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Neurocomputing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102 (2013): 90-97.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Ghimire, Sujan, et al. "Self-adaptive differential evolutionary extreme learning machines for long-term solar radiation prediction with remotely-sensed MODIS satellite and Reanalysis atmospheric products in solar-rich cities."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Remote Sensing of Environment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212 (2018): 176-198.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Rao, R. "Jaya: A simple and new optimization algorithm for solving constrained and unconstrained optimization problems."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International Journal of Industrial Engineering Computations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7.1 (2016): 19-34.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Rao, R. Venkata, and Ankit Saroj. "A self-adaptive multi-population based Jaya algorithm for engineering optimization."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Swarm and Evolutionary computation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37 (2017): 1-26.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Van Laarhoven, Peter JM, and Emile HL Aarts. "Simulated annealing."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Simulated annealing: Theory and applications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Springer, Dordrecht, 1987. 7-15.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Deb, Kalyanmoy, and Debayan Deb. "Analysing mutation schemes for real-parameter genetic algorithms."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International Journal of Artificial Intelligence and Soft Computing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4.1 (2014): 1-28.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Wold, Svante, Kim Esbensen, and Paul Geladi. "Principal component analysis."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Chemometrics and intelligent laboratory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2.1-3 (1987): 37-52.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Hernandez, Jose Crispin Hernandez, Béatrice Duval, and Jin-Kao Hao. "A genetic embedded approach for gene selection and classification of microarray data."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European Conference on Evolutionary Computation, Machine Learning and Data Mining in Bioinformatics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Springer, Berlin, Heidelberg, 2007.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Li, Ke, et al. "Evolving extreme learning machine paradigm with adaptive operator selection and parameter control."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International Journal of Uncertainty, Fuzziness and Knowledge-Based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21.supp02 (2013): 143-154.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Zhu, Qin-Yu, et al. "Evolutionary extreme learning machine."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Pattern recognition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38.10 (2005): 1759-1763.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1161750" y="2272700"/>
            <a:ext cx="68205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2400"/>
              <a:t>Thank You</a:t>
            </a:r>
            <a:endParaRPr b="1" i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02336" y="804672"/>
            <a:ext cx="8220600" cy="4176000"/>
          </a:xfrm>
          <a:prstGeom prst="rect">
            <a:avLst/>
          </a:prstGeom>
        </p:spPr>
        <p:txBody>
          <a:bodyPr anchorCtr="0" anchor="t" bIns="91425" lIns="18287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Basic Concepts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Proposed Methodology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Experimental details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Results and Discussion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Cancer Classification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03200" y="804000"/>
            <a:ext cx="82200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 of cancer classification is entirely based on efficient analysis of gene expression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these gene expression datasets carry huge and complex information, it needs an efficient  machine learning technique.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As, Extreme learning Machine(ELM) which is a single </a:t>
            </a:r>
            <a:r>
              <a:rPr lang="en"/>
              <a:t>layer</a:t>
            </a:r>
            <a:r>
              <a:rPr lang="en"/>
              <a:t> feedforward network(SLFN) has shown remarkable </a:t>
            </a:r>
            <a:r>
              <a:rPr lang="en"/>
              <a:t>contributions</a:t>
            </a:r>
            <a:r>
              <a:rPr lang="en"/>
              <a:t> so this has been </a:t>
            </a:r>
            <a:r>
              <a:rPr lang="en"/>
              <a:t>chosen</a:t>
            </a:r>
            <a:r>
              <a:rPr lang="en"/>
              <a:t> as the base network </a:t>
            </a:r>
            <a:r>
              <a:rPr lang="en"/>
              <a:t>architecture.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 attempt has been made to improvise the existing model architecture.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ELM and the existing techniques: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03200" y="804000"/>
            <a:ext cx="82200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 traditional ELM has two learnable parameters which involves the </a:t>
            </a:r>
            <a:r>
              <a:rPr b="1" i="1" lang="en"/>
              <a:t>weights</a:t>
            </a:r>
            <a:r>
              <a:rPr i="1" lang="en"/>
              <a:t> </a:t>
            </a:r>
            <a:r>
              <a:rPr lang="en"/>
              <a:t>from input layer to hidden layer and the </a:t>
            </a:r>
            <a:r>
              <a:rPr b="1" i="1" lang="en"/>
              <a:t>biases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 scenarios involved random </a:t>
            </a:r>
            <a:r>
              <a:rPr lang="en"/>
              <a:t>initialization</a:t>
            </a:r>
            <a:r>
              <a:rPr lang="en"/>
              <a:t> of the network parameters.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Evolutionary optimization </a:t>
            </a:r>
            <a:r>
              <a:rPr lang="en"/>
              <a:t>techniques</a:t>
            </a:r>
            <a:r>
              <a:rPr lang="en"/>
              <a:t> such as genetic algorithm have also been used.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The major drawback of these </a:t>
            </a:r>
            <a:r>
              <a:rPr lang="en"/>
              <a:t>algorithms</a:t>
            </a:r>
            <a:r>
              <a:rPr lang="en"/>
              <a:t> are that they focus on global optimization of the search space, i.e they never look for fine </a:t>
            </a:r>
            <a:r>
              <a:rPr lang="en"/>
              <a:t>tuning</a:t>
            </a:r>
            <a:r>
              <a:rPr lang="en"/>
              <a:t> of the structures which are close to the optimal solution.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ELM and the existing techniques: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03200" y="804000"/>
            <a:ext cx="82200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Apart from this these models have too many controlling parameters-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i="1" lang="en"/>
              <a:t>crossover rate, mutation rate </a:t>
            </a:r>
            <a:r>
              <a:rPr lang="en"/>
              <a:t>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efficiency</a:t>
            </a:r>
            <a:r>
              <a:rPr lang="en"/>
              <a:t> of these models are heavily dependent on the values of the controlling parameters.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So, in this paper we have used jaya </a:t>
            </a:r>
            <a:r>
              <a:rPr lang="en"/>
              <a:t>optimization</a:t>
            </a:r>
            <a:r>
              <a:rPr lang="en"/>
              <a:t> algorithm which have only two common parameters- </a:t>
            </a:r>
            <a:r>
              <a:rPr b="1" i="1" lang="en"/>
              <a:t>population size </a:t>
            </a:r>
            <a:r>
              <a:rPr lang="en"/>
              <a:t>and </a:t>
            </a:r>
            <a:r>
              <a:rPr b="1" i="1" lang="en"/>
              <a:t>number of generations.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Hence, the jaya optimization algorithm is used for </a:t>
            </a:r>
            <a:r>
              <a:rPr lang="en"/>
              <a:t>global</a:t>
            </a:r>
            <a:r>
              <a:rPr lang="en"/>
              <a:t> search.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Contributions of the proposed method</a:t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03200" y="804000"/>
            <a:ext cx="8220000" cy="4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further fine tuning the structure, i.e for local search space exploration adaptive simulated annealing(SA) is used.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contribution</a:t>
            </a:r>
            <a:r>
              <a:rPr lang="en"/>
              <a:t> involves: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proposed methodology to explore the global as well as local search space in order to get the optimum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prevent premature convergence of SA , adaptive SA is introduced.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robustness of the proposed method is verified by testing it against other techniques.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02336" y="804672"/>
            <a:ext cx="8220600" cy="4176000"/>
          </a:xfrm>
          <a:prstGeom prst="rect">
            <a:avLst/>
          </a:prstGeom>
        </p:spPr>
        <p:txBody>
          <a:bodyPr anchorCtr="0" anchor="t" bIns="91425" lIns="18287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Introduction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Basic Concepts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Proposed Methodology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Experimental details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Results and Discussion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151200" y="173100"/>
            <a:ext cx="88080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Extreme Learning Machine(ELM)</a:t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03200" y="804000"/>
            <a:ext cx="3851700" cy="4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three layered structured network; having a base architecture of single layer feed forward neural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Considering that the chosen activation function are </a:t>
            </a:r>
            <a:r>
              <a:rPr lang="en"/>
              <a:t>infinitely</a:t>
            </a:r>
            <a:r>
              <a:rPr lang="en"/>
              <a:t> </a:t>
            </a:r>
            <a:r>
              <a:rPr lang="en"/>
              <a:t>differentiable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Moore Penrose generalized inverse is used for calculating weights from hidden layer to output layer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500" y="804000"/>
            <a:ext cx="4834900" cy="26279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525" y="3936809"/>
            <a:ext cx="324802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4943525" y="3584300"/>
            <a:ext cx="3021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Equation used for ELM,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