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en-J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640"/>
  </p:normalViewPr>
  <p:slideViewPr>
    <p:cSldViewPr snapToGrid="0">
      <p:cViewPr>
        <p:scale>
          <a:sx n="100" d="100"/>
          <a:sy n="100" d="100"/>
        </p:scale>
        <p:origin x="75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3C58EA-BC84-43FF-882B-63E84062A1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717581-E7EF-4DA0-9ACA-4C92DAADDD6E}">
      <dgm:prSet/>
      <dgm:spPr/>
      <dgm:t>
        <a:bodyPr/>
        <a:lstStyle/>
        <a:p>
          <a:pPr algn="ctr"/>
          <a:r>
            <a:rPr lang="en-US"/>
            <a:t>0.1 = 0.0,001,100,110,011,001,101</a:t>
          </a:r>
        </a:p>
      </dgm:t>
    </dgm:pt>
    <dgm:pt modelId="{306F8A7D-2A93-44FE-9A51-8DAFA01D6343}" type="parTrans" cxnId="{68431E6E-D10C-4B41-B5DA-BC03061CA3F5}">
      <dgm:prSet/>
      <dgm:spPr/>
      <dgm:t>
        <a:bodyPr/>
        <a:lstStyle/>
        <a:p>
          <a:endParaRPr lang="en-US"/>
        </a:p>
      </dgm:t>
    </dgm:pt>
    <dgm:pt modelId="{5DD5D8E4-E190-4DA3-9682-84B489F434CC}" type="sibTrans" cxnId="{68431E6E-D10C-4B41-B5DA-BC03061CA3F5}">
      <dgm:prSet/>
      <dgm:spPr/>
      <dgm:t>
        <a:bodyPr/>
        <a:lstStyle/>
        <a:p>
          <a:endParaRPr lang="en-US"/>
        </a:p>
      </dgm:t>
    </dgm:pt>
    <dgm:pt modelId="{CFCBAF4D-E930-4214-B9F0-94B42DDA7FEB}">
      <dgm:prSet/>
      <dgm:spPr/>
      <dgm:t>
        <a:bodyPr/>
        <a:lstStyle/>
        <a:p>
          <a:pPr algn="ctr"/>
          <a:r>
            <a:rPr lang="en-US" dirty="0"/>
            <a:t>0.1 = 1100110011001101.0 &gt;&gt; 19</a:t>
          </a:r>
        </a:p>
      </dgm:t>
    </dgm:pt>
    <dgm:pt modelId="{F306CECB-A4CD-464E-86B8-9A959D391F61}" type="parTrans" cxnId="{ADC266FA-A3A5-4F73-A587-2A5E410CCA51}">
      <dgm:prSet/>
      <dgm:spPr/>
      <dgm:t>
        <a:bodyPr/>
        <a:lstStyle/>
        <a:p>
          <a:endParaRPr lang="en-US"/>
        </a:p>
      </dgm:t>
    </dgm:pt>
    <dgm:pt modelId="{5A4151FC-B167-4C4D-8D82-6C24E27BD366}" type="sibTrans" cxnId="{ADC266FA-A3A5-4F73-A587-2A5E410CCA51}">
      <dgm:prSet/>
      <dgm:spPr/>
      <dgm:t>
        <a:bodyPr/>
        <a:lstStyle/>
        <a:p>
          <a:endParaRPr lang="en-US"/>
        </a:p>
      </dgm:t>
    </dgm:pt>
    <dgm:pt modelId="{80F22194-1424-4BBA-929F-55E936A3A4A2}">
      <dgm:prSet/>
      <dgm:spPr/>
      <dgm:t>
        <a:bodyPr/>
        <a:lstStyle/>
        <a:p>
          <a:pPr algn="ctr"/>
          <a:r>
            <a:rPr lang="en-US" dirty="0"/>
            <a:t>1100110011001101.0 = (1 × 2¹⁵) + (1 × 2¹⁴) + + (1 × 2¹¹) + (1 × 2¹⁰) + (1 × 2⁷) + (1 × 2⁶) + (1 × 2³) + (1 × 2²) + (1 × 2⁰) = 52429</a:t>
          </a:r>
        </a:p>
      </dgm:t>
    </dgm:pt>
    <dgm:pt modelId="{08D9386A-4B10-4D70-86E7-B69BEFEC8480}" type="parTrans" cxnId="{7AD0FBA1-6DB7-4C8E-B5F7-615EDD046B79}">
      <dgm:prSet/>
      <dgm:spPr/>
      <dgm:t>
        <a:bodyPr/>
        <a:lstStyle/>
        <a:p>
          <a:endParaRPr lang="en-US"/>
        </a:p>
      </dgm:t>
    </dgm:pt>
    <dgm:pt modelId="{E2BDD986-C90B-40FB-91A5-146F74FAF3E5}" type="sibTrans" cxnId="{7AD0FBA1-6DB7-4C8E-B5F7-615EDD046B79}">
      <dgm:prSet/>
      <dgm:spPr/>
      <dgm:t>
        <a:bodyPr/>
        <a:lstStyle/>
        <a:p>
          <a:endParaRPr lang="en-US"/>
        </a:p>
      </dgm:t>
    </dgm:pt>
    <dgm:pt modelId="{E32AE117-EB79-4818-93C0-F59B674F3772}">
      <dgm:prSet/>
      <dgm:spPr/>
      <dgm:t>
        <a:bodyPr/>
        <a:lstStyle/>
        <a:p>
          <a:pPr algn="ctr"/>
          <a:r>
            <a:rPr lang="en-US" dirty="0"/>
            <a:t>𝑦[31:0] = 𝑥[31:0] × 0.1 = (𝑥[31:0] × 52429) &gt;&gt; 19</a:t>
          </a:r>
        </a:p>
      </dgm:t>
    </dgm:pt>
    <dgm:pt modelId="{F65F9BB7-BDC6-4455-AE3F-6B627D1D44B9}" type="parTrans" cxnId="{5E44DD67-8FF4-4947-A4A8-BC0A38F7C8A2}">
      <dgm:prSet/>
      <dgm:spPr/>
      <dgm:t>
        <a:bodyPr/>
        <a:lstStyle/>
        <a:p>
          <a:endParaRPr lang="en-US"/>
        </a:p>
      </dgm:t>
    </dgm:pt>
    <dgm:pt modelId="{F1EBF2C7-F212-4853-8364-C940C18477EB}" type="sibTrans" cxnId="{5E44DD67-8FF4-4947-A4A8-BC0A38F7C8A2}">
      <dgm:prSet/>
      <dgm:spPr/>
      <dgm:t>
        <a:bodyPr/>
        <a:lstStyle/>
        <a:p>
          <a:endParaRPr lang="en-US"/>
        </a:p>
      </dgm:t>
    </dgm:pt>
    <dgm:pt modelId="{F2A394A3-2BF5-3E4A-B737-5A493AFC0517}" type="pres">
      <dgm:prSet presAssocID="{5F3C58EA-BC84-43FF-882B-63E84062A196}" presName="linear" presStyleCnt="0">
        <dgm:presLayoutVars>
          <dgm:animLvl val="lvl"/>
          <dgm:resizeHandles val="exact"/>
        </dgm:presLayoutVars>
      </dgm:prSet>
      <dgm:spPr/>
    </dgm:pt>
    <dgm:pt modelId="{3B0FA984-F0C3-4B46-B6CB-4A8D7387BD9A}" type="pres">
      <dgm:prSet presAssocID="{F4717581-E7EF-4DA0-9ACA-4C92DAADDD6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81E3506-A1CD-C040-9C36-D04614DAE580}" type="pres">
      <dgm:prSet presAssocID="{5DD5D8E4-E190-4DA3-9682-84B489F434CC}" presName="spacer" presStyleCnt="0"/>
      <dgm:spPr/>
    </dgm:pt>
    <dgm:pt modelId="{0DA97A9B-F964-CE48-89F4-6CC2EA87CAFD}" type="pres">
      <dgm:prSet presAssocID="{CFCBAF4D-E930-4214-B9F0-94B42DDA7FE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43EA7B2-B310-C849-9B4C-CC6473F58F18}" type="pres">
      <dgm:prSet presAssocID="{5A4151FC-B167-4C4D-8D82-6C24E27BD366}" presName="spacer" presStyleCnt="0"/>
      <dgm:spPr/>
    </dgm:pt>
    <dgm:pt modelId="{FDF6D594-24FB-DE4F-89A7-854A4ECC986F}" type="pres">
      <dgm:prSet presAssocID="{80F22194-1424-4BBA-929F-55E936A3A4A2}" presName="parentText" presStyleLbl="node1" presStyleIdx="2" presStyleCnt="4" custScaleY="151469">
        <dgm:presLayoutVars>
          <dgm:chMax val="0"/>
          <dgm:bulletEnabled val="1"/>
        </dgm:presLayoutVars>
      </dgm:prSet>
      <dgm:spPr/>
    </dgm:pt>
    <dgm:pt modelId="{50990CCC-925B-1B4E-A9D6-52DB9E84B498}" type="pres">
      <dgm:prSet presAssocID="{E2BDD986-C90B-40FB-91A5-146F74FAF3E5}" presName="spacer" presStyleCnt="0"/>
      <dgm:spPr/>
    </dgm:pt>
    <dgm:pt modelId="{DF79CCFF-C383-984E-BDDF-2D424FB8FE1F}" type="pres">
      <dgm:prSet presAssocID="{E32AE117-EB79-4818-93C0-F59B674F377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4494A0D-2E57-AE46-8251-873F94EE2EE4}" type="presOf" srcId="{E32AE117-EB79-4818-93C0-F59B674F3772}" destId="{DF79CCFF-C383-984E-BDDF-2D424FB8FE1F}" srcOrd="0" destOrd="0" presId="urn:microsoft.com/office/officeart/2005/8/layout/vList2"/>
    <dgm:cxn modelId="{431F393E-1DD5-DB43-B761-A9B2FB4EAB82}" type="presOf" srcId="{5F3C58EA-BC84-43FF-882B-63E84062A196}" destId="{F2A394A3-2BF5-3E4A-B737-5A493AFC0517}" srcOrd="0" destOrd="0" presId="urn:microsoft.com/office/officeart/2005/8/layout/vList2"/>
    <dgm:cxn modelId="{D11E7448-8915-9640-B476-3CA5A759BECD}" type="presOf" srcId="{80F22194-1424-4BBA-929F-55E936A3A4A2}" destId="{FDF6D594-24FB-DE4F-89A7-854A4ECC986F}" srcOrd="0" destOrd="0" presId="urn:microsoft.com/office/officeart/2005/8/layout/vList2"/>
    <dgm:cxn modelId="{AB71894A-BEF4-9443-B9F9-21B1BC7DFA14}" type="presOf" srcId="{CFCBAF4D-E930-4214-B9F0-94B42DDA7FEB}" destId="{0DA97A9B-F964-CE48-89F4-6CC2EA87CAFD}" srcOrd="0" destOrd="0" presId="urn:microsoft.com/office/officeart/2005/8/layout/vList2"/>
    <dgm:cxn modelId="{14F3B358-6FF6-7746-B03E-681D4F068555}" type="presOf" srcId="{F4717581-E7EF-4DA0-9ACA-4C92DAADDD6E}" destId="{3B0FA984-F0C3-4B46-B6CB-4A8D7387BD9A}" srcOrd="0" destOrd="0" presId="urn:microsoft.com/office/officeart/2005/8/layout/vList2"/>
    <dgm:cxn modelId="{5E44DD67-8FF4-4947-A4A8-BC0A38F7C8A2}" srcId="{5F3C58EA-BC84-43FF-882B-63E84062A196}" destId="{E32AE117-EB79-4818-93C0-F59B674F3772}" srcOrd="3" destOrd="0" parTransId="{F65F9BB7-BDC6-4455-AE3F-6B627D1D44B9}" sibTransId="{F1EBF2C7-F212-4853-8364-C940C18477EB}"/>
    <dgm:cxn modelId="{68431E6E-D10C-4B41-B5DA-BC03061CA3F5}" srcId="{5F3C58EA-BC84-43FF-882B-63E84062A196}" destId="{F4717581-E7EF-4DA0-9ACA-4C92DAADDD6E}" srcOrd="0" destOrd="0" parTransId="{306F8A7D-2A93-44FE-9A51-8DAFA01D6343}" sibTransId="{5DD5D8E4-E190-4DA3-9682-84B489F434CC}"/>
    <dgm:cxn modelId="{7AD0FBA1-6DB7-4C8E-B5F7-615EDD046B79}" srcId="{5F3C58EA-BC84-43FF-882B-63E84062A196}" destId="{80F22194-1424-4BBA-929F-55E936A3A4A2}" srcOrd="2" destOrd="0" parTransId="{08D9386A-4B10-4D70-86E7-B69BEFEC8480}" sibTransId="{E2BDD986-C90B-40FB-91A5-146F74FAF3E5}"/>
    <dgm:cxn modelId="{ADC266FA-A3A5-4F73-A587-2A5E410CCA51}" srcId="{5F3C58EA-BC84-43FF-882B-63E84062A196}" destId="{CFCBAF4D-E930-4214-B9F0-94B42DDA7FEB}" srcOrd="1" destOrd="0" parTransId="{F306CECB-A4CD-464E-86B8-9A959D391F61}" sibTransId="{5A4151FC-B167-4C4D-8D82-6C24E27BD366}"/>
    <dgm:cxn modelId="{57AABEA2-13DE-BD46-AD8B-5B0881A70BE3}" type="presParOf" srcId="{F2A394A3-2BF5-3E4A-B737-5A493AFC0517}" destId="{3B0FA984-F0C3-4B46-B6CB-4A8D7387BD9A}" srcOrd="0" destOrd="0" presId="urn:microsoft.com/office/officeart/2005/8/layout/vList2"/>
    <dgm:cxn modelId="{96357931-9B4C-DE40-822C-B516BA03900B}" type="presParOf" srcId="{F2A394A3-2BF5-3E4A-B737-5A493AFC0517}" destId="{181E3506-A1CD-C040-9C36-D04614DAE580}" srcOrd="1" destOrd="0" presId="urn:microsoft.com/office/officeart/2005/8/layout/vList2"/>
    <dgm:cxn modelId="{CFC8CC3B-C3F7-C94F-861A-49AE14168FE3}" type="presParOf" srcId="{F2A394A3-2BF5-3E4A-B737-5A493AFC0517}" destId="{0DA97A9B-F964-CE48-89F4-6CC2EA87CAFD}" srcOrd="2" destOrd="0" presId="urn:microsoft.com/office/officeart/2005/8/layout/vList2"/>
    <dgm:cxn modelId="{B02CE7E8-98C3-1A4F-B847-B8468ADC3C2E}" type="presParOf" srcId="{F2A394A3-2BF5-3E4A-B737-5A493AFC0517}" destId="{343EA7B2-B310-C849-9B4C-CC6473F58F18}" srcOrd="3" destOrd="0" presId="urn:microsoft.com/office/officeart/2005/8/layout/vList2"/>
    <dgm:cxn modelId="{EE72ACC3-3612-E746-8A66-62F1515B480F}" type="presParOf" srcId="{F2A394A3-2BF5-3E4A-B737-5A493AFC0517}" destId="{FDF6D594-24FB-DE4F-89A7-854A4ECC986F}" srcOrd="4" destOrd="0" presId="urn:microsoft.com/office/officeart/2005/8/layout/vList2"/>
    <dgm:cxn modelId="{5B56F047-E7E3-664B-9B78-E3250122BC2D}" type="presParOf" srcId="{F2A394A3-2BF5-3E4A-B737-5A493AFC0517}" destId="{50990CCC-925B-1B4E-A9D6-52DB9E84B498}" srcOrd="5" destOrd="0" presId="urn:microsoft.com/office/officeart/2005/8/layout/vList2"/>
    <dgm:cxn modelId="{585C9AD4-9285-8D46-8403-C844C53D15C3}" type="presParOf" srcId="{F2A394A3-2BF5-3E4A-B737-5A493AFC0517}" destId="{DF79CCFF-C383-984E-BDDF-2D424FB8FE1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91A9E4-5113-48CD-80E1-27FD5072AC8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C59E40-1DAD-4A9E-ADD7-D87EAF7BDB84}">
      <dgm:prSet/>
      <dgm:spPr/>
      <dgm:t>
        <a:bodyPr/>
        <a:lstStyle/>
        <a:p>
          <a:pPr algn="ctr"/>
          <a:r>
            <a:rPr lang="en-US"/>
            <a:t>0.2 = 0.00,110,011,001,100,110,011</a:t>
          </a:r>
        </a:p>
      </dgm:t>
    </dgm:pt>
    <dgm:pt modelId="{AD735808-E4E8-4E1F-A6B7-39E59C98E2DD}" type="parTrans" cxnId="{000D9E73-75B7-4EC6-8139-D43176740CA0}">
      <dgm:prSet/>
      <dgm:spPr/>
      <dgm:t>
        <a:bodyPr/>
        <a:lstStyle/>
        <a:p>
          <a:endParaRPr lang="en-US"/>
        </a:p>
      </dgm:t>
    </dgm:pt>
    <dgm:pt modelId="{D5FE580A-4779-49A8-8482-F5B26E64E0B5}" type="sibTrans" cxnId="{000D9E73-75B7-4EC6-8139-D43176740CA0}">
      <dgm:prSet/>
      <dgm:spPr/>
      <dgm:t>
        <a:bodyPr/>
        <a:lstStyle/>
        <a:p>
          <a:endParaRPr lang="en-US"/>
        </a:p>
      </dgm:t>
    </dgm:pt>
    <dgm:pt modelId="{14064B28-7461-4F9E-809F-6719F0FC01B7}">
      <dgm:prSet/>
      <dgm:spPr/>
      <dgm:t>
        <a:bodyPr/>
        <a:lstStyle/>
        <a:p>
          <a:pPr algn="ctr"/>
          <a:r>
            <a:rPr lang="en-US" dirty="0"/>
            <a:t>0.2 = 110011001100110011 &gt;&gt; 20</a:t>
          </a:r>
        </a:p>
      </dgm:t>
    </dgm:pt>
    <dgm:pt modelId="{CC0D451D-747D-4A7E-AD1D-25E7C7037C04}" type="parTrans" cxnId="{87633393-C51E-4FB4-9B66-B8FFCE8FF6DD}">
      <dgm:prSet/>
      <dgm:spPr/>
      <dgm:t>
        <a:bodyPr/>
        <a:lstStyle/>
        <a:p>
          <a:endParaRPr lang="en-US"/>
        </a:p>
      </dgm:t>
    </dgm:pt>
    <dgm:pt modelId="{EFE286C4-E3AD-46D1-B61D-B2AF8DC0B009}" type="sibTrans" cxnId="{87633393-C51E-4FB4-9B66-B8FFCE8FF6DD}">
      <dgm:prSet/>
      <dgm:spPr/>
      <dgm:t>
        <a:bodyPr/>
        <a:lstStyle/>
        <a:p>
          <a:endParaRPr lang="en-US"/>
        </a:p>
      </dgm:t>
    </dgm:pt>
    <dgm:pt modelId="{0D59E6D7-038C-459B-9285-6FA94E7DE4A7}">
      <dgm:prSet/>
      <dgm:spPr/>
      <dgm:t>
        <a:bodyPr/>
        <a:lstStyle/>
        <a:p>
          <a:pPr algn="ctr"/>
          <a:r>
            <a:rPr lang="en-US" dirty="0"/>
            <a:t>110011001100110011 = 209715 = (1 × 2¹⁷) + (1 × 2¹⁶) + (1 × 2¹³) + (1 × 2¹²) + (1 × 2⁹) + (1 × 2⁸) + (1 × 2⁵) + (1 × 2⁴) + (1 × 2¹) + (1 × 2⁰)</a:t>
          </a:r>
        </a:p>
      </dgm:t>
    </dgm:pt>
    <dgm:pt modelId="{49B0C27B-65D5-4495-BFB1-9D8618852F7B}" type="parTrans" cxnId="{614502EA-3322-4477-BE5E-CD66DBBB0971}">
      <dgm:prSet/>
      <dgm:spPr/>
      <dgm:t>
        <a:bodyPr/>
        <a:lstStyle/>
        <a:p>
          <a:endParaRPr lang="en-US"/>
        </a:p>
      </dgm:t>
    </dgm:pt>
    <dgm:pt modelId="{1C61A24F-A0A2-4316-B741-4D9A6160EC5A}" type="sibTrans" cxnId="{614502EA-3322-4477-BE5E-CD66DBBB0971}">
      <dgm:prSet/>
      <dgm:spPr/>
      <dgm:t>
        <a:bodyPr/>
        <a:lstStyle/>
        <a:p>
          <a:endParaRPr lang="en-US"/>
        </a:p>
      </dgm:t>
    </dgm:pt>
    <dgm:pt modelId="{42D92416-EC7B-42B5-9D98-0A4C7DC31D0D}">
      <dgm:prSet/>
      <dgm:spPr/>
      <dgm:t>
        <a:bodyPr/>
        <a:lstStyle/>
        <a:p>
          <a:pPr algn="ctr"/>
          <a:r>
            <a:rPr lang="en-US" dirty="0"/>
            <a:t>𝑦[31:0] = 𝑥[31:0] × 0.2 = (𝑥[31:0] × 209715) &gt;&gt; 20</a:t>
          </a:r>
        </a:p>
      </dgm:t>
    </dgm:pt>
    <dgm:pt modelId="{C97E0281-6E59-48CF-A02D-5004751F2F17}" type="parTrans" cxnId="{63F59F3F-CC05-411B-BB2A-D1641A9928CF}">
      <dgm:prSet/>
      <dgm:spPr/>
      <dgm:t>
        <a:bodyPr/>
        <a:lstStyle/>
        <a:p>
          <a:endParaRPr lang="en-US"/>
        </a:p>
      </dgm:t>
    </dgm:pt>
    <dgm:pt modelId="{C7DC19CF-5383-4A73-AF58-618F589FD290}" type="sibTrans" cxnId="{63F59F3F-CC05-411B-BB2A-D1641A9928CF}">
      <dgm:prSet/>
      <dgm:spPr/>
      <dgm:t>
        <a:bodyPr/>
        <a:lstStyle/>
        <a:p>
          <a:endParaRPr lang="en-US"/>
        </a:p>
      </dgm:t>
    </dgm:pt>
    <dgm:pt modelId="{21EE1F2C-898A-E344-8A31-BE4C7926A843}" type="pres">
      <dgm:prSet presAssocID="{CB91A9E4-5113-48CD-80E1-27FD5072AC82}" presName="linear" presStyleCnt="0">
        <dgm:presLayoutVars>
          <dgm:animLvl val="lvl"/>
          <dgm:resizeHandles val="exact"/>
        </dgm:presLayoutVars>
      </dgm:prSet>
      <dgm:spPr/>
    </dgm:pt>
    <dgm:pt modelId="{EFFECD25-4389-3D44-8B37-425769C232F3}" type="pres">
      <dgm:prSet presAssocID="{BCC59E40-1DAD-4A9E-ADD7-D87EAF7BDB8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864C63E-93E4-D945-ACE8-9F2F05E97EF6}" type="pres">
      <dgm:prSet presAssocID="{D5FE580A-4779-49A8-8482-F5B26E64E0B5}" presName="spacer" presStyleCnt="0"/>
      <dgm:spPr/>
    </dgm:pt>
    <dgm:pt modelId="{AEC33ABE-35F9-BB4D-99E9-456AF5B67FDC}" type="pres">
      <dgm:prSet presAssocID="{14064B28-7461-4F9E-809F-6719F0FC01B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48B2A02-FECD-E14F-B915-34A4ADC6DC55}" type="pres">
      <dgm:prSet presAssocID="{EFE286C4-E3AD-46D1-B61D-B2AF8DC0B009}" presName="spacer" presStyleCnt="0"/>
      <dgm:spPr/>
    </dgm:pt>
    <dgm:pt modelId="{946FB6C3-CA0B-F440-9DBB-3446224CC43A}" type="pres">
      <dgm:prSet presAssocID="{0D59E6D7-038C-459B-9285-6FA94E7DE4A7}" presName="parentText" presStyleLbl="node1" presStyleIdx="2" presStyleCnt="4" custScaleY="119770">
        <dgm:presLayoutVars>
          <dgm:chMax val="0"/>
          <dgm:bulletEnabled val="1"/>
        </dgm:presLayoutVars>
      </dgm:prSet>
      <dgm:spPr/>
    </dgm:pt>
    <dgm:pt modelId="{949E983D-CC3F-344C-8BB4-E0C591451B99}" type="pres">
      <dgm:prSet presAssocID="{1C61A24F-A0A2-4316-B741-4D9A6160EC5A}" presName="spacer" presStyleCnt="0"/>
      <dgm:spPr/>
    </dgm:pt>
    <dgm:pt modelId="{DAB2E64E-239E-924E-B17C-FA3E5B606568}" type="pres">
      <dgm:prSet presAssocID="{42D92416-EC7B-42B5-9D98-0A4C7DC31D0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3B9282B-4EF6-A14C-9353-B8E34CC6E66D}" type="presOf" srcId="{14064B28-7461-4F9E-809F-6719F0FC01B7}" destId="{AEC33ABE-35F9-BB4D-99E9-456AF5B67FDC}" srcOrd="0" destOrd="0" presId="urn:microsoft.com/office/officeart/2005/8/layout/vList2"/>
    <dgm:cxn modelId="{63F59F3F-CC05-411B-BB2A-D1641A9928CF}" srcId="{CB91A9E4-5113-48CD-80E1-27FD5072AC82}" destId="{42D92416-EC7B-42B5-9D98-0A4C7DC31D0D}" srcOrd="3" destOrd="0" parTransId="{C97E0281-6E59-48CF-A02D-5004751F2F17}" sibTransId="{C7DC19CF-5383-4A73-AF58-618F589FD290}"/>
    <dgm:cxn modelId="{18A57756-7B03-C149-B08B-DF814874C717}" type="presOf" srcId="{BCC59E40-1DAD-4A9E-ADD7-D87EAF7BDB84}" destId="{EFFECD25-4389-3D44-8B37-425769C232F3}" srcOrd="0" destOrd="0" presId="urn:microsoft.com/office/officeart/2005/8/layout/vList2"/>
    <dgm:cxn modelId="{07361E71-04B9-D640-843C-3D128634ACED}" type="presOf" srcId="{CB91A9E4-5113-48CD-80E1-27FD5072AC82}" destId="{21EE1F2C-898A-E344-8A31-BE4C7926A843}" srcOrd="0" destOrd="0" presId="urn:microsoft.com/office/officeart/2005/8/layout/vList2"/>
    <dgm:cxn modelId="{000D9E73-75B7-4EC6-8139-D43176740CA0}" srcId="{CB91A9E4-5113-48CD-80E1-27FD5072AC82}" destId="{BCC59E40-1DAD-4A9E-ADD7-D87EAF7BDB84}" srcOrd="0" destOrd="0" parTransId="{AD735808-E4E8-4E1F-A6B7-39E59C98E2DD}" sibTransId="{D5FE580A-4779-49A8-8482-F5B26E64E0B5}"/>
    <dgm:cxn modelId="{87633393-C51E-4FB4-9B66-B8FFCE8FF6DD}" srcId="{CB91A9E4-5113-48CD-80E1-27FD5072AC82}" destId="{14064B28-7461-4F9E-809F-6719F0FC01B7}" srcOrd="1" destOrd="0" parTransId="{CC0D451D-747D-4A7E-AD1D-25E7C7037C04}" sibTransId="{EFE286C4-E3AD-46D1-B61D-B2AF8DC0B009}"/>
    <dgm:cxn modelId="{E57C11A8-AC36-E346-8062-C05BCCDD614D}" type="presOf" srcId="{42D92416-EC7B-42B5-9D98-0A4C7DC31D0D}" destId="{DAB2E64E-239E-924E-B17C-FA3E5B606568}" srcOrd="0" destOrd="0" presId="urn:microsoft.com/office/officeart/2005/8/layout/vList2"/>
    <dgm:cxn modelId="{AB2008B8-DD9D-9C49-A18F-E077AE9A4EA8}" type="presOf" srcId="{0D59E6D7-038C-459B-9285-6FA94E7DE4A7}" destId="{946FB6C3-CA0B-F440-9DBB-3446224CC43A}" srcOrd="0" destOrd="0" presId="urn:microsoft.com/office/officeart/2005/8/layout/vList2"/>
    <dgm:cxn modelId="{614502EA-3322-4477-BE5E-CD66DBBB0971}" srcId="{CB91A9E4-5113-48CD-80E1-27FD5072AC82}" destId="{0D59E6D7-038C-459B-9285-6FA94E7DE4A7}" srcOrd="2" destOrd="0" parTransId="{49B0C27B-65D5-4495-BFB1-9D8618852F7B}" sibTransId="{1C61A24F-A0A2-4316-B741-4D9A6160EC5A}"/>
    <dgm:cxn modelId="{43181230-5C8D-B645-8CC6-A9F6A11648DF}" type="presParOf" srcId="{21EE1F2C-898A-E344-8A31-BE4C7926A843}" destId="{EFFECD25-4389-3D44-8B37-425769C232F3}" srcOrd="0" destOrd="0" presId="urn:microsoft.com/office/officeart/2005/8/layout/vList2"/>
    <dgm:cxn modelId="{073F4B65-6365-F243-9E6A-032FDB91EC75}" type="presParOf" srcId="{21EE1F2C-898A-E344-8A31-BE4C7926A843}" destId="{8864C63E-93E4-D945-ACE8-9F2F05E97EF6}" srcOrd="1" destOrd="0" presId="urn:microsoft.com/office/officeart/2005/8/layout/vList2"/>
    <dgm:cxn modelId="{5B2327FB-4E5A-2047-AAC0-9CAED040D821}" type="presParOf" srcId="{21EE1F2C-898A-E344-8A31-BE4C7926A843}" destId="{AEC33ABE-35F9-BB4D-99E9-456AF5B67FDC}" srcOrd="2" destOrd="0" presId="urn:microsoft.com/office/officeart/2005/8/layout/vList2"/>
    <dgm:cxn modelId="{9DCC0B8E-46ED-3D4B-B42A-C9CADF0AFD2E}" type="presParOf" srcId="{21EE1F2C-898A-E344-8A31-BE4C7926A843}" destId="{648B2A02-FECD-E14F-B915-34A4ADC6DC55}" srcOrd="3" destOrd="0" presId="urn:microsoft.com/office/officeart/2005/8/layout/vList2"/>
    <dgm:cxn modelId="{C9F8D971-6C5F-8246-84BD-C48DA0B42954}" type="presParOf" srcId="{21EE1F2C-898A-E344-8A31-BE4C7926A843}" destId="{946FB6C3-CA0B-F440-9DBB-3446224CC43A}" srcOrd="4" destOrd="0" presId="urn:microsoft.com/office/officeart/2005/8/layout/vList2"/>
    <dgm:cxn modelId="{09C1C127-1C3B-2A46-A7E6-994BDB8FB3CA}" type="presParOf" srcId="{21EE1F2C-898A-E344-8A31-BE4C7926A843}" destId="{949E983D-CC3F-344C-8BB4-E0C591451B99}" srcOrd="5" destOrd="0" presId="urn:microsoft.com/office/officeart/2005/8/layout/vList2"/>
    <dgm:cxn modelId="{A215416D-2C49-F943-966D-5144565208B2}" type="presParOf" srcId="{21EE1F2C-898A-E344-8A31-BE4C7926A843}" destId="{DAB2E64E-239E-924E-B17C-FA3E5B60656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FA984-F0C3-4B46-B6CB-4A8D7387BD9A}">
      <dsp:nvSpPr>
        <dsp:cNvPr id="0" name=""/>
        <dsp:cNvSpPr/>
      </dsp:nvSpPr>
      <dsp:spPr>
        <a:xfrm>
          <a:off x="0" y="13821"/>
          <a:ext cx="10515600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0.1 = 0.0,001,100,110,011,001,101</a:t>
          </a:r>
        </a:p>
      </dsp:txBody>
      <dsp:txXfrm>
        <a:off x="44602" y="58423"/>
        <a:ext cx="10426396" cy="824474"/>
      </dsp:txXfrm>
    </dsp:sp>
    <dsp:sp modelId="{0DA97A9B-F964-CE48-89F4-6CC2EA87CAFD}">
      <dsp:nvSpPr>
        <dsp:cNvPr id="0" name=""/>
        <dsp:cNvSpPr/>
      </dsp:nvSpPr>
      <dsp:spPr>
        <a:xfrm>
          <a:off x="0" y="993739"/>
          <a:ext cx="10515600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0.1 = 1100110011001101.0 &gt;&gt; 19</a:t>
          </a:r>
        </a:p>
      </dsp:txBody>
      <dsp:txXfrm>
        <a:off x="44602" y="1038341"/>
        <a:ext cx="10426396" cy="824474"/>
      </dsp:txXfrm>
    </dsp:sp>
    <dsp:sp modelId="{FDF6D594-24FB-DE4F-89A7-854A4ECC986F}">
      <dsp:nvSpPr>
        <dsp:cNvPr id="0" name=""/>
        <dsp:cNvSpPr/>
      </dsp:nvSpPr>
      <dsp:spPr>
        <a:xfrm>
          <a:off x="0" y="1973658"/>
          <a:ext cx="10515600" cy="1383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1100110011001101.0 = (1 × 2¹⁵) + (1 × 2¹⁴) + + (1 × 2¹¹) + (1 × 2¹⁰) + (1 × 2⁷) + (1 × 2⁶) + (1 × 2³) + (1 × 2²) + (1 × 2⁰) = 52429</a:t>
          </a:r>
        </a:p>
      </dsp:txBody>
      <dsp:txXfrm>
        <a:off x="67558" y="2041216"/>
        <a:ext cx="10380484" cy="1248823"/>
      </dsp:txXfrm>
    </dsp:sp>
    <dsp:sp modelId="{DF79CCFF-C383-984E-BDDF-2D424FB8FE1F}">
      <dsp:nvSpPr>
        <dsp:cNvPr id="0" name=""/>
        <dsp:cNvSpPr/>
      </dsp:nvSpPr>
      <dsp:spPr>
        <a:xfrm>
          <a:off x="0" y="3423838"/>
          <a:ext cx="10515600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𝑦[31:0] = 𝑥[31:0] × 0.1 = (𝑥[31:0] × 52429) &gt;&gt; 19</a:t>
          </a:r>
        </a:p>
      </dsp:txBody>
      <dsp:txXfrm>
        <a:off x="44602" y="3468440"/>
        <a:ext cx="10426396" cy="8244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FECD25-4389-3D44-8B37-425769C232F3}">
      <dsp:nvSpPr>
        <dsp:cNvPr id="0" name=""/>
        <dsp:cNvSpPr/>
      </dsp:nvSpPr>
      <dsp:spPr>
        <a:xfrm>
          <a:off x="0" y="70937"/>
          <a:ext cx="10515600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0.2 = 0.00,110,011,001,100,110,011</a:t>
          </a:r>
        </a:p>
      </dsp:txBody>
      <dsp:txXfrm>
        <a:off x="46541" y="117478"/>
        <a:ext cx="10422518" cy="860321"/>
      </dsp:txXfrm>
    </dsp:sp>
    <dsp:sp modelId="{AEC33ABE-35F9-BB4D-99E9-456AF5B67FDC}">
      <dsp:nvSpPr>
        <dsp:cNvPr id="0" name=""/>
        <dsp:cNvSpPr/>
      </dsp:nvSpPr>
      <dsp:spPr>
        <a:xfrm>
          <a:off x="0" y="1093461"/>
          <a:ext cx="10515600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0.2 = 110011001100110011 &gt;&gt; 20</a:t>
          </a:r>
        </a:p>
      </dsp:txBody>
      <dsp:txXfrm>
        <a:off x="46541" y="1140002"/>
        <a:ext cx="10422518" cy="860321"/>
      </dsp:txXfrm>
    </dsp:sp>
    <dsp:sp modelId="{946FB6C3-CA0B-F440-9DBB-3446224CC43A}">
      <dsp:nvSpPr>
        <dsp:cNvPr id="0" name=""/>
        <dsp:cNvSpPr/>
      </dsp:nvSpPr>
      <dsp:spPr>
        <a:xfrm>
          <a:off x="0" y="2115985"/>
          <a:ext cx="10515600" cy="11418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110011001100110011 = 209715 = (1 × 2¹⁷) + (1 × 2¹⁶) + (1 × 2¹³) + (1 × 2¹²) + (1 × 2⁹) + (1 × 2⁸) + (1 × 2⁵) + (1 × 2⁴) + (1 × 2¹) + (1 × 2⁰)</a:t>
          </a:r>
        </a:p>
      </dsp:txBody>
      <dsp:txXfrm>
        <a:off x="55743" y="2171728"/>
        <a:ext cx="10404114" cy="1030405"/>
      </dsp:txXfrm>
    </dsp:sp>
    <dsp:sp modelId="{DAB2E64E-239E-924E-B17C-FA3E5B606568}">
      <dsp:nvSpPr>
        <dsp:cNvPr id="0" name=""/>
        <dsp:cNvSpPr/>
      </dsp:nvSpPr>
      <dsp:spPr>
        <a:xfrm>
          <a:off x="0" y="3326996"/>
          <a:ext cx="10515600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𝑦[31:0] = 𝑥[31:0] × 0.2 = (𝑥[31:0] × 209715) &gt;&gt; 20</a:t>
          </a:r>
        </a:p>
      </dsp:txBody>
      <dsp:txXfrm>
        <a:off x="46541" y="3373537"/>
        <a:ext cx="10422518" cy="860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CF3A3-3F37-EB04-9E3D-0F5FFC040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03EA2-6F0E-28F4-A8BE-118B2195D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EFF4A-B29A-2031-C9E6-D5920980F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5AF53-06C4-8A0A-236A-381908B7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F6BF4-0A51-AF37-7F51-7DFF8F415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2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8A13-0B88-42DE-C0F4-5CF02615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60FCC-8CEB-3B39-BB91-7FABA2B81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ECA0A-3FF0-E24F-7262-EB1A339C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A05C9-D27B-D3A4-A8F5-20204252E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9EAA5-3560-C979-9100-A332346B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7D1A4B-16FD-1F4C-F062-BD05940C5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223A6-528A-5E5F-3F0D-6EF6AF1D1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8A211-1FB7-6DA8-C661-F60FE360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A87D8-364C-C08F-02A5-970AFA11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96A3D-C0DB-C38C-F186-0B904E76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8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BFF79-B413-EC05-DF91-3F3E6BFAA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8A770-B5CC-5E37-03D8-66CF6ED13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3605E-4395-CB77-2660-35F54B53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F80CE-CE02-DDCF-C354-FA57A732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4BF5E-31E3-DD4D-3417-5C0C12927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0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B9195-9416-46A4-3E16-843AB6DED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FADAF-145D-C979-FB3D-31E810D46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0368C-31A7-D9A9-5EF0-11195BB2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6BF23-4AF6-9CCD-C2D0-B8652D2B6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1ACCF-2E27-DE00-16AE-4523B749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5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0388-9302-CA96-597C-6A717761A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D18C-F7B3-410E-CEDD-1EC028331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CB2F6-151F-8A5B-1097-E77FBDF15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4A6A4-B4D5-970A-816F-AF2F5A9F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1F3F4-B47E-BBF5-F084-BAA37F7F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50E43-6EC4-D178-0F90-60DD56F0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1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B0D5-88FF-E6A3-8325-538AEC93A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E569A-22D3-212E-237B-9CCEF5B1E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5369F-D657-9600-F83D-6D8001543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D226C-0423-FA0B-52B1-6BD1A6D4F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79C93-66EE-FB48-2C5E-5BACBA094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38914-A218-65A8-A07A-A840067D1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F99-132F-413F-B7EF-71A5C33F2ED6}" type="datetime1">
              <a:rPr lang="en-US" smtClean="0"/>
              <a:t>9/7/23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3E7DD-7479-98FE-BE95-D6799E16D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14897-D0E4-28E2-B9B3-8A062800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0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94D7-29C0-644F-F6BB-BF4BB909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82FA2-95A7-105F-B278-FB1E4DB2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9B472-DB25-9C9B-928C-B82D6A467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5FAE7-7A95-85B0-1748-5BDAC3AD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3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91EB1F-AE63-9032-5A67-2E02EDDE2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9/7/23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42AED9-7678-E78C-2742-5F88EA322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C3865-63B0-252A-4280-B3C5AC1D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3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D590-904C-18DF-C37B-751EF0597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E4422-4E98-FA27-0479-8058F3893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5AC8A-C84E-39BB-8808-8A27B8203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46329-E5B3-7687-337F-90AA6299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15CFF-8D3D-3DD2-9ED5-75D1C484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C1C74-50D7-DAD9-66A0-AD180A81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3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E186D-E1E8-BD19-2860-3792EB6F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A22A1-EF32-B583-18D5-78B3CD631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5ECE9-FC3B-384A-0282-66F79DADC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C38F8-FC0E-5FB2-B3B9-292B0427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2E817-B364-6AC8-C418-610C8ABB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F469E-68A1-C77F-038C-A63E64C7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7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02D462-117F-1107-5A2D-B18AD385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4280E-A5EF-2935-3623-F9AC47C61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21F3E-7D5C-EC36-4B72-02180CA56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BCCD4-CEB1-405B-A443-DD9CBCBEA552}" type="datetime1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011C5-9896-96BD-7BF3-73033FD5C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A051D-43C5-80EF-B326-D74ABFAF3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70A126-D993-E59D-BAAA-9CC17FEA0D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24980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E0993C-EEA7-37C9-6EDB-0D2FE1F38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  <a:effectLst/>
                <a:latin typeface="FormataOTFMdIt"/>
              </a:rPr>
              <a:t>INFLUENZA MODEL </a:t>
            </a:r>
            <a:br>
              <a:rPr lang="en-US" sz="6600">
                <a:solidFill>
                  <a:schemeClr val="bg1"/>
                </a:solidFill>
                <a:effectLst/>
                <a:latin typeface="FormataOTFMdIt"/>
              </a:rPr>
            </a:br>
            <a:r>
              <a:rPr lang="en-US" sz="6600">
                <a:solidFill>
                  <a:schemeClr val="bg1"/>
                </a:solidFill>
                <a:effectLst/>
                <a:latin typeface="FormataOTFMdIt"/>
              </a:rPr>
              <a:t>using FPGA</a:t>
            </a:r>
            <a:br>
              <a:rPr lang="en-US" sz="6600">
                <a:solidFill>
                  <a:schemeClr val="bg1"/>
                </a:solidFill>
              </a:rPr>
            </a:br>
            <a:endParaRPr lang="en-JO" sz="6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5C7B0-B2AB-F075-12E7-B24F01A24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ffectLst/>
                <a:latin typeface="FormataOTFCond"/>
              </a:rPr>
              <a:t>Chaotic Epidemic Models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81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FAE5-145C-EF8C-0E90-56D7BE46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O" dirty="0"/>
              <a:t>1. </a:t>
            </a:r>
            <a:r>
              <a:rPr lang="en-US" dirty="0"/>
              <a:t>M</a:t>
            </a:r>
            <a:r>
              <a:rPr lang="en-JO" dirty="0"/>
              <a:t>ultibly by 0.2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94A18E-F392-B65F-C9E2-64EE0557E0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5727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2954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0F9C61-E461-2E92-E299-170ACF6FE75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36397" y="502020"/>
                <a:ext cx="5323715" cy="1642970"/>
              </a:xfrm>
            </p:spPr>
            <p:txBody>
              <a:bodyPr anchor="b">
                <a:normAutofit/>
              </a:bodyPr>
              <a:lstStyle/>
              <a:p>
                <a:r>
                  <a:rPr lang="en-JO" sz="4000" dirty="0"/>
                  <a:t>3.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400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 i="0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sin</m:t>
                        </m:r>
                      </m:fName>
                      <m:e>
                        <m:r>
                          <a:rPr lang="en-US" sz="4000" b="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(</m:t>
                        </m:r>
                        <m:r>
                          <a:rPr lang="en-US" sz="400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𝟐</m:t>
                        </m:r>
                        <m:r>
                          <a:rPr lang="en-US" sz="400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𝝅</m:t>
                        </m:r>
                        <m:r>
                          <a:rPr lang="en-US" sz="4000" b="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𝑡</m:t>
                        </m:r>
                        <m:r>
                          <a:rPr lang="en-US" sz="4000" b="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)</m:t>
                        </m:r>
                      </m:e>
                    </m:func>
                  </m:oMath>
                </a14:m>
                <a:endParaRPr lang="en-JO" sz="40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0F9C61-E461-2E92-E299-170ACF6FE7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36397" y="502020"/>
                <a:ext cx="5323715" cy="1642970"/>
              </a:xfrm>
              <a:blipFill>
                <a:blip r:embed="rId2"/>
                <a:stretch>
                  <a:fillRect l="-4048" b="-16923"/>
                </a:stretch>
              </a:blipFill>
            </p:spPr>
            <p:txBody>
              <a:bodyPr/>
              <a:lstStyle/>
              <a:p>
                <a:r>
                  <a:rPr lang="en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B2ECF9-B84D-D7DB-A539-AC6D644536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4923" y="2405894"/>
                <a:ext cx="5315189" cy="3535083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endParaRPr lang="en-JO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JO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sin</m:t>
                        </m:r>
                      </m:fName>
                      <m:e>
                        <m:r>
                          <a:rPr lang="en-US" sz="2000" b="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(</m:t>
                        </m:r>
                        <m:r>
                          <a:rPr lang="en-US" sz="200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𝟐</m:t>
                        </m:r>
                        <m:r>
                          <a:rPr lang="en-US" sz="200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𝝅</m:t>
                        </m:r>
                        <m:r>
                          <a:rPr lang="en-US" sz="2000" b="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𝑡</m:t>
                        </m:r>
                        <m:r>
                          <a:rPr lang="en-US" sz="2000" b="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)</m:t>
                        </m:r>
                      </m:e>
                    </m:func>
                  </m:oMath>
                </a14:m>
                <a:r>
                  <a:rPr lang="en-JO" sz="2000" i="1" dirty="0"/>
                  <a:t> is always zero if we do an increment of one at every clk posedge.</a:t>
                </a:r>
              </a:p>
              <a:p>
                <a:pPr marL="0" indent="0">
                  <a:buNone/>
                </a:pPr>
                <a:r>
                  <a:rPr lang="en-US" sz="2000" i="1" dirty="0"/>
                  <a:t>S</a:t>
                </a:r>
                <a:r>
                  <a:rPr lang="en-JO" sz="2000" i="1" dirty="0"/>
                  <a:t>o we are going to make some precision.</a:t>
                </a:r>
              </a:p>
              <a:p>
                <a:pPr marL="0" indent="0">
                  <a:buNone/>
                </a:pPr>
                <a:r>
                  <a:rPr lang="en-US" sz="2000" i="1" dirty="0"/>
                  <a:t>A</a:t>
                </a:r>
                <a:r>
                  <a:rPr lang="en-JO" sz="2000" i="1" dirty="0"/>
                  <a:t>dd 0.0625 at every clk posedge</a:t>
                </a:r>
              </a:p>
              <a:p>
                <a:pPr marL="0" indent="0">
                  <a:buNone/>
                </a:pPr>
                <a:r>
                  <a:rPr lang="en-US" sz="2000" i="1" dirty="0"/>
                  <a:t>A</a:t>
                </a:r>
                <a:r>
                  <a:rPr lang="en-JO" sz="2000" i="1" dirty="0"/>
                  <a:t>nd so, every 16 clk we have one revolution </a:t>
                </a:r>
              </a:p>
              <a:p>
                <a:pPr marL="0" indent="0">
                  <a:buNone/>
                </a:pPr>
                <a:endParaRPr lang="en-JO" sz="2000" i="1" dirty="0"/>
              </a:p>
              <a:p>
                <a:pPr marL="0" indent="0">
                  <a:buNone/>
                </a:pPr>
                <a:r>
                  <a:rPr lang="en-US" sz="1800" dirty="0">
                    <a:effectLst/>
                    <a:latin typeface="DroidSansMono"/>
                  </a:rPr>
                  <a:t>t[31:11]&lt;=t[31:11]+1'b1; </a:t>
                </a:r>
                <a:endParaRPr lang="en-US" sz="14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JO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B2ECF9-B84D-D7DB-A539-AC6D644536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4923" y="2405894"/>
                <a:ext cx="5315189" cy="3535083"/>
              </a:xfrm>
              <a:blipFill>
                <a:blip r:embed="rId3"/>
                <a:stretch>
                  <a:fillRect l="-1432"/>
                </a:stretch>
              </a:blipFill>
            </p:spPr>
            <p:txBody>
              <a:bodyPr/>
              <a:lstStyle/>
              <a:p>
                <a:r>
                  <a:rPr lang="en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E83F1-0285-2D90-D4F7-DD88BC8F9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112" y="2125788"/>
            <a:ext cx="5269324" cy="26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58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EEEB6A2-A161-2FE5-500D-251ED54D14E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anchor="b"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5400" i="1" kern="1200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5400" i="0" kern="120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sin</m:t>
                          </m:r>
                        </m:fName>
                        <m:e>
                          <m:r>
                            <a:rPr lang="en-US" sz="5400" b="0" i="1" kern="120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(</m:t>
                          </m:r>
                          <m:r>
                            <a:rPr lang="en-US" sz="5400" i="1" kern="120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𝟐</m:t>
                          </m:r>
                          <m:r>
                            <a:rPr lang="en-US" sz="5400" i="1" kern="120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𝝅</m:t>
                          </m:r>
                          <m:r>
                            <a:rPr lang="en-US" sz="5400" b="0" i="1" kern="120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𝑡</m:t>
                          </m:r>
                          <m:r>
                            <a:rPr lang="en-US" sz="5400" b="0" i="1" kern="120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JO" sz="54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EEEB6A2-A161-2FE5-500D-251ED54D14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2"/>
                <a:stretch>
                  <a:fillRect b="-13971"/>
                </a:stretch>
              </a:blipFill>
            </p:spPr>
            <p:txBody>
              <a:bodyPr/>
              <a:lstStyle/>
              <a:p>
                <a:r>
                  <a:rPr lang="en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9D24ADB-D158-4CBC-84EA-D9BA8B6F39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807208"/>
                <a:ext cx="4023360" cy="3410712"/>
              </a:xfrm>
            </p:spPr>
            <p:txBody>
              <a:bodyPr anchor="t"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200" dirty="0"/>
                  <a:t>When t [</a:t>
                </a:r>
                <a:r>
                  <a:rPr lang="en-US" sz="2200" dirty="0" err="1"/>
                  <a:t>fraction_part</a:t>
                </a:r>
                <a:r>
                  <a:rPr lang="en-US" sz="2200" dirty="0"/>
                  <a:t>]  &lt; 0.5</a:t>
                </a:r>
              </a:p>
              <a:p>
                <a:pPr marL="0" indent="0">
                  <a:buNone/>
                </a:pPr>
                <a:r>
                  <a:rPr lang="en-US" sz="2400" dirty="0">
                    <a:effectLst/>
                    <a:latin typeface="DroidSansMono"/>
                  </a:rPr>
                  <a:t>i.e., t[15:0] &lt; 16'd32768</a:t>
                </a:r>
                <a:endParaRPr lang="en-US" sz="2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kern="1200" smtClean="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sin</m:t>
                        </m:r>
                      </m:fName>
                      <m:e>
                        <m:r>
                          <a:rPr lang="en-US" sz="2400" b="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(</m:t>
                        </m:r>
                        <m:r>
                          <a:rPr lang="en-US" sz="240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𝟐</m:t>
                        </m:r>
                        <m:r>
                          <a:rPr lang="en-US" sz="240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𝝅</m:t>
                        </m:r>
                        <m:r>
                          <a:rPr lang="en-US" sz="2400" b="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𝑡</m:t>
                        </m:r>
                        <m:r>
                          <a:rPr lang="en-US" sz="2400" b="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200" dirty="0"/>
                  <a:t> = -16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+8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200" dirty="0"/>
                  <a:t>where t &lt;= t [</a:t>
                </a:r>
                <a:r>
                  <a:rPr lang="en-US" sz="2200" dirty="0" err="1"/>
                  <a:t>fraction_part</a:t>
                </a:r>
                <a:r>
                  <a:rPr lang="en-US" sz="2200" dirty="0"/>
                  <a:t>]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2. When t [</a:t>
                </a:r>
                <a:r>
                  <a:rPr lang="en-US" sz="2200" dirty="0" err="1"/>
                  <a:t>fraction_part</a:t>
                </a:r>
                <a:r>
                  <a:rPr lang="en-US" sz="2200" dirty="0"/>
                  <a:t>] &gt; 0.5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kern="1200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kern="120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kern="1200"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dPr>
                            <m:e>
                              <m:r>
                                <a:rPr lang="en-US" sz="2400" i="1" kern="1200"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𝟐</m:t>
                              </m:r>
                              <m:r>
                                <a:rPr lang="en-US" sz="2400" i="1" kern="1200"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𝝅</m:t>
                              </m:r>
                              <m:r>
                                <a:rPr lang="en-US" sz="2400" b="0" i="1" kern="1200"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kern="1200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=16</m:t>
                          </m:r>
                          <m:sSup>
                            <m:sSupPr>
                              <m:ctrlPr>
                                <a:rPr lang="en-US" sz="2400" b="0" i="1" kern="1200" smtClean="0"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sSupPr>
                            <m:e>
                              <m:r>
                                <a:rPr lang="en-US" sz="2400" b="0" i="1" kern="1200" smtClean="0"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kern="1200" smtClean="0"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kern="1200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−24</m:t>
                          </m:r>
                          <m:r>
                            <a:rPr lang="en-US" sz="2400" b="0" i="1" kern="1200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𝑡</m:t>
                          </m:r>
                          <m:r>
                            <a:rPr lang="en-US" sz="2400" b="0" i="1" kern="1200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+8</m:t>
                          </m:r>
                        </m:e>
                      </m:func>
                    </m:oMath>
                  </m:oMathPara>
                </a14:m>
                <a:endParaRPr lang="en-US" sz="2400" b="0" kern="1200" dirty="0">
                  <a:ea typeface="+mj-ea"/>
                  <a:cs typeface="+mj-cs"/>
                </a:endParaRPr>
              </a:p>
              <a:p>
                <a:pPr marL="0" indent="0">
                  <a:buNone/>
                </a:pPr>
                <a:r>
                  <a:rPr lang="en-US" sz="2200" dirty="0"/>
                  <a:t>Where t &lt;= t [</a:t>
                </a:r>
                <a:r>
                  <a:rPr lang="en-US" sz="2200" dirty="0" err="1"/>
                  <a:t>fraction_part</a:t>
                </a:r>
                <a:r>
                  <a:rPr lang="en-US" sz="2200" dirty="0"/>
                  <a:t>]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9D24ADB-D158-4CBC-84EA-D9BA8B6F39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807208"/>
                <a:ext cx="4023360" cy="3410712"/>
              </a:xfrm>
              <a:blipFill>
                <a:blip r:embed="rId3"/>
                <a:stretch>
                  <a:fillRect l="-2201" t="-2602" b="-1487"/>
                </a:stretch>
              </a:blipFill>
            </p:spPr>
            <p:txBody>
              <a:bodyPr/>
              <a:lstStyle/>
              <a:p>
                <a:r>
                  <a:rPr lang="en-J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5F872A-61B7-2C7E-1D00-63EA89438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1530477"/>
            <a:ext cx="6903720" cy="379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36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FEE0B3-33D2-42A0-404E-48BBDA9A60D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540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5400" i="0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sin</m:t>
                        </m:r>
                      </m:fName>
                      <m:e>
                        <m:r>
                          <a:rPr lang="en-US" sz="5400" b="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(</m:t>
                        </m:r>
                        <m:r>
                          <a:rPr lang="en-US" sz="540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𝟐</m:t>
                        </m:r>
                        <m:r>
                          <a:rPr lang="en-US" sz="540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𝝅</m:t>
                        </m:r>
                        <m:r>
                          <a:rPr lang="en-US" sz="5400" b="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𝑡</m:t>
                        </m:r>
                        <m:r>
                          <a:rPr lang="en-US" sz="5400" b="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5400"/>
                  <a:t> = -16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54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5400" b="0" i="1">
                        <a:latin typeface="Cambria Math" panose="02040503050406030204" pitchFamily="18" charset="0"/>
                      </a:rPr>
                      <m:t>+8</m:t>
                    </m:r>
                    <m:r>
                      <a:rPr lang="en-US" sz="5400" b="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JO" sz="5400"/>
                  <a:t>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FEE0B3-33D2-42A0-404E-48BBDA9A60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 l="-1327" b="-10476"/>
                </a:stretch>
              </a:blipFill>
            </p:spPr>
            <p:txBody>
              <a:bodyPr/>
              <a:lstStyle/>
              <a:p>
                <a:r>
                  <a:rPr lang="en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18E55-8F9A-5FDB-AA71-2FE1B3B1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JO" sz="2200" i="1"/>
          </a:p>
          <a:p>
            <a:pPr marL="514350" indent="-514350">
              <a:buAutoNum type="arabicPeriod"/>
            </a:pPr>
            <a:r>
              <a:rPr lang="en-US" sz="2200"/>
              <a:t>t[31:0]</a:t>
            </a:r>
            <a:r>
              <a:rPr lang="en-JO" sz="2200"/>
              <a:t> = {16’d0, t[15:0]}</a:t>
            </a:r>
          </a:p>
          <a:p>
            <a:pPr marL="514350" indent="-514350">
              <a:buAutoNum type="arabicPeriod" startAt="2"/>
            </a:pPr>
            <a:r>
              <a:rPr lang="en-JO" sz="2200"/>
              <a:t>y[31:0] = (t[31:0]*t[31:0] &lt;&lt; 16)</a:t>
            </a:r>
          </a:p>
          <a:p>
            <a:pPr marL="514350" indent="-514350">
              <a:buAutoNum type="arabicPeriod" startAt="2"/>
            </a:pPr>
            <a:r>
              <a:rPr lang="en-US" sz="2200"/>
              <a:t>Y</a:t>
            </a:r>
            <a:r>
              <a:rPr lang="en-JO" sz="2200"/>
              <a:t>[31:0] = y[31:0] &lt;&lt; 4</a:t>
            </a:r>
          </a:p>
          <a:p>
            <a:pPr marL="514350" indent="-514350">
              <a:buAutoNum type="arabicPeriod" startAt="2"/>
            </a:pPr>
            <a:r>
              <a:rPr lang="en-US" sz="2200"/>
              <a:t>Y</a:t>
            </a:r>
            <a:r>
              <a:rPr lang="en-JO" sz="2200"/>
              <a:t>[31:0] = t[31:0] &lt;&lt; 3 –  y[31:0]</a:t>
            </a:r>
          </a:p>
          <a:p>
            <a:pPr marL="514350" indent="-514350">
              <a:buAutoNum type="arabicPeriod" startAt="2"/>
            </a:pPr>
            <a:endParaRPr lang="en-JO" sz="2200"/>
          </a:p>
        </p:txBody>
      </p:sp>
    </p:spTree>
    <p:extLst>
      <p:ext uri="{BB962C8B-B14F-4D97-AF65-F5344CB8AC3E}">
        <p14:creationId xmlns:p14="http://schemas.microsoft.com/office/powerpoint/2010/main" val="4213137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60E0A3-8AC7-6C04-39E9-F1FD0B1C65A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 xmlns:m="http://schemas.openxmlformats.org/officeDocument/2006/math">
                    <m:func>
                      <m:funcPr>
                        <m:ctrlPr>
                          <a:rPr lang="en-US" sz="540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5400" i="0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5400" b="0" i="1" kern="1200"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dPr>
                          <m:e>
                            <m:r>
                              <a:rPr lang="en-US" sz="5400" i="1" kern="1200"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𝟐</m:t>
                            </m:r>
                            <m:r>
                              <a:rPr lang="en-US" sz="5400" i="1" kern="1200"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𝝅</m:t>
                            </m:r>
                            <m:r>
                              <a:rPr lang="en-US" sz="5400" b="0" i="1" kern="1200"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𝑡</m:t>
                            </m:r>
                          </m:e>
                        </m:d>
                        <m:r>
                          <a:rPr lang="en-US" sz="5400" b="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=16</m:t>
                        </m:r>
                        <m:sSup>
                          <m:sSupPr>
                            <m:ctrlPr>
                              <a:rPr lang="en-US" sz="5400" b="0" i="1" kern="1200"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sSupPr>
                          <m:e>
                            <m:r>
                              <a:rPr lang="en-US" sz="5400" b="0" i="1" kern="1200"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𝑡</m:t>
                            </m:r>
                          </m:e>
                          <m:sup>
                            <m:r>
                              <a:rPr lang="en-US" sz="5400" b="0" i="1" kern="1200"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2</m:t>
                            </m:r>
                          </m:sup>
                        </m:sSup>
                        <m:r>
                          <a:rPr lang="en-US" sz="5400" b="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−24</m:t>
                        </m:r>
                        <m:r>
                          <a:rPr lang="en-US" sz="5400" b="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𝑡</m:t>
                        </m:r>
                        <m:r>
                          <a:rPr lang="en-US" sz="5400" b="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+8</m:t>
                        </m:r>
                      </m:e>
                    </m:func>
                  </m:oMath>
                </a14:m>
                <a:r>
                  <a:rPr lang="en-JO" sz="5400" dirty="0"/>
                  <a:t> = – y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60E0A3-8AC7-6C04-39E9-F1FD0B1C65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 l="-1327" b="-10476"/>
                </a:stretch>
              </a:blipFill>
            </p:spPr>
            <p:txBody>
              <a:bodyPr/>
              <a:lstStyle/>
              <a:p>
                <a:r>
                  <a:rPr lang="en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DE40D-EB8B-9446-6348-5AB2B2588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JO" sz="2200" dirty="0"/>
          </a:p>
          <a:p>
            <a:pPr marL="514350" indent="-514350">
              <a:buAutoNum type="arabicPeriod"/>
            </a:pPr>
            <a:r>
              <a:rPr lang="en-US" sz="2200" dirty="0"/>
              <a:t>t[31:0]</a:t>
            </a:r>
            <a:r>
              <a:rPr lang="en-JO" sz="2200" dirty="0"/>
              <a:t> = {16’d0, t[15:0]}</a:t>
            </a:r>
          </a:p>
          <a:p>
            <a:pPr marL="514350" indent="-514350">
              <a:buAutoNum type="arabicPeriod" startAt="2"/>
            </a:pPr>
            <a:r>
              <a:rPr lang="en-JO" sz="2200" dirty="0"/>
              <a:t>y[31:0] = (t[31:0]*t[31:0] &lt;&lt; 16)</a:t>
            </a:r>
          </a:p>
          <a:p>
            <a:pPr marL="514350" indent="-514350">
              <a:buAutoNum type="arabicPeriod" startAt="2"/>
            </a:pPr>
            <a:r>
              <a:rPr lang="en-US" sz="2200" dirty="0"/>
              <a:t>Y</a:t>
            </a:r>
            <a:r>
              <a:rPr lang="en-JO" sz="2200" dirty="0"/>
              <a:t>[31:0] = y[31:0] &lt;&lt; 4</a:t>
            </a:r>
          </a:p>
          <a:p>
            <a:pPr marL="514350" indent="-514350">
              <a:buAutoNum type="arabicPeriod" startAt="2"/>
            </a:pPr>
            <a:r>
              <a:rPr lang="en-US" sz="2200" dirty="0"/>
              <a:t>Y</a:t>
            </a:r>
            <a:r>
              <a:rPr lang="en-JO" sz="2200" dirty="0"/>
              <a:t>[31:0] = (t[31:0] &lt;&lt; 4) + (t[31:0] &lt;&lt; 3) – y[31:0] </a:t>
            </a:r>
          </a:p>
          <a:p>
            <a:pPr marL="514350" indent="-514350">
              <a:buAutoNum type="arabicPeriod" startAt="2"/>
            </a:pPr>
            <a:r>
              <a:rPr lang="en-US" sz="2200" dirty="0"/>
              <a:t>Y</a:t>
            </a:r>
            <a:r>
              <a:rPr lang="en-JO" sz="2200" dirty="0"/>
              <a:t>[31:16] = y[31:16] – 4’d8</a:t>
            </a:r>
          </a:p>
          <a:p>
            <a:pPr marL="514350" indent="-514350">
              <a:buAutoNum type="arabicPeriod" startAt="2"/>
            </a:pPr>
            <a:r>
              <a:rPr lang="en-US" sz="2200" dirty="0"/>
              <a:t>S</a:t>
            </a:r>
            <a:r>
              <a:rPr lang="en-JO" sz="2200" dirty="0"/>
              <a:t>ign = 1</a:t>
            </a:r>
          </a:p>
          <a:p>
            <a:pPr marL="0" indent="0">
              <a:buNone/>
            </a:pPr>
            <a:r>
              <a:rPr lang="en-JO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4835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74D249-A9C5-0AC3-78D5-6D48E1F7015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i="1" kern="1200"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𝒑</m:t>
                      </m:r>
                      <m:d>
                        <m:dPr>
                          <m:ctrlPr>
                            <a:rPr lang="en-US" sz="5400" i="1" kern="120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dPr>
                        <m:e>
                          <m:r>
                            <a:rPr lang="en-US" sz="5400" i="1" kern="120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𝒕</m:t>
                          </m:r>
                        </m:e>
                      </m:d>
                      <m:r>
                        <a:rPr lang="en-US" sz="5400" i="1" kern="1200"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</m:t>
                      </m:r>
                      <m:r>
                        <a:rPr lang="en-US" sz="5400" i="1" kern="1200"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𝒑</m:t>
                      </m:r>
                      <m:r>
                        <a:rPr lang="en-US" sz="5400" i="1" kern="1200"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(</m:t>
                      </m:r>
                      <m:r>
                        <a:rPr lang="en-US" sz="5400" i="1" kern="1200"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𝟏</m:t>
                      </m:r>
                      <m:r>
                        <a:rPr lang="en-US" sz="5400" i="1" kern="1200"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 −</m:t>
                      </m:r>
                      <m:sSub>
                        <m:sSubPr>
                          <m:ctrlPr>
                            <a:rPr lang="en-US" sz="5400" i="1" kern="120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lang="en-US" sz="5400" i="1" kern="120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𝒑</m:t>
                          </m:r>
                        </m:e>
                        <m:sub>
                          <m:r>
                            <a:rPr lang="en-US" sz="5400" i="1" kern="120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𝟏</m:t>
                          </m:r>
                        </m:sub>
                      </m:sSub>
                      <m:func>
                        <m:funcPr>
                          <m:ctrlPr>
                            <a:rPr lang="en-US" sz="5400" i="1" kern="120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5400" i="0" kern="120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sin</m:t>
                          </m:r>
                        </m:fName>
                        <m:e>
                          <m:r>
                            <a:rPr lang="en-US" sz="5400" b="0" i="1" kern="120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(</m:t>
                          </m:r>
                          <m:r>
                            <a:rPr lang="en-US" sz="5400" i="1" kern="120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𝟐</m:t>
                          </m:r>
                          <m:r>
                            <a:rPr lang="en-US" sz="5400" i="1" kern="120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𝝅</m:t>
                          </m:r>
                          <m:r>
                            <a:rPr lang="en-US" sz="5400" b="0" i="1" kern="120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𝑡</m:t>
                          </m:r>
                          <m:r>
                            <a:rPr lang="en-US" sz="5400" b="0" i="1" kern="120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)</m:t>
                          </m:r>
                        </m:e>
                      </m:func>
                      <m:r>
                        <a:rPr lang="en-US" sz="5400" i="1" kern="1200"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)</m:t>
                      </m:r>
                    </m:oMath>
                  </m:oMathPara>
                </a14:m>
                <a:endParaRPr lang="en-JO" sz="54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74D249-A9C5-0AC3-78D5-6D48E1F701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 l="-1568" b="-1905"/>
                </a:stretch>
              </a:blipFill>
            </p:spPr>
            <p:txBody>
              <a:bodyPr/>
              <a:lstStyle/>
              <a:p>
                <a:r>
                  <a:rPr lang="en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660DA3-244C-DC73-9A6A-39F9F4632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200" dirty="0">
                  <a:effectLst/>
                  <a:latin typeface="DroidSansMono"/>
                </a:endParaRPr>
              </a:p>
              <a:p>
                <a:pPr marL="0" indent="0">
                  <a:buNone/>
                </a:pPr>
                <a:endParaRPr lang="en-US" sz="2200" dirty="0">
                  <a:latin typeface="DroidSansMono"/>
                </a:endParaRPr>
              </a:p>
              <a:p>
                <a:pPr marL="0" indent="0">
                  <a:buNone/>
                </a:pPr>
                <a:r>
                  <a:rPr lang="en-US" dirty="0">
                    <a:effectLst/>
                    <a:latin typeface="DroidSansMono"/>
                  </a:rPr>
                  <a:t>If (sign is negative):</a:t>
                </a:r>
              </a:p>
              <a:p>
                <a:pPr marL="0" indent="0">
                  <a:buNone/>
                </a:pPr>
                <a:r>
                  <a:rPr lang="en-US" dirty="0">
                    <a:effectLst/>
                    <a:latin typeface="DroidSansMono"/>
                  </a:rPr>
                  <a:t>P(t) = </a:t>
                </a:r>
                <a14:m>
                  <m:oMath xmlns:m="http://schemas.openxmlformats.org/officeDocument/2006/math">
                    <m:r>
                      <a:rPr lang="en-US" i="1" kern="1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𝒑</m:t>
                    </m:r>
                    <m:r>
                      <a:rPr lang="en-US" i="1" kern="1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(</m:t>
                    </m:r>
                    <m:r>
                      <a:rPr lang="en-US" i="1" kern="1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𝟏</m:t>
                    </m:r>
                    <m:r>
                      <a:rPr lang="en-US" b="0" i="1" kern="1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+ </m:t>
                    </m:r>
                    <m:sSub>
                      <m:sSubPr>
                        <m:ctrlPr>
                          <a:rPr lang="en-US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𝒑</m:t>
                        </m:r>
                      </m:e>
                      <m:sub>
                        <m:r>
                          <a:rPr lang="en-US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𝟏</m:t>
                        </m:r>
                      </m:sub>
                    </m:sSub>
                    <m:r>
                      <a:rPr lang="en-US" b="0" i="1" kern="1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∗ </m:t>
                    </m:r>
                    <m:r>
                      <a:rPr lang="en-US" i="1" kern="1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𝑦</m:t>
                    </m:r>
                    <m:r>
                      <a:rPr lang="en-US" b="0" i="1" kern="1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[31:0]</m:t>
                    </m:r>
                    <m:r>
                      <a:rPr lang="en-US" i="1" kern="1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)</m:t>
                    </m:r>
                  </m:oMath>
                </a14:m>
                <a:endParaRPr lang="en-US" dirty="0">
                  <a:effectLst/>
                  <a:latin typeface="DroidSansMono"/>
                </a:endParaRPr>
              </a:p>
              <a:p>
                <a:pPr marL="0" indent="0">
                  <a:buNone/>
                </a:pPr>
                <a:endParaRPr lang="en-US" dirty="0">
                  <a:effectLst/>
                  <a:latin typeface="DroidSansMono"/>
                </a:endParaRPr>
              </a:p>
              <a:p>
                <a:pPr marL="0" indent="0">
                  <a:buNone/>
                </a:pPr>
                <a:r>
                  <a:rPr lang="en-US" dirty="0">
                    <a:effectLst/>
                    <a:latin typeface="DroidSansMono"/>
                  </a:rPr>
                  <a:t>Else:</a:t>
                </a:r>
              </a:p>
              <a:p>
                <a:pPr marL="0" indent="0">
                  <a:buNone/>
                </a:pPr>
                <a:r>
                  <a:rPr lang="en-US" dirty="0">
                    <a:effectLst/>
                    <a:latin typeface="DroidSansMono"/>
                  </a:rPr>
                  <a:t>P(t) = </a:t>
                </a:r>
                <a14:m>
                  <m:oMath xmlns:m="http://schemas.openxmlformats.org/officeDocument/2006/math">
                    <m:r>
                      <a:rPr lang="en-US" i="1" kern="1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𝒑</m:t>
                    </m:r>
                    <m:r>
                      <a:rPr lang="en-US" i="1" kern="1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(</m:t>
                    </m:r>
                    <m:r>
                      <a:rPr lang="en-US" i="1" kern="1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𝟏</m:t>
                    </m:r>
                    <m:r>
                      <a:rPr lang="en-US" i="1" kern="1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− </m:t>
                    </m:r>
                    <m:sSub>
                      <m:sSubPr>
                        <m:ctrlPr>
                          <a:rPr lang="en-US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𝒑</m:t>
                        </m:r>
                      </m:e>
                      <m:sub>
                        <m:r>
                          <a:rPr lang="en-US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𝟏</m:t>
                        </m:r>
                      </m:sub>
                    </m:sSub>
                    <m:r>
                      <a:rPr lang="en-US" b="0" i="1" kern="1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∗ </m:t>
                    </m:r>
                    <m:r>
                      <a:rPr lang="en-US" i="1" kern="1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𝑦</m:t>
                    </m:r>
                    <m:r>
                      <a:rPr lang="en-US" b="0" i="1" kern="1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[31:0]</m:t>
                    </m:r>
                    <m:r>
                      <a:rPr lang="en-US" i="1" kern="1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JO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660DA3-244C-DC73-9A6A-39F9F4632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3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n-J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97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CF627FE-9101-6443-2320-91AB3ABB7E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285241" y="1008993"/>
                <a:ext cx="9231410" cy="3542045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4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1.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46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accPr>
                      <m:e>
                        <m:r>
                          <a:rPr lang="en-US" sz="46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𝑰</m:t>
                        </m:r>
                      </m:e>
                    </m:acc>
                    <m:r>
                      <a:rPr lang="en-US" sz="46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</m:t>
                    </m:r>
                    <m:r>
                      <a:rPr lang="en-US" sz="46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𝒑</m:t>
                    </m:r>
                    <m:d>
                      <m:dPr>
                        <m:ctrlPr>
                          <a:rPr lang="en-US" sz="46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dPr>
                      <m:e>
                        <m:r>
                          <a:rPr lang="en-US" sz="46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𝒕</m:t>
                        </m:r>
                      </m:e>
                    </m:d>
                    <m:r>
                      <a:rPr lang="en-US" sz="46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− </m:t>
                    </m:r>
                    <m:r>
                      <a:rPr lang="en-US" sz="46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𝜷</m:t>
                    </m:r>
                    <m:d>
                      <m:dPr>
                        <m:ctrlPr>
                          <a:rPr lang="en-US" sz="46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dPr>
                      <m:e>
                        <m:r>
                          <a:rPr lang="en-US" sz="46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𝑰</m:t>
                        </m:r>
                        <m:r>
                          <a:rPr lang="en-US" sz="46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+</m:t>
                        </m:r>
                        <m:r>
                          <a:rPr lang="en-US" sz="46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𝑹</m:t>
                        </m:r>
                      </m:e>
                    </m:d>
                    <m:r>
                      <a:rPr lang="en-US" sz="46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𝑰</m:t>
                    </m:r>
                  </m:oMath>
                </a14:m>
                <a:br>
                  <a:rPr lang="en-US" sz="4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4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r>
                  <a:rPr lang="en-US" sz="4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2.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46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accPr>
                      <m:e>
                        <m:r>
                          <a:rPr lang="en-US" sz="46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𝑹</m:t>
                        </m:r>
                      </m:e>
                    </m:acc>
                    <m:r>
                      <a:rPr lang="en-US" sz="46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 </m:t>
                    </m:r>
                    <m:r>
                      <a:rPr lang="en-US" sz="46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𝜶</m:t>
                    </m:r>
                    <m:r>
                      <a:rPr lang="en-US" sz="46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𝑰</m:t>
                    </m:r>
                    <m:r>
                      <a:rPr lang="en-US" sz="46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− </m:t>
                    </m:r>
                    <m:r>
                      <a:rPr lang="en-US" sz="46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𝝎</m:t>
                    </m:r>
                    <m:r>
                      <a:rPr lang="en-US" sz="46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𝑹</m:t>
                    </m:r>
                  </m:oMath>
                </a14:m>
                <a:br>
                  <a:rPr lang="en-US" sz="4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4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r>
                  <a:rPr lang="en-US" sz="4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3. </a:t>
                </a:r>
                <a14:m>
                  <m:oMath xmlns:m="http://schemas.openxmlformats.org/officeDocument/2006/math">
                    <m:r>
                      <a:rPr lang="en-US" sz="46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𝒑</m:t>
                    </m:r>
                    <m:d>
                      <m:dPr>
                        <m:ctrlPr>
                          <a:rPr lang="en-US" sz="46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dPr>
                      <m:e>
                        <m:r>
                          <a:rPr lang="en-US" sz="46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𝒕</m:t>
                        </m:r>
                      </m:e>
                    </m:d>
                    <m:r>
                      <a:rPr lang="en-US" sz="46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</m:t>
                    </m:r>
                    <m:r>
                      <a:rPr lang="en-US" sz="46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𝒑</m:t>
                    </m:r>
                    <m:r>
                      <a:rPr lang="en-US" sz="46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(</m:t>
                    </m:r>
                    <m:r>
                      <a:rPr lang="en-US" sz="46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𝟏</m:t>
                    </m:r>
                    <m:r>
                      <a:rPr lang="en-US" sz="46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−</m:t>
                    </m:r>
                    <m:sSub>
                      <m:sSubPr>
                        <m:ctrlPr>
                          <a:rPr lang="en-US" sz="46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46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𝒑</m:t>
                        </m:r>
                      </m:e>
                      <m:sub>
                        <m:r>
                          <a:rPr lang="en-US" sz="46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𝟏</m:t>
                        </m:r>
                      </m:sub>
                    </m:sSub>
                    <m:func>
                      <m:funcPr>
                        <m:ctrlPr>
                          <a:rPr lang="en-US" sz="46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6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sin</m:t>
                        </m:r>
                      </m:fName>
                      <m:e>
                        <m:r>
                          <a:rPr lang="en-US" sz="46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𝟐</m:t>
                        </m:r>
                        <m:r>
                          <a:rPr lang="en-US" sz="46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𝝅</m:t>
                        </m:r>
                      </m:e>
                    </m:func>
                    <m:r>
                      <a:rPr lang="en-US" sz="46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𝒕</m:t>
                    </m:r>
                    <m:r>
                      <a:rPr lang="en-US" sz="46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)</m:t>
                    </m:r>
                  </m:oMath>
                </a14:m>
                <a:endParaRPr lang="en-US" sz="4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CF627FE-9101-6443-2320-91AB3ABB7E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85241" y="1008993"/>
                <a:ext cx="9231410" cy="3542045"/>
              </a:xfrm>
              <a:blipFill>
                <a:blip r:embed="rId2"/>
                <a:stretch>
                  <a:fillRect l="-2885" b="-8929"/>
                </a:stretch>
              </a:blipFill>
            </p:spPr>
            <p:txBody>
              <a:bodyPr/>
              <a:lstStyle/>
              <a:p>
                <a:r>
                  <a:rPr lang="en-J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79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07AB1DC-8A6B-2C10-0B64-236B2F27992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08638" y="386930"/>
                <a:ext cx="9236700" cy="1188950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5400"/>
                  <a:t>1.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acc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5400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sz="5400" i="1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sz="5400" i="1">
                        <a:latin typeface="Cambria Math" panose="02040503050406030204" pitchFamily="18" charset="0"/>
                      </a:rPr>
                      <m:t>𝜷</m:t>
                    </m:r>
                    <m:d>
                      <m:d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n-US" sz="5400" i="1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sz="5400"/>
              </a:p>
            </p:txBody>
          </p:sp>
        </mc:Choice>
        <mc:Fallback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07AB1DC-8A6B-2C10-0B64-236B2F2799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08638" y="386930"/>
                <a:ext cx="9236700" cy="1188950"/>
              </a:xfrm>
              <a:blipFill>
                <a:blip r:embed="rId2"/>
                <a:stretch>
                  <a:fillRect l="-3567" b="-30526"/>
                </a:stretch>
              </a:blipFill>
            </p:spPr>
            <p:txBody>
              <a:bodyPr/>
              <a:lstStyle/>
              <a:p>
                <a:r>
                  <a:rPr lang="en-J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0EFEE6B-64DC-253A-9817-CDBC95D6C597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793660" y="2599509"/>
                <a:ext cx="10143668" cy="343553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457200" indent="-457200">
                  <a:spcAft>
                    <a:spcPts val="600"/>
                  </a:spcAft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2400" dirty="0"/>
                  <a:t> = 0.1 and is a sensitive parameter </a:t>
                </a:r>
              </a:p>
              <a:p>
                <a:pPr>
                  <a:spcAft>
                    <a:spcPts val="600"/>
                  </a:spcAft>
                </a:pPr>
                <a:endParaRPr lang="en-US" sz="2400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dirty="0"/>
                  <a:t>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n-US" sz="2400" b="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0EFEE6B-64DC-253A-9817-CDBC95D6C59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3660" y="2599509"/>
                <a:ext cx="10143668" cy="3435531"/>
              </a:xfrm>
              <a:prstGeom prst="rect">
                <a:avLst/>
              </a:prstGeom>
              <a:blipFill>
                <a:blip r:embed="rId3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J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47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0BB99-22E0-3E8F-6E86-7E05295D1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JO" sz="2800" dirty="0"/>
              <a:t>1. </a:t>
            </a:r>
            <a:r>
              <a:rPr lang="en-US" sz="2800" dirty="0"/>
              <a:t>M</a:t>
            </a:r>
            <a:r>
              <a:rPr lang="en-JO" sz="2800" dirty="0"/>
              <a:t>ultiply py 0.1      </a:t>
            </a:r>
            <a:r>
              <a:rPr lang="en-JO" sz="2800" dirty="0">
                <a:sym typeface="Wingdings" pitchFamily="2" charset="2"/>
              </a:rPr>
              <a:t></a:t>
            </a:r>
            <a:r>
              <a:rPr lang="en-JO" sz="2800" dirty="0"/>
              <a:t>    take simple  example    </a:t>
            </a:r>
            <a:r>
              <a:rPr lang="en-JO" sz="2800" dirty="0">
                <a:sym typeface="Wingdings" pitchFamily="2" charset="2"/>
              </a:rPr>
              <a:t></a:t>
            </a:r>
            <a:r>
              <a:rPr lang="en-JO" sz="2800" dirty="0"/>
              <a:t>    multiply py 0.1875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B9BF24-0F9C-0B7F-28AA-FF55FB33FF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000" dirty="0">
                    <a:effectLst/>
                    <a:latin typeface="Calibri" panose="020F0502020204030204" pitchFamily="34" charset="0"/>
                  </a:rPr>
                  <a:t>000.0011 = 0.1875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</a:rPr>
                      <m:t>= (1 × 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sz="2000" i="1">
                        <a:effectLst/>
                        <a:latin typeface="Cambria Math" panose="02040503050406030204" pitchFamily="18" charset="0"/>
                      </a:rPr>
                      <m:t>) + (1 ×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i="1"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000" dirty="0">
                  <a:effectLst/>
                </a:endParaRPr>
              </a:p>
              <a:p>
                <a:pPr marL="0" indent="0" algn="ctr">
                  <a:buNone/>
                </a:pPr>
                <a:r>
                  <a:rPr lang="en-US" sz="2000" dirty="0">
                    <a:effectLst/>
                  </a:rPr>
                  <a:t>Way 1: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effectLst/>
                    <a:latin typeface="CambriaMath"/>
                  </a:rPr>
                  <a:t> 𝑦[5:0] = 𝑥[5:0] × 0.1875 = 𝑥[5:0] ≫ 3 + 𝑥[5:0] ≫ 4 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effectLst/>
                    <a:latin typeface="CambriaMath"/>
                  </a:rPr>
                  <a:t>5[5:0] × 0.1875 = 0.9375[5:0] = [000.111]1 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effectLst/>
                    <a:latin typeface="CambriaMath"/>
                  </a:rPr>
                  <a:t>5[5:0] ≫ 3 + 5[5:0] ≫ 4  </a:t>
                </a:r>
              </a:p>
              <a:p>
                <a:pPr marL="0" indent="0" algn="ctr">
                  <a:buNone/>
                </a:pPr>
                <a:endParaRPr lang="en-US" sz="2000" dirty="0">
                  <a:effectLst/>
                  <a:latin typeface="CambriaMath"/>
                </a:endParaRPr>
              </a:p>
              <a:p>
                <a:pPr marL="0" indent="0" algn="ctr">
                  <a:buNone/>
                </a:pPr>
                <a:r>
                  <a:rPr lang="en-US" sz="2000" dirty="0">
                    <a:effectLst/>
                    <a:latin typeface="CambriaMath"/>
                  </a:rPr>
                  <a:t>(101.000 ≫ 3 = 000.101) +(101.000 ≫ 4 = [000.010]</a:t>
                </a:r>
                <a:r>
                  <a:rPr lang="en-US" sz="2000" dirty="0">
                    <a:effectLst/>
                    <a:highlight>
                      <a:srgbClr val="FFFF00"/>
                    </a:highlight>
                    <a:latin typeface="CambriaMath"/>
                  </a:rPr>
                  <a:t>1</a:t>
                </a:r>
                <a:r>
                  <a:rPr lang="en-US" sz="2000" dirty="0">
                    <a:effectLst/>
                    <a:latin typeface="CambriaMath"/>
                  </a:rPr>
                  <a:t>) </a:t>
                </a:r>
                <a:endParaRPr lang="en-US" sz="2000" dirty="0">
                  <a:effectLst/>
                </a:endParaRPr>
              </a:p>
              <a:p>
                <a:pPr marL="0" indent="0" algn="ctr">
                  <a:buNone/>
                </a:pPr>
                <a:r>
                  <a:rPr lang="en-US" sz="2000" dirty="0">
                    <a:effectLst/>
                    <a:latin typeface="Calibri" panose="020F0502020204030204" pitchFamily="34" charset="0"/>
                  </a:rPr>
                  <a:t>0[000.101] + [0000.10]</a:t>
                </a:r>
                <a:r>
                  <a:rPr lang="en-US" sz="2000" dirty="0">
                    <a:effectLst/>
                    <a:highlight>
                      <a:srgbClr val="FFFF00"/>
                    </a:highlight>
                    <a:latin typeface="Calibri" panose="020F0502020204030204" pitchFamily="34" charset="0"/>
                  </a:rPr>
                  <a:t>1</a:t>
                </a:r>
                <a:r>
                  <a:rPr lang="en-US" sz="2000" dirty="0">
                    <a:effectLst/>
                    <a:latin typeface="Calibri" panose="020F0502020204030204" pitchFamily="34" charset="0"/>
                  </a:rPr>
                  <a:t> = 0[001010]</a:t>
                </a:r>
                <a:br>
                  <a:rPr lang="en-US" sz="2000" dirty="0">
                    <a:effectLst/>
                    <a:latin typeface="Calibri" panose="020F0502020204030204" pitchFamily="34" charset="0"/>
                  </a:rPr>
                </a:br>
                <a:r>
                  <a:rPr lang="en-US" sz="2000" dirty="0">
                    <a:effectLst/>
                    <a:latin typeface="Calibri" panose="020F0502020204030204" pitchFamily="34" charset="0"/>
                  </a:rPr>
                  <a:t>= 0[001.010] = </a:t>
                </a:r>
                <a:r>
                  <a:rPr lang="en-US" sz="2000" dirty="0">
                    <a:effectLst/>
                    <a:highlight>
                      <a:srgbClr val="FF0000"/>
                    </a:highlight>
                    <a:latin typeface="Calibri" panose="020F0502020204030204" pitchFamily="34" charset="0"/>
                  </a:rPr>
                  <a:t>1.25</a:t>
                </a:r>
              </a:p>
              <a:p>
                <a:pPr marL="0" indent="0" algn="ctr">
                  <a:buNone/>
                </a:pPr>
                <a:endParaRPr lang="en-US" sz="2000" dirty="0">
                  <a:effectLst/>
                  <a:highlight>
                    <a:srgbClr val="FF0000"/>
                  </a:highlight>
                  <a:latin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:r>
                  <a:rPr lang="en-US" sz="2000" dirty="0">
                    <a:latin typeface="Calibri" panose="020F0502020204030204" pitchFamily="34" charset="0"/>
                  </a:rPr>
                  <a:t>Ideal: [000.101] + [000.010]</a:t>
                </a:r>
                <a:r>
                  <a:rPr lang="en-US" sz="2000" dirty="0">
                    <a:highlight>
                      <a:srgbClr val="FFFF00"/>
                    </a:highlight>
                    <a:latin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</a:rPr>
                  <a:t> = [000.111]</a:t>
                </a:r>
                <a:r>
                  <a:rPr lang="en-US" sz="2000" dirty="0">
                    <a:highlight>
                      <a:srgbClr val="FFFF00"/>
                    </a:highlight>
                    <a:latin typeface="Calibri" panose="020F0502020204030204" pitchFamily="34" charset="0"/>
                  </a:rPr>
                  <a:t>1</a:t>
                </a:r>
                <a:endParaRPr lang="en-JO" sz="2000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B9BF24-0F9C-0B7F-28AA-FF55FB33F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t="-1791" b="-2388"/>
                </a:stretch>
              </a:blipFill>
            </p:spPr>
            <p:txBody>
              <a:bodyPr/>
              <a:lstStyle/>
              <a:p>
                <a:r>
                  <a:rPr lang="en-J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69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B9BF24-0F9C-0B7F-28AA-FF55FB33FF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000" dirty="0">
                    <a:effectLst/>
                    <a:latin typeface="Calibri" panose="020F0502020204030204" pitchFamily="34" charset="0"/>
                  </a:rPr>
                  <a:t>000.0011 = 0.1875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</a:rPr>
                      <m:t>= (1 × 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sz="2000" i="1">
                        <a:effectLst/>
                        <a:latin typeface="Cambria Math" panose="02040503050406030204" pitchFamily="18" charset="0"/>
                      </a:rPr>
                      <m:t>) + (1 ×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i="1"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000" dirty="0">
                  <a:effectLst/>
                </a:endParaRPr>
              </a:p>
              <a:p>
                <a:pPr marL="0" indent="0" algn="ctr">
                  <a:buNone/>
                </a:pPr>
                <a:r>
                  <a:rPr lang="en-US" sz="2000" dirty="0">
                    <a:effectLst/>
                  </a:rPr>
                  <a:t>Way 2: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effectLst/>
                    <a:latin typeface="Calibri" panose="020F0502020204030204" pitchFamily="34" charset="0"/>
                  </a:rPr>
                  <a:t>0.1875 = 011.000 &gt;&gt; 4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effectLst/>
                    <a:latin typeface="Calibri" panose="020F0502020204030204" pitchFamily="34" charset="0"/>
                  </a:rPr>
                  <a:t>011.000 = 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</a:rPr>
                      <m:t>(1 × 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000" i="1">
                        <a:effectLst/>
                        <a:latin typeface="Cambria Math" panose="02040503050406030204" pitchFamily="18" charset="0"/>
                      </a:rPr>
                      <m:t>) + (1 ×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000" i="1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:br>
                  <a:rPr lang="en-US" sz="2000" dirty="0">
                    <a:effectLst/>
                    <a:latin typeface="Calibri" panose="020F0502020204030204" pitchFamily="34" charset="0"/>
                  </a:rPr>
                </a:br>
                <a:r>
                  <a:rPr lang="en-US" sz="2000" dirty="0">
                    <a:effectLst/>
                    <a:latin typeface="CambriaMath"/>
                  </a:rPr>
                  <a:t>𝑦[5:0] = 𝑥[5:0] × 0.1875 = ((𝑥[5:0] ≪ 1) + (𝑥[5:0])) ≫ 4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effectLst/>
                    <a:latin typeface="CambriaMath"/>
                  </a:rPr>
                  <a:t> 5[5:0] × 0.1875 = (5[5:0] ≪ 1 + 5[5:0]) ≫ 4</a:t>
                </a:r>
              </a:p>
              <a:p>
                <a:pPr marL="0" indent="0" algn="ctr">
                  <a:buNone/>
                </a:pPr>
                <a:br>
                  <a:rPr lang="en-US" sz="2000" dirty="0">
                    <a:effectLst/>
                    <a:latin typeface="CambriaMath"/>
                  </a:rPr>
                </a:br>
                <a:r>
                  <a:rPr lang="en-US" sz="2000" dirty="0">
                    <a:effectLst/>
                    <a:latin typeface="CambriaMath"/>
                  </a:rPr>
                  <a:t>(101.000 ≪ 1 = </a:t>
                </a:r>
                <a:r>
                  <a:rPr lang="en-US" sz="2000" dirty="0">
                    <a:effectLst/>
                    <a:highlight>
                      <a:srgbClr val="FFFF00"/>
                    </a:highlight>
                    <a:latin typeface="CambriaMath"/>
                  </a:rPr>
                  <a:t>1</a:t>
                </a:r>
                <a:r>
                  <a:rPr lang="en-US" sz="2000" dirty="0">
                    <a:effectLst/>
                    <a:latin typeface="CambriaMath"/>
                  </a:rPr>
                  <a:t>[010.000]) + (101.000)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highlight>
                      <a:srgbClr val="FFFF00"/>
                    </a:highlight>
                    <a:latin typeface="CambriaMath"/>
                  </a:rPr>
                  <a:t>1</a:t>
                </a:r>
                <a:r>
                  <a:rPr lang="en-US" sz="2000" dirty="0">
                    <a:latin typeface="CambriaMath"/>
                  </a:rPr>
                  <a:t>[010000] + 0[101000]</a:t>
                </a:r>
                <a:r>
                  <a:rPr lang="en-US" sz="2000" dirty="0">
                    <a:effectLst/>
                    <a:latin typeface="CambriaMath"/>
                  </a:rPr>
                  <a:t> = 1[111000]</a:t>
                </a:r>
                <a:br>
                  <a:rPr lang="en-US" sz="2000" dirty="0">
                    <a:effectLst/>
                    <a:latin typeface="Calibri" panose="020F0502020204030204" pitchFamily="34" charset="0"/>
                  </a:rPr>
                </a:br>
                <a:r>
                  <a:rPr lang="en-US" sz="2000" dirty="0">
                    <a:effectLst/>
                    <a:latin typeface="Calibri" panose="020F0502020204030204" pitchFamily="34" charset="0"/>
                  </a:rPr>
                  <a:t>= 1[111.000] &gt;&gt; 4 = [000.111]1 = 0.875</a:t>
                </a:r>
                <a:endParaRPr lang="en-US" sz="2000" dirty="0">
                  <a:effectLst/>
                </a:endParaRPr>
              </a:p>
              <a:p>
                <a:pPr marL="0" indent="0" algn="ctr">
                  <a:buNone/>
                </a:pPr>
                <a:endParaRPr lang="en-JO" sz="2000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B9BF24-0F9C-0B7F-28AA-FF55FB33F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t="-1791"/>
                </a:stretch>
              </a:blipFill>
            </p:spPr>
            <p:txBody>
              <a:bodyPr/>
              <a:lstStyle/>
              <a:p>
                <a:r>
                  <a:rPr lang="en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F43C34F6-1FC8-4735-90E4-DCBBB0D5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JO" sz="2800" dirty="0"/>
              <a:t>1. </a:t>
            </a:r>
            <a:r>
              <a:rPr lang="en-US" sz="2800" dirty="0"/>
              <a:t>M</a:t>
            </a:r>
            <a:r>
              <a:rPr lang="en-JO" sz="2800" dirty="0"/>
              <a:t>ultiply py 0.1      </a:t>
            </a:r>
            <a:r>
              <a:rPr lang="en-JO" sz="2800" dirty="0">
                <a:sym typeface="Wingdings" pitchFamily="2" charset="2"/>
              </a:rPr>
              <a:t></a:t>
            </a:r>
            <a:r>
              <a:rPr lang="en-JO" sz="2800" dirty="0"/>
              <a:t>    take simple  example    </a:t>
            </a:r>
            <a:r>
              <a:rPr lang="en-JO" sz="2800" dirty="0">
                <a:sym typeface="Wingdings" pitchFamily="2" charset="2"/>
              </a:rPr>
              <a:t></a:t>
            </a:r>
            <a:r>
              <a:rPr lang="en-JO" sz="2800" dirty="0"/>
              <a:t>    multiply py 0.1875</a:t>
            </a:r>
          </a:p>
        </p:txBody>
      </p:sp>
    </p:spTree>
    <p:extLst>
      <p:ext uri="{BB962C8B-B14F-4D97-AF65-F5344CB8AC3E}">
        <p14:creationId xmlns:p14="http://schemas.microsoft.com/office/powerpoint/2010/main" val="198662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C86C-11E0-0434-CFEB-007EE77A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JO" dirty="0"/>
              <a:t>ultibly by 0.1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D312A3-7D3B-A60E-D94E-39CC8AD11D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1869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2060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723445-9021-7B10-8095-6CA5A2F76EB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08638" y="386930"/>
                <a:ext cx="9236700" cy="1188950"/>
              </a:xfrm>
            </p:spPr>
            <p:txBody>
              <a:bodyPr anchor="b">
                <a:normAutofit/>
              </a:bodyPr>
              <a:lstStyle/>
              <a:p>
                <a:r>
                  <a:rPr lang="en-US" sz="5400" dirty="0"/>
                  <a:t>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n-US" sz="5400" b="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JO" sz="54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723445-9021-7B10-8095-6CA5A2F76E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08638" y="386930"/>
                <a:ext cx="9236700" cy="1188950"/>
              </a:xfrm>
              <a:blipFill>
                <a:blip r:embed="rId2"/>
                <a:stretch>
                  <a:fillRect l="-3567" b="-30526"/>
                </a:stretch>
              </a:blipFill>
            </p:spPr>
            <p:txBody>
              <a:bodyPr/>
              <a:lstStyle/>
              <a:p>
                <a:r>
                  <a:rPr lang="en-J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E98E2-05AB-8C21-92EA-B6802937B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203079"/>
            <a:ext cx="10143668" cy="4147845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2000" dirty="0"/>
              <a:t>S</a:t>
            </a:r>
            <a:r>
              <a:rPr lang="en-JO" sz="2000" dirty="0"/>
              <a:t>imple example:</a:t>
            </a:r>
          </a:p>
          <a:p>
            <a:pPr marL="0" indent="0" algn="ctr">
              <a:buNone/>
            </a:pPr>
            <a:r>
              <a:rPr lang="en-US" sz="2000" dirty="0"/>
              <a:t>I</a:t>
            </a:r>
            <a:r>
              <a:rPr lang="en-JO" sz="2000" dirty="0"/>
              <a:t>dealy:</a:t>
            </a:r>
          </a:p>
          <a:p>
            <a:pPr marL="0" indent="0" algn="ctr">
              <a:buNone/>
            </a:pPr>
            <a:r>
              <a:rPr lang="en-JO" sz="2000" dirty="0">
                <a:effectLst/>
                <a:latin typeface="CambriaMath"/>
              </a:rPr>
              <a:t>010.001 (2.125) × 011.100 (3.5) = [111.011]1 (7.4375) </a:t>
            </a:r>
            <a:r>
              <a:rPr lang="en-JO" sz="2000" dirty="0">
                <a:effectLst/>
                <a:latin typeface="CambriaMath"/>
                <a:sym typeface="Wingdings" pitchFamily="2" charset="2"/>
              </a:rPr>
              <a:t> (7.375)</a:t>
            </a:r>
          </a:p>
          <a:p>
            <a:pPr marL="0" indent="0" algn="ctr">
              <a:buNone/>
            </a:pPr>
            <a:endParaRPr lang="en-JO" sz="2000" dirty="0">
              <a:effectLst/>
              <a:latin typeface="CambriaMath"/>
              <a:sym typeface="Wingdings" pitchFamily="2" charset="2"/>
            </a:endParaRPr>
          </a:p>
          <a:p>
            <a:pPr marL="0" indent="0" algn="ctr">
              <a:buNone/>
            </a:pPr>
            <a:r>
              <a:rPr lang="en-JO" sz="2000" dirty="0">
                <a:effectLst/>
              </a:rPr>
              <a:t>A𝑝𝑝𝑙𝑖𝑒𝑑:</a:t>
            </a:r>
          </a:p>
          <a:p>
            <a:pPr marL="0" indent="0" algn="ctr">
              <a:buNone/>
            </a:pPr>
            <a:r>
              <a:rPr lang="en-JO" sz="2000" dirty="0">
                <a:effectLst/>
                <a:latin typeface="CambriaMath"/>
              </a:rPr>
              <a:t> 010.001 × 011.100 = 00111[011.</a:t>
            </a:r>
            <a:r>
              <a:rPr lang="en-JO" sz="2000" dirty="0">
                <a:effectLst/>
                <a:highlight>
                  <a:srgbClr val="FFFF00"/>
                </a:highlight>
                <a:latin typeface="CambriaMath"/>
              </a:rPr>
              <a:t>100</a:t>
            </a:r>
            <a:r>
              <a:rPr lang="en-JO" sz="2000" dirty="0">
                <a:effectLst/>
                <a:latin typeface="CambriaMath"/>
              </a:rPr>
              <a:t>] = </a:t>
            </a:r>
            <a:r>
              <a:rPr lang="en-JO" sz="2000" dirty="0">
                <a:effectLst/>
                <a:highlight>
                  <a:srgbClr val="FF0000"/>
                </a:highlight>
                <a:latin typeface="CambriaMath"/>
              </a:rPr>
              <a:t>3.5</a:t>
            </a:r>
            <a:r>
              <a:rPr lang="en-JO" sz="2000" dirty="0">
                <a:effectLst/>
                <a:latin typeface="CambriaMath"/>
              </a:rPr>
              <a:t> </a:t>
            </a:r>
          </a:p>
          <a:p>
            <a:pPr marL="0" indent="0" algn="ctr">
              <a:buNone/>
            </a:pPr>
            <a:endParaRPr lang="en-JO" sz="2000" dirty="0">
              <a:effectLst/>
              <a:latin typeface="CambriaMath"/>
            </a:endParaRPr>
          </a:p>
          <a:p>
            <a:pPr marL="0" indent="0" algn="ctr">
              <a:buNone/>
            </a:pPr>
            <a:r>
              <a:rPr lang="en-US" sz="2000" dirty="0">
                <a:latin typeface="CambriaMath"/>
              </a:rPr>
              <a:t>S</a:t>
            </a:r>
            <a:r>
              <a:rPr lang="en-JO" sz="2000" dirty="0">
                <a:latin typeface="CambriaMath"/>
              </a:rPr>
              <a:t>hift left by size/2 to get the desimal in its right place</a:t>
            </a:r>
          </a:p>
          <a:p>
            <a:pPr marL="0" indent="0" algn="ctr">
              <a:buNone/>
            </a:pPr>
            <a:r>
              <a:rPr lang="en-JO" sz="2000" dirty="0">
                <a:effectLst/>
                <a:latin typeface="CambriaMath"/>
              </a:rPr>
              <a:t>𝑥[5: 0] × 𝑦[5: 0] ≪ 3  = 00[111.011]100 = 7.375</a:t>
            </a:r>
            <a:endParaRPr lang="en-JO" sz="2000" dirty="0"/>
          </a:p>
        </p:txBody>
      </p:sp>
    </p:spTree>
    <p:extLst>
      <p:ext uri="{BB962C8B-B14F-4D97-AF65-F5344CB8AC3E}">
        <p14:creationId xmlns:p14="http://schemas.microsoft.com/office/powerpoint/2010/main" val="309683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FFDC2E-46A9-A875-DC9A-D1BA5D43252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08638" y="386930"/>
                <a:ext cx="9236700" cy="1188950"/>
              </a:xfrm>
            </p:spPr>
            <p:txBody>
              <a:bodyPr anchor="b">
                <a:normAutofit/>
              </a:bodyPr>
              <a:lstStyle/>
              <a:p>
                <a:r>
                  <a:rPr lang="en-US" sz="5400" kern="1200">
                    <a:latin typeface="+mj-lt"/>
                    <a:ea typeface="+mj-ea"/>
                    <a:cs typeface="+mj-cs"/>
                  </a:rPr>
                  <a:t>2.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540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accPr>
                      <m:e>
                        <m:r>
                          <a:rPr lang="en-US" sz="540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𝑹</m:t>
                        </m:r>
                      </m:e>
                    </m:acc>
                    <m:r>
                      <a:rPr lang="en-US" sz="5400" i="1" kern="1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= </m:t>
                    </m:r>
                    <m:r>
                      <a:rPr lang="en-US" sz="5400" i="1" kern="1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𝜶</m:t>
                    </m:r>
                    <m:r>
                      <a:rPr lang="en-US" sz="5400" i="1" kern="1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𝑰</m:t>
                    </m:r>
                    <m:r>
                      <a:rPr lang="en-US" sz="5400" i="1" kern="1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− </m:t>
                    </m:r>
                    <m:r>
                      <a:rPr lang="en-US" sz="5400" i="1" kern="1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𝝎</m:t>
                    </m:r>
                    <m:r>
                      <a:rPr lang="en-US" sz="5400" i="1" kern="1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𝑹</m:t>
                    </m:r>
                  </m:oMath>
                </a14:m>
                <a:endParaRPr lang="en-JO" sz="540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FFDC2E-46A9-A875-DC9A-D1BA5D4325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08638" y="386930"/>
                <a:ext cx="9236700" cy="1188950"/>
              </a:xfrm>
              <a:blipFill>
                <a:blip r:embed="rId2"/>
                <a:stretch>
                  <a:fillRect l="-3567" b="-30526"/>
                </a:stretch>
              </a:blipFill>
            </p:spPr>
            <p:txBody>
              <a:bodyPr/>
              <a:lstStyle/>
              <a:p>
                <a:r>
                  <a:rPr lang="en-J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25EAA-9A0B-A836-0772-D59E79D8B0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8638" y="2389218"/>
                <a:ext cx="10143668" cy="3435531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2400" kern="1200" dirty="0">
                    <a:ea typeface="+mj-ea"/>
                    <a:cs typeface="+mj-cs"/>
                  </a:rPr>
                  <a:t>1. </a:t>
                </a:r>
                <a14:m>
                  <m:oMath xmlns:m="http://schemas.openxmlformats.org/officeDocument/2006/math">
                    <m:r>
                      <a:rPr lang="en-US" sz="2400" i="1" kern="1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𝝎</m:t>
                    </m:r>
                    <m:r>
                      <a:rPr lang="en-US" sz="2400" b="0" i="1" kern="1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=0.05</m:t>
                    </m:r>
                  </m:oMath>
                </a14:m>
                <a:r>
                  <a:rPr lang="en-US" sz="2400" b="0" kern="1200" dirty="0">
                    <a:ea typeface="+mj-ea"/>
                    <a:cs typeface="+mj-cs"/>
                  </a:rPr>
                  <a:t> and is not sensitive, assume to be </a:t>
                </a:r>
                <a:r>
                  <a:rPr lang="en-JO" sz="2400" dirty="0"/>
                  <a:t>0.0625 </a:t>
                </a:r>
                <a:endParaRPr lang="en-US" sz="2400" b="0" kern="1200" dirty="0">
                  <a:ea typeface="+mj-ea"/>
                  <a:cs typeface="+mj-cs"/>
                </a:endParaRPr>
              </a:p>
              <a:p>
                <a:pPr marL="0" indent="0">
                  <a:buNone/>
                </a:pPr>
                <a:r>
                  <a:rPr lang="en-US" sz="2400" kern="1200" dirty="0">
                    <a:ea typeface="+mj-ea"/>
                    <a:cs typeface="+mj-cs"/>
                  </a:rPr>
                  <a:t>2. </a:t>
                </a:r>
                <a14:m>
                  <m:oMath xmlns:m="http://schemas.openxmlformats.org/officeDocument/2006/math">
                    <m:r>
                      <a:rPr lang="en-US" sz="2400" i="1" kern="1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𝜶</m:t>
                    </m:r>
                    <m:r>
                      <a:rPr lang="en-US" sz="2400" b="0" i="1" kern="1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=100</m:t>
                    </m:r>
                  </m:oMath>
                </a14:m>
                <a:r>
                  <a:rPr lang="en-JO" sz="2400" dirty="0"/>
                  <a:t> and is not sensitive, assume to be 128</a:t>
                </a:r>
              </a:p>
              <a:p>
                <a:pPr marL="0" indent="0">
                  <a:buNone/>
                </a:pPr>
                <a:endParaRPr lang="en-JO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i="1" kern="120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accPr>
                        <m:e>
                          <m:r>
                            <a:rPr lang="en-US" sz="2400" i="1" kern="120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𝑹</m:t>
                          </m:r>
                        </m:e>
                      </m:acc>
                      <m:r>
                        <a:rPr lang="en-US" sz="2400" i="1" kern="1200"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 </m:t>
                      </m:r>
                      <m:r>
                        <a:rPr lang="en-US" sz="2400" i="1" kern="1200"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𝑰</m:t>
                      </m:r>
                      <m:r>
                        <a:rPr lang="en-US" sz="2400" b="0" i="1" kern="1200"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≪7</m:t>
                      </m:r>
                      <m:r>
                        <a:rPr lang="en-US" sz="2400" i="1" kern="1200"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 − </m:t>
                      </m:r>
                      <m:r>
                        <a:rPr lang="en-US" sz="2400" i="1" kern="1200"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𝑹</m:t>
                      </m:r>
                      <m:r>
                        <a:rPr lang="en-US" sz="2400" b="0" i="1" kern="1200"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≫4</m:t>
                      </m:r>
                    </m:oMath>
                  </m:oMathPara>
                </a14:m>
                <a:endParaRPr lang="en-JO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25EAA-9A0B-A836-0772-D59E79D8B0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8638" y="2389218"/>
                <a:ext cx="10143668" cy="3435531"/>
              </a:xfrm>
              <a:blipFill>
                <a:blip r:embed="rId3"/>
                <a:stretch>
                  <a:fillRect l="-875"/>
                </a:stretch>
              </a:blipFill>
            </p:spPr>
            <p:txBody>
              <a:bodyPr/>
              <a:lstStyle/>
              <a:p>
                <a:r>
                  <a:rPr lang="en-J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84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3250B13-DDAD-EBF5-24E1-5A8FD7D472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08638" y="386930"/>
                <a:ext cx="9236700" cy="1188950"/>
              </a:xfrm>
            </p:spPr>
            <p:txBody>
              <a:bodyPr anchor="b">
                <a:normAutofit/>
              </a:bodyPr>
              <a:lstStyle/>
              <a:p>
                <a:r>
                  <a:rPr lang="en-US" sz="5400" kern="1200" dirty="0">
                    <a:latin typeface="+mj-lt"/>
                    <a:ea typeface="+mj-ea"/>
                    <a:cs typeface="+mj-cs"/>
                  </a:rPr>
                  <a:t>3. </a:t>
                </a:r>
                <a14:m>
                  <m:oMath xmlns:m="http://schemas.openxmlformats.org/officeDocument/2006/math">
                    <m:r>
                      <a:rPr lang="en-US" sz="5400" i="1" kern="1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𝒑</m:t>
                    </m:r>
                    <m:d>
                      <m:dPr>
                        <m:ctrlPr>
                          <a:rPr lang="en-US" sz="540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dPr>
                      <m:e>
                        <m:r>
                          <a:rPr lang="en-US" sz="540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𝒕</m:t>
                        </m:r>
                      </m:e>
                    </m:d>
                    <m:r>
                      <a:rPr lang="en-US" sz="5400" i="1" kern="1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=</m:t>
                    </m:r>
                    <m:r>
                      <a:rPr lang="en-US" sz="5400" i="1" kern="1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𝒑</m:t>
                    </m:r>
                    <m:r>
                      <a:rPr lang="en-US" sz="5400" i="1" kern="1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(</m:t>
                    </m:r>
                    <m:r>
                      <a:rPr lang="en-US" sz="5400" i="1" kern="1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𝟏</m:t>
                    </m:r>
                    <m:r>
                      <a:rPr lang="en-US" sz="5400" i="1" kern="1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−</m:t>
                    </m:r>
                    <m:sSub>
                      <m:sSubPr>
                        <m:ctrlPr>
                          <a:rPr lang="en-US" sz="540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540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𝒑</m:t>
                        </m:r>
                      </m:e>
                      <m:sub>
                        <m:r>
                          <a:rPr lang="en-US" sz="540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𝟏</m:t>
                        </m:r>
                      </m:sub>
                    </m:sSub>
                    <m:func>
                      <m:funcPr>
                        <m:ctrlPr>
                          <a:rPr lang="en-US" sz="540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5400" i="0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sin</m:t>
                        </m:r>
                      </m:fName>
                      <m:e>
                        <m:r>
                          <a:rPr lang="en-US" sz="5400" b="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(</m:t>
                        </m:r>
                        <m:r>
                          <a:rPr lang="en-US" sz="540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𝟐</m:t>
                        </m:r>
                        <m:r>
                          <a:rPr lang="en-US" sz="540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𝝅</m:t>
                        </m:r>
                        <m:r>
                          <a:rPr lang="en-US" sz="5400" b="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𝑡</m:t>
                        </m:r>
                        <m:r>
                          <a:rPr lang="en-US" sz="5400" b="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)</m:t>
                        </m:r>
                      </m:e>
                    </m:func>
                    <m:r>
                      <a:rPr lang="en-US" sz="5400" i="1" kern="1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)</m:t>
                    </m:r>
                  </m:oMath>
                </a14:m>
                <a:endParaRPr lang="en-JO" sz="54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3250B13-DDAD-EBF5-24E1-5A8FD7D47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08638" y="386930"/>
                <a:ext cx="9236700" cy="1188950"/>
              </a:xfrm>
              <a:blipFill>
                <a:blip r:embed="rId2"/>
                <a:stretch>
                  <a:fillRect l="-3567" b="-30526"/>
                </a:stretch>
              </a:blipFill>
            </p:spPr>
            <p:txBody>
              <a:bodyPr/>
              <a:lstStyle/>
              <a:p>
                <a:r>
                  <a:rPr lang="en-J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A04D4D-B6C0-E859-76CD-F79563A2FD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3660" y="2599509"/>
                <a:ext cx="10143668" cy="3435531"/>
              </a:xfrm>
            </p:spPr>
            <p:txBody>
              <a:bodyPr anchor="ctr">
                <a:normAutofit/>
              </a:bodyPr>
              <a:lstStyle/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240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𝒑</m:t>
                        </m:r>
                      </m:e>
                      <m:sub>
                        <m:r>
                          <a:rPr lang="en-US" sz="240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𝟏</m:t>
                        </m:r>
                      </m:sub>
                    </m:sSub>
                    <m:r>
                      <a:rPr lang="en-US" sz="2400" b="0" i="1" kern="1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=0.2</m:t>
                    </m:r>
                  </m:oMath>
                </a14:m>
                <a:r>
                  <a:rPr lang="en-JO" sz="2400" dirty="0"/>
                  <a:t> and is a sensitive parameter, we will do the same we did</a:t>
                </a:r>
              </a:p>
              <a:p>
                <a:pPr marL="0" indent="0">
                  <a:buNone/>
                </a:pPr>
                <a:r>
                  <a:rPr lang="en-JO" sz="2400" dirty="0"/>
                  <a:t>                  with 0.1</a:t>
                </a:r>
              </a:p>
              <a:p>
                <a:pPr marL="0" indent="0">
                  <a:buNone/>
                </a:pPr>
                <a:endParaRPr lang="en-JO" sz="2400" dirty="0"/>
              </a:p>
              <a:p>
                <a:pPr marL="0" indent="0">
                  <a:buNone/>
                </a:pPr>
                <a:r>
                  <a:rPr lang="en-JO" sz="2400" dirty="0"/>
                  <a:t>2. </a:t>
                </a:r>
                <a14:m>
                  <m:oMath xmlns:m="http://schemas.openxmlformats.org/officeDocument/2006/math">
                    <m:r>
                      <a:rPr lang="en-US" sz="2400" i="1" kern="1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𝒑</m:t>
                    </m:r>
                  </m:oMath>
                </a14:m>
                <a:r>
                  <a:rPr lang="en-JO" sz="2400" dirty="0"/>
                  <a:t> = 1000 and is not sensitive, assume to be 1024.</a:t>
                </a:r>
              </a:p>
              <a:p>
                <a:pPr marL="0" indent="0">
                  <a:buNone/>
                </a:pPr>
                <a:endParaRPr lang="en-JO" sz="2400" dirty="0"/>
              </a:p>
              <a:p>
                <a:pPr marL="0" indent="0">
                  <a:buNone/>
                </a:pPr>
                <a:r>
                  <a:rPr lang="en-JO" sz="2400" dirty="0"/>
                  <a:t>3.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sin</m:t>
                        </m:r>
                      </m:fName>
                      <m:e>
                        <m:r>
                          <a:rPr lang="en-US" sz="2400" b="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(</m:t>
                        </m:r>
                        <m:r>
                          <a:rPr lang="en-US" sz="240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𝟐</m:t>
                        </m:r>
                        <m:r>
                          <a:rPr lang="en-US" sz="240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𝝅</m:t>
                        </m:r>
                        <m:r>
                          <a:rPr lang="en-US" sz="2400" b="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𝑡</m:t>
                        </m:r>
                        <m:r>
                          <a:rPr lang="en-US" sz="2400" b="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)</m:t>
                        </m:r>
                      </m:e>
                    </m:func>
                  </m:oMath>
                </a14:m>
                <a:endParaRPr lang="en-JO" sz="2400" dirty="0"/>
              </a:p>
              <a:p>
                <a:pPr marL="0" indent="0">
                  <a:buNone/>
                </a:pPr>
                <a:endParaRPr lang="en-JO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A04D4D-B6C0-E859-76CD-F79563A2FD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3660" y="2599509"/>
                <a:ext cx="10143668" cy="3435531"/>
              </a:xfrm>
              <a:blipFill>
                <a:blip r:embed="rId3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J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482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326</TotalTime>
  <Words>995</Words>
  <Application>Microsoft Macintosh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CambriaMath</vt:lpstr>
      <vt:lpstr>DroidSansMono</vt:lpstr>
      <vt:lpstr>FormataOTFCond</vt:lpstr>
      <vt:lpstr>FormataOTFMdIt</vt:lpstr>
      <vt:lpstr>Office Theme</vt:lpstr>
      <vt:lpstr>INFLUENZA MODEL  using FPGA </vt:lpstr>
      <vt:lpstr>1. I ̇=p(t)- β(I+R)I  2. R ̇= αI - ωR  3. p(t)=p(1 -p_1  sin⁡2π t)</vt:lpstr>
      <vt:lpstr>1. I ̇=p(t)- β(I+R)I</vt:lpstr>
      <vt:lpstr>1. Multiply py 0.1          take simple  example        multiply py 0.1875</vt:lpstr>
      <vt:lpstr>1. Multiply py 0.1          take simple  example        multiply py 0.1875</vt:lpstr>
      <vt:lpstr>Multibly by 0.1</vt:lpstr>
      <vt:lpstr>2. (I+R)I</vt:lpstr>
      <vt:lpstr>2. R ̇= αI - ωR</vt:lpstr>
      <vt:lpstr>3. p(t)=p(1 -p_1  sin⁡〖(2πt)〗)</vt:lpstr>
      <vt:lpstr>1. Multibly by 0.2</vt:lpstr>
      <vt:lpstr>3. sin⁡〖(2πt)〗</vt:lpstr>
      <vt:lpstr>sin⁡〖(2πt)〗</vt:lpstr>
      <vt:lpstr>sin⁡〖(2πt)〗 = -16 t^2+8t </vt:lpstr>
      <vt:lpstr>sin⁡〖(2πt)=16t^2-24t+8〗 = – y</vt:lpstr>
      <vt:lpstr>p(t)=p(1 -p_1  sin⁡〖(2πt)〗)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INFLUENZA MODEL  using FPGA </dc:title>
  <dc:creator>Zuhour Ala'Eddin Basheer Alsaqqa</dc:creator>
  <cp:lastModifiedBy>Zuhour Ala'Eddin Basheer Alsaqqa</cp:lastModifiedBy>
  <cp:revision>2</cp:revision>
  <dcterms:created xsi:type="dcterms:W3CDTF">2023-09-07T10:01:45Z</dcterms:created>
  <dcterms:modified xsi:type="dcterms:W3CDTF">2023-09-07T15:28:09Z</dcterms:modified>
</cp:coreProperties>
</file>