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2"/>
  </p:notesMasterIdLst>
  <p:sldIdLst>
    <p:sldId id="256" r:id="rId2"/>
    <p:sldId id="283" r:id="rId3"/>
    <p:sldId id="259" r:id="rId4"/>
    <p:sldId id="285" r:id="rId5"/>
    <p:sldId id="260" r:id="rId6"/>
    <p:sldId id="261" r:id="rId7"/>
    <p:sldId id="262" r:id="rId8"/>
    <p:sldId id="263" r:id="rId9"/>
    <p:sldId id="273" r:id="rId10"/>
    <p:sldId id="286" r:id="rId11"/>
    <p:sldId id="287" r:id="rId12"/>
    <p:sldId id="288" r:id="rId13"/>
    <p:sldId id="289" r:id="rId14"/>
    <p:sldId id="291" r:id="rId15"/>
    <p:sldId id="292" r:id="rId16"/>
    <p:sldId id="293" r:id="rId17"/>
    <p:sldId id="266" r:id="rId18"/>
    <p:sldId id="294" r:id="rId19"/>
    <p:sldId id="295" r:id="rId20"/>
    <p:sldId id="29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A5572-7258-4841-8B1F-4071BA9823B9}" type="datetimeFigureOut">
              <a:rPr lang="en-JO" smtClean="0"/>
              <a:t>30/05/2023</a:t>
            </a:fld>
            <a:endParaRPr lang="en-J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D7976-8348-0146-B3E3-44D4418BB883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868959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fld id="{BBC3F532-A8C1-544E-8980-D3001D71EEBF}" type="datetime1">
              <a:rPr lang="en-US" smtClean="0"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7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65D7-C5D9-8A4E-9D4D-711C6ECF0DC0}" type="datetime1">
              <a:rPr lang="en-US" smtClean="0"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0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47932D-6822-C240-A1C7-0A352D05EA6B}" type="datetime1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9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6B66-AE05-A44B-BDDF-61A50AC1E30D}" type="datetime1">
              <a:rPr lang="en-US" smtClean="0"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6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D8B9A0-12DC-4244-A265-522F6A3BB97C}" type="datetime1">
              <a:rPr lang="en-US" smtClean="0"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7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3C4A-AE4F-DE4B-B71D-358DDF3BDB57}" type="datetime1">
              <a:rPr lang="en-US" smtClean="0"/>
              <a:t>5/30/23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5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B58D-EC28-1142-AC1E-3AEA6131145B}" type="datetime1">
              <a:rPr lang="en-US" smtClean="0"/>
              <a:t>5/30/23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4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616B-1BA3-3A4B-AED1-4245C04D40B2}" type="datetime1">
              <a:rPr lang="en-US" smtClean="0"/>
              <a:t>5/30/23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9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56BA-4ACE-CB4C-AFC7-11336E602328}" type="datetime1">
              <a:rPr lang="en-US" smtClean="0"/>
              <a:t>5/30/23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1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F7A6707-F070-AA47-8BF7-6C5014F0CF00}" type="datetime1">
              <a:rPr lang="en-US" smtClean="0"/>
              <a:t>5/30/23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3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1392-A914-2247-9C35-903D5CB8E00D}" type="datetime1">
              <a:rPr lang="en-US" smtClean="0"/>
              <a:t>5/30/23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0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C9BCD73-E239-3545-8302-380CB3BF57A0}" type="datetime1">
              <a:rPr lang="en-US" smtClean="0"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76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0D0D0-A6E1-36F2-B9B4-DEB4117A1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7404" y="1577340"/>
            <a:ext cx="6228950" cy="37033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Fourth order stable system generation with one value of K to yield a marginally stable.</a:t>
            </a:r>
            <a:endParaRPr lang="en-US" sz="61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482B4-5450-9BD3-FAA8-F407B6093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1864" y="1577340"/>
            <a:ext cx="2717172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US" sz="2800"/>
              <a:t> </a:t>
            </a: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11D976D6-8C98-48CC-8C34-0468F3167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13938" y="3383280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88596" y="3383280"/>
            <a:ext cx="3703320" cy="914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DDFBB36D-5D39-4FD6-0E01-793FC4F2747F}"/>
              </a:ext>
            </a:extLst>
          </p:cNvPr>
          <p:cNvSpPr txBox="1"/>
          <p:nvPr/>
        </p:nvSpPr>
        <p:spPr>
          <a:xfrm>
            <a:off x="511570" y="5781040"/>
            <a:ext cx="10141773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spcBef>
                <a:spcPts val="110"/>
              </a:spcBef>
              <a:tabLst>
                <a:tab pos="2809240" algn="l"/>
                <a:tab pos="3803015" algn="l"/>
                <a:tab pos="4779645" algn="l"/>
                <a:tab pos="6677025" algn="l"/>
              </a:tabLst>
            </a:pPr>
            <a:r>
              <a:rPr sz="3600" spc="700" dirty="0">
                <a:solidFill>
                  <a:schemeClr val="accent1"/>
                </a:solidFill>
                <a:latin typeface="Trebuchet MS"/>
                <a:cs typeface="Trebuchet MS"/>
              </a:rPr>
              <a:t>S</a:t>
            </a:r>
            <a:r>
              <a:rPr sz="3600" spc="290" dirty="0">
                <a:solidFill>
                  <a:schemeClr val="accent1"/>
                </a:solidFill>
                <a:latin typeface="Trebuchet MS"/>
                <a:cs typeface="Trebuchet MS"/>
              </a:rPr>
              <a:t>U</a:t>
            </a:r>
            <a:r>
              <a:rPr sz="3600" spc="270" dirty="0">
                <a:solidFill>
                  <a:schemeClr val="accent1"/>
                </a:solidFill>
                <a:latin typeface="Trebuchet MS"/>
                <a:cs typeface="Trebuchet MS"/>
              </a:rPr>
              <a:t>B</a:t>
            </a:r>
            <a:r>
              <a:rPr sz="3600" spc="635" dirty="0">
                <a:solidFill>
                  <a:schemeClr val="accent1"/>
                </a:solidFill>
                <a:latin typeface="Trebuchet MS"/>
                <a:cs typeface="Trebuchet MS"/>
              </a:rPr>
              <a:t>M</a:t>
            </a:r>
            <a:r>
              <a:rPr sz="3600" spc="150" dirty="0">
                <a:solidFill>
                  <a:schemeClr val="accent1"/>
                </a:solidFill>
                <a:latin typeface="Trebuchet MS"/>
                <a:cs typeface="Trebuchet MS"/>
              </a:rPr>
              <a:t>I</a:t>
            </a:r>
            <a:r>
              <a:rPr sz="3600" spc="-145" dirty="0">
                <a:solidFill>
                  <a:schemeClr val="accent1"/>
                </a:solidFill>
                <a:latin typeface="Trebuchet MS"/>
                <a:cs typeface="Trebuchet MS"/>
              </a:rPr>
              <a:t>TT</a:t>
            </a:r>
            <a:r>
              <a:rPr sz="3600" spc="430" dirty="0">
                <a:solidFill>
                  <a:schemeClr val="accent1"/>
                </a:solidFill>
                <a:latin typeface="Trebuchet MS"/>
                <a:cs typeface="Trebuchet MS"/>
              </a:rPr>
              <a:t>E</a:t>
            </a:r>
            <a:r>
              <a:rPr sz="3600" spc="130" dirty="0">
                <a:solidFill>
                  <a:schemeClr val="accent1"/>
                </a:solidFill>
                <a:latin typeface="Trebuchet MS"/>
                <a:cs typeface="Trebuchet MS"/>
              </a:rPr>
              <a:t>D</a:t>
            </a:r>
            <a:r>
              <a:rPr sz="3600" dirty="0">
                <a:solidFill>
                  <a:schemeClr val="accent1"/>
                </a:solidFill>
                <a:latin typeface="Trebuchet MS"/>
                <a:cs typeface="Trebuchet MS"/>
              </a:rPr>
              <a:t>	</a:t>
            </a:r>
            <a:r>
              <a:rPr sz="3600" spc="-145" dirty="0">
                <a:solidFill>
                  <a:schemeClr val="accent1"/>
                </a:solidFill>
                <a:latin typeface="Trebuchet MS"/>
                <a:cs typeface="Trebuchet MS"/>
              </a:rPr>
              <a:t>T</a:t>
            </a:r>
            <a:r>
              <a:rPr sz="3600" spc="785" dirty="0">
                <a:solidFill>
                  <a:schemeClr val="accent1"/>
                </a:solidFill>
                <a:latin typeface="Trebuchet MS"/>
                <a:cs typeface="Trebuchet MS"/>
              </a:rPr>
              <a:t>O</a:t>
            </a:r>
            <a:r>
              <a:rPr sz="3600" spc="-360" dirty="0">
                <a:solidFill>
                  <a:schemeClr val="accent1"/>
                </a:solidFill>
                <a:latin typeface="Trebuchet MS"/>
                <a:cs typeface="Trebuchet MS"/>
              </a:rPr>
              <a:t>:</a:t>
            </a:r>
            <a:r>
              <a:rPr sz="3600" dirty="0">
                <a:solidFill>
                  <a:schemeClr val="accent1"/>
                </a:solidFill>
                <a:latin typeface="Trebuchet MS"/>
                <a:cs typeface="Trebuchet MS"/>
              </a:rPr>
              <a:t>	</a:t>
            </a:r>
            <a:r>
              <a:rPr sz="3600" spc="490" dirty="0">
                <a:solidFill>
                  <a:schemeClr val="accent1"/>
                </a:solidFill>
                <a:latin typeface="Trebuchet MS"/>
                <a:cs typeface="Trebuchet MS"/>
              </a:rPr>
              <a:t>D</a:t>
            </a:r>
            <a:r>
              <a:rPr sz="3600" spc="229" dirty="0">
                <a:solidFill>
                  <a:schemeClr val="accent1"/>
                </a:solidFill>
                <a:latin typeface="Trebuchet MS"/>
                <a:cs typeface="Trebuchet MS"/>
              </a:rPr>
              <a:t>R</a:t>
            </a:r>
            <a:r>
              <a:rPr sz="3600" spc="-360" dirty="0">
                <a:solidFill>
                  <a:schemeClr val="accent1"/>
                </a:solidFill>
                <a:latin typeface="Trebuchet MS"/>
                <a:cs typeface="Trebuchet MS"/>
              </a:rPr>
              <a:t>.</a:t>
            </a:r>
            <a:r>
              <a:rPr sz="3600" dirty="0">
                <a:solidFill>
                  <a:schemeClr val="accent1"/>
                </a:solidFill>
                <a:latin typeface="Trebuchet MS"/>
                <a:cs typeface="Trebuchet MS"/>
              </a:rPr>
              <a:t>	</a:t>
            </a:r>
            <a:r>
              <a:rPr lang="en-US" sz="3600" spc="465" dirty="0" err="1">
                <a:solidFill>
                  <a:schemeClr val="accent1"/>
                </a:solidFill>
                <a:latin typeface="Trebuchet MS"/>
                <a:cs typeface="Trebuchet MS"/>
              </a:rPr>
              <a:t>Zaer</a:t>
            </a:r>
            <a:r>
              <a:rPr lang="en-US" sz="3600" spc="465" dirty="0">
                <a:solidFill>
                  <a:schemeClr val="accent1"/>
                </a:solidFill>
                <a:latin typeface="Trebuchet MS"/>
                <a:cs typeface="Trebuchet MS"/>
              </a:rPr>
              <a:t> Abu </a:t>
            </a:r>
            <a:r>
              <a:rPr lang="en-US" sz="3600" spc="465" dirty="0" err="1">
                <a:solidFill>
                  <a:schemeClr val="accent1"/>
                </a:solidFill>
                <a:latin typeface="Trebuchet MS"/>
                <a:cs typeface="Trebuchet MS"/>
              </a:rPr>
              <a:t>Hammour</a:t>
            </a:r>
            <a:endParaRPr sz="360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pic>
        <p:nvPicPr>
          <p:cNvPr id="25" name="object 10">
            <a:extLst>
              <a:ext uri="{FF2B5EF4-FFF2-40B4-BE49-F238E27FC236}">
                <a16:creationId xmlns:a16="http://schemas.microsoft.com/office/drawing/2014/main" id="{28ADB818-28AF-5CE7-61D2-CF40DD9EAA2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9099" y="2422284"/>
            <a:ext cx="1575424" cy="1925013"/>
          </a:xfrm>
          <a:prstGeom prst="rect">
            <a:avLst/>
          </a:prstGeom>
        </p:spPr>
      </p:pic>
      <p:pic>
        <p:nvPicPr>
          <p:cNvPr id="26" name="object 11">
            <a:extLst>
              <a:ext uri="{FF2B5EF4-FFF2-40B4-BE49-F238E27FC236}">
                <a16:creationId xmlns:a16="http://schemas.microsoft.com/office/drawing/2014/main" id="{5ABA4337-FCD5-0ACF-471D-44553957583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23215" y="2333866"/>
            <a:ext cx="1735526" cy="201343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75B485E-FB94-0DF8-812D-83F0F97E926B}"/>
              </a:ext>
            </a:extLst>
          </p:cNvPr>
          <p:cNvSpPr txBox="1"/>
          <p:nvPr/>
        </p:nvSpPr>
        <p:spPr>
          <a:xfrm>
            <a:off x="4758741" y="4884230"/>
            <a:ext cx="6835464" cy="431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0" marR="5080" indent="-845185">
              <a:lnSpc>
                <a:spcPct val="136700"/>
              </a:lnSpc>
              <a:spcBef>
                <a:spcPts val="5055"/>
              </a:spcBef>
              <a:tabLst>
                <a:tab pos="4605020" algn="l"/>
                <a:tab pos="5657215" algn="l"/>
                <a:tab pos="5986145" algn="l"/>
                <a:tab pos="7514590" algn="l"/>
                <a:tab pos="10111105" algn="l"/>
                <a:tab pos="11052175" algn="l"/>
              </a:tabLst>
            </a:pPr>
            <a:r>
              <a:rPr lang="en-US" sz="1800" b="1" spc="400" dirty="0">
                <a:solidFill>
                  <a:schemeClr val="accent1"/>
                </a:solidFill>
                <a:latin typeface="Times New Roman"/>
                <a:cs typeface="Times New Roman"/>
              </a:rPr>
              <a:t>Automatic control </a:t>
            </a:r>
            <a:endParaRPr lang="en-US" sz="1800" b="1" spc="395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9C55D-104B-385B-7E7E-EAB36A09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z="1050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4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E461B80-3DC4-F27B-501D-66CCDE09A3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542962"/>
                <a:ext cx="11029615" cy="566102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J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𝒆𝑲</m:t>
                          </m:r>
                        </m:e>
                      </m:d>
                      <m:r>
                        <a:rPr lang="en-GB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𝒇𝑲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JO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GB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𝒄𝒓</m:t>
                          </m:r>
                        </m:sub>
                      </m:sSub>
                      <m:r>
                        <a:rPr lang="en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GB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𝒄𝒓</m:t>
                              </m:r>
                            </m:sub>
                          </m:sSub>
                        </m:e>
                        <m:sup>
                          <m:r>
                            <a:rPr lang="en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JO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JO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𝒄𝒓</m:t>
                              </m:r>
                            </m:sub>
                          </m:sSub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+(</m:t>
                      </m:r>
                      <m:f>
                        <m:fPr>
                          <m:ctrlPr>
                            <a:rPr lang="en-JO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f>
                            <m:fPr>
                              <m:ctrlPr>
                                <a:rPr lang="en-JO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𝒂𝒇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JO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JO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JO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𝒄𝒓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+(</m:t>
                      </m:r>
                      <m:f>
                        <m:fPr>
                          <m:ctrlPr>
                            <a:rPr lang="en-JO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𝒂𝒅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JO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JO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JO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JO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JO" dirty="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𝒄𝒓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JO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f>
                            <m:fPr>
                              <m:ctrlPr>
                                <a:rPr lang="en-JO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𝒂𝒇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JO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JO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JO" dirty="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𝒄𝒓</m:t>
                              </m:r>
                            </m:sub>
                          </m:sSub>
                        </m:e>
                        <m:sup>
                          <m:r>
                            <a:rPr lang="en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JO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𝒂𝒅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JO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JO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JO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JO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800" dirty="0"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JO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𝒄𝒃</m:t>
                          </m:r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−</m:t>
                          </m:r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𝒂𝒅</m:t>
                          </m:r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−</m:t>
                          </m:r>
                          <m:f>
                            <m:fPr>
                              <m:ctrlPr>
                                <a:rPr lang="en-JO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JO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1" i="1">
                                      <a:effectLst/>
                                      <a:latin typeface="Cambria Math" panose="02040503050406030204" pitchFamily="18" charset="0"/>
                                      <a:ea typeface="Plotter"/>
                                      <a:cs typeface="Plotter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en-GB" sz="1800" b="1" i="1">
                                      <a:effectLst/>
                                      <a:latin typeface="Cambria Math" panose="02040503050406030204" pitchFamily="18" charset="0"/>
                                      <a:ea typeface="Plotter"/>
                                      <a:cs typeface="Plotter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𝒂</m:t>
                              </m:r>
                            </m:den>
                          </m:f>
                        </m:num>
                        <m:den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𝒆</m:t>
                          </m:r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−</m:t>
                          </m:r>
                          <m:f>
                            <m:fPr>
                              <m:ctrlPr>
                                <a:rPr lang="en-JO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JO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1" i="1">
                                      <a:effectLst/>
                                      <a:latin typeface="Cambria Math" panose="02040503050406030204" pitchFamily="18" charset="0"/>
                                      <a:ea typeface="Plotter"/>
                                      <a:cs typeface="Plotter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GB" sz="1800" b="1" i="1">
                                      <a:effectLst/>
                                      <a:latin typeface="Cambria Math" panose="02040503050406030204" pitchFamily="18" charset="0"/>
                                      <a:ea typeface="Plotter"/>
                                      <a:cs typeface="Plotter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𝒂</m:t>
                              </m:r>
                            </m:den>
                          </m:f>
                        </m:den>
                      </m:f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JO" sz="1800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JO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𝒄</m:t>
                              </m:r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+</m:t>
                              </m:r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𝒆𝒃</m:t>
                              </m:r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−</m:t>
                              </m:r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𝟐</m:t>
                              </m:r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𝒄</m:t>
                              </m:r>
                              <m:f>
                                <m:fPr>
                                  <m:ctrlPr>
                                    <a:rPr lang="en-JO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1" i="1">
                                      <a:effectLst/>
                                      <a:latin typeface="Cambria Math" panose="02040503050406030204" pitchFamily="18" charset="0"/>
                                      <a:ea typeface="Plotter"/>
                                      <a:cs typeface="Plotter"/>
                                    </a:rPr>
                                    <m:t>𝒆</m:t>
                                  </m:r>
                                </m:num>
                                <m:den>
                                  <m:r>
                                    <a:rPr lang="en-GB" sz="1800" b="1" i="1">
                                      <a:effectLst/>
                                      <a:latin typeface="Cambria Math" panose="02040503050406030204" pitchFamily="18" charset="0"/>
                                      <a:ea typeface="Plotter"/>
                                      <a:cs typeface="Plotter"/>
                                    </a:rPr>
                                    <m:t>𝒂</m:t>
                                  </m:r>
                                </m:den>
                              </m:f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−</m:t>
                              </m:r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𝒂𝒇</m:t>
                              </m:r>
                            </m:num>
                            <m:den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𝟐</m:t>
                              </m:r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(</m:t>
                              </m:r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𝒆</m:t>
                              </m:r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JO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JO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b="1" i="1">
                                          <a:effectLst/>
                                          <a:latin typeface="Cambria Math" panose="02040503050406030204" pitchFamily="18" charset="0"/>
                                          <a:ea typeface="Plotter"/>
                                          <a:cs typeface="Plotter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GB" sz="1800" b="1" i="1">
                                          <a:effectLst/>
                                          <a:latin typeface="Cambria Math" panose="02040503050406030204" pitchFamily="18" charset="0"/>
                                          <a:ea typeface="Plotter"/>
                                          <a:cs typeface="Plotter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GB" sz="1800" b="1" i="1">
                                      <a:effectLst/>
                                      <a:latin typeface="Cambria Math" panose="02040503050406030204" pitchFamily="18" charset="0"/>
                                      <a:ea typeface="Plotter"/>
                                      <a:cs typeface="Plotter"/>
                                    </a:rPr>
                                    <m:t>𝒂</m:t>
                                  </m:r>
                                </m:den>
                              </m:f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J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E461B80-3DC4-F27B-501D-66CCDE09A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542962"/>
                <a:ext cx="11029615" cy="56610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7">
            <a:extLst>
              <a:ext uri="{FF2B5EF4-FFF2-40B4-BE49-F238E27FC236}">
                <a16:creationId xmlns:a16="http://schemas.microsoft.com/office/drawing/2014/main" id="{97C27A58-088B-1D9C-C7CE-BE50A96E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Row of zero</a:t>
            </a:r>
            <a:endParaRPr lang="en-JO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4E6D2C-0047-608B-EB17-FC0D11E9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A5DAA9-8490-F75B-8A8C-06C4D3F44E48}"/>
              </a:ext>
            </a:extLst>
          </p:cNvPr>
          <p:cNvSpPr/>
          <p:nvPr/>
        </p:nvSpPr>
        <p:spPr>
          <a:xfrm>
            <a:off x="3558746" y="3429000"/>
            <a:ext cx="4782065" cy="334250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O">
              <a:ln>
                <a:solidFill>
                  <a:schemeClr val="accent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19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E461B80-3DC4-F27B-501D-66CCDE09A3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828799"/>
                <a:ext cx="11029615" cy="488092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𝒂𝒃</m:t>
                      </m:r>
                      <m:r>
                        <a:rPr lang="en-GB" sz="18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−</m:t>
                      </m:r>
                      <m:r>
                        <a:rPr lang="en-GB" sz="1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𝒄</m:t>
                      </m:r>
                      <m:r>
                        <a:rPr lang="en-GB" sz="1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&gt;</m:t>
                      </m:r>
                      <m:f>
                        <m:fPr>
                          <m:ctrlPr>
                            <a:rPr lang="en-JO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JO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𝒅</m:t>
                          </m:r>
                        </m:num>
                        <m:den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𝒄</m:t>
                          </m:r>
                        </m:den>
                      </m:f>
                      <m:r>
                        <a:rPr lang="en-US" sz="18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,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𝒂𝒅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JO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JO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𝒂</m:t>
                      </m:r>
                      <m:r>
                        <a:rPr lang="en-GB" sz="18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,</m:t>
                      </m:r>
                      <m:r>
                        <a:rPr lang="en-GB" sz="18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𝒃</m:t>
                      </m:r>
                      <m:r>
                        <a:rPr lang="en-GB" sz="18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,</m:t>
                      </m:r>
                      <m:r>
                        <a:rPr lang="en-GB" sz="18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𝒄</m:t>
                      </m:r>
                      <m:r>
                        <a:rPr lang="en-GB" sz="18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,</m:t>
                      </m:r>
                      <m:r>
                        <a:rPr lang="en-GB" sz="18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𝒅</m:t>
                      </m:r>
                      <m:r>
                        <a:rPr lang="en-GB" sz="18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,</m:t>
                      </m:r>
                      <m:r>
                        <a:rPr lang="en-GB" sz="18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𝒆</m:t>
                      </m:r>
                      <m:r>
                        <a:rPr lang="en-GB" sz="18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,</m:t>
                      </m:r>
                      <m:r>
                        <a:rPr lang="en-GB" sz="18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𝒇</m:t>
                      </m:r>
                      <m:r>
                        <a:rPr lang="en-GB" sz="18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,</m:t>
                      </m:r>
                      <m:r>
                        <a:rPr lang="en-GB" sz="18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𝒌</m:t>
                      </m:r>
                      <m:r>
                        <a:rPr lang="en-GB" sz="18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&gt;</m:t>
                      </m:r>
                      <m:r>
                        <a:rPr lang="en-GB" sz="18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𝟎</m:t>
                      </m:r>
                    </m:oMath>
                  </m:oMathPara>
                </a14:m>
                <a:endParaRPr lang="en-GB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𝒄𝒓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JO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f>
                            <m:fPr>
                              <m:ctrlPr>
                                <a:rPr lang="en-JO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𝒂𝒇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JO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JO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JO" dirty="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𝒄𝒓</m:t>
                              </m:r>
                            </m:sub>
                          </m:sSub>
                        </m:e>
                        <m:sup>
                          <m:r>
                            <a:rPr lang="en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JO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𝒂𝒅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JO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JO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JO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JO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800" dirty="0"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JO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𝒄𝒃</m:t>
                          </m:r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−</m:t>
                          </m:r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𝒂𝒅</m:t>
                          </m:r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−</m:t>
                          </m:r>
                          <m:f>
                            <m:fPr>
                              <m:ctrlPr>
                                <a:rPr lang="en-JO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JO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1" i="1">
                                      <a:effectLst/>
                                      <a:latin typeface="Cambria Math" panose="02040503050406030204" pitchFamily="18" charset="0"/>
                                      <a:ea typeface="Plotter"/>
                                      <a:cs typeface="Plotter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en-GB" sz="1800" b="1" i="1">
                                      <a:effectLst/>
                                      <a:latin typeface="Cambria Math" panose="02040503050406030204" pitchFamily="18" charset="0"/>
                                      <a:ea typeface="Plotter"/>
                                      <a:cs typeface="Plotter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𝒂</m:t>
                              </m:r>
                            </m:den>
                          </m:f>
                        </m:num>
                        <m:den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𝒆</m:t>
                          </m:r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−</m:t>
                          </m:r>
                          <m:f>
                            <m:fPr>
                              <m:ctrlPr>
                                <a:rPr lang="en-JO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JO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1" i="1">
                                      <a:effectLst/>
                                      <a:latin typeface="Cambria Math" panose="02040503050406030204" pitchFamily="18" charset="0"/>
                                      <a:ea typeface="Plotter"/>
                                      <a:cs typeface="Plotter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GB" sz="1800" b="1" i="1">
                                      <a:effectLst/>
                                      <a:latin typeface="Cambria Math" panose="02040503050406030204" pitchFamily="18" charset="0"/>
                                      <a:ea typeface="Plotter"/>
                                      <a:cs typeface="Plotter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𝒂</m:t>
                              </m:r>
                            </m:den>
                          </m:f>
                        </m:den>
                      </m:f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JO" sz="1800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JO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𝒄</m:t>
                              </m:r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+</m:t>
                              </m:r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𝒆𝒃</m:t>
                              </m:r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−</m:t>
                              </m:r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𝟐</m:t>
                              </m:r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𝒄</m:t>
                              </m:r>
                              <m:f>
                                <m:fPr>
                                  <m:ctrlPr>
                                    <a:rPr lang="en-JO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1" i="1">
                                      <a:effectLst/>
                                      <a:latin typeface="Cambria Math" panose="02040503050406030204" pitchFamily="18" charset="0"/>
                                      <a:ea typeface="Plotter"/>
                                      <a:cs typeface="Plotter"/>
                                    </a:rPr>
                                    <m:t>𝒆</m:t>
                                  </m:r>
                                </m:num>
                                <m:den>
                                  <m:r>
                                    <a:rPr lang="en-GB" sz="1800" b="1" i="1">
                                      <a:effectLst/>
                                      <a:latin typeface="Cambria Math" panose="02040503050406030204" pitchFamily="18" charset="0"/>
                                      <a:ea typeface="Plotter"/>
                                      <a:cs typeface="Plotter"/>
                                    </a:rPr>
                                    <m:t>𝒂</m:t>
                                  </m:r>
                                </m:den>
                              </m:f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−</m:t>
                              </m:r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𝒂𝒇</m:t>
                              </m:r>
                            </m:num>
                            <m:den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𝟐</m:t>
                              </m:r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(</m:t>
                              </m:r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𝒆</m:t>
                              </m:r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JO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JO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b="1" i="1">
                                          <a:effectLst/>
                                          <a:latin typeface="Cambria Math" panose="02040503050406030204" pitchFamily="18" charset="0"/>
                                          <a:ea typeface="Plotter"/>
                                          <a:cs typeface="Plotter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GB" sz="1800" b="1" i="1">
                                          <a:effectLst/>
                                          <a:latin typeface="Cambria Math" panose="02040503050406030204" pitchFamily="18" charset="0"/>
                                          <a:ea typeface="Plotter"/>
                                          <a:cs typeface="Plotter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GB" sz="1800" b="1" i="1">
                                      <a:effectLst/>
                                      <a:latin typeface="Cambria Math" panose="02040503050406030204" pitchFamily="18" charset="0"/>
                                      <a:ea typeface="Plotter"/>
                                      <a:cs typeface="Plotter"/>
                                    </a:rPr>
                                    <m:t>𝒂</m:t>
                                  </m:r>
                                </m:den>
                              </m:f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J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E461B80-3DC4-F27B-501D-66CCDE09A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828799"/>
                <a:ext cx="11029615" cy="488092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7">
            <a:extLst>
              <a:ext uri="{FF2B5EF4-FFF2-40B4-BE49-F238E27FC236}">
                <a16:creationId xmlns:a16="http://schemas.microsoft.com/office/drawing/2014/main" id="{97C27A58-088B-1D9C-C7CE-BE50A96E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Set of equations 1/3</a:t>
            </a:r>
            <a:endParaRPr lang="en-JO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4E6D2C-0047-608B-EB17-FC0D11E9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1D4229-C5B4-DC74-621A-487001DCC2A8}"/>
              </a:ext>
            </a:extLst>
          </p:cNvPr>
          <p:cNvSpPr/>
          <p:nvPr/>
        </p:nvSpPr>
        <p:spPr>
          <a:xfrm>
            <a:off x="4201297" y="2001795"/>
            <a:ext cx="3781167" cy="6796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509EF6-F237-01D4-829A-664445DA9C4E}"/>
              </a:ext>
            </a:extLst>
          </p:cNvPr>
          <p:cNvSpPr/>
          <p:nvPr/>
        </p:nvSpPr>
        <p:spPr>
          <a:xfrm>
            <a:off x="4670854" y="4176585"/>
            <a:ext cx="2829697" cy="11862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722434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E461B80-3DC4-F27B-501D-66CCDE09A3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371600"/>
                <a:ext cx="11029615" cy="4487200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𝒂𝒃</m:t>
                      </m:r>
                      <m:r>
                        <a:rPr lang="en-GB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−</m:t>
                      </m:r>
                      <m:r>
                        <a:rPr lang="en-GB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𝒄</m:t>
                      </m:r>
                      <m:r>
                        <a:rPr lang="en-GB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&gt;</m:t>
                      </m:r>
                      <m:f>
                        <m:fPr>
                          <m:ctrlPr>
                            <a:rPr lang="en-JO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JO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GB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𝒅</m:t>
                          </m:r>
                        </m:num>
                        <m:den>
                          <m:r>
                            <a:rPr lang="en-GB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𝒄</m:t>
                          </m:r>
                        </m:den>
                      </m:f>
                      <m:r>
                        <a:rPr lang="en-US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,  </m:t>
                      </m:r>
                      <m:r>
                        <a:rPr lang="en-US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𝒂𝒅</m:t>
                      </m:r>
                      <m:r>
                        <a:rPr lang="en-US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JO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JO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en-US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sz="2400" b="1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𝒄𝒓</m:t>
                              </m:r>
                            </m:sub>
                          </m:sSub>
                        </m:e>
                        <m:sup>
                          <m:r>
                            <a:rPr lang="en-US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JO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𝒄𝒃</m:t>
                          </m:r>
                          <m:r>
                            <a:rPr lang="en-US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𝒂𝒅</m:t>
                          </m:r>
                          <m:r>
                            <a:rPr lang="en-US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JO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JO" sz="24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num>
                        <m:den>
                          <m:r>
                            <a:rPr lang="en-US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JO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JO" sz="24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den>
                      </m:f>
                      <m:r>
                        <a:rPr lang="en-US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  <a:sym typeface="Wingdings" pitchFamily="2" charset="2"/>
                  </a:rPr>
                  <a:t></a:t>
                </a:r>
                <a:r>
                  <a:rPr lang="en-US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JO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JO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  <m:r>
                      <a:rPr lang="en-US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  <m:f>
                      <m:fPr>
                        <m:ctrlPr>
                          <a:rPr lang="en-JO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  <m:r>
                      <a:rPr lang="en-US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n-US" sz="24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  <a:sym typeface="Wingdings" pitchFamily="2" charset="2"/>
                  </a:rPr>
                  <a:t></a:t>
                </a:r>
                <a:r>
                  <a:rPr lang="en-US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sz="2400" dirty="0">
                  <a:solidFill>
                    <a:schemeClr val="accent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:endParaRPr lang="en-JO" sz="2400" dirty="0">
                  <a:solidFill>
                    <a:schemeClr val="accent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E461B80-3DC4-F27B-501D-66CCDE09A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371600"/>
                <a:ext cx="11029615" cy="4487200"/>
              </a:xfrm>
              <a:blipFill>
                <a:blip r:embed="rId2"/>
                <a:stretch>
                  <a:fillRect l="-805" t="-2825"/>
                </a:stretch>
              </a:blipFill>
            </p:spPr>
            <p:txBody>
              <a:bodyPr/>
              <a:lstStyle/>
              <a:p>
                <a:r>
                  <a:rPr lang="en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4E6D2C-0047-608B-EB17-FC0D11E9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ABCAEC-7D34-E549-A96E-FCEDAADBE4B0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E461B80-3DC4-F27B-501D-66CCDE09A3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828799"/>
                <a:ext cx="11029615" cy="488092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𝒂𝒃</m:t>
                      </m:r>
                      <m:r>
                        <a:rPr lang="en-GB" sz="18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−</m:t>
                      </m:r>
                      <m:r>
                        <a:rPr lang="en-GB" sz="1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𝒄</m:t>
                      </m:r>
                      <m:r>
                        <a:rPr lang="en-GB" sz="1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&gt;</m:t>
                      </m:r>
                      <m:f>
                        <m:fPr>
                          <m:ctrlPr>
                            <a:rPr lang="en-JO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JO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𝒅</m:t>
                          </m:r>
                        </m:num>
                        <m:den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𝒄</m:t>
                          </m:r>
                        </m:den>
                      </m:f>
                    </m:oMath>
                  </m:oMathPara>
                </a14:m>
                <a:endParaRPr lang="en-US" sz="1800" b="1" i="1" dirty="0">
                  <a:effectLst/>
                  <a:latin typeface="Cambria Math" panose="02040503050406030204" pitchFamily="18" charset="0"/>
                  <a:ea typeface="Plotter"/>
                  <a:cs typeface="Plotter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1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sz="1800" b="1" i="1" dirty="0">
                  <a:solidFill>
                    <a:schemeClr val="tx2"/>
                  </a:solidFill>
                  <a:effectLst/>
                  <a:latin typeface="Cambria Math" panose="02040503050406030204" pitchFamily="18" charset="0"/>
                  <a:ea typeface="Plotter"/>
                  <a:cs typeface="Plotter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𝒂</m:t>
                      </m:r>
                      <m:r>
                        <a:rPr lang="en-GB" sz="18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,</m:t>
                      </m:r>
                      <m:r>
                        <a:rPr lang="en-GB" sz="18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𝒃</m:t>
                      </m:r>
                      <m:r>
                        <a:rPr lang="en-GB" sz="18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,</m:t>
                      </m:r>
                      <m:r>
                        <a:rPr lang="en-GB" sz="18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𝒄</m:t>
                      </m:r>
                      <m:r>
                        <a:rPr lang="en-GB" sz="18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,</m:t>
                      </m:r>
                      <m:r>
                        <a:rPr lang="en-GB" sz="18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𝒅</m:t>
                      </m:r>
                      <m:r>
                        <a:rPr lang="en-GB" sz="18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,</m:t>
                      </m:r>
                      <m:r>
                        <a:rPr lang="en-GB" sz="18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𝒆</m:t>
                      </m:r>
                      <m:r>
                        <a:rPr lang="en-GB" sz="18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,</m:t>
                      </m:r>
                      <m:r>
                        <a:rPr lang="en-GB" sz="18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𝒇</m:t>
                      </m:r>
                      <m:r>
                        <a:rPr lang="en-GB" sz="18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,</m:t>
                      </m:r>
                      <m:r>
                        <a:rPr lang="en-GB" sz="18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𝒌</m:t>
                      </m:r>
                      <m:r>
                        <a:rPr lang="en-GB" sz="18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&gt;</m:t>
                      </m:r>
                      <m:r>
                        <a:rPr lang="en-GB" sz="18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𝟎</m:t>
                      </m:r>
                    </m:oMath>
                  </m:oMathPara>
                </a14:m>
                <a:endParaRPr lang="en-GB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𝒆𝒃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𝒄</m:t>
                      </m:r>
                      <m:f>
                        <m:fPr>
                          <m:ctrlPr>
                            <a:rPr lang="en-JO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𝒂𝒇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JO" dirty="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JO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𝒄𝒃</m:t>
                          </m:r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−</m:t>
                          </m:r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𝒂𝒅</m:t>
                          </m:r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−</m:t>
                          </m:r>
                          <m:f>
                            <m:fPr>
                              <m:ctrlPr>
                                <a:rPr lang="en-JO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JO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1" i="1">
                                      <a:effectLst/>
                                      <a:latin typeface="Cambria Math" panose="02040503050406030204" pitchFamily="18" charset="0"/>
                                      <a:ea typeface="Plotter"/>
                                      <a:cs typeface="Plotter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en-GB" sz="1800" b="1" i="1">
                                      <a:effectLst/>
                                      <a:latin typeface="Cambria Math" panose="02040503050406030204" pitchFamily="18" charset="0"/>
                                      <a:ea typeface="Plotter"/>
                                      <a:cs typeface="Plotter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𝒂</m:t>
                              </m:r>
                            </m:den>
                          </m:f>
                        </m:num>
                        <m:den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𝒆</m:t>
                          </m:r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−</m:t>
                          </m:r>
                          <m:f>
                            <m:fPr>
                              <m:ctrlPr>
                                <a:rPr lang="en-JO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JO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1" i="1">
                                      <a:effectLst/>
                                      <a:latin typeface="Cambria Math" panose="02040503050406030204" pitchFamily="18" charset="0"/>
                                      <a:ea typeface="Plotter"/>
                                      <a:cs typeface="Plotter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GB" sz="1800" b="1" i="1">
                                      <a:effectLst/>
                                      <a:latin typeface="Cambria Math" panose="02040503050406030204" pitchFamily="18" charset="0"/>
                                      <a:ea typeface="Plotter"/>
                                      <a:cs typeface="Plotter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𝒂</m:t>
                              </m:r>
                            </m:den>
                          </m:f>
                        </m:den>
                      </m:f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JO" sz="1800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JO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𝒄</m:t>
                              </m:r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+</m:t>
                              </m:r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𝒆𝒃</m:t>
                              </m:r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−</m:t>
                              </m:r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𝟐</m:t>
                              </m:r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𝒄</m:t>
                              </m:r>
                              <m:f>
                                <m:fPr>
                                  <m:ctrlPr>
                                    <a:rPr lang="en-JO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1" i="1">
                                      <a:effectLst/>
                                      <a:latin typeface="Cambria Math" panose="02040503050406030204" pitchFamily="18" charset="0"/>
                                      <a:ea typeface="Plotter"/>
                                      <a:cs typeface="Plotter"/>
                                    </a:rPr>
                                    <m:t>𝒆</m:t>
                                  </m:r>
                                </m:num>
                                <m:den>
                                  <m:r>
                                    <a:rPr lang="en-GB" sz="1800" b="1" i="1">
                                      <a:effectLst/>
                                      <a:latin typeface="Cambria Math" panose="02040503050406030204" pitchFamily="18" charset="0"/>
                                      <a:ea typeface="Plotter"/>
                                      <a:cs typeface="Plotter"/>
                                    </a:rPr>
                                    <m:t>𝒂</m:t>
                                  </m:r>
                                </m:den>
                              </m:f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−</m:t>
                              </m:r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𝒂𝒇</m:t>
                              </m:r>
                            </m:num>
                            <m:den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𝟐</m:t>
                              </m:r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(</m:t>
                              </m:r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𝒆</m:t>
                              </m:r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JO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JO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b="1" i="1">
                                          <a:effectLst/>
                                          <a:latin typeface="Cambria Math" panose="02040503050406030204" pitchFamily="18" charset="0"/>
                                          <a:ea typeface="Plotter"/>
                                          <a:cs typeface="Plotter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GB" sz="1800" b="1" i="1">
                                          <a:effectLst/>
                                          <a:latin typeface="Cambria Math" panose="02040503050406030204" pitchFamily="18" charset="0"/>
                                          <a:ea typeface="Plotter"/>
                                          <a:cs typeface="Plotter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GB" sz="1800" b="1" i="1">
                                      <a:effectLst/>
                                      <a:latin typeface="Cambria Math" panose="02040503050406030204" pitchFamily="18" charset="0"/>
                                      <a:ea typeface="Plotter"/>
                                      <a:cs typeface="Plotter"/>
                                    </a:rPr>
                                    <m:t>𝒂</m:t>
                                  </m:r>
                                </m:den>
                              </m:f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J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E461B80-3DC4-F27B-501D-66CCDE09A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828799"/>
                <a:ext cx="11029615" cy="488092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7">
            <a:extLst>
              <a:ext uri="{FF2B5EF4-FFF2-40B4-BE49-F238E27FC236}">
                <a16:creationId xmlns:a16="http://schemas.microsoft.com/office/drawing/2014/main" id="{97C27A58-088B-1D9C-C7CE-BE50A96E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Set of equations 2/3</a:t>
            </a:r>
            <a:endParaRPr lang="en-JO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4E6D2C-0047-608B-EB17-FC0D11E9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95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7">
                <a:extLst>
                  <a:ext uri="{FF2B5EF4-FFF2-40B4-BE49-F238E27FC236}">
                    <a16:creationId xmlns:a16="http://schemas.microsoft.com/office/drawing/2014/main" id="{97C27A58-088B-1D9C-C7CE-BE50A96E5C5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702156"/>
                <a:ext cx="11029616" cy="10138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𝒂𝒃</m:t>
                      </m:r>
                      <m:r>
                        <a:rPr lang="en-US" sz="280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80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</m:oMath>
                  </m:oMathPara>
                </a14:m>
                <a:endParaRPr lang="en-JO" dirty="0"/>
              </a:p>
            </p:txBody>
          </p:sp>
        </mc:Choice>
        <mc:Fallback xmlns="">
          <p:sp>
            <p:nvSpPr>
              <p:cNvPr id="6" name="Title 7">
                <a:extLst>
                  <a:ext uri="{FF2B5EF4-FFF2-40B4-BE49-F238E27FC236}">
                    <a16:creationId xmlns:a16="http://schemas.microsoft.com/office/drawing/2014/main" id="{97C27A58-088B-1D9C-C7CE-BE50A96E5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702156"/>
                <a:ext cx="11029616" cy="1013800"/>
              </a:xfrm>
              <a:blipFill>
                <a:blip r:embed="rId2"/>
                <a:stretch>
                  <a:fillRect l="-345" b="-5000"/>
                </a:stretch>
              </a:blipFill>
            </p:spPr>
            <p:txBody>
              <a:bodyPr/>
              <a:lstStyle/>
              <a:p>
                <a:r>
                  <a:rPr lang="en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4E6D2C-0047-608B-EB17-FC0D11E9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7F09BBC-7554-51A0-3C9C-6FB11FACF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676578"/>
              </p:ext>
            </p:extLst>
          </p:nvPr>
        </p:nvGraphicFramePr>
        <p:xfrm>
          <a:off x="581189" y="1869184"/>
          <a:ext cx="11029616" cy="4452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7404">
                  <a:extLst>
                    <a:ext uri="{9D8B030D-6E8A-4147-A177-3AD203B41FA5}">
                      <a16:colId xmlns:a16="http://schemas.microsoft.com/office/drawing/2014/main" val="3760471437"/>
                    </a:ext>
                  </a:extLst>
                </a:gridCol>
                <a:gridCol w="2757404">
                  <a:extLst>
                    <a:ext uri="{9D8B030D-6E8A-4147-A177-3AD203B41FA5}">
                      <a16:colId xmlns:a16="http://schemas.microsoft.com/office/drawing/2014/main" val="2041686105"/>
                    </a:ext>
                  </a:extLst>
                </a:gridCol>
                <a:gridCol w="2757404">
                  <a:extLst>
                    <a:ext uri="{9D8B030D-6E8A-4147-A177-3AD203B41FA5}">
                      <a16:colId xmlns:a16="http://schemas.microsoft.com/office/drawing/2014/main" val="3566818895"/>
                    </a:ext>
                  </a:extLst>
                </a:gridCol>
                <a:gridCol w="2757404">
                  <a:extLst>
                    <a:ext uri="{9D8B030D-6E8A-4147-A177-3AD203B41FA5}">
                      <a16:colId xmlns:a16="http://schemas.microsoft.com/office/drawing/2014/main" val="3274663238"/>
                    </a:ext>
                  </a:extLst>
                </a:gridCol>
              </a:tblGrid>
              <a:tr h="734518">
                <a:tc>
                  <a:txBody>
                    <a:bodyPr/>
                    <a:lstStyle/>
                    <a:p>
                      <a:pPr algn="ctr"/>
                      <a:r>
                        <a:rPr lang="en-JO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O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O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O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317359"/>
                  </a:ext>
                </a:extLst>
              </a:tr>
              <a:tr h="1858780">
                <a:tc>
                  <a:txBody>
                    <a:bodyPr/>
                    <a:lstStyle/>
                    <a:p>
                      <a:pPr algn="ctr"/>
                      <a:endParaRPr lang="en-J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491889"/>
                  </a:ext>
                </a:extLst>
              </a:tr>
              <a:tr h="18587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JO" dirty="0"/>
                        <a:t>=1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 b</a:t>
                      </a:r>
                      <a:r>
                        <a:rPr lang="en-JO" dirty="0">
                          <a:effectLst/>
                        </a:rPr>
                        <a:t> </a:t>
                      </a:r>
                      <a:endParaRPr lang="en-J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JO" dirty="0"/>
                        <a:t>=1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 d</a:t>
                      </a:r>
                      <a:r>
                        <a:rPr lang="en-JO" dirty="0">
                          <a:effectLst/>
                        </a:rPr>
                        <a:t> </a:t>
                      </a:r>
                      <a:endParaRPr lang="en-J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34750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13A237A9-ADD3-D767-8250-913029DB6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88" y="2606856"/>
            <a:ext cx="2776607" cy="18587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9DE2E0-8C4F-E8DE-9AF7-B924164C3B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806"/>
          <a:stretch/>
        </p:blipFill>
        <p:spPr>
          <a:xfrm>
            <a:off x="6095997" y="2611889"/>
            <a:ext cx="2738209" cy="185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54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7">
                <a:extLst>
                  <a:ext uri="{FF2B5EF4-FFF2-40B4-BE49-F238E27FC236}">
                    <a16:creationId xmlns:a16="http://schemas.microsoft.com/office/drawing/2014/main" id="{97C27A58-088B-1D9C-C7CE-BE50A96E5C5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702156"/>
                <a:ext cx="11029616" cy="10138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𝒆𝒃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f>
                        <m:fPr>
                          <m:ctrlPr>
                            <a:rPr lang="en-JO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𝒂𝒇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JO" dirty="0"/>
              </a:p>
            </p:txBody>
          </p:sp>
        </mc:Choice>
        <mc:Fallback xmlns="">
          <p:sp>
            <p:nvSpPr>
              <p:cNvPr id="6" name="Title 7">
                <a:extLst>
                  <a:ext uri="{FF2B5EF4-FFF2-40B4-BE49-F238E27FC236}">
                    <a16:creationId xmlns:a16="http://schemas.microsoft.com/office/drawing/2014/main" id="{97C27A58-088B-1D9C-C7CE-BE50A96E5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702156"/>
                <a:ext cx="11029616" cy="1013800"/>
              </a:xfr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4E6D2C-0047-608B-EB17-FC0D11E9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17F09BBC-7554-51A0-3C9C-6FB11FACF7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1875371"/>
                  </p:ext>
                </p:extLst>
              </p:nvPr>
            </p:nvGraphicFramePr>
            <p:xfrm>
              <a:off x="581189" y="1869184"/>
              <a:ext cx="11029615" cy="4452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5923">
                      <a:extLst>
                        <a:ext uri="{9D8B030D-6E8A-4147-A177-3AD203B41FA5}">
                          <a16:colId xmlns:a16="http://schemas.microsoft.com/office/drawing/2014/main" val="3760471437"/>
                        </a:ext>
                      </a:extLst>
                    </a:gridCol>
                    <a:gridCol w="2205923">
                      <a:extLst>
                        <a:ext uri="{9D8B030D-6E8A-4147-A177-3AD203B41FA5}">
                          <a16:colId xmlns:a16="http://schemas.microsoft.com/office/drawing/2014/main" val="2041686105"/>
                        </a:ext>
                      </a:extLst>
                    </a:gridCol>
                    <a:gridCol w="2205923">
                      <a:extLst>
                        <a:ext uri="{9D8B030D-6E8A-4147-A177-3AD203B41FA5}">
                          <a16:colId xmlns:a16="http://schemas.microsoft.com/office/drawing/2014/main" val="3566818895"/>
                        </a:ext>
                      </a:extLst>
                    </a:gridCol>
                    <a:gridCol w="2205923">
                      <a:extLst>
                        <a:ext uri="{9D8B030D-6E8A-4147-A177-3AD203B41FA5}">
                          <a16:colId xmlns:a16="http://schemas.microsoft.com/office/drawing/2014/main" val="3274663238"/>
                        </a:ext>
                      </a:extLst>
                    </a:gridCol>
                    <a:gridCol w="2205923">
                      <a:extLst>
                        <a:ext uri="{9D8B030D-6E8A-4147-A177-3AD203B41FA5}">
                          <a16:colId xmlns:a16="http://schemas.microsoft.com/office/drawing/2014/main" val="1726463664"/>
                        </a:ext>
                      </a:extLst>
                    </a:gridCol>
                  </a:tblGrid>
                  <a:tr h="734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0317359"/>
                      </a:ext>
                    </a:extLst>
                  </a:tr>
                  <a:tr h="1858780">
                    <a:tc>
                      <a:txBody>
                        <a:bodyPr/>
                        <a:lstStyle/>
                        <a:p>
                          <a:pPr algn="ctr"/>
                          <a:endParaRPr lang="en-J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J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GB" sz="1800" b="1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  <m:f>
                                <m:fPr>
                                  <m:ctrlPr>
                                    <a:rPr lang="en-JO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𝒆</m:t>
                                  </m:r>
                                </m:num>
                                <m:den>
                                  <m:r>
                                    <a:rPr lang="en-GB" sz="18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den>
                              </m:f>
                              <m:r>
                                <a:rPr lang="en-GB" sz="1800" b="1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</m:t>
                              </m:r>
                              <m:r>
                                <a:rPr lang="en-GB" sz="1800" b="1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JO" dirty="0">
                              <a:effectLst/>
                            </a:rPr>
                            <a:t> </a:t>
                          </a:r>
                          <a:endParaRPr lang="en-J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GB" sz="1800" b="1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  <m:f>
                                <m:fPr>
                                  <m:ctrlPr>
                                    <a:rPr lang="en-JO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𝒄</m:t>
                                  </m:r>
                                </m:num>
                                <m:den>
                                  <m:r>
                                    <a:rPr lang="en-GB" sz="18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den>
                              </m:f>
                              <m:r>
                                <a:rPr lang="en-GB" sz="1800" b="1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lang="en-GB" sz="1800" b="1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𝒃</m:t>
                              </m:r>
                            </m:oMath>
                          </a14:m>
                          <a:r>
                            <a:rPr lang="en-JO" dirty="0">
                              <a:effectLst/>
                            </a:rPr>
                            <a:t> </a:t>
                          </a:r>
                          <a:endParaRPr lang="en-J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J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8491889"/>
                      </a:ext>
                    </a:extLst>
                  </a:tr>
                  <a:tr h="1858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r>
                            <a:rPr lang="en-JO" dirty="0"/>
                            <a:t>=1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Small b</a:t>
                          </a:r>
                          <a:r>
                            <a:rPr lang="en-JO" dirty="0">
                              <a:effectLst/>
                            </a:rPr>
                            <a:t> </a:t>
                          </a:r>
                          <a:endParaRPr lang="en-J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Large c</a:t>
                          </a:r>
                          <a:r>
                            <a:rPr lang="en-JO" dirty="0">
                              <a:effectLst/>
                            </a:rPr>
                            <a:t> </a:t>
                          </a:r>
                          <a:endParaRPr lang="en-J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Small e</a:t>
                          </a:r>
                          <a:r>
                            <a:rPr lang="en-JO" dirty="0">
                              <a:effectLst/>
                            </a:rPr>
                            <a:t> </a:t>
                          </a:r>
                          <a:endParaRPr lang="en-J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Large f</a:t>
                          </a:r>
                          <a:r>
                            <a:rPr lang="en-JO" dirty="0">
                              <a:effectLst/>
                            </a:rPr>
                            <a:t> </a:t>
                          </a:r>
                          <a:endParaRPr lang="en-J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83475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17F09BBC-7554-51A0-3C9C-6FB11FACF7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1875371"/>
                  </p:ext>
                </p:extLst>
              </p:nvPr>
            </p:nvGraphicFramePr>
            <p:xfrm>
              <a:off x="581189" y="1869184"/>
              <a:ext cx="11029615" cy="4452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5923">
                      <a:extLst>
                        <a:ext uri="{9D8B030D-6E8A-4147-A177-3AD203B41FA5}">
                          <a16:colId xmlns:a16="http://schemas.microsoft.com/office/drawing/2014/main" val="3760471437"/>
                        </a:ext>
                      </a:extLst>
                    </a:gridCol>
                    <a:gridCol w="2205923">
                      <a:extLst>
                        <a:ext uri="{9D8B030D-6E8A-4147-A177-3AD203B41FA5}">
                          <a16:colId xmlns:a16="http://schemas.microsoft.com/office/drawing/2014/main" val="2041686105"/>
                        </a:ext>
                      </a:extLst>
                    </a:gridCol>
                    <a:gridCol w="2205923">
                      <a:extLst>
                        <a:ext uri="{9D8B030D-6E8A-4147-A177-3AD203B41FA5}">
                          <a16:colId xmlns:a16="http://schemas.microsoft.com/office/drawing/2014/main" val="3566818895"/>
                        </a:ext>
                      </a:extLst>
                    </a:gridCol>
                    <a:gridCol w="2205923">
                      <a:extLst>
                        <a:ext uri="{9D8B030D-6E8A-4147-A177-3AD203B41FA5}">
                          <a16:colId xmlns:a16="http://schemas.microsoft.com/office/drawing/2014/main" val="3274663238"/>
                        </a:ext>
                      </a:extLst>
                    </a:gridCol>
                    <a:gridCol w="2205923">
                      <a:extLst>
                        <a:ext uri="{9D8B030D-6E8A-4147-A177-3AD203B41FA5}">
                          <a16:colId xmlns:a16="http://schemas.microsoft.com/office/drawing/2014/main" val="1726463664"/>
                        </a:ext>
                      </a:extLst>
                    </a:gridCol>
                  </a:tblGrid>
                  <a:tr h="734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0317359"/>
                      </a:ext>
                    </a:extLst>
                  </a:tr>
                  <a:tr h="1858780">
                    <a:tc>
                      <a:txBody>
                        <a:bodyPr/>
                        <a:lstStyle/>
                        <a:p>
                          <a:pPr algn="ctr"/>
                          <a:endParaRPr lang="en-J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J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J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40411" r="-201149" b="-1020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40411" r="-101149" b="-1020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J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8491889"/>
                      </a:ext>
                    </a:extLst>
                  </a:tr>
                  <a:tr h="1858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r>
                            <a:rPr lang="en-JO" dirty="0"/>
                            <a:t>=1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Small b</a:t>
                          </a:r>
                          <a:r>
                            <a:rPr lang="en-JO" dirty="0">
                              <a:effectLst/>
                            </a:rPr>
                            <a:t> </a:t>
                          </a:r>
                          <a:endParaRPr lang="en-J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Large c</a:t>
                          </a:r>
                          <a:r>
                            <a:rPr lang="en-JO" dirty="0">
                              <a:effectLst/>
                            </a:rPr>
                            <a:t> </a:t>
                          </a:r>
                          <a:endParaRPr lang="en-J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Small e</a:t>
                          </a:r>
                          <a:r>
                            <a:rPr lang="en-JO" dirty="0">
                              <a:effectLst/>
                            </a:rPr>
                            <a:t> </a:t>
                          </a:r>
                          <a:endParaRPr lang="en-J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Large f</a:t>
                          </a:r>
                          <a:r>
                            <a:rPr lang="en-JO" dirty="0">
                              <a:effectLst/>
                            </a:rPr>
                            <a:t> </a:t>
                          </a:r>
                          <a:endParaRPr lang="en-J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83475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3A237A9-ADD3-D767-8250-913029DB6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89" y="2606856"/>
            <a:ext cx="2206982" cy="185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2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E461B80-3DC4-F27B-501D-66CCDE09A3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536739"/>
                <a:ext cx="11029615" cy="74230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nor/>
                        </m:rPr>
                        <a:rPr lang="en-US" sz="1400" b="0" i="0" smtClean="0"/>
                        <m:t>,     </m:t>
                      </m:r>
                      <m:r>
                        <m:rPr>
                          <m:nor/>
                        </m:rPr>
                        <a:rPr lang="en-US" sz="1400"/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400" b="1" i="1" dirty="0">
                  <a:effectLst/>
                  <a:latin typeface="Cambria Math" panose="02040503050406030204" pitchFamily="18" charset="0"/>
                  <a:ea typeface="Plotter"/>
                  <a:cs typeface="Plotter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JO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en-GB" sz="1400" b="1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14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1400" b="1" i="1">
                          <a:latin typeface="Cambria Math" panose="02040503050406030204" pitchFamily="18" charset="0"/>
                        </a:rPr>
                        <m:t>𝟐</m:t>
                      </m:r>
                      <m:f>
                        <m:fPr>
                          <m:ctrlPr>
                            <a:rPr lang="en-JO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sz="1400" b="1" i="1" dirty="0"/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0.5&lt;</m:t>
                      </m:r>
                      <m:r>
                        <a:rPr lang="en-US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𝑒</m:t>
                      </m:r>
                      <m:r>
                        <a:rPr lang="en-US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&lt;1</m:t>
                      </m:r>
                    </m:oMath>
                  </m:oMathPara>
                </a14:m>
                <a:endParaRPr lang="en-JO" sz="1400" dirty="0">
                  <a:latin typeface="Segoe UI" panose="020B0502040204020203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GB" sz="1400" b="1" i="1" smtClean="0">
                        <a:effectLst/>
                        <a:latin typeface="Cambria Math" panose="02040503050406030204" pitchFamily="18" charset="0"/>
                        <a:ea typeface="Plotter"/>
                        <a:cs typeface="Plotter"/>
                      </a:rPr>
                      <m:t>𝟐</m:t>
                    </m:r>
                    <m:f>
                      <m:fPr>
                        <m:ctrlPr>
                          <a:rPr lang="en-JO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Plotter"/>
                            <a:cs typeface="Plotter"/>
                          </a:rPr>
                          <m:t>𝒄</m:t>
                        </m:r>
                      </m:num>
                      <m:den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Plotter"/>
                            <a:cs typeface="Plotter"/>
                          </a:rPr>
                          <m:t>𝒂</m:t>
                        </m:r>
                      </m:den>
                    </m:f>
                    <m:r>
                      <a:rPr lang="en-GB" sz="1400" b="1" i="1">
                        <a:effectLst/>
                        <a:latin typeface="Cambria Math" panose="02040503050406030204" pitchFamily="18" charset="0"/>
                        <a:ea typeface="Plotter"/>
                        <a:cs typeface="Plotter"/>
                      </a:rPr>
                      <m:t>&lt;</m:t>
                    </m:r>
                    <m:r>
                      <a:rPr lang="en-GB" sz="1400" b="1" i="1">
                        <a:effectLst/>
                        <a:latin typeface="Cambria Math" panose="02040503050406030204" pitchFamily="18" charset="0"/>
                        <a:ea typeface="Plotter"/>
                        <a:cs typeface="Plotter"/>
                      </a:rPr>
                      <m:t>𝒃</m:t>
                    </m:r>
                  </m:oMath>
                </a14:m>
                <a:r>
                  <a:rPr lang="en-JO" sz="1400" b="1" i="1" dirty="0">
                    <a:latin typeface="Segoe UI" panose="020B0502040204020203" pitchFamily="34" charset="0"/>
                  </a:rPr>
                  <a:t> 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JO" sz="1400" b="1" i="1" dirty="0">
                    <a:latin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JO" sz="1400" dirty="0">
                    <a:effectLst/>
                  </a:rPr>
                  <a:t> 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GB" sz="1400" b="1" i="1" smtClean="0">
                        <a:effectLst/>
                        <a:latin typeface="Cambria Math" panose="02040503050406030204" pitchFamily="18" charset="0"/>
                        <a:ea typeface="Plotter"/>
                        <a:cs typeface="Plotter"/>
                      </a:rPr>
                      <m:t>𝒄</m:t>
                    </m:r>
                    <m:r>
                      <a:rPr lang="en-GB" sz="1400" b="1" i="1" smtClean="0">
                        <a:effectLst/>
                        <a:latin typeface="Cambria Math" panose="02040503050406030204" pitchFamily="18" charset="0"/>
                        <a:ea typeface="Plotter"/>
                        <a:cs typeface="Plotter"/>
                      </a:rPr>
                      <m:t>+</m:t>
                    </m:r>
                    <m:r>
                      <a:rPr lang="en-GB" sz="1400" b="1" i="1" smtClean="0">
                        <a:effectLst/>
                        <a:latin typeface="Cambria Math" panose="02040503050406030204" pitchFamily="18" charset="0"/>
                        <a:ea typeface="Plotter"/>
                        <a:cs typeface="Plotter"/>
                      </a:rPr>
                      <m:t>𝒆𝒃</m:t>
                    </m:r>
                    <m:r>
                      <a:rPr lang="en-GB" sz="1400" b="1" i="1" smtClean="0">
                        <a:effectLst/>
                        <a:latin typeface="Cambria Math" panose="02040503050406030204" pitchFamily="18" charset="0"/>
                        <a:ea typeface="Plotter"/>
                        <a:cs typeface="Plotter"/>
                      </a:rPr>
                      <m:t>&lt;</m:t>
                    </m:r>
                    <m:r>
                      <a:rPr lang="en-GB" sz="1400" b="1" i="1" smtClean="0">
                        <a:effectLst/>
                        <a:latin typeface="Cambria Math" panose="02040503050406030204" pitchFamily="18" charset="0"/>
                        <a:ea typeface="Plotter"/>
                        <a:cs typeface="Plotter"/>
                      </a:rPr>
                      <m:t>𝟐</m:t>
                    </m:r>
                    <m:r>
                      <a:rPr lang="en-GB" sz="1400" b="1" i="1" smtClean="0">
                        <a:effectLst/>
                        <a:latin typeface="Cambria Math" panose="02040503050406030204" pitchFamily="18" charset="0"/>
                        <a:ea typeface="Plotter"/>
                        <a:cs typeface="Plotter"/>
                      </a:rPr>
                      <m:t>𝒄𝒆</m:t>
                    </m:r>
                    <m:r>
                      <a:rPr lang="en-GB" sz="1400" b="1" i="1" smtClean="0">
                        <a:effectLst/>
                        <a:latin typeface="Cambria Math" panose="02040503050406030204" pitchFamily="18" charset="0"/>
                        <a:ea typeface="Plotter"/>
                        <a:cs typeface="Plotter"/>
                      </a:rPr>
                      <m:t>+</m:t>
                    </m:r>
                    <m:r>
                      <a:rPr lang="en-GB" sz="1400" b="1" i="1" smtClean="0">
                        <a:effectLst/>
                        <a:latin typeface="Cambria Math" panose="02040503050406030204" pitchFamily="18" charset="0"/>
                        <a:ea typeface="Plotter"/>
                        <a:cs typeface="Plotter"/>
                      </a:rPr>
                      <m:t>𝒇</m:t>
                    </m:r>
                  </m:oMath>
                </a14:m>
                <a:r>
                  <a:rPr lang="en-US" sz="1400" b="1" i="1" dirty="0"/>
                  <a:t> </a:t>
                </a: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𝒃</m:t>
                      </m:r>
                      <m:r>
                        <a:rPr lang="en-GB" sz="14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−</m:t>
                      </m:r>
                      <m:r>
                        <a:rPr lang="en-GB" sz="14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𝟐</m:t>
                      </m:r>
                      <m:r>
                        <a:rPr lang="en-GB" sz="14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𝒄</m:t>
                      </m:r>
                      <m:r>
                        <a:rPr lang="en-GB" sz="14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&lt;</m:t>
                      </m:r>
                      <m:r>
                        <a:rPr lang="en-GB" sz="14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𝒇</m:t>
                      </m:r>
                      <m:r>
                        <a:rPr lang="en-GB" sz="14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−</m:t>
                      </m:r>
                      <m:r>
                        <a:rPr lang="en-GB" sz="14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𝒄</m:t>
                      </m:r>
                    </m:oMath>
                  </m:oMathPara>
                </a14:m>
                <a:endParaRPr lang="en-US" sz="1400" b="1" i="1" dirty="0"/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𝑏</m:t>
                      </m:r>
                      <m:r>
                        <a:rPr lang="en-US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r>
                        <a:rPr lang="en-US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𝑓</m:t>
                      </m:r>
                      <m:r>
                        <a:rPr lang="en-US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&lt;2,   </m:t>
                      </m:r>
                      <m:r>
                        <a:rPr lang="en-US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𝑏</m:t>
                      </m:r>
                      <m:r>
                        <a:rPr lang="en-US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&gt;4,   </m:t>
                      </m:r>
                      <m:r>
                        <a:rPr lang="en-US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𝑓</m:t>
                      </m:r>
                      <m:r>
                        <a:rPr lang="en-US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&gt;2</m:t>
                      </m:r>
                    </m:oMath>
                  </m:oMathPara>
                </a14:m>
                <a:endParaRPr lang="en-US" sz="1400" b="1" i="1" dirty="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GB" sz="1400" b="1" i="1" smtClean="0">
                        <a:effectLst/>
                        <a:latin typeface="Cambria Math" panose="02040503050406030204" pitchFamily="18" charset="0"/>
                        <a:ea typeface="Plotter"/>
                        <a:cs typeface="Plotter"/>
                      </a:rPr>
                      <m:t>𝒃</m:t>
                    </m:r>
                    <m:r>
                      <a:rPr lang="en-GB" sz="1400" b="1" i="1" smtClean="0">
                        <a:effectLst/>
                        <a:latin typeface="Cambria Math" panose="02040503050406030204" pitchFamily="18" charset="0"/>
                        <a:ea typeface="Plotter"/>
                        <a:cs typeface="Plotter"/>
                      </a:rPr>
                      <m:t>&gt;</m:t>
                    </m:r>
                    <m:f>
                      <m:fPr>
                        <m:ctrlPr>
                          <a:rPr lang="en-JO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Plotter"/>
                            <a:cs typeface="Plotter"/>
                          </a:rPr>
                          <m:t>𝒅</m:t>
                        </m:r>
                      </m:num>
                      <m:den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Plotter"/>
                            <a:cs typeface="Plotter"/>
                          </a:rPr>
                          <m:t>𝒄</m:t>
                        </m:r>
                      </m:den>
                    </m:f>
                    <m:r>
                      <a:rPr lang="en-GB" sz="1400" b="1" i="1">
                        <a:effectLst/>
                        <a:latin typeface="Cambria Math" panose="02040503050406030204" pitchFamily="18" charset="0"/>
                        <a:ea typeface="Plotter"/>
                        <a:cs typeface="Plotter"/>
                      </a:rPr>
                      <m:t>+</m:t>
                    </m:r>
                    <m:r>
                      <a:rPr lang="en-GB" sz="1400" b="1" i="1">
                        <a:effectLst/>
                        <a:latin typeface="Cambria Math" panose="02040503050406030204" pitchFamily="18" charset="0"/>
                        <a:ea typeface="Plotter"/>
                        <a:cs typeface="Plotter"/>
                      </a:rPr>
                      <m:t>𝒄</m:t>
                    </m:r>
                  </m:oMath>
                </a14:m>
                <a:r>
                  <a:rPr lang="en-GB" sz="1400" b="1" dirty="0">
                    <a:effectLst/>
                    <a:latin typeface="Plotter"/>
                    <a:ea typeface="Plotter"/>
                    <a:cs typeface="Plotter"/>
                  </a:rPr>
                  <a:t> if </a:t>
                </a:r>
                <a14:m>
                  <m:oMath xmlns:m="http://schemas.openxmlformats.org/officeDocument/2006/math">
                    <m:r>
                      <a:rPr lang="en-GB" sz="1400" b="1" i="1">
                        <a:effectLst/>
                        <a:latin typeface="Cambria Math" panose="02040503050406030204" pitchFamily="18" charset="0"/>
                        <a:ea typeface="Plotter"/>
                        <a:cs typeface="Plotter"/>
                      </a:rPr>
                      <m:t>𝒄</m:t>
                    </m:r>
                    <m:r>
                      <a:rPr lang="en-GB" sz="1400" b="1" i="1">
                        <a:effectLst/>
                        <a:latin typeface="Cambria Math" panose="02040503050406030204" pitchFamily="18" charset="0"/>
                        <a:ea typeface="Plotter"/>
                        <a:cs typeface="Plotter"/>
                      </a:rPr>
                      <m:t>&gt;</m:t>
                    </m:r>
                    <m:r>
                      <a:rPr lang="en-GB" sz="1400" b="1" i="1">
                        <a:effectLst/>
                        <a:latin typeface="Cambria Math" panose="02040503050406030204" pitchFamily="18" charset="0"/>
                        <a:ea typeface="Plotter"/>
                        <a:cs typeface="Plotter"/>
                      </a:rPr>
                      <m:t>𝟏</m:t>
                    </m:r>
                  </m:oMath>
                </a14:m>
                <a:endParaRPr lang="en-US" sz="1400" b="1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&lt;4</m:t>
                      </m:r>
                    </m:oMath>
                  </m:oMathPara>
                </a14:m>
                <a:endParaRPr lang="en-JO" sz="1400" dirty="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JO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GB" sz="14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𝒄𝒃</m:t>
                          </m:r>
                          <m:r>
                            <a:rPr lang="en-GB" sz="14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−</m:t>
                          </m:r>
                          <m:r>
                            <a:rPr lang="en-GB" sz="14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𝒂𝒅</m:t>
                          </m:r>
                          <m:r>
                            <a:rPr lang="en-GB" sz="14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−</m:t>
                          </m:r>
                          <m:f>
                            <m:fPr>
                              <m:ctrlPr>
                                <a:rPr lang="en-JO" sz="14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JO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 panose="02040503050406030204" pitchFamily="18" charset="0"/>
                                      <a:ea typeface="Plotter"/>
                                      <a:cs typeface="Plotter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en-GB" sz="1400" b="1" i="1">
                                      <a:effectLst/>
                                      <a:latin typeface="Cambria Math" panose="02040503050406030204" pitchFamily="18" charset="0"/>
                                      <a:ea typeface="Plotter"/>
                                      <a:cs typeface="Plotter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4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𝒂</m:t>
                              </m:r>
                            </m:den>
                          </m:f>
                        </m:num>
                        <m:den>
                          <m:r>
                            <a:rPr lang="en-GB" sz="14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𝒆</m:t>
                          </m:r>
                          <m:r>
                            <a:rPr lang="en-GB" sz="14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−</m:t>
                          </m:r>
                          <m:f>
                            <m:fPr>
                              <m:ctrlPr>
                                <a:rPr lang="en-JO" sz="14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JO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 panose="02040503050406030204" pitchFamily="18" charset="0"/>
                                      <a:ea typeface="Plotter"/>
                                      <a:cs typeface="Plotter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GB" sz="1400" b="1" i="1">
                                      <a:effectLst/>
                                      <a:latin typeface="Cambria Math" panose="02040503050406030204" pitchFamily="18" charset="0"/>
                                      <a:ea typeface="Plotter"/>
                                      <a:cs typeface="Plotter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4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𝒂</m:t>
                              </m:r>
                            </m:den>
                          </m:f>
                        </m:den>
                      </m:f>
                      <m:r>
                        <a:rPr lang="en-US" sz="1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JO" sz="1400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JO" sz="14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GB" sz="14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𝒄</m:t>
                              </m:r>
                              <m:r>
                                <a:rPr lang="en-GB" sz="14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+</m:t>
                              </m:r>
                              <m:r>
                                <a:rPr lang="en-GB" sz="14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𝒆𝒃</m:t>
                              </m:r>
                              <m:r>
                                <a:rPr lang="en-GB" sz="14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−</m:t>
                              </m:r>
                              <m:r>
                                <a:rPr lang="en-GB" sz="14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𝟐</m:t>
                              </m:r>
                              <m:r>
                                <a:rPr lang="en-GB" sz="14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𝒄</m:t>
                              </m:r>
                              <m:f>
                                <m:fPr>
                                  <m:ctrlPr>
                                    <a:rPr lang="en-JO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400" b="1" i="1">
                                      <a:effectLst/>
                                      <a:latin typeface="Cambria Math" panose="02040503050406030204" pitchFamily="18" charset="0"/>
                                      <a:ea typeface="Plotter"/>
                                      <a:cs typeface="Plotter"/>
                                    </a:rPr>
                                    <m:t>𝒆</m:t>
                                  </m:r>
                                </m:num>
                                <m:den>
                                  <m:r>
                                    <a:rPr lang="en-GB" sz="1400" b="1" i="1">
                                      <a:effectLst/>
                                      <a:latin typeface="Cambria Math" panose="02040503050406030204" pitchFamily="18" charset="0"/>
                                      <a:ea typeface="Plotter"/>
                                      <a:cs typeface="Plotter"/>
                                    </a:rPr>
                                    <m:t>𝒂</m:t>
                                  </m:r>
                                </m:den>
                              </m:f>
                              <m:r>
                                <a:rPr lang="en-GB" sz="14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−</m:t>
                              </m:r>
                              <m:r>
                                <a:rPr lang="en-GB" sz="14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𝒂𝒇</m:t>
                              </m:r>
                            </m:num>
                            <m:den>
                              <m:r>
                                <a:rPr lang="en-GB" sz="14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𝟐</m:t>
                              </m:r>
                              <m:r>
                                <a:rPr lang="en-GB" sz="14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(</m:t>
                              </m:r>
                              <m:r>
                                <a:rPr lang="en-GB" sz="14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𝒆</m:t>
                              </m:r>
                              <m:r>
                                <a:rPr lang="en-GB" sz="14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JO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JO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 panose="02040503050406030204" pitchFamily="18" charset="0"/>
                                          <a:ea typeface="Plotter"/>
                                          <a:cs typeface="Plotter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GB" sz="1400" b="1" i="1">
                                          <a:effectLst/>
                                          <a:latin typeface="Cambria Math" panose="02040503050406030204" pitchFamily="18" charset="0"/>
                                          <a:ea typeface="Plotter"/>
                                          <a:cs typeface="Plotter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GB" sz="1400" b="1" i="1">
                                      <a:effectLst/>
                                      <a:latin typeface="Cambria Math" panose="02040503050406030204" pitchFamily="18" charset="0"/>
                                      <a:ea typeface="Plotter"/>
                                      <a:cs typeface="Plotter"/>
                                    </a:rPr>
                                    <m:t>𝒂</m:t>
                                  </m:r>
                                </m:den>
                              </m:f>
                              <m:r>
                                <a:rPr lang="en-GB" sz="14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1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sz="1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JO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E461B80-3DC4-F27B-501D-66CCDE09A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536739"/>
                <a:ext cx="11029615" cy="74230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7">
            <a:extLst>
              <a:ext uri="{FF2B5EF4-FFF2-40B4-BE49-F238E27FC236}">
                <a16:creationId xmlns:a16="http://schemas.microsoft.com/office/drawing/2014/main" id="{97C27A58-088B-1D9C-C7CE-BE50A96E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Set of equations 3/3</a:t>
            </a:r>
            <a:endParaRPr lang="en-JO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4E6D2C-0047-608B-EB17-FC0D11E9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37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760A-0DC6-7315-80E2-657A901D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1/2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25BF6203-E7F1-A240-4BB5-A8331D48C56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84547627"/>
                  </p:ext>
                </p:extLst>
              </p:nvPr>
            </p:nvGraphicFramePr>
            <p:xfrm>
              <a:off x="68378" y="2303807"/>
              <a:ext cx="12072082" cy="38348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8957">
                      <a:extLst>
                        <a:ext uri="{9D8B030D-6E8A-4147-A177-3AD203B41FA5}">
                          <a16:colId xmlns:a16="http://schemas.microsoft.com/office/drawing/2014/main" val="250029277"/>
                        </a:ext>
                      </a:extLst>
                    </a:gridCol>
                    <a:gridCol w="1548957">
                      <a:extLst>
                        <a:ext uri="{9D8B030D-6E8A-4147-A177-3AD203B41FA5}">
                          <a16:colId xmlns:a16="http://schemas.microsoft.com/office/drawing/2014/main" val="915013504"/>
                        </a:ext>
                      </a:extLst>
                    </a:gridCol>
                    <a:gridCol w="1548957">
                      <a:extLst>
                        <a:ext uri="{9D8B030D-6E8A-4147-A177-3AD203B41FA5}">
                          <a16:colId xmlns:a16="http://schemas.microsoft.com/office/drawing/2014/main" val="1076258010"/>
                        </a:ext>
                      </a:extLst>
                    </a:gridCol>
                    <a:gridCol w="1548957">
                      <a:extLst>
                        <a:ext uri="{9D8B030D-6E8A-4147-A177-3AD203B41FA5}">
                          <a16:colId xmlns:a16="http://schemas.microsoft.com/office/drawing/2014/main" val="2173916246"/>
                        </a:ext>
                      </a:extLst>
                    </a:gridCol>
                    <a:gridCol w="2778340">
                      <a:extLst>
                        <a:ext uri="{9D8B030D-6E8A-4147-A177-3AD203B41FA5}">
                          <a16:colId xmlns:a16="http://schemas.microsoft.com/office/drawing/2014/main" val="2711288238"/>
                        </a:ext>
                      </a:extLst>
                    </a:gridCol>
                    <a:gridCol w="1548957">
                      <a:extLst>
                        <a:ext uri="{9D8B030D-6E8A-4147-A177-3AD203B41FA5}">
                          <a16:colId xmlns:a16="http://schemas.microsoft.com/office/drawing/2014/main" val="151908788"/>
                        </a:ext>
                      </a:extLst>
                    </a:gridCol>
                    <a:gridCol w="1548957">
                      <a:extLst>
                        <a:ext uri="{9D8B030D-6E8A-4147-A177-3AD203B41FA5}">
                          <a16:colId xmlns:a16="http://schemas.microsoft.com/office/drawing/2014/main" val="5487548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J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05910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conclution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GB" sz="1800" b="1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𝒃</m:t>
                              </m:r>
                              <m:r>
                                <a:rPr lang="en-GB" sz="1800" b="1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</m:t>
                              </m:r>
                              <m:r>
                                <a:rPr lang="en-GB" sz="1800" b="1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𝟒</m:t>
                              </m:r>
                            </m:oMath>
                          </a14:m>
                          <a:r>
                            <a:rPr lang="en-JO" dirty="0">
                              <a:effectLst/>
                            </a:rPr>
                            <a:t> </a:t>
                          </a:r>
                          <a:endParaRPr lang="en-J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1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𝒄</m:t>
                                </m:r>
                                <m:r>
                                  <a:rPr lang="en-GB" sz="1800" b="1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800" b="1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J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GB" sz="1800" b="1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𝒅</m:t>
                              </m:r>
                              <m:r>
                                <a:rPr lang="en-GB" sz="1800" b="1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lang="en-GB" sz="1800" b="1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𝟒</m:t>
                              </m:r>
                            </m:oMath>
                          </a14:m>
                          <a:r>
                            <a:rPr lang="en-JO" dirty="0">
                              <a:effectLst/>
                            </a:rPr>
                            <a:t> </a:t>
                          </a:r>
                          <a:endParaRPr lang="en-J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GB" sz="1800" b="1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lang="en-GB" sz="1800" b="1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lang="en-GB" sz="1800" b="1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𝟓</m:t>
                              </m:r>
                              <m:r>
                                <a:rPr lang="en-GB" sz="1800" b="1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lang="en-GB" sz="1800" b="1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𝒆</m:t>
                              </m:r>
                              <m:r>
                                <a:rPr lang="en-GB" sz="1800" b="1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lang="en-GB" sz="1800" b="1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JO" dirty="0">
                              <a:effectLst/>
                            </a:rPr>
                            <a:t> </a:t>
                          </a:r>
                          <a:endParaRPr lang="en-J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1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𝒇</m:t>
                                </m:r>
                                <m:r>
                                  <a:rPr lang="en-GB" sz="1800" b="1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&gt;</m:t>
                                </m:r>
                                <m:r>
                                  <a:rPr lang="en-GB" sz="1800" b="1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</m:t>
                                </m:r>
                                <m:r>
                                  <a:rPr lang="en-GB" sz="1800" b="1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  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GB" sz="1800" b="1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𝒃</m:t>
                              </m:r>
                              <m:r>
                                <a:rPr lang="en-GB" sz="1800" b="1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lang="en-GB" sz="1800" b="1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𝒇</m:t>
                              </m:r>
                              <m:r>
                                <a:rPr lang="en-GB" sz="1800" b="1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lang="en-GB" sz="1800" b="1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oMath>
                          </a14:m>
                          <a:r>
                            <a:rPr lang="en-JO" dirty="0">
                              <a:effectLst/>
                            </a:rPr>
                            <a:t> </a:t>
                          </a:r>
                          <a:endParaRPr lang="en-J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4539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assume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1.75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0.5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91253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J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J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J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JO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𝒄𝒃</m:t>
                                    </m:r>
                                    <m:r>
                                      <a:rPr lang="en-GB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GB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𝒂𝒅</m:t>
                                    </m:r>
                                    <m:r>
                                      <a:rPr lang="en-GB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JO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JO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8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𝒄</m:t>
                                            </m:r>
                                          </m:e>
                                          <m:sup>
                                            <m:r>
                                              <a:rPr lang="en-GB" sz="18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GB" sz="18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𝒂</m:t>
                                        </m:r>
                                      </m:den>
                                    </m:f>
                                  </m:num>
                                  <m:den>
                                    <m:r>
                                      <a:rPr lang="en-GB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𝒆</m:t>
                                    </m:r>
                                    <m:r>
                                      <a:rPr lang="en-GB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JO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JO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8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𝒆</m:t>
                                            </m:r>
                                          </m:e>
                                          <m:sup>
                                            <m:r>
                                              <a:rPr lang="en-GB" sz="18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GB" sz="18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𝒂</m:t>
                                        </m:r>
                                      </m:den>
                                    </m:f>
                                  </m:den>
                                </m:f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1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JO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JO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JO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GB" sz="18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𝒄</m:t>
                                            </m:r>
                                            <m:r>
                                              <a:rPr lang="en-GB" sz="18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GB" sz="18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𝒆𝒃</m:t>
                                            </m:r>
                                            <m:r>
                                              <a:rPr lang="en-GB" sz="18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GB" sz="18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GB" sz="18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𝒄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JO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GB" sz="1800" b="1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𝒆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GB" sz="1800" b="1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𝒂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GB" sz="18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GB" sz="18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𝒂𝒇</m:t>
                                            </m:r>
                                          </m:num>
                                          <m:den>
                                            <m:r>
                                              <a:rPr lang="en-GB" sz="18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𝟐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JO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GB" sz="1800" b="1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𝒆</m:t>
                                                </m:r>
                                                <m:r>
                                                  <a:rPr lang="en-GB" sz="1800" b="1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−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JO" sz="18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sSup>
                                                      <m:sSupPr>
                                                        <m:ctrlPr>
                                                          <a:rPr lang="en-JO" sz="180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GB" sz="1800" b="1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𝒆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GB" sz="1800" b="1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𝟐</m:t>
                                                        </m:r>
                                                      </m:sup>
                                                    </m:sSup>
                                                  </m:num>
                                                  <m:den>
                                                    <m:r>
                                                      <a:rPr lang="en-GB" sz="1800" b="1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𝒂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GB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1" kern="1200" dirty="0">
                            <a:solidFill>
                              <a:schemeClr val="dk1"/>
                            </a:solidFill>
                            <a:effectLst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en-JO" dirty="0">
                              <a:effectLst/>
                            </a:rPr>
                            <a:t> </a:t>
                          </a:r>
                          <a:endParaRPr lang="en-J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J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1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𝒄</m:t>
                                </m:r>
                                <m:r>
                                  <a:rPr lang="en-GB" sz="1800" b="1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lang="en-GB" sz="1800" b="1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𝒆𝒃</m:t>
                                </m:r>
                                <m:r>
                                  <a:rPr lang="en-GB" sz="1800" b="1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GB" sz="1800" b="1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</m:t>
                                </m:r>
                                <m:r>
                                  <a:rPr lang="en-GB" sz="1800" b="1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𝒄</m:t>
                                </m:r>
                                <m:f>
                                  <m:fPr>
                                    <m:ctrlPr>
                                      <a:rPr lang="en-JO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𝒆</m:t>
                                    </m:r>
                                  </m:num>
                                  <m:den>
                                    <m:r>
                                      <a:rPr lang="en-GB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𝒂</m:t>
                                    </m:r>
                                  </m:den>
                                </m:f>
                                <m:r>
                                  <a:rPr lang="en-GB" sz="1800" b="1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GB" sz="1800" b="1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𝒂𝒇</m:t>
                                </m:r>
                                <m:r>
                                  <a:rPr lang="en-GB" sz="1800" b="1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&lt;</m:t>
                                </m:r>
                                <m:r>
                                  <a:rPr lang="en-GB" sz="1800" b="1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b="1" kern="1200" dirty="0">
                            <a:solidFill>
                              <a:schemeClr val="dk1"/>
                            </a:solidFill>
                            <a:effectLst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GB" sz="1800" b="1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𝒇</m:t>
                              </m:r>
                              <m:r>
                                <a:rPr lang="en-GB" sz="1800" b="1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</m:t>
                              </m:r>
                              <m:r>
                                <a:rPr lang="en-GB" sz="1800" b="1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  <m:r>
                                <a:rPr lang="en-GB" sz="1800" b="1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lang="en-GB" sz="1800" b="1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𝟓</m:t>
                              </m:r>
                            </m:oMath>
                          </a14:m>
                          <a:r>
                            <a:rPr lang="en-JO" dirty="0">
                              <a:effectLst/>
                            </a:rPr>
                            <a:t>  </a:t>
                          </a:r>
                          <a:endParaRPr lang="en-J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90065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25BF6203-E7F1-A240-4BB5-A8331D48C56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84547627"/>
                  </p:ext>
                </p:extLst>
              </p:nvPr>
            </p:nvGraphicFramePr>
            <p:xfrm>
              <a:off x="68378" y="2303807"/>
              <a:ext cx="12072082" cy="38348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8957">
                      <a:extLst>
                        <a:ext uri="{9D8B030D-6E8A-4147-A177-3AD203B41FA5}">
                          <a16:colId xmlns:a16="http://schemas.microsoft.com/office/drawing/2014/main" val="250029277"/>
                        </a:ext>
                      </a:extLst>
                    </a:gridCol>
                    <a:gridCol w="1548957">
                      <a:extLst>
                        <a:ext uri="{9D8B030D-6E8A-4147-A177-3AD203B41FA5}">
                          <a16:colId xmlns:a16="http://schemas.microsoft.com/office/drawing/2014/main" val="915013504"/>
                        </a:ext>
                      </a:extLst>
                    </a:gridCol>
                    <a:gridCol w="1548957">
                      <a:extLst>
                        <a:ext uri="{9D8B030D-6E8A-4147-A177-3AD203B41FA5}">
                          <a16:colId xmlns:a16="http://schemas.microsoft.com/office/drawing/2014/main" val="1076258010"/>
                        </a:ext>
                      </a:extLst>
                    </a:gridCol>
                    <a:gridCol w="1548957">
                      <a:extLst>
                        <a:ext uri="{9D8B030D-6E8A-4147-A177-3AD203B41FA5}">
                          <a16:colId xmlns:a16="http://schemas.microsoft.com/office/drawing/2014/main" val="2173916246"/>
                        </a:ext>
                      </a:extLst>
                    </a:gridCol>
                    <a:gridCol w="2778340">
                      <a:extLst>
                        <a:ext uri="{9D8B030D-6E8A-4147-A177-3AD203B41FA5}">
                          <a16:colId xmlns:a16="http://schemas.microsoft.com/office/drawing/2014/main" val="2711288238"/>
                        </a:ext>
                      </a:extLst>
                    </a:gridCol>
                    <a:gridCol w="1548957">
                      <a:extLst>
                        <a:ext uri="{9D8B030D-6E8A-4147-A177-3AD203B41FA5}">
                          <a16:colId xmlns:a16="http://schemas.microsoft.com/office/drawing/2014/main" val="151908788"/>
                        </a:ext>
                      </a:extLst>
                    </a:gridCol>
                    <a:gridCol w="1548957">
                      <a:extLst>
                        <a:ext uri="{9D8B030D-6E8A-4147-A177-3AD203B41FA5}">
                          <a16:colId xmlns:a16="http://schemas.microsoft.com/office/drawing/2014/main" val="5487548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J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0591071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conclution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J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820" t="-60784" r="-481967" b="-439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820" t="-60784" r="-381967" b="-439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3288" t="-60784" r="-112785" b="-439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80328" t="-60784" r="-102459" b="-439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80328" t="-60784" r="-2459" b="-439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539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assume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1.75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0.5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9125350"/>
                      </a:ext>
                    </a:extLst>
                  </a:tr>
                  <a:tr h="2453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O" dirty="0"/>
                            <a:t>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J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J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J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J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3288" t="-57216" r="-112785" b="-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J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J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80328" t="-57216" r="-2459" b="-5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90065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6A471A-0013-2EEE-8FD9-6ABCB497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72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760A-0DC6-7315-80E2-657A901D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2/2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6A471A-0013-2EEE-8FD9-6ABCB497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39DEAAD-B4A4-6E43-0A50-E310939F1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JO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JO" sz="2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JO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×(</m:t>
                        </m:r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)−(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𝑒𝐾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den>
                    </m:f>
                    <m:r>
                      <a:rPr lang="en-US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𝟏</m:t>
                    </m:r>
                    <m:r>
                      <a:rPr lang="en-US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en-US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𝟎</m:t>
                    </m:r>
                    <m:r>
                      <a:rPr lang="en-US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  <m:r>
                      <a:rPr lang="en-US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𝟓</m:t>
                    </m:r>
                    <m:r>
                      <a:rPr lang="en-US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𝑲</m:t>
                    </m:r>
                  </m:oMath>
                </a14:m>
                <a:endParaRPr lang="en-JO" sz="2800" dirty="0">
                  <a:effectLst/>
                  <a:latin typeface="Segoe UI" panose="020B0502040204020203" pitchFamily="34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JO" sz="2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JO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𝟎</m:t>
                        </m:r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.</m:t>
                        </m:r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𝟐𝟓</m:t>
                        </m:r>
                        <m:sSup>
                          <m:sSupPr>
                            <m:ctrlPr>
                              <a:rPr lang="en-JO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𝑲</m:t>
                            </m:r>
                          </m:e>
                          <m:sup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𝟎</m:t>
                        </m:r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.</m:t>
                        </m:r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𝟓</m:t>
                        </m:r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𝑲</m:t>
                        </m:r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𝟎</m:t>
                        </m:r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.</m:t>
                        </m:r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𝟐𝟓</m:t>
                        </m:r>
                      </m:num>
                      <m:den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𝟏</m:t>
                        </m:r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𝟎</m:t>
                        </m:r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.</m:t>
                        </m:r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𝟓</m:t>
                        </m:r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𝑲</m:t>
                        </m:r>
                      </m:den>
                    </m:f>
                  </m:oMath>
                </a14:m>
                <a:endParaRPr lang="en-JO" sz="1800" dirty="0">
                  <a:effectLst/>
                  <a:latin typeface="Segoe UI" panose="020B0502040204020203" pitchFamily="34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𝟎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𝟐𝟓</m:t>
                    </m:r>
                    <m:sSup>
                      <m:sSupPr>
                        <m:ctrlPr>
                          <a:rPr lang="en-JO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𝑲</m:t>
                        </m:r>
                      </m:e>
                      <m:sup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𝟎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𝟓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𝑲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𝟎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𝟐𝟓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𝟎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)(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endParaRPr lang="en-JO" sz="1800" dirty="0">
                  <a:effectLst/>
                  <a:latin typeface="Segoe UI" panose="020B0502040204020203" pitchFamily="34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JO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effectLst/>
                            <a:latin typeface="Cambria Math" panose="02040503050406030204" pitchFamily="18" charset="0"/>
                            <a:ea typeface="Plotter"/>
                            <a:cs typeface="Plotter"/>
                          </a:rPr>
                          <m:t>𝑲</m:t>
                        </m:r>
                      </m:e>
                      <m:sub>
                        <m:r>
                          <a:rPr lang="en-GB" sz="2400" b="1" i="1">
                            <a:effectLst/>
                            <a:latin typeface="Cambria Math" panose="02040503050406030204" pitchFamily="18" charset="0"/>
                            <a:ea typeface="Plotter"/>
                            <a:cs typeface="Plotter"/>
                          </a:rPr>
                          <m:t>𝒄𝒓</m:t>
                        </m:r>
                      </m:sub>
                    </m:sSub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ea typeface="Plotter"/>
                        <a:cs typeface="Plotter"/>
                      </a:rPr>
                      <m:t>=</m:t>
                    </m:r>
                  </m:oMath>
                </a14:m>
                <a:r>
                  <a:rPr lang="en-JO" sz="2400" dirty="0"/>
                  <a:t>1=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𝒉𝒊𝒈𝒉</m:t>
                        </m:r>
                      </m:sub>
                    </m:sSub>
                    <m:r>
                      <a:rPr lang="en-US" sz="2400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𝒍𝒐𝒘</m:t>
                        </m:r>
                      </m:sub>
                    </m:sSub>
                  </m:oMath>
                </a14:m>
                <a:endParaRPr lang="en-JO" sz="1800" dirty="0">
                  <a:effectLst/>
                  <a:latin typeface="Segoe UI" panose="020B0502040204020203" pitchFamily="34" charset="0"/>
                  <a:ea typeface="Times New Roman" panose="02020603050405020304" pitchFamily="18" charset="0"/>
                </a:endParaRPr>
              </a:p>
              <a:p>
                <a:endParaRPr lang="en-JO" sz="2400" dirty="0"/>
              </a:p>
              <a:p>
                <a:endParaRPr lang="en-JO" sz="24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39DEAAD-B4A4-6E43-0A50-E310939F1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0"/>
                </a:stretch>
              </a:blipFill>
            </p:spPr>
            <p:txBody>
              <a:bodyPr/>
              <a:lstStyle/>
              <a:p>
                <a:r>
                  <a:rPr lang="en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851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D2DDB-B36D-CFE3-CACB-FE706E39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4229942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FFFFFF"/>
                </a:solidFill>
              </a:rPr>
              <a:t>Solution: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9D9460-5033-98F4-FE1E-1FB9ACA21E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29"/>
          <a:stretch/>
        </p:blipFill>
        <p:spPr>
          <a:xfrm>
            <a:off x="5507183" y="457200"/>
            <a:ext cx="6233264" cy="58996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9B1D5-E1AD-D4DA-E2F4-35E51DCA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ABCAEC-7D34-E549-A96E-FCEDAADBE4B0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06CB48-49E7-C34B-2FCA-3309CC0AC491}"/>
                  </a:ext>
                </a:extLst>
              </p:cNvPr>
              <p:cNvSpPr txBox="1"/>
              <p:nvPr/>
            </p:nvSpPr>
            <p:spPr>
              <a:xfrm>
                <a:off x="482600" y="3407025"/>
                <a:ext cx="4326634" cy="659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𝑸</m:t>
                      </m:r>
                      <m:r>
                        <a:rPr lang="en-GB" sz="1800" b="1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(</m:t>
                      </m:r>
                      <m:r>
                        <a:rPr lang="en-GB" sz="1800" b="1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𝒔</m:t>
                      </m:r>
                      <m:r>
                        <a:rPr lang="en-GB" sz="1800" b="1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)=</m:t>
                      </m:r>
                      <m:r>
                        <a:rPr lang="en-GB" sz="1800" b="1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𝟏</m:t>
                      </m:r>
                      <m:r>
                        <a:rPr lang="en-GB" sz="1800" b="1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+</m:t>
                      </m:r>
                      <m:r>
                        <a:rPr lang="en-GB" sz="1800" b="1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𝑲</m:t>
                      </m:r>
                      <m:f>
                        <m:fPr>
                          <m:ctrlPr>
                            <a:rPr lang="en-JO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JO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GB" sz="18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8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+</m:t>
                          </m:r>
                          <m:r>
                            <a:rPr lang="en-GB" sz="18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𝟎</m:t>
                          </m:r>
                          <m:r>
                            <a:rPr lang="en-GB" sz="18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.</m:t>
                          </m:r>
                          <m:r>
                            <a:rPr lang="en-GB" sz="18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𝟓</m:t>
                          </m:r>
                          <m:r>
                            <a:rPr lang="en-GB" sz="18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𝒔</m:t>
                          </m:r>
                          <m:r>
                            <a:rPr lang="en-GB" sz="18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+</m:t>
                          </m:r>
                          <m:r>
                            <a:rPr lang="en-GB" sz="18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𝟐</m:t>
                          </m:r>
                        </m:num>
                        <m:den>
                          <m:sSup>
                            <m:sSupPr>
                              <m:ctrlPr>
                                <a:rPr lang="en-JO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GB" sz="18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𝟒</m:t>
                              </m:r>
                            </m:sup>
                          </m:sSup>
                          <m:r>
                            <a:rPr lang="en-GB" sz="18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+</m:t>
                          </m:r>
                          <m:sSup>
                            <m:sSupPr>
                              <m:ctrlPr>
                                <a:rPr lang="en-JO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GB" sz="18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𝟑</m:t>
                              </m:r>
                            </m:sup>
                          </m:sSup>
                          <m:r>
                            <a:rPr lang="en-GB" sz="18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+</m:t>
                          </m:r>
                          <m:r>
                            <a:rPr lang="en-GB" sz="18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𝟑</m:t>
                          </m:r>
                          <m:sSup>
                            <m:sSupPr>
                              <m:ctrlPr>
                                <a:rPr lang="en-JO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GB" sz="18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8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+</m:t>
                          </m:r>
                          <m:r>
                            <a:rPr lang="en-GB" sz="18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𝟐</m:t>
                          </m:r>
                          <m:r>
                            <a:rPr lang="en-GB" sz="18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𝒔</m:t>
                          </m:r>
                          <m:r>
                            <a:rPr lang="en-GB" sz="18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+</m:t>
                          </m:r>
                          <m:r>
                            <a:rPr lang="en-GB" sz="18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𝟏</m:t>
                          </m:r>
                          <m:r>
                            <a:rPr lang="en-GB" sz="18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.</m:t>
                          </m:r>
                          <m:r>
                            <a:rPr lang="en-GB" sz="18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𝟕𝟓</m:t>
                          </m:r>
                        </m:den>
                      </m:f>
                    </m:oMath>
                  </m:oMathPara>
                </a14:m>
                <a:endParaRPr lang="en-JO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06CB48-49E7-C34B-2FCA-3309CC0A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3407025"/>
                <a:ext cx="4326634" cy="659796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90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D2DDB-B36D-CFE3-CACB-FE706E39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41" y="1011979"/>
            <a:ext cx="4902851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The desired system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root locus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530BC6-7B8D-A54E-DA9B-018EEECE4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97" t="7869" r="10441" b="6941"/>
          <a:stretch/>
        </p:blipFill>
        <p:spPr>
          <a:xfrm>
            <a:off x="5541470" y="955134"/>
            <a:ext cx="6198975" cy="50259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9B1D5-E1AD-D4DA-E2F4-35E51DCA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ABCAEC-7D34-E549-A96E-FCEDAADBE4B0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2E120-8C64-E884-71D5-E4187AF8FF81}"/>
              </a:ext>
            </a:extLst>
          </p:cNvPr>
          <p:cNvSpPr txBox="1"/>
          <p:nvPr/>
        </p:nvSpPr>
        <p:spPr>
          <a:xfrm>
            <a:off x="446534" y="3966520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defTabSz="457200" eaLnBrk="1" latinLnBrk="0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Repeated poles at origin</a:t>
            </a:r>
            <a:endParaRPr lang="en-J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2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FF98A-1CAC-5A39-5A10-06CCC8267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04" y="1577340"/>
            <a:ext cx="6888062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dirty="0">
                <a:solidFill>
                  <a:schemeClr val="tx2"/>
                </a:solidFill>
              </a:rPr>
              <a:t>Thanks for letting us explore our limits and know our abilities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D976D6-8C98-48CC-8C34-0468F3167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13938" y="3383280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88596" y="3383280"/>
            <a:ext cx="3703320" cy="914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75138-6E47-6C6A-EE82-3E686F4E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ABCAEC-7D34-E549-A96E-FCEDAADBE4B0}" type="slidenum">
              <a:rPr lang="en-US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9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D2DDB-B36D-CFE3-CACB-FE706E39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01" y="1001612"/>
            <a:ext cx="4863985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The desired system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root locus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801F89-5F1A-D11A-8AB8-0A344EDE3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321" t="6890" r="17616" b="6670"/>
          <a:stretch/>
        </p:blipFill>
        <p:spPr>
          <a:xfrm>
            <a:off x="5555519" y="863695"/>
            <a:ext cx="6184927" cy="50996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9B1D5-E1AD-D4DA-E2F4-35E51DCA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ABCAEC-7D34-E549-A96E-FCEDAADBE4B0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E9EE1-248B-6660-D36D-FB76363B5190}"/>
              </a:ext>
            </a:extLst>
          </p:cNvPr>
          <p:cNvSpPr txBox="1"/>
          <p:nvPr/>
        </p:nvSpPr>
        <p:spPr>
          <a:xfrm>
            <a:off x="638620" y="395567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JO" dirty="0">
                <a:solidFill>
                  <a:schemeClr val="bg1"/>
                </a:solidFill>
              </a:rPr>
              <a:t>-m=2</a:t>
            </a:r>
          </a:p>
        </p:txBody>
      </p:sp>
    </p:spTree>
    <p:extLst>
      <p:ext uri="{BB962C8B-B14F-4D97-AF65-F5344CB8AC3E}">
        <p14:creationId xmlns:p14="http://schemas.microsoft.com/office/powerpoint/2010/main" val="313130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D2DDB-B36D-CFE3-CACB-FE706E39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4229942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FFFFFF"/>
                </a:solidFill>
              </a:rPr>
              <a:t>1. N-m=2 </a:t>
            </a: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3300" dirty="0">
                <a:solidFill>
                  <a:srgbClr val="FFFFFF"/>
                </a:solidFill>
              </a:rPr>
              <a:t>2. crossing </a:t>
            </a:r>
            <a:r>
              <a:rPr lang="en-US" sz="3300" dirty="0" err="1">
                <a:solidFill>
                  <a:srgbClr val="FFFFFF"/>
                </a:solidFill>
              </a:rPr>
              <a:t>jw</a:t>
            </a:r>
            <a:r>
              <a:rPr lang="en-US" sz="3300" dirty="0">
                <a:solidFill>
                  <a:srgbClr val="FFFFFF"/>
                </a:solidFill>
              </a:rPr>
              <a:t>-axis </a:t>
            </a: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3300" dirty="0">
                <a:solidFill>
                  <a:srgbClr val="FFFFFF"/>
                </a:solidFill>
              </a:rPr>
              <a:t>3. Starting and ending at L.H.S</a:t>
            </a:r>
            <a:br>
              <a:rPr lang="en-US" sz="3300" dirty="0">
                <a:solidFill>
                  <a:srgbClr val="FFFFFF"/>
                </a:solidFill>
              </a:rPr>
            </a:b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3300" dirty="0">
                <a:solidFill>
                  <a:srgbClr val="FFFFFF"/>
                </a:solidFill>
              </a:rPr>
              <a:t>in the general case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9D9460-5033-98F4-FE1E-1FB9ACA21E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29"/>
          <a:stretch/>
        </p:blipFill>
        <p:spPr>
          <a:xfrm>
            <a:off x="5507183" y="457200"/>
            <a:ext cx="6233264" cy="58996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9B1D5-E1AD-D4DA-E2F4-35E51DCA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ABCAEC-7D34-E549-A96E-FCEDAADBE4B0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7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B785E-E389-4FC9-E03A-1336BB6A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Routh stability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9C5833-92A0-2963-54B7-BB0E2BBF7E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1381" y="2200050"/>
                <a:ext cx="5609967" cy="36503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JO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GB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GB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GB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GB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GB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JO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GB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GB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GB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</m:d>
                    <m:sSup>
                      <m:sSupPr>
                        <m:ctrlPr>
                          <a:rPr lang="en-JO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GB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GB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𝒆𝑲</m:t>
                        </m:r>
                      </m:e>
                    </m:d>
                    <m:r>
                      <a:rPr lang="en-GB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GB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GB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𝒇𝑲</m:t>
                        </m:r>
                      </m:e>
                    </m:d>
                  </m:oMath>
                </a14:m>
                <a:r>
                  <a:rPr lang="en-JO" dirty="0">
                    <a:solidFill>
                      <a:srgbClr val="FFFFFF"/>
                    </a:solidFill>
                    <a:effectLst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FFFF"/>
                  </a:solidFill>
                </a:endParaRPr>
              </a:p>
              <a:p>
                <a:pPr marL="342900" indent="-342900">
                  <a:buAutoNum type="arabicPeriod"/>
                </a:pPr>
                <a:r>
                  <a:rPr lang="en-US" dirty="0">
                    <a:solidFill>
                      <a:srgbClr val="FFFFFF"/>
                    </a:solidFill>
                  </a:rPr>
                  <a:t>G1 will depend on k with order of one G1= </a:t>
                </a:r>
                <a:r>
                  <a:rPr lang="en-US" dirty="0" err="1">
                    <a:solidFill>
                      <a:srgbClr val="FFFFFF"/>
                    </a:solidFill>
                  </a:rPr>
                  <a:t>A+Bk</a:t>
                </a:r>
                <a:endParaRPr lang="en-US" dirty="0">
                  <a:solidFill>
                    <a:srgbClr val="FFFFFF"/>
                  </a:solidFill>
                </a:endParaRPr>
              </a:p>
              <a:p>
                <a:pPr marL="342900" indent="-342900">
                  <a:buAutoNum type="arabicPeriod"/>
                </a:pPr>
                <a:r>
                  <a:rPr lang="en-US" dirty="0">
                    <a:solidFill>
                      <a:srgbClr val="FFFFFF"/>
                    </a:solidFill>
                  </a:rPr>
                  <a:t>G2 will depend on k with order of two G2=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JO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J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FFFF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FFFF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FFFF"/>
                            </a:solidFill>
                          </a:rPr>
                          <m:t>Bk</m:t>
                        </m:r>
                      </m:den>
                    </m:f>
                  </m:oMath>
                </a14:m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>
                    <a:solidFill>
                      <a:srgbClr val="FFFFFF"/>
                    </a:solidFill>
                  </a:rPr>
                  <a:t>At the </a:t>
                </a:r>
                <a:r>
                  <a:rPr lang="en-US" dirty="0" err="1">
                    <a:solidFill>
                      <a:srgbClr val="FFFFFF"/>
                    </a:solidFill>
                  </a:rPr>
                  <a:t>jw</a:t>
                </a:r>
                <a:r>
                  <a:rPr lang="en-US" dirty="0">
                    <a:solidFill>
                      <a:srgbClr val="FFFFFF"/>
                    </a:solidFill>
                  </a:rPr>
                  <a:t>-axis, we will have symmetry, that will yield a row of zero.</a:t>
                </a:r>
              </a:p>
              <a:p>
                <a:pPr marL="342900" indent="-342900">
                  <a:buAutoNum type="arabicPeriod"/>
                </a:pPr>
                <a:r>
                  <a:rPr lang="en-US" dirty="0">
                    <a:solidFill>
                      <a:srgbClr val="FFFFFF"/>
                    </a:solidFill>
                  </a:rPr>
                  <a:t>to solve for k at that symmetry, we will have two values of k, k low and k high.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9C5833-92A0-2963-54B7-BB0E2BBF7E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381" y="2200050"/>
                <a:ext cx="5609967" cy="3650344"/>
              </a:xfrm>
              <a:blipFill>
                <a:blip r:embed="rId2"/>
                <a:stretch>
                  <a:fillRect l="-451"/>
                </a:stretch>
              </a:blipFill>
            </p:spPr>
            <p:txBody>
              <a:bodyPr/>
              <a:lstStyle/>
              <a:p>
                <a:r>
                  <a:rPr lang="en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D3514-4A5F-6A60-EA2F-E06F36D1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ABCAEC-7D34-E549-A96E-FCEDAADBE4B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4060E68-118A-5C8B-BAC9-7959F535DB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1537954"/>
                  </p:ext>
                </p:extLst>
              </p:nvPr>
            </p:nvGraphicFramePr>
            <p:xfrm>
              <a:off x="6468084" y="2028882"/>
              <a:ext cx="5187912" cy="28093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91070">
                      <a:extLst>
                        <a:ext uri="{9D8B030D-6E8A-4147-A177-3AD203B41FA5}">
                          <a16:colId xmlns:a16="http://schemas.microsoft.com/office/drawing/2014/main" val="4105132146"/>
                        </a:ext>
                      </a:extLst>
                    </a:gridCol>
                    <a:gridCol w="1514839">
                      <a:extLst>
                        <a:ext uri="{9D8B030D-6E8A-4147-A177-3AD203B41FA5}">
                          <a16:colId xmlns:a16="http://schemas.microsoft.com/office/drawing/2014/main" val="2885413714"/>
                        </a:ext>
                      </a:extLst>
                    </a:gridCol>
                    <a:gridCol w="1602599">
                      <a:extLst>
                        <a:ext uri="{9D8B030D-6E8A-4147-A177-3AD203B41FA5}">
                          <a16:colId xmlns:a16="http://schemas.microsoft.com/office/drawing/2014/main" val="2774375867"/>
                        </a:ext>
                      </a:extLst>
                    </a:gridCol>
                    <a:gridCol w="1279404">
                      <a:extLst>
                        <a:ext uri="{9D8B030D-6E8A-4147-A177-3AD203B41FA5}">
                          <a16:colId xmlns:a16="http://schemas.microsoft.com/office/drawing/2014/main" val="1639183393"/>
                        </a:ext>
                      </a:extLst>
                    </a:gridCol>
                  </a:tblGrid>
                  <a:tr h="7601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JO" sz="23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p>
                                    <m: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JO" sz="23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41660" marR="14166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>
                              <a:effectLst/>
                            </a:rPr>
                            <a:t>1</a:t>
                          </a:r>
                          <a:endParaRPr lang="en-JO" sz="23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41660" marR="14166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3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3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GB" sz="23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23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  <m:r>
                                  <a:rPr lang="en-GB" sz="23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JO" sz="23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41660" marR="14166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3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3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GB" sz="23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23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𝒇𝑲</m:t>
                                </m:r>
                                <m:r>
                                  <a:rPr lang="en-GB" sz="23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JO" sz="23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41660" marR="141660" marT="0" marB="0" anchor="ctr"/>
                    </a:tc>
                    <a:extLst>
                      <a:ext uri="{0D108BD9-81ED-4DB2-BD59-A6C34878D82A}">
                        <a16:rowId xmlns:a16="http://schemas.microsoft.com/office/drawing/2014/main" val="4212709716"/>
                      </a:ext>
                    </a:extLst>
                  </a:tr>
                  <a:tr h="42970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JO" sz="23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en-GB" sz="2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JO" sz="23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41660" marR="14166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3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JO" sz="23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41660" marR="14166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3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3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GB" sz="23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23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𝒆𝑲</m:t>
                                </m:r>
                                <m:r>
                                  <a:rPr lang="en-GB" sz="23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JO" sz="23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41660" marR="14166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>
                              <a:effectLst/>
                            </a:rPr>
                            <a:t>0</a:t>
                          </a:r>
                          <a:endParaRPr lang="en-JO" sz="23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41660" marR="141660" marT="0" marB="0" anchor="ctr"/>
                    </a:tc>
                    <a:extLst>
                      <a:ext uri="{0D108BD9-81ED-4DB2-BD59-A6C34878D82A}">
                        <a16:rowId xmlns:a16="http://schemas.microsoft.com/office/drawing/2014/main" val="2737637825"/>
                      </a:ext>
                    </a:extLst>
                  </a:tr>
                  <a:tr h="42970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JO" sz="23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en-GB" sz="2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JO" sz="23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41660" marR="14166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JO" sz="23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JO" sz="23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41660" marR="14166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3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3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GB" sz="23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23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𝒇𝑲</m:t>
                                </m:r>
                                <m:r>
                                  <a:rPr lang="en-GB" sz="23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JO" sz="23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41660" marR="14166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>
                              <a:effectLst/>
                            </a:rPr>
                            <a:t>0</a:t>
                          </a:r>
                          <a:endParaRPr lang="en-JO" sz="23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41660" marR="141660" marT="0" marB="0" anchor="ctr"/>
                    </a:tc>
                    <a:extLst>
                      <a:ext uri="{0D108BD9-81ED-4DB2-BD59-A6C34878D82A}">
                        <a16:rowId xmlns:a16="http://schemas.microsoft.com/office/drawing/2014/main" val="2072876490"/>
                      </a:ext>
                    </a:extLst>
                  </a:tr>
                  <a:tr h="42970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JO" sz="23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en-GB" sz="2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JO" sz="23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41660" marR="14166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JO" sz="23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JO" sz="23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41660" marR="14166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>
                              <a:effectLst/>
                            </a:rPr>
                            <a:t>0</a:t>
                          </a:r>
                          <a:endParaRPr lang="en-JO" sz="23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41660" marR="14166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>
                              <a:effectLst/>
                            </a:rPr>
                            <a:t>0</a:t>
                          </a:r>
                          <a:endParaRPr lang="en-JO" sz="23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41660" marR="141660" marT="0" marB="0" anchor="ctr"/>
                    </a:tc>
                    <a:extLst>
                      <a:ext uri="{0D108BD9-81ED-4DB2-BD59-A6C34878D82A}">
                        <a16:rowId xmlns:a16="http://schemas.microsoft.com/office/drawing/2014/main" val="2368036189"/>
                      </a:ext>
                    </a:extLst>
                  </a:tr>
                  <a:tr h="7601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JO" sz="23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en-GB" sz="2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JO" sz="23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41660" marR="14166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3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3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GB" sz="23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23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𝒇𝑲</m:t>
                                </m:r>
                                <m:r>
                                  <a:rPr lang="en-GB" sz="23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JO" sz="23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41660" marR="14166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>
                              <a:effectLst/>
                            </a:rPr>
                            <a:t>0</a:t>
                          </a:r>
                          <a:endParaRPr lang="en-JO" sz="23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41660" marR="14166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>
                              <a:effectLst/>
                            </a:rPr>
                            <a:t>0</a:t>
                          </a:r>
                          <a:endParaRPr lang="en-JO" sz="23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41660" marR="141660" marT="0" marB="0" anchor="ctr"/>
                    </a:tc>
                    <a:extLst>
                      <a:ext uri="{0D108BD9-81ED-4DB2-BD59-A6C34878D82A}">
                        <a16:rowId xmlns:a16="http://schemas.microsoft.com/office/drawing/2014/main" val="16449648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4060E68-118A-5C8B-BAC9-7959F535DB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1537954"/>
                  </p:ext>
                </p:extLst>
              </p:nvPr>
            </p:nvGraphicFramePr>
            <p:xfrm>
              <a:off x="6468084" y="2028882"/>
              <a:ext cx="5187912" cy="28093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91070">
                      <a:extLst>
                        <a:ext uri="{9D8B030D-6E8A-4147-A177-3AD203B41FA5}">
                          <a16:colId xmlns:a16="http://schemas.microsoft.com/office/drawing/2014/main" val="4105132146"/>
                        </a:ext>
                      </a:extLst>
                    </a:gridCol>
                    <a:gridCol w="1514839">
                      <a:extLst>
                        <a:ext uri="{9D8B030D-6E8A-4147-A177-3AD203B41FA5}">
                          <a16:colId xmlns:a16="http://schemas.microsoft.com/office/drawing/2014/main" val="2885413714"/>
                        </a:ext>
                      </a:extLst>
                    </a:gridCol>
                    <a:gridCol w="1602599">
                      <a:extLst>
                        <a:ext uri="{9D8B030D-6E8A-4147-A177-3AD203B41FA5}">
                          <a16:colId xmlns:a16="http://schemas.microsoft.com/office/drawing/2014/main" val="2774375867"/>
                        </a:ext>
                      </a:extLst>
                    </a:gridCol>
                    <a:gridCol w="1279404">
                      <a:extLst>
                        <a:ext uri="{9D8B030D-6E8A-4147-A177-3AD203B41FA5}">
                          <a16:colId xmlns:a16="http://schemas.microsoft.com/office/drawing/2014/main" val="1639183393"/>
                        </a:ext>
                      </a:extLst>
                    </a:gridCol>
                  </a:tblGrid>
                  <a:tr h="760114">
                    <a:tc>
                      <a:txBody>
                        <a:bodyPr/>
                        <a:lstStyle/>
                        <a:p>
                          <a:endParaRPr lang="en-JO"/>
                        </a:p>
                      </a:txBody>
                      <a:tcPr marL="141660" marR="141660" marT="0" marB="0" anchor="ctr">
                        <a:blipFill>
                          <a:blip r:embed="rId3"/>
                          <a:stretch>
                            <a:fillRect l="-1613" t="-1667" r="-564516" b="-2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>
                              <a:effectLst/>
                            </a:rPr>
                            <a:t>1</a:t>
                          </a:r>
                          <a:endParaRPr lang="en-JO" sz="23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41660" marR="141660" marT="0" marB="0" anchor="ctr"/>
                    </a:tc>
                    <a:tc>
                      <a:txBody>
                        <a:bodyPr/>
                        <a:lstStyle/>
                        <a:p>
                          <a:endParaRPr lang="en-JO"/>
                        </a:p>
                      </a:txBody>
                      <a:tcPr marL="141660" marR="141660" marT="0" marB="0" anchor="ctr">
                        <a:blipFill>
                          <a:blip r:embed="rId3"/>
                          <a:stretch>
                            <a:fillRect l="-145238" t="-1667" r="-82540" b="-2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O"/>
                        </a:p>
                      </a:txBody>
                      <a:tcPr marL="141660" marR="141660" marT="0" marB="0" anchor="ctr">
                        <a:blipFill>
                          <a:blip r:embed="rId3"/>
                          <a:stretch>
                            <a:fillRect l="-305941" t="-1667" r="-2970" b="-2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709716"/>
                      </a:ext>
                    </a:extLst>
                  </a:tr>
                  <a:tr h="429704">
                    <a:tc>
                      <a:txBody>
                        <a:bodyPr/>
                        <a:lstStyle/>
                        <a:p>
                          <a:endParaRPr lang="en-JO"/>
                        </a:p>
                      </a:txBody>
                      <a:tcPr marL="141660" marR="141660" marT="0" marB="0" anchor="ctr">
                        <a:blipFill>
                          <a:blip r:embed="rId3"/>
                          <a:stretch>
                            <a:fillRect l="-1613" t="-179412" r="-564516" b="-3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O"/>
                        </a:p>
                      </a:txBody>
                      <a:tcPr marL="141660" marR="141660" marT="0" marB="0" anchor="ctr">
                        <a:blipFill>
                          <a:blip r:embed="rId3"/>
                          <a:stretch>
                            <a:fillRect l="-52500" t="-179412" r="-191667" b="-3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O"/>
                        </a:p>
                      </a:txBody>
                      <a:tcPr marL="141660" marR="141660" marT="0" marB="0" anchor="ctr">
                        <a:blipFill>
                          <a:blip r:embed="rId3"/>
                          <a:stretch>
                            <a:fillRect l="-145238" t="-179412" r="-82540" b="-3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>
                              <a:effectLst/>
                            </a:rPr>
                            <a:t>0</a:t>
                          </a:r>
                          <a:endParaRPr lang="en-JO" sz="23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41660" marR="141660" marT="0" marB="0" anchor="ctr"/>
                    </a:tc>
                    <a:extLst>
                      <a:ext uri="{0D108BD9-81ED-4DB2-BD59-A6C34878D82A}">
                        <a16:rowId xmlns:a16="http://schemas.microsoft.com/office/drawing/2014/main" val="2737637825"/>
                      </a:ext>
                    </a:extLst>
                  </a:tr>
                  <a:tr h="429704">
                    <a:tc>
                      <a:txBody>
                        <a:bodyPr/>
                        <a:lstStyle/>
                        <a:p>
                          <a:endParaRPr lang="en-JO"/>
                        </a:p>
                      </a:txBody>
                      <a:tcPr marL="141660" marR="141660" marT="0" marB="0" anchor="ctr">
                        <a:blipFill>
                          <a:blip r:embed="rId3"/>
                          <a:stretch>
                            <a:fillRect l="-1613" t="-279412" r="-564516" b="-2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O"/>
                        </a:p>
                      </a:txBody>
                      <a:tcPr marL="141660" marR="141660" marT="0" marB="0" anchor="ctr">
                        <a:blipFill>
                          <a:blip r:embed="rId3"/>
                          <a:stretch>
                            <a:fillRect l="-52500" t="-279412" r="-191667" b="-2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O"/>
                        </a:p>
                      </a:txBody>
                      <a:tcPr marL="141660" marR="141660" marT="0" marB="0" anchor="ctr">
                        <a:blipFill>
                          <a:blip r:embed="rId3"/>
                          <a:stretch>
                            <a:fillRect l="-145238" t="-279412" r="-82540" b="-2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>
                              <a:effectLst/>
                            </a:rPr>
                            <a:t>0</a:t>
                          </a:r>
                          <a:endParaRPr lang="en-JO" sz="23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41660" marR="141660" marT="0" marB="0" anchor="ctr"/>
                    </a:tc>
                    <a:extLst>
                      <a:ext uri="{0D108BD9-81ED-4DB2-BD59-A6C34878D82A}">
                        <a16:rowId xmlns:a16="http://schemas.microsoft.com/office/drawing/2014/main" val="2072876490"/>
                      </a:ext>
                    </a:extLst>
                  </a:tr>
                  <a:tr h="429704">
                    <a:tc>
                      <a:txBody>
                        <a:bodyPr/>
                        <a:lstStyle/>
                        <a:p>
                          <a:endParaRPr lang="en-JO"/>
                        </a:p>
                      </a:txBody>
                      <a:tcPr marL="141660" marR="141660" marT="0" marB="0" anchor="ctr">
                        <a:blipFill>
                          <a:blip r:embed="rId3"/>
                          <a:stretch>
                            <a:fillRect l="-1613" t="-379412" r="-564516" b="-1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O"/>
                        </a:p>
                      </a:txBody>
                      <a:tcPr marL="141660" marR="141660" marT="0" marB="0" anchor="ctr">
                        <a:blipFill>
                          <a:blip r:embed="rId3"/>
                          <a:stretch>
                            <a:fillRect l="-52500" t="-379412" r="-191667" b="-1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>
                              <a:effectLst/>
                            </a:rPr>
                            <a:t>0</a:t>
                          </a:r>
                          <a:endParaRPr lang="en-JO" sz="23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41660" marR="14166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>
                              <a:effectLst/>
                            </a:rPr>
                            <a:t>0</a:t>
                          </a:r>
                          <a:endParaRPr lang="en-JO" sz="23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41660" marR="141660" marT="0" marB="0" anchor="ctr"/>
                    </a:tc>
                    <a:extLst>
                      <a:ext uri="{0D108BD9-81ED-4DB2-BD59-A6C34878D82A}">
                        <a16:rowId xmlns:a16="http://schemas.microsoft.com/office/drawing/2014/main" val="2368036189"/>
                      </a:ext>
                    </a:extLst>
                  </a:tr>
                  <a:tr h="760114">
                    <a:tc>
                      <a:txBody>
                        <a:bodyPr/>
                        <a:lstStyle/>
                        <a:p>
                          <a:endParaRPr lang="en-JO"/>
                        </a:p>
                      </a:txBody>
                      <a:tcPr marL="141660" marR="141660" marT="0" marB="0" anchor="ctr">
                        <a:blipFill>
                          <a:blip r:embed="rId3"/>
                          <a:stretch>
                            <a:fillRect l="-1613" t="-271667" r="-56451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O"/>
                        </a:p>
                      </a:txBody>
                      <a:tcPr marL="141660" marR="141660" marT="0" marB="0" anchor="ctr">
                        <a:blipFill>
                          <a:blip r:embed="rId3"/>
                          <a:stretch>
                            <a:fillRect l="-52500" t="-271667" r="-19166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>
                              <a:effectLst/>
                            </a:rPr>
                            <a:t>0</a:t>
                          </a:r>
                          <a:endParaRPr lang="en-JO" sz="23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41660" marR="14166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>
                              <a:effectLst/>
                            </a:rPr>
                            <a:t>0</a:t>
                          </a:r>
                          <a:endParaRPr lang="en-JO" sz="23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41660" marR="141660" marT="0" marB="0" anchor="ctr"/>
                    </a:tc>
                    <a:extLst>
                      <a:ext uri="{0D108BD9-81ED-4DB2-BD59-A6C34878D82A}">
                        <a16:rowId xmlns:a16="http://schemas.microsoft.com/office/drawing/2014/main" val="16449648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94008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2266-4C46-C566-9A39-00942100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Row of zero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B9724-8260-C7A4-4FD4-FBC87AB120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G2=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J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J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GB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Bk</m:t>
                        </m:r>
                      </m:den>
                    </m:f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J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GB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𝑙𝑜𝑤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h𝑖𝑔h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𝑙𝑜𝑤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h𝑖𝑔h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Unstable K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𝑙𝑜𝑤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h𝑖𝑔h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this range should be minimum by minimizing the range,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h𝑖𝑔h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𝑙𝑜𝑤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should be minimum.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 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𝒉𝒊𝒈𝒉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𝒍𝒐𝒘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𝒄𝒓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𝑐𝑟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𝑐𝑟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JO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GB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𝒄𝒓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GB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𝒄𝒓</m:t>
                              </m:r>
                            </m:sub>
                          </m:sSub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B9724-8260-C7A4-4FD4-FBC87AB120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5" t="-2062"/>
                </a:stretch>
              </a:blipFill>
            </p:spPr>
            <p:txBody>
              <a:bodyPr/>
              <a:lstStyle/>
              <a:p>
                <a:r>
                  <a:rPr lang="en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D47AB-C437-19AB-8F7C-781F1E21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0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ABE16670-D5B1-B3DC-AFCD-A73574C806D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702156"/>
                <a:ext cx="11029616" cy="1013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JO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GB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𝒄𝒓</m:t>
                          </m:r>
                        </m:sub>
                      </m:sSub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GB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𝒄𝒓</m:t>
                              </m:r>
                            </m:sub>
                          </m:sSub>
                        </m:e>
                        <m:sup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ABE16670-D5B1-B3DC-AFCD-A73574C80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702156"/>
                <a:ext cx="11029616" cy="1013800"/>
              </a:xfrm>
              <a:blipFill>
                <a:blip r:embed="rId2"/>
                <a:stretch>
                  <a:fillRect l="-230" b="-1250"/>
                </a:stretch>
              </a:blipFill>
            </p:spPr>
            <p:txBody>
              <a:bodyPr/>
              <a:lstStyle/>
              <a:p>
                <a:r>
                  <a:rPr lang="en-JO">
                    <a:noFill/>
                  </a:rPr>
                  <a:t> </a:t>
                </a:r>
              </a:p>
            </p:txBody>
          </p:sp>
        </mc:Fallback>
      </mc:AlternateContent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90137588-E70B-486E-AFA8-21B0111C4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044788-9E0F-2E5C-30F0-9A635EEE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7</a:t>
            </a:fld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3404B4-D440-3A8B-BF2A-D0B2EBB97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07897" y="2181225"/>
            <a:ext cx="5716332" cy="4044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27384E-F035-24CA-6CD0-8689F2717A1B}"/>
                  </a:ext>
                </a:extLst>
              </p:cNvPr>
              <p:cNvSpPr txBox="1"/>
              <p:nvPr/>
            </p:nvSpPr>
            <p:spPr>
              <a:xfrm>
                <a:off x="679622" y="2483708"/>
                <a:ext cx="3076832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JO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GB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𝒄𝒓</m:t>
                        </m:r>
                      </m:sub>
                    </m:sSub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GB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𝒄𝒓</m:t>
                            </m:r>
                          </m:sub>
                        </m:sSub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J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27384E-F035-24CA-6CD0-8689F2717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22" y="2483708"/>
                <a:ext cx="3076832" cy="392993"/>
              </a:xfrm>
              <a:prstGeom prst="rect">
                <a:avLst/>
              </a:prstGeom>
              <a:blipFill>
                <a:blip r:embed="rId4"/>
                <a:stretch>
                  <a:fillRect l="-1235" b="-18750"/>
                </a:stretch>
              </a:blipFill>
            </p:spPr>
            <p:txBody>
              <a:bodyPr/>
              <a:lstStyle/>
              <a:p>
                <a:r>
                  <a:rPr lang="en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45C0D2-0D48-8668-9777-6F15C26F6B6D}"/>
                  </a:ext>
                </a:extLst>
              </p:cNvPr>
              <p:cNvSpPr txBox="1"/>
              <p:nvPr/>
            </p:nvSpPr>
            <p:spPr>
              <a:xfrm>
                <a:off x="679622" y="3179913"/>
                <a:ext cx="3382273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JO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GB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𝒄𝒓</m:t>
                        </m:r>
                      </m:sub>
                    </m:sSub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GB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𝒄𝒓</m:t>
                            </m:r>
                          </m:sub>
                        </m:sSub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J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45C0D2-0D48-8668-9777-6F15C26F6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22" y="3179913"/>
                <a:ext cx="3382273" cy="392993"/>
              </a:xfrm>
              <a:prstGeom prst="rect">
                <a:avLst/>
              </a:prstGeom>
              <a:blipFill>
                <a:blip r:embed="rId5"/>
                <a:stretch>
                  <a:fillRect l="-1124" b="-18750"/>
                </a:stretch>
              </a:blipFill>
            </p:spPr>
            <p:txBody>
              <a:bodyPr/>
              <a:lstStyle/>
              <a:p>
                <a:r>
                  <a:rPr lang="en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2F74E4-EE6C-1214-89A9-F3580F867F73}"/>
                  </a:ext>
                </a:extLst>
              </p:cNvPr>
              <p:cNvSpPr txBox="1"/>
              <p:nvPr/>
            </p:nvSpPr>
            <p:spPr>
              <a:xfrm>
                <a:off x="679622" y="3876118"/>
                <a:ext cx="2039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</a:t>
                </a:r>
                <a:r>
                  <a:rPr lang="en-JO" dirty="0"/>
                  <a:t>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JO" dirty="0"/>
                  <a:t>&gt;0 </a:t>
                </a:r>
                <a:r>
                  <a:rPr lang="en-JO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JO" dirty="0"/>
                  <a:t>&gt;0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2F74E4-EE6C-1214-89A9-F3580F867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22" y="3876118"/>
                <a:ext cx="2039213" cy="369332"/>
              </a:xfrm>
              <a:prstGeom prst="rect">
                <a:avLst/>
              </a:prstGeom>
              <a:blipFill>
                <a:blip r:embed="rId6"/>
                <a:stretch>
                  <a:fillRect l="-1852" t="-10000" r="-1235" b="-23333"/>
                </a:stretch>
              </a:blipFill>
            </p:spPr>
            <p:txBody>
              <a:bodyPr/>
              <a:lstStyle/>
              <a:p>
                <a:r>
                  <a:rPr lang="en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01733B-E52A-7694-E81C-F9D4B40A6F81}"/>
                  </a:ext>
                </a:extLst>
              </p:cNvPr>
              <p:cNvSpPr txBox="1"/>
              <p:nvPr/>
            </p:nvSpPr>
            <p:spPr>
              <a:xfrm>
                <a:off x="679622" y="4548662"/>
                <a:ext cx="33822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JO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J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𝒆𝑲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𝒇𝑲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JO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01733B-E52A-7694-E81C-F9D4B40A6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22" y="4548662"/>
                <a:ext cx="3382273" cy="646331"/>
              </a:xfrm>
              <a:prstGeom prst="rect">
                <a:avLst/>
              </a:prstGeom>
              <a:blipFill>
                <a:blip r:embed="rId7"/>
                <a:stretch>
                  <a:fillRect l="-1124" t="-3922" b="-9804"/>
                </a:stretch>
              </a:blipFill>
            </p:spPr>
            <p:txBody>
              <a:bodyPr/>
              <a:lstStyle/>
              <a:p>
                <a:r>
                  <a:rPr lang="en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8B3121-945E-69A4-58A6-1DF06FDB537C}"/>
                  </a:ext>
                </a:extLst>
              </p:cNvPr>
              <p:cNvSpPr txBox="1"/>
              <p:nvPr/>
            </p:nvSpPr>
            <p:spPr>
              <a:xfrm>
                <a:off x="679622" y="5498205"/>
                <a:ext cx="22612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l" defTabSz="457200" eaLnBrk="1" latinLnBrk="0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𝒇𝑲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JO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8B3121-945E-69A4-58A6-1DF06FDB5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22" y="5498205"/>
                <a:ext cx="2261287" cy="369332"/>
              </a:xfrm>
              <a:prstGeom prst="rect">
                <a:avLst/>
              </a:prstGeom>
              <a:blipFill>
                <a:blip r:embed="rId8"/>
                <a:stretch>
                  <a:fillRect l="-1676" b="-19355"/>
                </a:stretch>
              </a:blipFill>
            </p:spPr>
            <p:txBody>
              <a:bodyPr/>
              <a:lstStyle/>
              <a:p>
                <a:r>
                  <a:rPr lang="en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39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14F1204-D28F-B6B8-4CDF-78A976E4C1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J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𝒆𝑲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J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JO" dirty="0"/>
              </a:p>
              <a:p>
                <a:r>
                  <a:rPr lang="en-US" dirty="0"/>
                  <a:t>R</a:t>
                </a:r>
                <a:r>
                  <a:rPr lang="en-JO" dirty="0"/>
                  <a:t>ecall: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JO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GB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𝒄𝒓</m:t>
                        </m:r>
                      </m:sub>
                    </m:sSub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GB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𝒄𝒓</m:t>
                            </m:r>
                          </m:sub>
                        </m:sSub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JO" dirty="0"/>
                  <a:t> as condition</a:t>
                </a:r>
              </a:p>
              <a:p>
                <a:r>
                  <a:rPr lang="en-US" dirty="0"/>
                  <a:t>C</a:t>
                </a:r>
                <a:r>
                  <a:rPr lang="en-JO" dirty="0"/>
                  <a:t>heck one value of K that make the condition true, means the condition is always fulfilled.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14F1204-D28F-B6B8-4CDF-78A976E4C1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"/>
                </a:stretch>
              </a:blipFill>
            </p:spPr>
            <p:txBody>
              <a:bodyPr/>
              <a:lstStyle/>
              <a:p>
                <a:r>
                  <a:rPr lang="en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>
                <a:extLst>
                  <a:ext uri="{FF2B5EF4-FFF2-40B4-BE49-F238E27FC236}">
                    <a16:creationId xmlns:a16="http://schemas.microsoft.com/office/drawing/2014/main" id="{3FBE8FC6-F615-8490-6647-FC757D15A2D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J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𝒆𝑲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𝒇𝑲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)≥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JO" dirty="0"/>
              </a:p>
            </p:txBody>
          </p:sp>
        </mc:Choice>
        <mc:Fallback xmlns="">
          <p:sp>
            <p:nvSpPr>
              <p:cNvPr id="8" name="Title 7">
                <a:extLst>
                  <a:ext uri="{FF2B5EF4-FFF2-40B4-BE49-F238E27FC236}">
                    <a16:creationId xmlns:a16="http://schemas.microsoft.com/office/drawing/2014/main" id="{3FBE8FC6-F615-8490-6647-FC757D15A2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0" b="-11250"/>
                </a:stretch>
              </a:blipFill>
            </p:spPr>
            <p:txBody>
              <a:bodyPr/>
              <a:lstStyle/>
              <a:p>
                <a:r>
                  <a:rPr lang="en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0EEB5E-8C25-3BE9-25E0-D61F5C50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5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E461B80-3DC4-F27B-501D-66CCDE09A3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467750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solidFill>
                      <a:srgbClr val="40404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One value of k checking: k=0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JO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𝑮</m:t>
                          </m:r>
                        </m:e>
                        <m:sub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𝟏</m:t>
                          </m:r>
                        </m:sub>
                      </m:sSub>
                      <m:r>
                        <a:rPr lang="en-GB" sz="1800" b="1" i="1">
                          <a:effectLst/>
                          <a:latin typeface="Cambria Math" panose="02040503050406030204" pitchFamily="18" charset="0"/>
                          <a:ea typeface="Plotter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JO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Times New Roman" panose="02020603050405020304" pitchFamily="18" charset="0"/>
                            </a:rPr>
                            <m:t>𝒂</m:t>
                          </m:r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Times New Roman" panose="02020603050405020304" pitchFamily="18" charset="0"/>
                            </a:rPr>
                            <m:t>×(</m:t>
                          </m:r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Times New Roman" panose="02020603050405020304" pitchFamily="18" charset="0"/>
                            </a:rPr>
                            <m:t>𝒃</m:t>
                          </m:r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Times New Roman" panose="02020603050405020304" pitchFamily="18" charset="0"/>
                            </a:rPr>
                            <m:t>𝑲</m:t>
                          </m:r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Times New Roman" panose="02020603050405020304" pitchFamily="18" charset="0"/>
                            </a:rPr>
                            <m:t>)−(</m:t>
                          </m:r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𝒄</m:t>
                          </m:r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+</m:t>
                          </m:r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𝒆𝑲</m:t>
                          </m:r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)</m:t>
                          </m:r>
                        </m:num>
                        <m:den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Times New Roman" panose="02020603050405020304" pitchFamily="18" charset="0"/>
                            </a:rPr>
                            <m:t>𝒂</m:t>
                          </m:r>
                        </m:den>
                      </m:f>
                      <m:r>
                        <a:rPr lang="en-US" sz="18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J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800" dirty="0"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𝑎𝑏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𝑐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en-JO" sz="1800" dirty="0">
                  <a:effectLst/>
                  <a:latin typeface="Segoe UI" panose="020B0502040204020203" pitchFamily="34" charset="0"/>
                  <a:ea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JO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𝑮</m:t>
                          </m:r>
                        </m:e>
                        <m:sub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𝟐</m:t>
                          </m:r>
                        </m:sub>
                      </m:sSub>
                      <m:r>
                        <a:rPr lang="en-GB" sz="1800" b="1" i="1">
                          <a:effectLst/>
                          <a:latin typeface="Cambria Math" panose="02040503050406030204" pitchFamily="18" charset="0"/>
                          <a:ea typeface="Plotter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J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J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×(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𝒆𝑲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×(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𝒇𝑲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J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18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J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JO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𝒂𝒃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𝒂𝒅</m:t>
                          </m:r>
                        </m:num>
                        <m:den>
                          <m:f>
                            <m:fPr>
                              <m:ctrlPr>
                                <a:rPr lang="en-JO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𝒂𝒃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800" dirty="0"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𝒂𝒃</m:t>
                      </m:r>
                      <m:r>
                        <a:rPr lang="en-GB" sz="1800" b="1" i="1" smtClean="0"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−</m:t>
                      </m:r>
                      <m:r>
                        <a:rPr lang="en-GB" sz="1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𝒄</m:t>
                      </m:r>
                      <m:r>
                        <a:rPr lang="en-GB" sz="1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Plotter"/>
                          <a:cs typeface="Plotter"/>
                        </a:rPr>
                        <m:t>&gt;</m:t>
                      </m:r>
                      <m:f>
                        <m:fPr>
                          <m:ctrlPr>
                            <a:rPr lang="en-JO" b="1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JO" b="1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GB" sz="1800" b="1" i="1">
                                  <a:effectLst/>
                                  <a:latin typeface="Cambria Math" panose="02040503050406030204" pitchFamily="18" charset="0"/>
                                  <a:ea typeface="Plotter"/>
                                  <a:cs typeface="Plotter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𝒅</m:t>
                          </m:r>
                        </m:num>
                        <m:den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Plotter"/>
                              <a:cs typeface="Plotter"/>
                            </a:rPr>
                            <m:t>𝒄</m:t>
                          </m:r>
                        </m:den>
                      </m:f>
                    </m:oMath>
                  </m:oMathPara>
                </a14:m>
                <a:endParaRPr lang="en-US" sz="1800" b="1" dirty="0"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𝑏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𝑐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𝑑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𝑒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&gt;0</m:t>
                    </m:r>
                  </m:oMath>
                </a14:m>
                <a:endParaRPr lang="en-JO" sz="1800" dirty="0">
                  <a:effectLst/>
                  <a:latin typeface="Segoe UI" panose="020B0502040204020203" pitchFamily="34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1800" dirty="0"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J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JO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E461B80-3DC4-F27B-501D-66CCDE09A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4677504"/>
              </a:xfrm>
              <a:blipFill>
                <a:blip r:embed="rId2"/>
                <a:stretch>
                  <a:fillRect l="-115" t="-4065"/>
                </a:stretch>
              </a:blipFill>
            </p:spPr>
            <p:txBody>
              <a:bodyPr/>
              <a:lstStyle/>
              <a:p>
                <a:r>
                  <a:rPr lang="en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7">
            <a:extLst>
              <a:ext uri="{FF2B5EF4-FFF2-40B4-BE49-F238E27FC236}">
                <a16:creationId xmlns:a16="http://schemas.microsoft.com/office/drawing/2014/main" id="{97C27A58-088B-1D9C-C7CE-BE50A96E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No sign change and necessary conditions:</a:t>
            </a:r>
            <a:endParaRPr lang="en-JO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4E6D2C-0047-608B-EB17-FC0D11E9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2AFA25-07FB-7BE7-5127-46CF31556035}"/>
              </a:ext>
            </a:extLst>
          </p:cNvPr>
          <p:cNvSpPr/>
          <p:nvPr/>
        </p:nvSpPr>
        <p:spPr>
          <a:xfrm>
            <a:off x="5251622" y="4584357"/>
            <a:ext cx="1643448" cy="84025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13775748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{9789AFCD-D4B9-8643-A1D7-E44A9BB1FD37}tf10001123</Template>
  <TotalTime>601</TotalTime>
  <Words>893</Words>
  <Application>Microsoft Macintosh PowerPoint</Application>
  <PresentationFormat>Widescreen</PresentationFormat>
  <Paragraphs>180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Cambria Math</vt:lpstr>
      <vt:lpstr>Gill Sans MT</vt:lpstr>
      <vt:lpstr>Plotter</vt:lpstr>
      <vt:lpstr>Segoe UI</vt:lpstr>
      <vt:lpstr>Times New Roman</vt:lpstr>
      <vt:lpstr>Trebuchet MS</vt:lpstr>
      <vt:lpstr>Wingdings 2</vt:lpstr>
      <vt:lpstr>Dividend</vt:lpstr>
      <vt:lpstr>Fourth order stable system generation with one value of K to yield a marginally stable.</vt:lpstr>
      <vt:lpstr>The desired system  root locus</vt:lpstr>
      <vt:lpstr>The desired system  root locus</vt:lpstr>
      <vt:lpstr>1. N-m=2  2. crossing jw-axis  3. Starting and ending at L.H.S  in the general case </vt:lpstr>
      <vt:lpstr>Routh stability </vt:lpstr>
      <vt:lpstr>Row of zero</vt:lpstr>
      <vt:lpstr>K^2-K_cr K+〖K_cr〗^2</vt:lpstr>
      <vt:lpstr>G_2×G_1=G_1×(c+eK)-a×(d+fK)≥0</vt:lpstr>
      <vt:lpstr>No sign change and necessary conditions:</vt:lpstr>
      <vt:lpstr>Row of zero</vt:lpstr>
      <vt:lpstr>Set of equations 1/3</vt:lpstr>
      <vt:lpstr>PowerPoint Presentation</vt:lpstr>
      <vt:lpstr>Set of equations 2/3</vt:lpstr>
      <vt:lpstr>ab-c&gt;(a^2 d)/c</vt:lpstr>
      <vt:lpstr>c+eb-2c e/a-af&lt;0</vt:lpstr>
      <vt:lpstr>Set of equations 3/3</vt:lpstr>
      <vt:lpstr>Results 1/2</vt:lpstr>
      <vt:lpstr>Results 2/2</vt:lpstr>
      <vt:lpstr>Solution:</vt:lpstr>
      <vt:lpstr>Thanks for letting us explore our limits and know our abilities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level meter using strain gauge sensor</dc:title>
  <dc:creator>Sa'Ed Zahi Mustafa Al Shalabi</dc:creator>
  <cp:lastModifiedBy>Zuhour Ala'Eddin Basheer Alsaqqa</cp:lastModifiedBy>
  <cp:revision>18</cp:revision>
  <dcterms:created xsi:type="dcterms:W3CDTF">2022-06-04T17:48:20Z</dcterms:created>
  <dcterms:modified xsi:type="dcterms:W3CDTF">2023-05-30T07:25:28Z</dcterms:modified>
</cp:coreProperties>
</file>