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6fb3a63d4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e6fb3a63d4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e6fb3a63d4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e6fb3a63d4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2e6fb3a63d4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e6fb3a63d4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hyperlink" Target="http://drive.google.com/file/d/109zvtyBPp5jhLNTxnOUa8HLEf897_Sxy/view" TargetMode="External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11" Type="http://schemas.openxmlformats.org/officeDocument/2006/relationships/image" Target="../media/image2.png"/><Relationship Id="rId10" Type="http://schemas.openxmlformats.org/officeDocument/2006/relationships/image" Target="../media/image5.png"/><Relationship Id="rId9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23.pn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4.png"/><Relationship Id="rId6" Type="http://schemas.openxmlformats.org/officeDocument/2006/relationships/image" Target="../media/image19.png"/><Relationship Id="rId7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5.jpg"/><Relationship Id="rId5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127125" y="1563100"/>
            <a:ext cx="984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i="1" lang="es-ES">
                <a:latin typeface="Arial"/>
                <a:ea typeface="Arial"/>
                <a:cs typeface="Arial"/>
                <a:sym typeface="Arial"/>
              </a:rPr>
              <a:t>ZUIDUI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756"/>
              <a:buFont typeface="Arial"/>
              <a:buNone/>
            </a:pPr>
            <a:r>
              <a:rPr i="1" lang="es-ES" sz="4111">
                <a:latin typeface="Arial"/>
                <a:ea typeface="Arial"/>
                <a:cs typeface="Arial"/>
                <a:sym typeface="Arial"/>
              </a:rPr>
              <a:t>Implementación de una aplicación completa</a:t>
            </a:r>
            <a:endParaRPr i="1" sz="411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756"/>
              <a:buFont typeface="Arial"/>
              <a:buNone/>
            </a:pPr>
            <a:r>
              <a:rPr i="1" lang="es-ES" sz="4111">
                <a:latin typeface="Arial"/>
                <a:ea typeface="Arial"/>
                <a:cs typeface="Arial"/>
                <a:sym typeface="Arial"/>
              </a:rPr>
              <a:t>con las técnicas y tecnologías del máster</a:t>
            </a:r>
            <a:r>
              <a:rPr i="1" lang="es-E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524000" y="4260908"/>
            <a:ext cx="91440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es-ES" sz="2600">
                <a:latin typeface="Arial"/>
                <a:ea typeface="Arial"/>
                <a:cs typeface="Arial"/>
                <a:sym typeface="Arial"/>
              </a:rPr>
              <a:t>Trabajo Final del </a:t>
            </a:r>
            <a:r>
              <a:rPr b="1" lang="es-ES" sz="2600">
                <a:latin typeface="Arial"/>
                <a:ea typeface="Arial"/>
                <a:cs typeface="Arial"/>
                <a:sym typeface="Arial"/>
              </a:rPr>
              <a:t>Máster en Cloud Apps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es-ES" sz="2600">
                <a:latin typeface="Arial"/>
                <a:ea typeface="Arial"/>
                <a:cs typeface="Arial"/>
                <a:sym typeface="Arial"/>
              </a:rPr>
              <a:t>Desarrollo y despliegue de aplicaciones en la nube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674158" y="5480104"/>
            <a:ext cx="108438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rPr b="0" i="0" lang="es-ES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Manuel Lorente Almán</a:t>
            </a:r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rPr lang="es-ES" sz="2400">
                <a:solidFill>
                  <a:srgbClr val="888888"/>
                </a:solidFill>
              </a:rPr>
              <a:t>Juan Ángel Garrido Lupiañez</a:t>
            </a:r>
            <a:endParaRPr sz="2400">
              <a:solidFill>
                <a:srgbClr val="888888"/>
              </a:solidFill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674157" y="6243637"/>
            <a:ext cx="108438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</a:pPr>
            <a:r>
              <a:rPr lang="es-ES" sz="1600">
                <a:solidFill>
                  <a:srgbClr val="888888"/>
                </a:solidFill>
              </a:rPr>
              <a:t>21 de junio de 2024</a:t>
            </a:r>
            <a:endParaRPr/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0" y="0"/>
            <a:ext cx="2286000" cy="1440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75" y="167034"/>
            <a:ext cx="2286001" cy="8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>
            <p:ph type="title"/>
          </p:nvPr>
        </p:nvSpPr>
        <p:spPr>
          <a:xfrm>
            <a:off x="237067" y="1"/>
            <a:ext cx="105156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s-ES" sz="4800">
                <a:latin typeface="Arial"/>
                <a:ea typeface="Arial"/>
                <a:cs typeface="Arial"/>
                <a:sym typeface="Arial"/>
              </a:rPr>
              <a:t>Demostración práctica</a:t>
            </a:r>
            <a:endParaRPr/>
          </a:p>
        </p:txBody>
      </p:sp>
      <p:sp>
        <p:nvSpPr>
          <p:cNvPr id="216" name="Google Shape;21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5959475" y="1080001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0" y="0"/>
            <a:ext cx="2286000" cy="144018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2"/>
          <p:cNvSpPr txBox="1"/>
          <p:nvPr>
            <p:ph idx="11" type="ftr"/>
          </p:nvPr>
        </p:nvSpPr>
        <p:spPr>
          <a:xfrm>
            <a:off x="4041600" y="6442913"/>
            <a:ext cx="41088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latin typeface="Arial"/>
                <a:ea typeface="Arial"/>
                <a:cs typeface="Arial"/>
                <a:sym typeface="Arial"/>
              </a:rPr>
              <a:t>Trabajo Final de Máster - Manuel Lorente / Juan Ángel Garrido</a:t>
            </a:r>
            <a:endParaRPr/>
          </a:p>
        </p:txBody>
      </p:sp>
      <p:pic>
        <p:nvPicPr>
          <p:cNvPr id="220" name="Google Shape;2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075" y="3193813"/>
            <a:ext cx="14859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2" title="demo.webm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58488" y="1365042"/>
            <a:ext cx="6275026" cy="4706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type="title"/>
          </p:nvPr>
        </p:nvSpPr>
        <p:spPr>
          <a:xfrm>
            <a:off x="237067" y="1"/>
            <a:ext cx="105156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s-ES" sz="4800">
                <a:latin typeface="Arial"/>
                <a:ea typeface="Arial"/>
                <a:cs typeface="Arial"/>
                <a:sym typeface="Arial"/>
              </a:rPr>
              <a:t>Conclusiones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237075" y="1080000"/>
            <a:ext cx="8635500" cy="3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Lecciones aprendidas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Complejidad del desarrollo con microservicios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 no justificada para pequeños equipos o primeras etapas de un producto.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CI/CD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 como valor fundamental para equipos 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distribuidos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 y asíncronos.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Tecnologías emergentes como </a:t>
            </a: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FastAPI y GraphQL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Cultura DevOps y IaC 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como vehículo en automatización de despliegue. No solo en la industria del software.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4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s-ES" sz="2200">
                <a:latin typeface="Arial"/>
                <a:ea typeface="Arial"/>
                <a:cs typeface="Arial"/>
                <a:sym typeface="Arial"/>
              </a:rPr>
              <a:t>					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88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30" name="Google Shape;230;p23"/>
          <p:cNvSpPr txBox="1"/>
          <p:nvPr/>
        </p:nvSpPr>
        <p:spPr>
          <a:xfrm>
            <a:off x="237075" y="4153025"/>
            <a:ext cx="8563500" cy="22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dk1"/>
                </a:solidFill>
              </a:rPr>
              <a:t>… y posibles mejoras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s-ES" sz="1800"/>
              <a:t>Contract testing y patrón de Sagas para manejo de transacciones.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-ES" sz="1800"/>
              <a:t>Mejorar </a:t>
            </a:r>
            <a:r>
              <a:rPr lang="es-ES" sz="1800"/>
              <a:t>pirámide de pruebas con herramientas como</a:t>
            </a:r>
            <a:r>
              <a:rPr lang="es-ES" sz="1800"/>
              <a:t> Artillery.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-ES" sz="1800"/>
              <a:t>Incluir SonarQube en el flujo de CI.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-ES" sz="1800"/>
              <a:t>Escalado eficiente de nodos con Karpenter.</a:t>
            </a:r>
            <a:endParaRPr sz="1800"/>
          </a:p>
        </p:txBody>
      </p:sp>
      <p:pic>
        <p:nvPicPr>
          <p:cNvPr id="231" name="Google Shape;2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2678" y="1523553"/>
            <a:ext cx="3236426" cy="4749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0" y="0"/>
            <a:ext cx="2286000" cy="144018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3"/>
          <p:cNvSpPr txBox="1"/>
          <p:nvPr>
            <p:ph idx="11" type="ftr"/>
          </p:nvPr>
        </p:nvSpPr>
        <p:spPr>
          <a:xfrm>
            <a:off x="4041600" y="6442913"/>
            <a:ext cx="41088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latin typeface="Arial"/>
                <a:ea typeface="Arial"/>
                <a:cs typeface="Arial"/>
                <a:sym typeface="Arial"/>
              </a:rPr>
              <a:t>Trabajo Final de Máster - Manuel Lorente / Juan Ángel Garrido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type="ctrTitle"/>
          </p:nvPr>
        </p:nvSpPr>
        <p:spPr>
          <a:xfrm>
            <a:off x="1524000" y="1122363"/>
            <a:ext cx="9144000" cy="19859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s-ES" sz="6600">
                <a:latin typeface="Arial"/>
                <a:ea typeface="Arial"/>
                <a:cs typeface="Arial"/>
                <a:sym typeface="Arial"/>
              </a:rPr>
              <a:t>Gracias por la atención</a:t>
            </a:r>
            <a:endParaRPr i="1" sz="6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1732" y="2580901"/>
            <a:ext cx="3928533" cy="3928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0" y="0"/>
            <a:ext cx="2286000" cy="1440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75" y="167034"/>
            <a:ext cx="2286001" cy="88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4"/>
          <p:cNvSpPr txBox="1"/>
          <p:nvPr>
            <p:ph idx="11" type="ftr"/>
          </p:nvPr>
        </p:nvSpPr>
        <p:spPr>
          <a:xfrm>
            <a:off x="4041600" y="6442913"/>
            <a:ext cx="41088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latin typeface="Arial"/>
                <a:ea typeface="Arial"/>
                <a:cs typeface="Arial"/>
                <a:sym typeface="Arial"/>
              </a:rPr>
              <a:t>Trabajo Final de Máster - Manuel Lorente / Juan Ángel Garrido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237067" y="1"/>
            <a:ext cx="105156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s-ES" sz="4800">
                <a:latin typeface="Arial"/>
                <a:ea typeface="Arial"/>
                <a:cs typeface="Arial"/>
                <a:sym typeface="Arial"/>
              </a:rPr>
              <a:t>Objetivo y motivación</a:t>
            </a:r>
            <a:endParaRPr/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0" y="1308100"/>
            <a:ext cx="8913300" cy="19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Arial"/>
                <a:ea typeface="Arial"/>
                <a:cs typeface="Arial"/>
                <a:sym typeface="Arial"/>
              </a:rPr>
              <a:t>En los próximos 20 minutos verán el </a:t>
            </a:r>
            <a:r>
              <a:rPr lang="es-ES" sz="2000">
                <a:latin typeface="Arial"/>
                <a:ea typeface="Arial"/>
                <a:cs typeface="Arial"/>
                <a:sym typeface="Arial"/>
              </a:rPr>
              <a:t>desarrollo</a:t>
            </a:r>
            <a:r>
              <a:rPr lang="es-ES" sz="2000">
                <a:latin typeface="Arial"/>
                <a:ea typeface="Arial"/>
                <a:cs typeface="Arial"/>
                <a:sym typeface="Arial"/>
              </a:rPr>
              <a:t> de una aplicación basada en microservicios siguiendo las tecnologías y metodologías aprendidas en el máster.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>
                <a:latin typeface="Arial"/>
                <a:ea typeface="Arial"/>
                <a:cs typeface="Arial"/>
                <a:sym typeface="Arial"/>
              </a:rPr>
              <a:t>Durante la presentación se verán reflejados gran parte de los conceptos impartidos en el máster: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4041600" y="6442913"/>
            <a:ext cx="41088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latin typeface="Arial"/>
                <a:ea typeface="Arial"/>
                <a:cs typeface="Arial"/>
                <a:sym typeface="Arial"/>
              </a:rPr>
              <a:t>Trabajo Final de Máster - Manuel Lorente / Juan Ángel Garrido</a:t>
            </a:r>
            <a:endParaRPr/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04" name="Google Shape;1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0" y="0"/>
            <a:ext cx="2286000" cy="14401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Google Shape;105;p14"/>
          <p:cNvGrpSpPr/>
          <p:nvPr/>
        </p:nvGrpSpPr>
        <p:grpSpPr>
          <a:xfrm>
            <a:off x="8913300" y="1269425"/>
            <a:ext cx="3191713" cy="1583800"/>
            <a:chOff x="8913300" y="1269425"/>
            <a:chExt cx="3191713" cy="1583800"/>
          </a:xfrm>
        </p:grpSpPr>
        <p:pic>
          <p:nvPicPr>
            <p:cNvPr id="106" name="Google Shape;106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13300" y="1523125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993288" y="1269425"/>
              <a:ext cx="2111725" cy="1583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14"/>
          <p:cNvGrpSpPr/>
          <p:nvPr/>
        </p:nvGrpSpPr>
        <p:grpSpPr>
          <a:xfrm>
            <a:off x="9040950" y="3878213"/>
            <a:ext cx="3063925" cy="1440200"/>
            <a:chOff x="9040950" y="3878213"/>
            <a:chExt cx="3063925" cy="1440200"/>
          </a:xfrm>
        </p:grpSpPr>
        <p:pic>
          <p:nvPicPr>
            <p:cNvPr id="109" name="Google Shape;109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040950" y="3990239"/>
              <a:ext cx="2402324" cy="1229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0664675" y="3878213"/>
              <a:ext cx="1440199" cy="1440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" name="Google Shape;111;p14"/>
          <p:cNvGrpSpPr/>
          <p:nvPr/>
        </p:nvGrpSpPr>
        <p:grpSpPr>
          <a:xfrm>
            <a:off x="9155167" y="2756688"/>
            <a:ext cx="2949708" cy="1120349"/>
            <a:chOff x="9155167" y="2756688"/>
            <a:chExt cx="2949708" cy="1120349"/>
          </a:xfrm>
        </p:grpSpPr>
        <p:pic>
          <p:nvPicPr>
            <p:cNvPr id="112" name="Google Shape;112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184875" y="2797036"/>
              <a:ext cx="192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155167" y="2756688"/>
              <a:ext cx="1029708" cy="10800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" name="Google Shape;114;p14"/>
          <p:cNvGrpSpPr/>
          <p:nvPr/>
        </p:nvGrpSpPr>
        <p:grpSpPr>
          <a:xfrm>
            <a:off x="9091622" y="5127250"/>
            <a:ext cx="2743750" cy="1533625"/>
            <a:chOff x="9091622" y="5127250"/>
            <a:chExt cx="2743750" cy="1533625"/>
          </a:xfrm>
        </p:grpSpPr>
        <p:pic>
          <p:nvPicPr>
            <p:cNvPr id="115" name="Google Shape;115;p14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9091622" y="5153200"/>
              <a:ext cx="1514655" cy="1507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10606272" y="5127250"/>
              <a:ext cx="1229100" cy="1229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0" y="3042650"/>
            <a:ext cx="8913300" cy="10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Arquitectura basada en eventos: RabbitMQ.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Comunicación eficiente y moderna: GraphQL.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/>
          <p:cNvSpPr txBox="1"/>
          <p:nvPr>
            <p:ph idx="1" type="body"/>
          </p:nvPr>
        </p:nvSpPr>
        <p:spPr>
          <a:xfrm>
            <a:off x="0" y="5127250"/>
            <a:ext cx="8913300" cy="13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Despliegue en AWS: Amazon EKS para el cluster de Kubernetes y DockerHub para la gestión de registro de imágenes.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Automatización del ciclo de vida del sistema: IaC con CloudFormation para automatizar el despliegue de recursos.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/>
          <p:cNvSpPr txBox="1"/>
          <p:nvPr>
            <p:ph idx="1" type="body"/>
          </p:nvPr>
        </p:nvSpPr>
        <p:spPr>
          <a:xfrm>
            <a:off x="0" y="3702225"/>
            <a:ext cx="8913300" cy="15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Buenas prácticas en el desarrollo de software: contenedores de desarrollo, arquitectura de capas, y desarrollo basado en el dominio. GitHub flow.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Automatización del ciclo de vida de la aplicación: GitHub Actions para integración y entrega continua. GitOps con ArgoCD para despliegue continuo.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237067" y="1"/>
            <a:ext cx="105156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s-ES" sz="4800">
                <a:latin typeface="Arial"/>
                <a:ea typeface="Arial"/>
                <a:cs typeface="Arial"/>
                <a:sym typeface="Arial"/>
              </a:rPr>
              <a:t>Contexto del proyecto</a:t>
            </a:r>
            <a:endParaRPr/>
          </a:p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237075" y="1013450"/>
            <a:ext cx="84999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Repositorios y estructura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El proyecto se ha creado como una organización en GitHub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 con diferentes repositorios.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28" name="Google Shape;12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0" y="0"/>
            <a:ext cx="2286000" cy="144018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>
            <p:ph idx="11" type="ftr"/>
          </p:nvPr>
        </p:nvSpPr>
        <p:spPr>
          <a:xfrm>
            <a:off x="4041600" y="6442913"/>
            <a:ext cx="41088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latin typeface="Arial"/>
                <a:ea typeface="Arial"/>
                <a:cs typeface="Arial"/>
                <a:sym typeface="Arial"/>
              </a:rPr>
              <a:t>Trabajo Final de Máster - Manuel Lorente / Juan Ángel Garrido</a:t>
            </a:r>
            <a:endParaRPr/>
          </a:p>
        </p:txBody>
      </p:sp>
      <p:pic>
        <p:nvPicPr>
          <p:cNvPr id="130" name="Google Shape;130;p15"/>
          <p:cNvPicPr preferRelativeResize="0"/>
          <p:nvPr/>
        </p:nvPicPr>
        <p:blipFill rotWithShape="1">
          <a:blip r:embed="rId4">
            <a:alphaModFix/>
          </a:blip>
          <a:srcRect b="0" l="0" r="30915" t="0"/>
          <a:stretch/>
        </p:blipFill>
        <p:spPr>
          <a:xfrm>
            <a:off x="8736975" y="1314687"/>
            <a:ext cx="3348185" cy="480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5"/>
          <p:cNvPicPr preferRelativeResize="0"/>
          <p:nvPr/>
        </p:nvPicPr>
        <p:blipFill rotWithShape="1">
          <a:blip r:embed="rId5">
            <a:alphaModFix/>
          </a:blip>
          <a:srcRect b="3439" l="13540" r="-13540" t="-3440"/>
          <a:stretch/>
        </p:blipFill>
        <p:spPr>
          <a:xfrm>
            <a:off x="7962800" y="162175"/>
            <a:ext cx="2286000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 txBox="1"/>
          <p:nvPr>
            <p:ph idx="1" type="body"/>
          </p:nvPr>
        </p:nvSpPr>
        <p:spPr>
          <a:xfrm>
            <a:off x="322550" y="2129350"/>
            <a:ext cx="8499900" cy="4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frontend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 - Servidor Nginx que sirve los archivos estáticos y el código JavaScript que actúa de cliente REST.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15900" lvl="0" marL="228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resources 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- Manifiesto con recursos comunes como RabbitMQ o PgAdmin.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15900" lvl="0" marL="228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api-gateway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 - Servicio FastAPI para orquestar peticiones del cliente y pasarela REST-GraphQL.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15900" lvl="0" marL="228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team-service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 - Servicio FastAPI que permite la creación de equipos y jugadores en la aplicación.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15900" lvl="0" marL="228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rating-service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 - Servicio FastAPI para la puntuación de los diferentes jugadores de la aplicación.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15900" lvl="0" marL="228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infrastructure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 - Manifiestos de Kubernetes para despliegue y recursos de IaC.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15900" lvl="0" marL="228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doc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 - Memoria del proyecto y esta presentación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4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s-ES" sz="2200">
                <a:latin typeface="Arial"/>
                <a:ea typeface="Arial"/>
                <a:cs typeface="Arial"/>
                <a:sym typeface="Arial"/>
              </a:rPr>
              <a:t>					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88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type="title"/>
          </p:nvPr>
        </p:nvSpPr>
        <p:spPr>
          <a:xfrm>
            <a:off x="237067" y="1"/>
            <a:ext cx="105156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s-ES" sz="4800">
                <a:latin typeface="Arial"/>
                <a:ea typeface="Arial"/>
                <a:cs typeface="Arial"/>
                <a:sym typeface="Arial"/>
              </a:rPr>
              <a:t>Arquitectura de la aplicación</a:t>
            </a:r>
            <a:endParaRPr/>
          </a:p>
        </p:txBody>
      </p:sp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0" name="Google Shape;140;p16"/>
          <p:cNvSpPr txBox="1"/>
          <p:nvPr>
            <p:ph idx="1" type="body"/>
          </p:nvPr>
        </p:nvSpPr>
        <p:spPr>
          <a:xfrm>
            <a:off x="237067" y="1080001"/>
            <a:ext cx="11718000" cy="5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0" lvl="4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es-ES" sz="2600"/>
              <a:t>					</a:t>
            </a:r>
            <a:endParaRPr sz="2600"/>
          </a:p>
        </p:txBody>
      </p:sp>
      <p:pic>
        <p:nvPicPr>
          <p:cNvPr id="141" name="Google Shape;14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0" y="0"/>
            <a:ext cx="2286000" cy="144018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 txBox="1"/>
          <p:nvPr>
            <p:ph idx="11" type="ftr"/>
          </p:nvPr>
        </p:nvSpPr>
        <p:spPr>
          <a:xfrm>
            <a:off x="4041600" y="6442913"/>
            <a:ext cx="41088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latin typeface="Arial"/>
                <a:ea typeface="Arial"/>
                <a:cs typeface="Arial"/>
                <a:sym typeface="Arial"/>
              </a:rPr>
              <a:t>Trabajo Final de Máster - Manuel Lorente / Juan Ángel Garrido</a:t>
            </a:r>
            <a:endParaRPr/>
          </a:p>
        </p:txBody>
      </p:sp>
      <p:pic>
        <p:nvPicPr>
          <p:cNvPr id="143" name="Google Shape;14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263" y="1266114"/>
            <a:ext cx="10132974" cy="43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0100" y="5556250"/>
            <a:ext cx="45720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237067" y="1"/>
            <a:ext cx="105156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s-ES" sz="4800">
                <a:latin typeface="Arial"/>
                <a:ea typeface="Arial"/>
                <a:cs typeface="Arial"/>
                <a:sym typeface="Arial"/>
              </a:rPr>
              <a:t>Caso de uso</a:t>
            </a:r>
            <a:endParaRPr/>
          </a:p>
        </p:txBody>
      </p:sp>
      <p:sp>
        <p:nvSpPr>
          <p:cNvPr id="151" name="Google Shape;151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237067" y="1080001"/>
            <a:ext cx="11718000" cy="5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0" lvl="4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es-ES" sz="2600"/>
              <a:t>					</a:t>
            </a:r>
            <a:endParaRPr sz="2600"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0" y="0"/>
            <a:ext cx="2286000" cy="144018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/>
          <p:nvPr>
            <p:ph idx="11" type="ftr"/>
          </p:nvPr>
        </p:nvSpPr>
        <p:spPr>
          <a:xfrm>
            <a:off x="4041600" y="6442913"/>
            <a:ext cx="41088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latin typeface="Arial"/>
                <a:ea typeface="Arial"/>
                <a:cs typeface="Arial"/>
                <a:sym typeface="Arial"/>
              </a:rPr>
              <a:t>Trabajo Final de Máster - Manuel Lorente / Juan Ángel Garrido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5488" y="915638"/>
            <a:ext cx="7261175" cy="56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237067" y="1"/>
            <a:ext cx="105156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s-ES" sz="4800">
                <a:latin typeface="Arial"/>
                <a:ea typeface="Arial"/>
                <a:cs typeface="Arial"/>
                <a:sym typeface="Arial"/>
              </a:rPr>
              <a:t>CI/CD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237075" y="1080000"/>
            <a:ext cx="7537500" cy="25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Preproducción o PRE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Despliegue cuando se empujen cambios a una rama de desarrollo: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Validación del formato del código.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Construcción de la imagen.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Ejecución de pruebas automáticas.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Generación en registro de PRE de versión release-candidate y latest para pruebas.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0" y="0"/>
            <a:ext cx="2286000" cy="144018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 txBox="1"/>
          <p:nvPr>
            <p:ph idx="11" type="ftr"/>
          </p:nvPr>
        </p:nvSpPr>
        <p:spPr>
          <a:xfrm>
            <a:off x="4194000" y="6595313"/>
            <a:ext cx="41088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latin typeface="Arial"/>
                <a:ea typeface="Arial"/>
                <a:cs typeface="Arial"/>
                <a:sym typeface="Arial"/>
              </a:rPr>
              <a:t>Trabajo Final de Máster - Manuel Lorente / Juan Ángel Garrido</a:t>
            </a:r>
            <a:endParaRPr/>
          </a:p>
        </p:txBody>
      </p:sp>
      <p:grpSp>
        <p:nvGrpSpPr>
          <p:cNvPr id="166" name="Google Shape;166;p18"/>
          <p:cNvGrpSpPr/>
          <p:nvPr/>
        </p:nvGrpSpPr>
        <p:grpSpPr>
          <a:xfrm>
            <a:off x="7755825" y="4727563"/>
            <a:ext cx="3597963" cy="1628788"/>
            <a:chOff x="7755825" y="4727563"/>
            <a:chExt cx="3597963" cy="1628788"/>
          </a:xfrm>
        </p:grpSpPr>
        <p:pic>
          <p:nvPicPr>
            <p:cNvPr id="167" name="Google Shape;167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705963" y="4727563"/>
              <a:ext cx="1647825" cy="130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755825" y="4727575"/>
              <a:ext cx="1543050" cy="1628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" name="Google Shape;169;p18"/>
          <p:cNvGrpSpPr/>
          <p:nvPr/>
        </p:nvGrpSpPr>
        <p:grpSpPr>
          <a:xfrm>
            <a:off x="7755825" y="1325100"/>
            <a:ext cx="3775026" cy="2933950"/>
            <a:chOff x="7755825" y="1325100"/>
            <a:chExt cx="3775026" cy="2933950"/>
          </a:xfrm>
        </p:grpSpPr>
        <p:pic>
          <p:nvPicPr>
            <p:cNvPr id="170" name="Google Shape;170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755825" y="1325100"/>
              <a:ext cx="1695450" cy="2190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9531475" y="1325101"/>
              <a:ext cx="1999375" cy="29339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237075" y="3837650"/>
            <a:ext cx="7537500" cy="25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Producción o PRO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Cuando se valida en PRE y se aprueba una pull request hacia la rama principal: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Ejecución de pruebas de integración.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Generación de dos imágenes: última versión validada en PRE y latest para producción.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Generación de release en GitHub asociada a esa versión.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4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s-ES">
                <a:latin typeface="Arial"/>
                <a:ea typeface="Arial"/>
                <a:cs typeface="Arial"/>
                <a:sym typeface="Arial"/>
              </a:rPr>
              <a:t>					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88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237067" y="1"/>
            <a:ext cx="105156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s-ES" sz="4800">
                <a:latin typeface="Arial"/>
                <a:ea typeface="Arial"/>
                <a:cs typeface="Arial"/>
                <a:sym typeface="Arial"/>
              </a:rPr>
              <a:t>Arquitectura del sistema</a:t>
            </a:r>
            <a:endParaRPr/>
          </a:p>
        </p:txBody>
      </p:sp>
      <p:sp>
        <p:nvSpPr>
          <p:cNvPr id="179" name="Google Shape;1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5959475" y="1080001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0" y="0"/>
            <a:ext cx="2286000" cy="144018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 txBox="1"/>
          <p:nvPr>
            <p:ph idx="11" type="ftr"/>
          </p:nvPr>
        </p:nvSpPr>
        <p:spPr>
          <a:xfrm>
            <a:off x="4041600" y="6442913"/>
            <a:ext cx="41088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latin typeface="Arial"/>
                <a:ea typeface="Arial"/>
                <a:cs typeface="Arial"/>
                <a:sym typeface="Arial"/>
              </a:rPr>
              <a:t>Trabajo Final de Máster - Manuel Lorente / Juan Ángel Garrido</a:t>
            </a:r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3775" y="1288050"/>
            <a:ext cx="9004460" cy="50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237067" y="1"/>
            <a:ext cx="105156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s-ES" sz="4800">
                <a:latin typeface="Arial"/>
                <a:ea typeface="Arial"/>
                <a:cs typeface="Arial"/>
                <a:sym typeface="Arial"/>
              </a:rPr>
              <a:t>GitOps</a:t>
            </a:r>
            <a:endParaRPr/>
          </a:p>
        </p:txBody>
      </p:sp>
      <p:sp>
        <p:nvSpPr>
          <p:cNvPr id="190" name="Google Shape;190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237082" y="973875"/>
            <a:ext cx="10515600" cy="55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Flujo de despliegue continuo</a:t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5959475" y="1080001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0" y="0"/>
            <a:ext cx="2286000" cy="144018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0"/>
          <p:cNvSpPr txBox="1"/>
          <p:nvPr>
            <p:ph idx="11" type="ftr"/>
          </p:nvPr>
        </p:nvSpPr>
        <p:spPr>
          <a:xfrm>
            <a:off x="4041600" y="6442913"/>
            <a:ext cx="41088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latin typeface="Arial"/>
                <a:ea typeface="Arial"/>
                <a:cs typeface="Arial"/>
                <a:sym typeface="Arial"/>
              </a:rPr>
              <a:t>Trabajo Final de Máster - Manuel Lorente / Juan Ángel Garrido</a:t>
            </a:r>
            <a:endParaRPr/>
          </a:p>
        </p:txBody>
      </p:sp>
      <p:pic>
        <p:nvPicPr>
          <p:cNvPr id="195" name="Google Shape;19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7983" y="1987500"/>
            <a:ext cx="8276029" cy="39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237067" y="1"/>
            <a:ext cx="105156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s-ES" sz="4800">
                <a:latin typeface="Arial"/>
                <a:ea typeface="Arial"/>
                <a:cs typeface="Arial"/>
                <a:sym typeface="Arial"/>
              </a:rPr>
              <a:t>GitOps</a:t>
            </a:r>
            <a:endParaRPr/>
          </a:p>
        </p:txBody>
      </p:sp>
      <p:sp>
        <p:nvSpPr>
          <p:cNvPr id="202" name="Google Shape;20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3" name="Google Shape;203;p21"/>
          <p:cNvSpPr txBox="1"/>
          <p:nvPr>
            <p:ph idx="1" type="body"/>
          </p:nvPr>
        </p:nvSpPr>
        <p:spPr>
          <a:xfrm>
            <a:off x="237075" y="973875"/>
            <a:ext cx="10515600" cy="23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Estrategias de despliegue continuo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❏"/>
            </a:pPr>
            <a:r>
              <a:rPr b="1" lang="es-ES" sz="2000">
                <a:latin typeface="Arial"/>
                <a:ea typeface="Arial"/>
                <a:cs typeface="Arial"/>
                <a:sym typeface="Arial"/>
              </a:rPr>
              <a:t>Argo CD Image Updater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5959475" y="1080001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0" y="0"/>
            <a:ext cx="2286000" cy="144018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1"/>
          <p:cNvSpPr txBox="1"/>
          <p:nvPr>
            <p:ph idx="11" type="ftr"/>
          </p:nvPr>
        </p:nvSpPr>
        <p:spPr>
          <a:xfrm>
            <a:off x="4041600" y="6442913"/>
            <a:ext cx="41088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latin typeface="Arial"/>
                <a:ea typeface="Arial"/>
                <a:cs typeface="Arial"/>
                <a:sym typeface="Arial"/>
              </a:rPr>
              <a:t>Trabajo Final de Máster - Manuel Lorente / Juan Ángel Garrido</a:t>
            </a:r>
            <a:endParaRPr/>
          </a:p>
        </p:txBody>
      </p:sp>
      <p:pic>
        <p:nvPicPr>
          <p:cNvPr id="207" name="Google Shape;2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1525" y="1440200"/>
            <a:ext cx="6174975" cy="254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2671" y="3900275"/>
            <a:ext cx="4534937" cy="254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1"/>
          <p:cNvSpPr txBox="1"/>
          <p:nvPr>
            <p:ph idx="1" type="body"/>
          </p:nvPr>
        </p:nvSpPr>
        <p:spPr>
          <a:xfrm>
            <a:off x="237075" y="4409900"/>
            <a:ext cx="56244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❏"/>
            </a:pPr>
            <a:r>
              <a:rPr b="1" lang="es-ES" sz="2000">
                <a:latin typeface="Arial"/>
                <a:ea typeface="Arial"/>
                <a:cs typeface="Arial"/>
                <a:sym typeface="Arial"/>
              </a:rPr>
              <a:t>Argo CD Rollout Canary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