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34" autoAdjust="0"/>
    <p:restoredTop sz="94713" autoAdjust="0"/>
  </p:normalViewPr>
  <p:slideViewPr>
    <p:cSldViewPr>
      <p:cViewPr varScale="1">
        <p:scale>
          <a:sx n="78" d="100"/>
          <a:sy n="78" d="100"/>
        </p:scale>
        <p:origin x="106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065-918B-4189-ADC6-2165A86C2212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AF82-649E-4D39-BAD0-4B716A91C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788B-0A51-D12C-E79B-FE130032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Nirmala UI" pitchFamily="34" charset="0"/>
                <a:cs typeface="Nirmala UI" pitchFamily="34" charset="0"/>
              </a:rPr>
              <a:t>Despite historical ties, very few Hungarian Croats</a:t>
            </a: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Around twenty-six thousand (2011 census)</a:t>
            </a: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Around fifty thousand (Croatian government)</a:t>
            </a:r>
          </a:p>
          <a:p>
            <a:r>
              <a:rPr lang="en-GB" sz="2800" dirty="0">
                <a:latin typeface="Nirmala UI" pitchFamily="34" charset="0"/>
                <a:cs typeface="Nirmala UI" pitchFamily="34" charset="0"/>
              </a:rPr>
              <a:t>Spread across Transdanubia</a:t>
            </a: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Mainly Burgenland (mostly in Austria), Baranya, and </a:t>
            </a:r>
            <a:r>
              <a:rPr lang="en-GB" sz="2400">
                <a:latin typeface="Nirmala UI" pitchFamily="34" charset="0"/>
                <a:cs typeface="Nirmala UI" pitchFamily="34" charset="0"/>
              </a:rPr>
              <a:t>Bačka </a:t>
            </a:r>
            <a:r>
              <a:rPr lang="en-GB" sz="2400" dirty="0">
                <a:latin typeface="Nirmala UI" pitchFamily="34" charset="0"/>
                <a:cs typeface="Nirmala UI" pitchFamily="34" charset="0"/>
              </a:rPr>
              <a:t>(mostly in Serbia)</a:t>
            </a:r>
          </a:p>
          <a:p>
            <a:pPr lvl="2"/>
            <a:r>
              <a:rPr lang="en-GB" sz="2000" dirty="0">
                <a:latin typeface="Nirmala UI" pitchFamily="34" charset="0"/>
                <a:cs typeface="Nirmala UI" pitchFamily="34" charset="0"/>
              </a:rPr>
              <a:t>No Croats or Croatian signs in </a:t>
            </a:r>
            <a:r>
              <a:rPr lang="en-GB" sz="2000" dirty="0" err="1">
                <a:latin typeface="Nirmala UI" pitchFamily="34" charset="0"/>
                <a:cs typeface="Nirmala UI" pitchFamily="34" charset="0"/>
              </a:rPr>
              <a:t>Pécs</a:t>
            </a:r>
            <a:r>
              <a:rPr lang="en-GB" sz="2000" dirty="0">
                <a:latin typeface="Nirmala UI" pitchFamily="34" charset="0"/>
                <a:cs typeface="Nirmala UI" pitchFamily="34" charset="0"/>
              </a:rPr>
              <a:t> (capital of Baranya)…</a:t>
            </a:r>
          </a:p>
          <a:p>
            <a:r>
              <a:rPr lang="en-GB" sz="2800" dirty="0">
                <a:latin typeface="Nirmala UI" pitchFamily="34" charset="0"/>
                <a:cs typeface="Nirmala UI" pitchFamily="34" charset="0"/>
              </a:rPr>
              <a:t>Subdivided into groups based on settlement patterns and cultural differences</a:t>
            </a: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Some significant groups include the </a:t>
            </a:r>
            <a:r>
              <a:rPr lang="en-GB" sz="2400" dirty="0" err="1">
                <a:latin typeface="Nirmala UI" pitchFamily="34" charset="0"/>
                <a:cs typeface="Nirmala UI" pitchFamily="34" charset="0"/>
              </a:rPr>
              <a:t>Bunjevci</a:t>
            </a:r>
            <a:r>
              <a:rPr lang="en-GB" sz="2400" dirty="0">
                <a:latin typeface="Nirmala UI" pitchFamily="34" charset="0"/>
                <a:cs typeface="Nirmala UI" pitchFamily="34" charset="0"/>
              </a:rPr>
              <a:t>, </a:t>
            </a:r>
            <a:r>
              <a:rPr lang="en-GB" sz="2400" dirty="0" err="1">
                <a:latin typeface="Nirmala UI" pitchFamily="34" charset="0"/>
                <a:cs typeface="Nirmala UI" pitchFamily="34" charset="0"/>
              </a:rPr>
              <a:t>Šokci</a:t>
            </a:r>
            <a:r>
              <a:rPr lang="en-GB" sz="2400" dirty="0">
                <a:latin typeface="Nirmala UI" pitchFamily="34" charset="0"/>
                <a:cs typeface="Nirmala UI" pitchFamily="34" charset="0"/>
              </a:rPr>
              <a:t>, and Burgenland Croats</a:t>
            </a:r>
          </a:p>
          <a:p>
            <a:pPr lvl="2"/>
            <a:r>
              <a:rPr lang="en-GB" sz="2000" dirty="0" err="1">
                <a:latin typeface="Nirmala UI" pitchFamily="34" charset="0"/>
                <a:cs typeface="Nirmala UI" pitchFamily="34" charset="0"/>
              </a:rPr>
              <a:t>Bunjevci</a:t>
            </a:r>
            <a:r>
              <a:rPr lang="en-GB" sz="2000" dirty="0">
                <a:latin typeface="Nirmala UI" pitchFamily="34" charset="0"/>
                <a:cs typeface="Nirmala UI" pitchFamily="34" charset="0"/>
              </a:rPr>
              <a:t> and Burgenland Croats are much more important outside of Hungary</a:t>
            </a:r>
          </a:p>
        </p:txBody>
      </p:sp>
    </p:spTree>
    <p:extLst>
      <p:ext uri="{BB962C8B-B14F-4D97-AF65-F5344CB8AC3E}">
        <p14:creationId xmlns:p14="http://schemas.microsoft.com/office/powerpoint/2010/main" val="166398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9227</TotalTime>
  <Words>86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Nirmala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Ike C</dc:creator>
  <cp:lastModifiedBy>Ike C</cp:lastModifiedBy>
  <cp:revision>2585</cp:revision>
  <dcterms:created xsi:type="dcterms:W3CDTF">2006-08-16T00:00:00Z</dcterms:created>
  <dcterms:modified xsi:type="dcterms:W3CDTF">2024-07-10T00:07:56Z</dcterms:modified>
</cp:coreProperties>
</file>