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41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734" autoAdjust="0"/>
    <p:restoredTop sz="94713" autoAdjust="0"/>
  </p:normalViewPr>
  <p:slideViewPr>
    <p:cSldViewPr>
      <p:cViewPr varScale="1">
        <p:scale>
          <a:sx n="78" d="100"/>
          <a:sy n="78" d="100"/>
        </p:scale>
        <p:origin x="1061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E6065-918B-4189-ADC6-2165A86C2212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8AF82-649E-4D39-BAD0-4B716A91C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03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788B-0A51-D12C-E79B-FE130032A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Nirmala UI" pitchFamily="34" charset="0"/>
                <a:cs typeface="Nirmala UI" pitchFamily="34" charset="0"/>
              </a:rPr>
              <a:t>Like the Hungarian Croats, there are few Hungarian Slovaks</a:t>
            </a:r>
          </a:p>
          <a:p>
            <a:pPr lvl="1"/>
            <a:r>
              <a:rPr lang="en-GB" sz="2400" dirty="0">
                <a:latin typeface="Nirmala UI" pitchFamily="34" charset="0"/>
                <a:cs typeface="Nirmala UI" pitchFamily="34" charset="0"/>
              </a:rPr>
              <a:t>Around eighteen thousand (2001 census)</a:t>
            </a:r>
          </a:p>
          <a:p>
            <a:r>
              <a:rPr lang="en-GB" sz="2800" dirty="0">
                <a:latin typeface="Nirmala UI" pitchFamily="34" charset="0"/>
                <a:cs typeface="Nirmala UI" pitchFamily="34" charset="0"/>
              </a:rPr>
              <a:t>Very dispersed around the north and </a:t>
            </a:r>
            <a:r>
              <a:rPr lang="en-GB" sz="2800" dirty="0" err="1">
                <a:latin typeface="Nirmala UI" pitchFamily="34" charset="0"/>
                <a:cs typeface="Nirmala UI" pitchFamily="34" charset="0"/>
              </a:rPr>
              <a:t>Crișana</a:t>
            </a:r>
            <a:r>
              <a:rPr lang="en-GB" sz="2800" dirty="0">
                <a:latin typeface="Nirmala UI" pitchFamily="34" charset="0"/>
                <a:cs typeface="Nirmala UI" pitchFamily="34" charset="0"/>
              </a:rPr>
              <a:t> (both Hungary and Romania)</a:t>
            </a:r>
          </a:p>
          <a:p>
            <a:pPr lvl="1"/>
            <a:r>
              <a:rPr lang="en-GB" sz="2400" dirty="0">
                <a:latin typeface="Nirmala UI" pitchFamily="34" charset="0"/>
                <a:cs typeface="Nirmala UI" pitchFamily="34" charset="0"/>
              </a:rPr>
              <a:t>Mostly live in insular, rural communities</a:t>
            </a:r>
          </a:p>
          <a:p>
            <a:r>
              <a:rPr lang="en-GB" sz="2800" dirty="0">
                <a:latin typeface="Nirmala UI" pitchFamily="34" charset="0"/>
                <a:cs typeface="Nirmala UI" pitchFamily="34" charset="0"/>
              </a:rPr>
              <a:t>Cultural and economic centre is </a:t>
            </a:r>
            <a:r>
              <a:rPr lang="en-GB" sz="2800" dirty="0" err="1">
                <a:latin typeface="Nirmala UI" pitchFamily="34" charset="0"/>
                <a:cs typeface="Nirmala UI" pitchFamily="34" charset="0"/>
              </a:rPr>
              <a:t>Békéscsaba</a:t>
            </a:r>
            <a:endParaRPr lang="en-GB" sz="2800" dirty="0">
              <a:latin typeface="Nirmala UI" pitchFamily="34" charset="0"/>
              <a:cs typeface="Nirmala UI" pitchFamily="34" charset="0"/>
            </a:endParaRPr>
          </a:p>
          <a:p>
            <a:pPr lvl="1"/>
            <a:r>
              <a:rPr lang="en-GB" sz="2400">
                <a:latin typeface="Nirmala UI" pitchFamily="34" charset="0"/>
                <a:cs typeface="Nirmala UI" pitchFamily="34" charset="0"/>
              </a:rPr>
              <a:t>This is despite the fact that many Slovaks live in the north and not the southeast</a:t>
            </a:r>
          </a:p>
          <a:p>
            <a:pPr lvl="1"/>
            <a:r>
              <a:rPr lang="en-GB" sz="2400">
                <a:latin typeface="Nirmala UI" pitchFamily="34" charset="0"/>
                <a:cs typeface="Nirmala UI" pitchFamily="34" charset="0"/>
              </a:rPr>
              <a:t>Slovaks </a:t>
            </a:r>
            <a:r>
              <a:rPr lang="en-GB" sz="2400" dirty="0">
                <a:latin typeface="Nirmala UI" pitchFamily="34" charset="0"/>
                <a:cs typeface="Nirmala UI" pitchFamily="34" charset="0"/>
              </a:rPr>
              <a:t>migrated to </a:t>
            </a:r>
            <a:r>
              <a:rPr lang="en-GB" sz="2400" dirty="0" err="1">
                <a:latin typeface="Nirmala UI" pitchFamily="34" charset="0"/>
                <a:cs typeface="Nirmala UI" pitchFamily="34" charset="0"/>
              </a:rPr>
              <a:t>Békéscsaba</a:t>
            </a:r>
            <a:r>
              <a:rPr lang="en-GB" sz="2400" dirty="0">
                <a:latin typeface="Nirmala UI" pitchFamily="34" charset="0"/>
                <a:cs typeface="Nirmala UI" pitchFamily="34" charset="0"/>
              </a:rPr>
              <a:t>, and from there to other villages nearby</a:t>
            </a:r>
          </a:p>
          <a:p>
            <a:r>
              <a:rPr lang="en-GB" sz="2800" dirty="0">
                <a:latin typeface="Nirmala UI" pitchFamily="34" charset="0"/>
                <a:cs typeface="Nirmala UI" pitchFamily="34" charset="0"/>
              </a:rPr>
              <a:t>Disastrously, most don’t speak Slovak anymore</a:t>
            </a:r>
            <a:endParaRPr lang="en-GB" dirty="0">
              <a:latin typeface="Nirmala UI" pitchFamily="34" charset="0"/>
              <a:cs typeface="Nirmala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8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9269</TotalTime>
  <Words>78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Nirmala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Ike C</dc:creator>
  <cp:lastModifiedBy>Ike C</cp:lastModifiedBy>
  <cp:revision>2600</cp:revision>
  <dcterms:created xsi:type="dcterms:W3CDTF">2006-08-16T00:00:00Z</dcterms:created>
  <dcterms:modified xsi:type="dcterms:W3CDTF">2024-07-10T00:43:58Z</dcterms:modified>
</cp:coreProperties>
</file>