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86A"/>
    <a:srgbClr val="D09E94"/>
    <a:srgbClr val="B15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77EAD04-4E1F-4737-9461-6FE2E86C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883" y="753765"/>
            <a:ext cx="5704117" cy="3056235"/>
          </a:xfrm>
        </p:spPr>
        <p:txBody>
          <a:bodyPr>
            <a:normAutofit/>
          </a:bodyPr>
          <a:lstStyle/>
          <a:p>
            <a:pPr algn="l"/>
            <a:r>
              <a:rPr lang="pl-PL" dirty="0" err="1">
                <a:solidFill>
                  <a:schemeClr val="bg1"/>
                </a:solidFill>
              </a:rPr>
              <a:t>Main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sources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005275-C1C7-4019-86F1-32FAA6DD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830" y="3810000"/>
            <a:ext cx="5452111" cy="1524000"/>
          </a:xfrm>
        </p:spPr>
        <p:txBody>
          <a:bodyPr>
            <a:noAutofit/>
          </a:bodyPr>
          <a:lstStyle/>
          <a:p>
            <a:pPr algn="r"/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…and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what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can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be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done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reduce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3600" dirty="0" err="1">
                <a:solidFill>
                  <a:schemeClr val="bg1">
                    <a:alpha val="70000"/>
                  </a:schemeClr>
                </a:solidFill>
              </a:rPr>
              <a:t>them</a:t>
            </a:r>
            <a:r>
              <a:rPr lang="pl-PL" sz="36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7" name="Obraz 6" descr="Obraz zawierający tekst, wizytówka&#10;&#10;Opis wygenerowany automatycznie">
            <a:extLst>
              <a:ext uri="{FF2B5EF4-FFF2-40B4-BE49-F238E27FC236}">
                <a16:creationId xmlns:a16="http://schemas.microsoft.com/office/drawing/2014/main" id="{B3326FD0-3F27-4C51-91D4-FA27C63E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r="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240B3C7-2425-4963-8544-C8329D78AC6C}"/>
              </a:ext>
            </a:extLst>
          </p:cNvPr>
          <p:cNvSpPr txBox="1"/>
          <p:nvPr/>
        </p:nvSpPr>
        <p:spPr>
          <a:xfrm>
            <a:off x="9258301" y="6550223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solidFill>
                  <a:schemeClr val="bg1"/>
                </a:solidFill>
              </a:rPr>
              <a:t>Piotr Żukiewicz</a:t>
            </a:r>
          </a:p>
        </p:txBody>
      </p:sp>
    </p:spTree>
    <p:extLst>
      <p:ext uri="{BB962C8B-B14F-4D97-AF65-F5344CB8AC3E}">
        <p14:creationId xmlns:p14="http://schemas.microsoft.com/office/powerpoint/2010/main" val="276154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DDA4E5-E68D-473F-AB46-C49BAB1B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8848"/>
            <a:ext cx="10668000" cy="1524000"/>
          </a:xfrm>
        </p:spPr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Current</a:t>
            </a:r>
            <a:r>
              <a:rPr lang="pl-PL" dirty="0">
                <a:solidFill>
                  <a:schemeClr val="bg1"/>
                </a:solidFill>
              </a:rPr>
              <a:t> ratio of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successful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transactions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E31737-CCE1-488A-BA37-A7C90DC3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82848"/>
            <a:ext cx="10668000" cy="38180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18000" dirty="0">
                <a:solidFill>
                  <a:schemeClr val="bg1">
                    <a:alpha val="70000"/>
                  </a:schemeClr>
                </a:solidFill>
              </a:rPr>
              <a:t>1.47%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4F6F99-4733-4DBD-A25C-8BCBBFD42E63}"/>
              </a:ext>
            </a:extLst>
          </p:cNvPr>
          <p:cNvSpPr txBox="1"/>
          <p:nvPr/>
        </p:nvSpPr>
        <p:spPr>
          <a:xfrm>
            <a:off x="2641076" y="5267308"/>
            <a:ext cx="690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Efforts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should</a:t>
            </a:r>
            <a:r>
              <a:rPr lang="pl-PL" sz="2400" dirty="0">
                <a:solidFill>
                  <a:schemeClr val="bg1"/>
                </a:solidFill>
              </a:rPr>
              <a:t> be </a:t>
            </a:r>
            <a:r>
              <a:rPr lang="pl-PL" sz="2400" dirty="0" err="1">
                <a:solidFill>
                  <a:schemeClr val="bg1"/>
                </a:solidFill>
              </a:rPr>
              <a:t>taken</a:t>
            </a:r>
            <a:r>
              <a:rPr lang="pl-PL" sz="2400" dirty="0">
                <a:solidFill>
                  <a:schemeClr val="bg1"/>
                </a:solidFill>
              </a:rPr>
              <a:t> to </a:t>
            </a:r>
            <a:r>
              <a:rPr lang="pl-PL" sz="2400" dirty="0" err="1">
                <a:solidFill>
                  <a:schemeClr val="bg1"/>
                </a:solidFill>
              </a:rPr>
              <a:t>reduce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it</a:t>
            </a:r>
            <a:r>
              <a:rPr lang="pl-PL" sz="2400" dirty="0">
                <a:solidFill>
                  <a:schemeClr val="bg1"/>
                </a:solidFill>
              </a:rPr>
              <a:t> to </a:t>
            </a:r>
            <a:r>
              <a:rPr lang="pl-PL" sz="2400" dirty="0" err="1">
                <a:solidFill>
                  <a:schemeClr val="bg1"/>
                </a:solidFill>
              </a:rPr>
              <a:t>below</a:t>
            </a:r>
            <a:r>
              <a:rPr lang="pl-PL" sz="2400" dirty="0">
                <a:solidFill>
                  <a:schemeClr val="bg1"/>
                </a:solidFill>
              </a:rPr>
              <a:t> 1%</a:t>
            </a:r>
          </a:p>
        </p:txBody>
      </p:sp>
    </p:spTree>
    <p:extLst>
      <p:ext uri="{BB962C8B-B14F-4D97-AF65-F5344CB8AC3E}">
        <p14:creationId xmlns:p14="http://schemas.microsoft.com/office/powerpoint/2010/main" val="246677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0584E3-9C83-40F7-81FE-4A6128D2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204978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many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each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credit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card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filed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2357A13-5C88-4125-9DB9-1A600A107D03}"/>
              </a:ext>
            </a:extLst>
          </p:cNvPr>
          <p:cNvSpPr txBox="1"/>
          <p:nvPr/>
        </p:nvSpPr>
        <p:spPr>
          <a:xfrm>
            <a:off x="6406621" y="1874520"/>
            <a:ext cx="561213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205 </a:t>
            </a:r>
            <a:r>
              <a:rPr lang="pl-PL" sz="2300" dirty="0" err="1">
                <a:solidFill>
                  <a:schemeClr val="bg1"/>
                </a:solidFill>
              </a:rPr>
              <a:t>unique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credit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cards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318 </a:t>
            </a:r>
            <a:r>
              <a:rPr lang="pl-PL" sz="2300" dirty="0" err="1">
                <a:solidFill>
                  <a:schemeClr val="bg1"/>
                </a:solidFill>
              </a:rPr>
              <a:t>chargeback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150 of </a:t>
            </a:r>
            <a:r>
              <a:rPr lang="pl-PL" sz="2300" dirty="0" err="1">
                <a:solidFill>
                  <a:schemeClr val="bg1"/>
                </a:solidFill>
              </a:rPr>
              <a:t>those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cards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only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one </a:t>
            </a:r>
            <a:r>
              <a:rPr lang="pl-PL" sz="2300" dirty="0" err="1">
                <a:solidFill>
                  <a:schemeClr val="bg1"/>
                </a:solidFill>
              </a:rPr>
              <a:t>chargeback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each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55 </a:t>
            </a:r>
            <a:r>
              <a:rPr lang="pl-PL" sz="2300" dirty="0" err="1">
                <a:solidFill>
                  <a:schemeClr val="bg1"/>
                </a:solidFill>
              </a:rPr>
              <a:t>credit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cards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multiple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Some</a:t>
            </a:r>
            <a:r>
              <a:rPr lang="pl-PL" sz="2300" dirty="0">
                <a:solidFill>
                  <a:schemeClr val="bg1"/>
                </a:solidFill>
              </a:rPr>
              <a:t> of </a:t>
            </a:r>
            <a:r>
              <a:rPr lang="pl-PL" sz="2300" dirty="0" err="1">
                <a:solidFill>
                  <a:schemeClr val="bg1"/>
                </a:solidFill>
              </a:rPr>
              <a:t>them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as </a:t>
            </a:r>
            <a:r>
              <a:rPr lang="pl-PL" sz="2300" dirty="0" err="1">
                <a:solidFill>
                  <a:schemeClr val="bg1"/>
                </a:solidFill>
              </a:rPr>
              <a:t>many</a:t>
            </a:r>
            <a:r>
              <a:rPr lang="pl-PL" sz="2300" dirty="0">
                <a:solidFill>
                  <a:schemeClr val="bg1"/>
                </a:solidFill>
              </a:rPr>
              <a:t> as </a:t>
            </a:r>
            <a:r>
              <a:rPr lang="pl-PL" sz="2300" dirty="0" err="1">
                <a:solidFill>
                  <a:schemeClr val="bg1"/>
                </a:solidFill>
              </a:rPr>
              <a:t>six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endParaRPr lang="pl-PL" sz="2300" dirty="0">
              <a:solidFill>
                <a:schemeClr val="bg1"/>
              </a:solidFill>
            </a:endParaRPr>
          </a:p>
        </p:txBody>
      </p:sp>
      <p:pic>
        <p:nvPicPr>
          <p:cNvPr id="26" name="Symbol zastępczy zawartości 25">
            <a:extLst>
              <a:ext uri="{FF2B5EF4-FFF2-40B4-BE49-F238E27FC236}">
                <a16:creationId xmlns:a16="http://schemas.microsoft.com/office/drawing/2014/main" id="{D2A81518-BD3E-447C-9699-541F40858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264"/>
            <a:ext cx="6936740" cy="5202555"/>
          </a:xfrm>
        </p:spPr>
      </p:pic>
    </p:spTree>
    <p:extLst>
      <p:ext uri="{BB962C8B-B14F-4D97-AF65-F5344CB8AC3E}">
        <p14:creationId xmlns:p14="http://schemas.microsoft.com/office/powerpoint/2010/main" val="25119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B028D7-5AC0-4F28-BB9A-4F85B379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256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countries</a:t>
            </a:r>
            <a:r>
              <a:rPr lang="pl-PL" dirty="0">
                <a:solidFill>
                  <a:schemeClr val="bg1"/>
                </a:solidFill>
              </a:rPr>
              <a:t> in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and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successful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transactions</a:t>
            </a:r>
            <a:r>
              <a:rPr lang="pl-P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390BDB1F-F7A8-4C5B-8DA9-BE713CFA51E6}"/>
              </a:ext>
            </a:extLst>
          </p:cNvPr>
          <p:cNvSpPr txBox="1"/>
          <p:nvPr/>
        </p:nvSpPr>
        <p:spPr>
          <a:xfrm>
            <a:off x="6715125" y="1796256"/>
            <a:ext cx="52806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All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a </a:t>
            </a:r>
            <a:r>
              <a:rPr lang="pl-PL" sz="2300" dirty="0" err="1">
                <a:solidFill>
                  <a:schemeClr val="bg1"/>
                </a:solidFill>
              </a:rPr>
              <a:t>similar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in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r>
              <a:rPr lang="pl-PL" sz="2300" dirty="0">
                <a:solidFill>
                  <a:schemeClr val="bg1"/>
                </a:solidFill>
              </a:rPr>
              <a:t> (~2%)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The same </a:t>
            </a:r>
            <a:r>
              <a:rPr lang="pl-PL" sz="2300" dirty="0" err="1">
                <a:solidFill>
                  <a:schemeClr val="bg1"/>
                </a:solidFill>
              </a:rPr>
              <a:t>cannot</a:t>
            </a:r>
            <a:r>
              <a:rPr lang="pl-PL" sz="2300" dirty="0">
                <a:solidFill>
                  <a:schemeClr val="bg1"/>
                </a:solidFill>
              </a:rPr>
              <a:t> be </a:t>
            </a:r>
            <a:r>
              <a:rPr lang="pl-PL" sz="2300" dirty="0" err="1">
                <a:solidFill>
                  <a:schemeClr val="bg1"/>
                </a:solidFill>
              </a:rPr>
              <a:t>said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about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, as </a:t>
            </a:r>
            <a:r>
              <a:rPr lang="pl-PL" sz="2300" dirty="0" err="1">
                <a:solidFill>
                  <a:schemeClr val="bg1"/>
                </a:solidFill>
              </a:rPr>
              <a:t>some</a:t>
            </a:r>
            <a:r>
              <a:rPr lang="pl-PL" sz="2300" dirty="0">
                <a:solidFill>
                  <a:schemeClr val="bg1"/>
                </a:solidFill>
              </a:rPr>
              <a:t> of the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a </a:t>
            </a:r>
            <a:r>
              <a:rPr lang="pl-PL" sz="2300" dirty="0" err="1">
                <a:solidFill>
                  <a:schemeClr val="bg1"/>
                </a:solidFill>
              </a:rPr>
              <a:t>significantly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larger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of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than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others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Panama, Russia, Turkey and </a:t>
            </a:r>
            <a:r>
              <a:rPr lang="pl-PL" sz="2300" dirty="0" err="1">
                <a:solidFill>
                  <a:schemeClr val="bg1"/>
                </a:solidFill>
              </a:rPr>
              <a:t>Thailand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all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a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least</a:t>
            </a:r>
            <a:r>
              <a:rPr lang="pl-PL" sz="2300" dirty="0">
                <a:solidFill>
                  <a:schemeClr val="bg1"/>
                </a:solidFill>
              </a:rPr>
              <a:t> 4 </a:t>
            </a:r>
            <a:r>
              <a:rPr lang="pl-PL" sz="2300" dirty="0" err="1">
                <a:solidFill>
                  <a:schemeClr val="bg1"/>
                </a:solidFill>
              </a:rPr>
              <a:t>times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greater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than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their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share</a:t>
            </a:r>
            <a:r>
              <a:rPr lang="pl-PL" sz="2300" dirty="0">
                <a:solidFill>
                  <a:schemeClr val="bg1"/>
                </a:solidFill>
              </a:rPr>
              <a:t> in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endParaRPr lang="pl-PL" sz="2300" dirty="0">
              <a:solidFill>
                <a:schemeClr val="bg1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C3AEFEE8-A313-4531-9301-C96DFD8DDE0B}"/>
              </a:ext>
            </a:extLst>
          </p:cNvPr>
          <p:cNvSpPr txBox="1"/>
          <p:nvPr/>
        </p:nvSpPr>
        <p:spPr>
          <a:xfrm>
            <a:off x="0" y="6634777"/>
            <a:ext cx="7783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*</a:t>
            </a:r>
            <a:r>
              <a:rPr lang="pl-PL" sz="1000" dirty="0" err="1">
                <a:solidFill>
                  <a:schemeClr val="bg1"/>
                </a:solidFill>
              </a:rPr>
              <a:t>countries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corresponding</a:t>
            </a:r>
            <a:r>
              <a:rPr lang="pl-PL" sz="1000" dirty="0">
                <a:solidFill>
                  <a:schemeClr val="bg1"/>
                </a:solidFill>
              </a:rPr>
              <a:t> to </a:t>
            </a:r>
            <a:r>
              <a:rPr lang="pl-PL" sz="1000" dirty="0" err="1">
                <a:solidFill>
                  <a:schemeClr val="bg1"/>
                </a:solidFill>
              </a:rPr>
              <a:t>customers</a:t>
            </a:r>
            <a:r>
              <a:rPr lang="pl-PL" sz="1000" dirty="0">
                <a:solidFill>
                  <a:schemeClr val="bg1"/>
                </a:solidFill>
              </a:rPr>
              <a:t>’ IP </a:t>
            </a:r>
            <a:r>
              <a:rPr lang="pl-PL" sz="1000" dirty="0" err="1">
                <a:solidFill>
                  <a:schemeClr val="bg1"/>
                </a:solidFill>
              </a:rPr>
              <a:t>addresses</a:t>
            </a:r>
            <a:r>
              <a:rPr lang="pl-PL" sz="1000" dirty="0">
                <a:solidFill>
                  <a:schemeClr val="bg1"/>
                </a:solidFill>
              </a:rPr>
              <a:t>; 20 </a:t>
            </a:r>
            <a:r>
              <a:rPr lang="pl-PL" sz="1000" dirty="0" err="1">
                <a:solidFill>
                  <a:schemeClr val="bg1"/>
                </a:solidFill>
              </a:rPr>
              <a:t>countries</a:t>
            </a:r>
            <a:r>
              <a:rPr lang="pl-PL" sz="1000" dirty="0">
                <a:solidFill>
                  <a:schemeClr val="bg1"/>
                </a:solidFill>
              </a:rPr>
              <a:t> with the </a:t>
            </a:r>
            <a:r>
              <a:rPr lang="pl-PL" sz="1000" dirty="0" err="1">
                <a:solidFill>
                  <a:schemeClr val="bg1"/>
                </a:solidFill>
              </a:rPr>
              <a:t>highest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share</a:t>
            </a:r>
            <a:r>
              <a:rPr lang="pl-PL" sz="1000" dirty="0">
                <a:solidFill>
                  <a:schemeClr val="bg1"/>
                </a:solidFill>
              </a:rPr>
              <a:t> of </a:t>
            </a:r>
            <a:r>
              <a:rPr lang="pl-PL" sz="1000" dirty="0" err="1">
                <a:solidFill>
                  <a:schemeClr val="bg1"/>
                </a:solidFill>
              </a:rPr>
              <a:t>chargebacks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shown</a:t>
            </a:r>
            <a:endParaRPr lang="pl-PL" sz="1000" dirty="0">
              <a:solidFill>
                <a:schemeClr val="bg1"/>
              </a:solidFill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E882D7E-4831-4055-B42D-C7A863F42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341"/>
            <a:ext cx="7140539" cy="5355403"/>
          </a:xfrm>
        </p:spPr>
      </p:pic>
    </p:spTree>
    <p:extLst>
      <p:ext uri="{BB962C8B-B14F-4D97-AF65-F5344CB8AC3E}">
        <p14:creationId xmlns:p14="http://schemas.microsoft.com/office/powerpoint/2010/main" val="28854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2A257D-472B-4388-AE38-9DCAB12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046"/>
            <a:ext cx="10668000" cy="1524000"/>
          </a:xfrm>
        </p:spPr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customers</a:t>
            </a:r>
            <a:r>
              <a:rPr lang="pl-PL" dirty="0">
                <a:solidFill>
                  <a:schemeClr val="bg1"/>
                </a:solidFill>
              </a:rPr>
              <a:t>’ </a:t>
            </a:r>
            <a:r>
              <a:rPr lang="pl-PL" dirty="0" err="1">
                <a:solidFill>
                  <a:schemeClr val="bg1"/>
                </a:solidFill>
              </a:rPr>
              <a:t>countries</a:t>
            </a:r>
            <a:r>
              <a:rPr lang="pl-PL" dirty="0">
                <a:solidFill>
                  <a:schemeClr val="bg1"/>
                </a:solidFill>
              </a:rPr>
              <a:t> (%)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chargebacks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reported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AFC2F47-65CE-4E56-B78A-1A98AC349509}"/>
              </a:ext>
            </a:extLst>
          </p:cNvPr>
          <p:cNvSpPr txBox="1"/>
          <p:nvPr/>
        </p:nvSpPr>
        <p:spPr>
          <a:xfrm>
            <a:off x="6096000" y="1871596"/>
            <a:ext cx="57340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from </a:t>
            </a:r>
            <a:r>
              <a:rPr lang="pl-PL" sz="2300" dirty="0" err="1">
                <a:solidFill>
                  <a:schemeClr val="bg1"/>
                </a:solidFill>
              </a:rPr>
              <a:t>these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four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137 of </a:t>
            </a:r>
            <a:r>
              <a:rPr lang="pl-PL" sz="2300" dirty="0" err="1">
                <a:solidFill>
                  <a:schemeClr val="bg1"/>
                </a:solidFill>
              </a:rPr>
              <a:t>reported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, </a:t>
            </a:r>
            <a:r>
              <a:rPr lang="pl-PL" sz="2300" dirty="0" err="1">
                <a:solidFill>
                  <a:schemeClr val="bg1"/>
                </a:solidFill>
              </a:rPr>
              <a:t>which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makes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up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more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than</a:t>
            </a:r>
            <a:r>
              <a:rPr lang="pl-PL" sz="2300" dirty="0">
                <a:solidFill>
                  <a:schemeClr val="bg1"/>
                </a:solidFill>
              </a:rPr>
              <a:t> 43% of </a:t>
            </a:r>
            <a:r>
              <a:rPr lang="pl-PL" sz="2300" dirty="0" err="1">
                <a:solidFill>
                  <a:schemeClr val="bg1"/>
                </a:solidFill>
              </a:rPr>
              <a:t>all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endParaRPr lang="pl-PL" sz="2300" dirty="0">
              <a:solidFill>
                <a:schemeClr val="bg1"/>
              </a:solidFill>
            </a:endParaRPr>
          </a:p>
          <a:p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Panama </a:t>
            </a:r>
            <a:r>
              <a:rPr lang="pl-PL" sz="2300" dirty="0" err="1">
                <a:solidFill>
                  <a:schemeClr val="bg1"/>
                </a:solidFill>
              </a:rPr>
              <a:t>leads</a:t>
            </a:r>
            <a:r>
              <a:rPr lang="pl-PL" sz="2300" dirty="0">
                <a:solidFill>
                  <a:schemeClr val="bg1"/>
                </a:solidFill>
              </a:rPr>
              <a:t> the </a:t>
            </a:r>
            <a:r>
              <a:rPr lang="pl-PL" sz="2300" dirty="0" err="1">
                <a:solidFill>
                  <a:schemeClr val="bg1"/>
                </a:solidFill>
              </a:rPr>
              <a:t>way</a:t>
            </a:r>
            <a:r>
              <a:rPr lang="pl-PL" sz="2300" dirty="0">
                <a:solidFill>
                  <a:schemeClr val="bg1"/>
                </a:solidFill>
              </a:rPr>
              <a:t> with 47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, </a:t>
            </a:r>
            <a:r>
              <a:rPr lang="pl-PL" sz="2300" dirty="0" err="1">
                <a:solidFill>
                  <a:schemeClr val="bg1"/>
                </a:solidFill>
              </a:rPr>
              <a:t>followed</a:t>
            </a:r>
            <a:r>
              <a:rPr lang="pl-PL" sz="2300" dirty="0">
                <a:solidFill>
                  <a:schemeClr val="bg1"/>
                </a:solidFill>
              </a:rPr>
              <a:t> by Russia (33)</a:t>
            </a:r>
          </a:p>
          <a:p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from the </a:t>
            </a:r>
            <a:r>
              <a:rPr lang="pl-PL" sz="2300" dirty="0" err="1">
                <a:solidFill>
                  <a:schemeClr val="bg1"/>
                </a:solidFill>
              </a:rPr>
              <a:t>remaining</a:t>
            </a:r>
            <a:r>
              <a:rPr lang="pl-PL" sz="2300" dirty="0">
                <a:solidFill>
                  <a:schemeClr val="bg1"/>
                </a:solidFill>
              </a:rPr>
              <a:t> 45 </a:t>
            </a:r>
            <a:r>
              <a:rPr lang="pl-PL" sz="2300" dirty="0" err="1">
                <a:solidFill>
                  <a:schemeClr val="bg1"/>
                </a:solidFill>
              </a:rPr>
              <a:t>countries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have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only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filed</a:t>
            </a:r>
            <a:r>
              <a:rPr lang="pl-PL" sz="2300" dirty="0">
                <a:solidFill>
                  <a:schemeClr val="bg1"/>
                </a:solidFill>
              </a:rPr>
              <a:t> 181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in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endParaRPr lang="pl-PL" sz="2300" dirty="0">
              <a:solidFill>
                <a:schemeClr val="bg1"/>
              </a:solidFill>
            </a:endParaRPr>
          </a:p>
          <a:p>
            <a:endParaRPr lang="pl-PL" sz="2300" dirty="0">
              <a:solidFill>
                <a:schemeClr val="bg1"/>
              </a:solidFill>
            </a:endParaRPr>
          </a:p>
          <a:p>
            <a:endParaRPr lang="pl-PL" sz="2300" dirty="0">
              <a:solidFill>
                <a:schemeClr val="bg1"/>
              </a:solidFill>
            </a:endParaRPr>
          </a:p>
        </p:txBody>
      </p:sp>
      <p:pic>
        <p:nvPicPr>
          <p:cNvPr id="44" name="Symbol zastępczy zawartości 43">
            <a:extLst>
              <a:ext uri="{FF2B5EF4-FFF2-40B4-BE49-F238E27FC236}">
                <a16:creationId xmlns:a16="http://schemas.microsoft.com/office/drawing/2014/main" id="{4204B6CC-A095-43DB-BD1D-8C11DE59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3429" y="1148315"/>
            <a:ext cx="8195111" cy="6146333"/>
          </a:xfrm>
        </p:spPr>
      </p:pic>
    </p:spTree>
    <p:extLst>
      <p:ext uri="{BB962C8B-B14F-4D97-AF65-F5344CB8AC3E}">
        <p14:creationId xmlns:p14="http://schemas.microsoft.com/office/powerpoint/2010/main" val="19980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2A257D-472B-4388-AE38-9DCAB12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046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customers</a:t>
            </a:r>
            <a:r>
              <a:rPr lang="pl-PL" dirty="0">
                <a:solidFill>
                  <a:schemeClr val="bg1"/>
                </a:solidFill>
              </a:rPr>
              <a:t>’ </a:t>
            </a:r>
            <a:r>
              <a:rPr lang="pl-PL" dirty="0" err="1">
                <a:solidFill>
                  <a:schemeClr val="bg1"/>
                </a:solidFill>
              </a:rPr>
              <a:t>countries</a:t>
            </a:r>
            <a:r>
              <a:rPr lang="pl-PL" dirty="0">
                <a:solidFill>
                  <a:schemeClr val="bg1"/>
                </a:solidFill>
              </a:rPr>
              <a:t> (%)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customers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showing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suspisious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activity</a:t>
            </a:r>
            <a:r>
              <a:rPr lang="pl-P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E35D9D-C3C7-415B-9DEA-EEFDDEEB0684}"/>
              </a:ext>
            </a:extLst>
          </p:cNvPr>
          <p:cNvSpPr txBox="1"/>
          <p:nvPr/>
        </p:nvSpPr>
        <p:spPr>
          <a:xfrm>
            <a:off x="-82194" y="6657945"/>
            <a:ext cx="1209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*</a:t>
            </a:r>
            <a:r>
              <a:rPr lang="pl-PL" sz="1000" dirty="0" err="1">
                <a:solidFill>
                  <a:schemeClr val="bg1"/>
                </a:solidFill>
              </a:rPr>
              <a:t>customers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that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reported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more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than</a:t>
            </a:r>
            <a:r>
              <a:rPr lang="pl-PL" sz="1000" dirty="0">
                <a:solidFill>
                  <a:schemeClr val="bg1"/>
                </a:solidFill>
              </a:rPr>
              <a:t> one </a:t>
            </a:r>
            <a:r>
              <a:rPr lang="pl-PL" sz="1000" dirty="0" err="1">
                <a:solidFill>
                  <a:schemeClr val="bg1"/>
                </a:solidFill>
              </a:rPr>
              <a:t>chargeback</a:t>
            </a:r>
            <a:r>
              <a:rPr lang="pl-PL" sz="1000" dirty="0">
                <a:solidFill>
                  <a:schemeClr val="bg1"/>
                </a:solidFill>
              </a:rPr>
              <a:t> and </a:t>
            </a:r>
            <a:r>
              <a:rPr lang="pl-PL" sz="1000" dirty="0" err="1">
                <a:solidFill>
                  <a:schemeClr val="bg1"/>
                </a:solidFill>
              </a:rPr>
              <a:t>their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number</a:t>
            </a:r>
            <a:r>
              <a:rPr lang="pl-PL" sz="1000" dirty="0">
                <a:solidFill>
                  <a:schemeClr val="bg1"/>
                </a:solidFill>
              </a:rPr>
              <a:t> of </a:t>
            </a:r>
            <a:r>
              <a:rPr lang="pl-PL" sz="1000" dirty="0" err="1">
                <a:solidFill>
                  <a:schemeClr val="bg1"/>
                </a:solidFill>
              </a:rPr>
              <a:t>normal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transactions</a:t>
            </a:r>
            <a:r>
              <a:rPr lang="pl-PL" sz="1000" dirty="0">
                <a:solidFill>
                  <a:schemeClr val="bg1"/>
                </a:solidFill>
              </a:rPr>
              <a:t> was </a:t>
            </a:r>
            <a:r>
              <a:rPr lang="pl-PL" sz="1000" dirty="0" err="1">
                <a:solidFill>
                  <a:schemeClr val="bg1"/>
                </a:solidFill>
              </a:rPr>
              <a:t>lower</a:t>
            </a:r>
            <a:r>
              <a:rPr lang="pl-PL" sz="1000" dirty="0">
                <a:solidFill>
                  <a:schemeClr val="bg1"/>
                </a:solidFill>
              </a:rPr>
              <a:t> </a:t>
            </a:r>
            <a:r>
              <a:rPr lang="pl-PL" sz="1000" dirty="0" err="1">
                <a:solidFill>
                  <a:schemeClr val="bg1"/>
                </a:solidFill>
              </a:rPr>
              <a:t>than</a:t>
            </a:r>
            <a:r>
              <a:rPr lang="pl-PL" sz="1000" dirty="0">
                <a:solidFill>
                  <a:schemeClr val="bg1"/>
                </a:solidFill>
              </a:rPr>
              <a:t> the </a:t>
            </a:r>
            <a:r>
              <a:rPr lang="pl-PL" sz="1000" dirty="0" err="1">
                <a:solidFill>
                  <a:schemeClr val="bg1"/>
                </a:solidFill>
              </a:rPr>
              <a:t>number</a:t>
            </a:r>
            <a:r>
              <a:rPr lang="pl-PL" sz="1000" dirty="0">
                <a:solidFill>
                  <a:schemeClr val="bg1"/>
                </a:solidFill>
              </a:rPr>
              <a:t> of </a:t>
            </a:r>
            <a:r>
              <a:rPr lang="pl-PL" sz="1000" dirty="0" err="1">
                <a:solidFill>
                  <a:schemeClr val="bg1"/>
                </a:solidFill>
              </a:rPr>
              <a:t>chargebacks</a:t>
            </a:r>
            <a:endParaRPr lang="pl-PL" sz="1000" dirty="0">
              <a:solidFill>
                <a:schemeClr val="bg1"/>
              </a:solidFill>
            </a:endParaRPr>
          </a:p>
          <a:p>
            <a:r>
              <a:rPr lang="pl-PL" sz="1000" dirty="0">
                <a:solidFill>
                  <a:schemeClr val="bg1"/>
                </a:solidFill>
              </a:rPr>
              <a:t>   </a:t>
            </a:r>
            <a:endParaRPr lang="pl-PL" sz="1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B93109-929E-41B5-B234-F3371742B033}"/>
              </a:ext>
            </a:extLst>
          </p:cNvPr>
          <p:cNvSpPr txBox="1"/>
          <p:nvPr/>
        </p:nvSpPr>
        <p:spPr>
          <a:xfrm>
            <a:off x="5887091" y="1981841"/>
            <a:ext cx="603093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54 </a:t>
            </a: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that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showed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suspisious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activity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166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(53% of the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>
                <a:solidFill>
                  <a:schemeClr val="bg1"/>
                </a:solidFill>
              </a:rPr>
              <a:t>38 of </a:t>
            </a:r>
            <a:r>
              <a:rPr lang="pl-PL" sz="2300" dirty="0" err="1">
                <a:solidFill>
                  <a:schemeClr val="bg1"/>
                </a:solidFill>
              </a:rPr>
              <a:t>these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customers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making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transactions</a:t>
            </a:r>
            <a:r>
              <a:rPr lang="pl-PL" sz="2300" dirty="0">
                <a:solidFill>
                  <a:schemeClr val="bg1"/>
                </a:solidFill>
              </a:rPr>
              <a:t> from </a:t>
            </a:r>
            <a:r>
              <a:rPr lang="pl-PL" sz="2300" dirty="0" err="1">
                <a:solidFill>
                  <a:schemeClr val="bg1"/>
                </a:solidFill>
              </a:rPr>
              <a:t>either</a:t>
            </a:r>
            <a:r>
              <a:rPr lang="pl-PL" sz="2300" dirty="0">
                <a:solidFill>
                  <a:schemeClr val="bg1"/>
                </a:solidFill>
              </a:rPr>
              <a:t> Panama, Russia, Turkey, </a:t>
            </a:r>
            <a:r>
              <a:rPr lang="pl-PL" sz="2300" dirty="0" err="1">
                <a:solidFill>
                  <a:schemeClr val="bg1"/>
                </a:solidFill>
              </a:rPr>
              <a:t>or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Thailand</a:t>
            </a: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chemeClr val="bg1"/>
                </a:solidFill>
              </a:rPr>
              <a:t>They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were</a:t>
            </a:r>
            <a:r>
              <a:rPr lang="pl-PL" sz="2300" dirty="0">
                <a:solidFill>
                  <a:schemeClr val="bg1"/>
                </a:solidFill>
              </a:rPr>
              <a:t> </a:t>
            </a:r>
            <a:r>
              <a:rPr lang="pl-PL" sz="2300" dirty="0" err="1">
                <a:solidFill>
                  <a:schemeClr val="bg1"/>
                </a:solidFill>
              </a:rPr>
              <a:t>responsible</a:t>
            </a:r>
            <a:r>
              <a:rPr lang="pl-PL" sz="2300" dirty="0">
                <a:solidFill>
                  <a:schemeClr val="bg1"/>
                </a:solidFill>
              </a:rPr>
              <a:t> for 121 </a:t>
            </a:r>
            <a:r>
              <a:rPr lang="pl-PL" sz="2300" dirty="0" err="1">
                <a:solidFill>
                  <a:schemeClr val="bg1"/>
                </a:solidFill>
              </a:rPr>
              <a:t>chargebacks</a:t>
            </a:r>
            <a:r>
              <a:rPr lang="pl-PL" sz="2300" dirty="0">
                <a:solidFill>
                  <a:schemeClr val="bg1"/>
                </a:solidFill>
              </a:rPr>
              <a:t> (38% of the </a:t>
            </a:r>
            <a:r>
              <a:rPr lang="pl-PL" sz="2300" dirty="0" err="1">
                <a:solidFill>
                  <a:schemeClr val="bg1"/>
                </a:solidFill>
              </a:rPr>
              <a:t>total</a:t>
            </a:r>
            <a:r>
              <a:rPr lang="pl-PL" sz="23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404787C-F169-439E-880F-AFD0312A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490" y="1109608"/>
            <a:ext cx="8299858" cy="6224893"/>
          </a:xfrm>
        </p:spPr>
      </p:pic>
    </p:spTree>
    <p:extLst>
      <p:ext uri="{BB962C8B-B14F-4D97-AF65-F5344CB8AC3E}">
        <p14:creationId xmlns:p14="http://schemas.microsoft.com/office/powerpoint/2010/main" val="1232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E99D17-1F2F-4EE9-AEDA-3150C5EC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3370"/>
            <a:ext cx="10668000" cy="152400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Bank country vs IP country </a:t>
            </a:r>
            <a:r>
              <a:rPr lang="pl-PL" dirty="0" err="1">
                <a:solidFill>
                  <a:schemeClr val="bg1"/>
                </a:solidFill>
              </a:rPr>
              <a:t>mismatch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59F0B-804D-4196-B0E5-801E855A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1640"/>
            <a:ext cx="10668000" cy="3818083"/>
          </a:xfrm>
        </p:spPr>
        <p:txBody>
          <a:bodyPr>
            <a:noAutofit/>
          </a:bodyPr>
          <a:lstStyle/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19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whose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credit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cards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registered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a country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does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not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match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IP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address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All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19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from Panama and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have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cards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registered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the US. 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19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made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49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successful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They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47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them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(96%).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Coeffcient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correlation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between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mismatch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countries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and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0.374,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suggesting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possible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relationship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between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two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variables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4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3A5E0F-4410-4B44-B08E-4EC0D187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20" y="1628898"/>
            <a:ext cx="6096001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of action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78CE0C-0A80-465E-B6EA-5091F477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826" y="3910767"/>
            <a:ext cx="6096000" cy="1524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kern="1200" dirty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The following steps should be </a:t>
            </a:r>
            <a:r>
              <a:rPr lang="pl-PL" sz="3600" kern="1200" dirty="0" err="1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taken</a:t>
            </a:r>
            <a:r>
              <a:rPr lang="pl-PL" sz="3600" kern="1200" dirty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in order</a:t>
            </a:r>
            <a:r>
              <a:rPr lang="en-US" sz="3600" kern="1200" dirty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to limit the number of chargebacks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DD342A-EF89-4827-9C79-749F2849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Grafika 4" descr="Scenariusz">
            <a:extLst>
              <a:ext uri="{FF2B5EF4-FFF2-40B4-BE49-F238E27FC236}">
                <a16:creationId xmlns:a16="http://schemas.microsoft.com/office/drawing/2014/main" id="{62CB3507-9FB5-4928-B70A-CB152F1A8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9526"/>
            <a:ext cx="6095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7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59F0B-804D-4196-B0E5-801E855A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4320"/>
            <a:ext cx="10668000" cy="3818083"/>
          </a:xfrm>
        </p:spPr>
        <p:txBody>
          <a:bodyPr>
            <a:noAutofit/>
          </a:bodyPr>
          <a:lstStyle/>
          <a:p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Monitor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made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by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from Panama, Russia, Turkey and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Thailand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reducing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share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total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to a standard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level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(~2%)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would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decrease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total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number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from 318 to 207 (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bringing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the ratio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all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down to 0.94%).</a:t>
            </a:r>
          </a:p>
          <a:p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Monitor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suspicious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behaviour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and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gather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evidence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refute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claims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known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offenders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commiting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friendly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fraud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will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be far less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likely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get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claims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accepted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the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future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,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if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evidence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they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had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filed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under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false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pretences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before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Investigate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customers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making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transactions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from Panama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have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cards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registered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in the United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States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–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is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likely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that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a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significant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number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of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them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abuses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their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rights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to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chargeback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alpha val="70000"/>
                  </a:schemeClr>
                </a:solidFill>
              </a:rPr>
              <a:t>claims</a:t>
            </a:r>
            <a:r>
              <a:rPr lang="pl-PL" sz="2400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endParaRPr lang="pl-PL" sz="2400" dirty="0">
              <a:solidFill>
                <a:schemeClr val="bg1">
                  <a:alpha val="70000"/>
                </a:schemeClr>
              </a:solidFill>
            </a:endParaRPr>
          </a:p>
          <a:p>
            <a:pPr marL="0" indent="0">
              <a:buNone/>
            </a:pPr>
            <a:endParaRPr lang="pl-PL" sz="2400" dirty="0">
              <a:solidFill>
                <a:schemeClr val="bg1">
                  <a:alpha val="70000"/>
                </a:schemeClr>
              </a:solidFill>
            </a:endParaRPr>
          </a:p>
          <a:p>
            <a:endParaRPr lang="pl-PL" sz="2400" dirty="0">
              <a:solidFill>
                <a:schemeClr val="bg1">
                  <a:alpha val="70000"/>
                </a:schemeClr>
              </a:solidFill>
            </a:endParaRPr>
          </a:p>
          <a:p>
            <a:endParaRPr lang="pl-PL" sz="24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545</Words>
  <Application>Microsoft Office PowerPoint</Application>
  <PresentationFormat>Panoramiczny</PresentationFormat>
  <Paragraphs>48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Main sources of chargebacks…</vt:lpstr>
      <vt:lpstr>Current ratio of chargebacks to all successful transactions:</vt:lpstr>
      <vt:lpstr>How many chargebacks has each credit card filed?</vt:lpstr>
      <vt:lpstr>Share of countries in chargebacks and in all successful transactions*</vt:lpstr>
      <vt:lpstr>Share of customers’ countries (%) in all chargebacks reported</vt:lpstr>
      <vt:lpstr>Share of customers’ countries (%) in all customers showing suspisious activity*</vt:lpstr>
      <vt:lpstr>Bank country vs IP country mismatch</vt:lpstr>
      <vt:lpstr>Course of action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sources of chargebacks…</dc:title>
  <dc:creator>Piotr Żukiewicz</dc:creator>
  <cp:lastModifiedBy>Piotr Żukiewicz</cp:lastModifiedBy>
  <cp:revision>23</cp:revision>
  <dcterms:created xsi:type="dcterms:W3CDTF">2020-11-06T11:52:05Z</dcterms:created>
  <dcterms:modified xsi:type="dcterms:W3CDTF">2020-11-16T16:06:43Z</dcterms:modified>
</cp:coreProperties>
</file>