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62" r:id="rId3"/>
    <p:sldId id="259" r:id="rId4"/>
    <p:sldId id="260" r:id="rId5"/>
    <p:sldId id="263" r:id="rId6"/>
    <p:sldId id="264" r:id="rId7"/>
    <p:sldId id="265" r:id="rId8"/>
    <p:sldId id="266" r:id="rId9"/>
    <p:sldId id="268" r:id="rId10"/>
    <p:sldId id="269" r:id="rId1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786A"/>
    <a:srgbClr val="D09E94"/>
    <a:srgbClr val="B15E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18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11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75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62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4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66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85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84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16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39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53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164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78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77EAD04-4E1F-4737-9461-6FE2E86CA6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25883" y="753765"/>
            <a:ext cx="5704117" cy="3056235"/>
          </a:xfrm>
        </p:spPr>
        <p:txBody>
          <a:bodyPr>
            <a:normAutofit/>
          </a:bodyPr>
          <a:lstStyle/>
          <a:p>
            <a:pPr algn="l"/>
            <a:r>
              <a:rPr lang="pl-PL" dirty="0" err="1">
                <a:solidFill>
                  <a:schemeClr val="bg1"/>
                </a:solidFill>
              </a:rPr>
              <a:t>Main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sources</a:t>
            </a:r>
            <a:r>
              <a:rPr lang="pl-PL" dirty="0">
                <a:solidFill>
                  <a:schemeClr val="bg1"/>
                </a:solidFill>
              </a:rPr>
              <a:t> of </a:t>
            </a:r>
            <a:r>
              <a:rPr lang="pl-PL" dirty="0" err="1">
                <a:solidFill>
                  <a:schemeClr val="bg1"/>
                </a:solidFill>
              </a:rPr>
              <a:t>chargebacks</a:t>
            </a:r>
            <a:r>
              <a:rPr lang="pl-PL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2005275-C1C7-4019-86F1-32FAA6DDC1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40830" y="3810000"/>
            <a:ext cx="5452111" cy="1524000"/>
          </a:xfrm>
        </p:spPr>
        <p:txBody>
          <a:bodyPr>
            <a:noAutofit/>
          </a:bodyPr>
          <a:lstStyle/>
          <a:p>
            <a:pPr algn="r"/>
            <a:r>
              <a:rPr lang="pl-PL" sz="3600" dirty="0">
                <a:solidFill>
                  <a:schemeClr val="bg1">
                    <a:alpha val="70000"/>
                  </a:schemeClr>
                </a:solidFill>
              </a:rPr>
              <a:t>…and </a:t>
            </a:r>
            <a:r>
              <a:rPr lang="pl-PL" sz="3600" dirty="0" err="1">
                <a:solidFill>
                  <a:schemeClr val="bg1">
                    <a:alpha val="70000"/>
                  </a:schemeClr>
                </a:solidFill>
              </a:rPr>
              <a:t>what</a:t>
            </a:r>
            <a:r>
              <a:rPr lang="pl-PL" sz="36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3600" dirty="0" err="1">
                <a:solidFill>
                  <a:schemeClr val="bg1">
                    <a:alpha val="70000"/>
                  </a:schemeClr>
                </a:solidFill>
              </a:rPr>
              <a:t>can</a:t>
            </a:r>
            <a:r>
              <a:rPr lang="pl-PL" sz="3600" dirty="0">
                <a:solidFill>
                  <a:schemeClr val="bg1">
                    <a:alpha val="70000"/>
                  </a:schemeClr>
                </a:solidFill>
              </a:rPr>
              <a:t> be </a:t>
            </a:r>
            <a:r>
              <a:rPr lang="pl-PL" sz="3600" dirty="0" err="1">
                <a:solidFill>
                  <a:schemeClr val="bg1">
                    <a:alpha val="70000"/>
                  </a:schemeClr>
                </a:solidFill>
              </a:rPr>
              <a:t>done</a:t>
            </a:r>
            <a:r>
              <a:rPr lang="pl-PL" sz="3600" dirty="0">
                <a:solidFill>
                  <a:schemeClr val="bg1">
                    <a:alpha val="70000"/>
                  </a:schemeClr>
                </a:solidFill>
              </a:rPr>
              <a:t> to </a:t>
            </a:r>
            <a:r>
              <a:rPr lang="pl-PL" sz="3600" dirty="0" err="1">
                <a:solidFill>
                  <a:schemeClr val="bg1">
                    <a:alpha val="70000"/>
                  </a:schemeClr>
                </a:solidFill>
              </a:rPr>
              <a:t>reduce</a:t>
            </a:r>
            <a:r>
              <a:rPr lang="pl-PL" sz="36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3600" dirty="0" err="1">
                <a:solidFill>
                  <a:schemeClr val="bg1">
                    <a:alpha val="70000"/>
                  </a:schemeClr>
                </a:solidFill>
              </a:rPr>
              <a:t>them</a:t>
            </a:r>
            <a:r>
              <a:rPr lang="pl-PL" sz="3600" dirty="0">
                <a:solidFill>
                  <a:schemeClr val="bg1">
                    <a:alpha val="70000"/>
                  </a:schemeClr>
                </a:solidFill>
              </a:rPr>
              <a:t>.</a:t>
            </a:r>
          </a:p>
        </p:txBody>
      </p:sp>
      <p:pic>
        <p:nvPicPr>
          <p:cNvPr id="7" name="Obraz 6" descr="Obraz zawierający tekst, wizytówka&#10;&#10;Opis wygenerowany automatycznie">
            <a:extLst>
              <a:ext uri="{FF2B5EF4-FFF2-40B4-BE49-F238E27FC236}">
                <a16:creationId xmlns:a16="http://schemas.microsoft.com/office/drawing/2014/main" id="{B3326FD0-3F27-4C51-91D4-FA27C63EA3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73" r="1" b="1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47A9921-6509-49C2-BEBF-924F28066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1240B3C7-2425-4963-8544-C8329D78AC6C}"/>
              </a:ext>
            </a:extLst>
          </p:cNvPr>
          <p:cNvSpPr txBox="1"/>
          <p:nvPr/>
        </p:nvSpPr>
        <p:spPr>
          <a:xfrm>
            <a:off x="9258301" y="6550223"/>
            <a:ext cx="2834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400" dirty="0">
                <a:solidFill>
                  <a:schemeClr val="bg1"/>
                </a:solidFill>
              </a:rPr>
              <a:t>Piotr Żukiewicz</a:t>
            </a:r>
          </a:p>
        </p:txBody>
      </p:sp>
    </p:spTree>
    <p:extLst>
      <p:ext uri="{BB962C8B-B14F-4D97-AF65-F5344CB8AC3E}">
        <p14:creationId xmlns:p14="http://schemas.microsoft.com/office/powerpoint/2010/main" val="2761548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78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6B59F0B-804D-4196-B0E5-801E855A2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74320"/>
            <a:ext cx="10668000" cy="3818083"/>
          </a:xfrm>
        </p:spPr>
        <p:txBody>
          <a:bodyPr>
            <a:noAutofit/>
          </a:bodyPr>
          <a:lstStyle/>
          <a:p>
            <a:r>
              <a:rPr lang="pl-PL" sz="2200" dirty="0" err="1">
                <a:solidFill>
                  <a:schemeClr val="bg1">
                    <a:alpha val="70000"/>
                  </a:schemeClr>
                </a:solidFill>
              </a:rPr>
              <a:t>Ensure</a:t>
            </a:r>
            <a:r>
              <a:rPr lang="pl-PL" sz="22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200" dirty="0" err="1">
                <a:solidFill>
                  <a:schemeClr val="bg1">
                    <a:alpha val="70000"/>
                  </a:schemeClr>
                </a:solidFill>
              </a:rPr>
              <a:t>that</a:t>
            </a:r>
            <a:r>
              <a:rPr lang="pl-PL" sz="2200" dirty="0">
                <a:solidFill>
                  <a:schemeClr val="bg1">
                    <a:alpha val="70000"/>
                  </a:schemeClr>
                </a:solidFill>
              </a:rPr>
              <a:t> the </a:t>
            </a:r>
            <a:r>
              <a:rPr lang="pl-PL" sz="2200" dirty="0" err="1">
                <a:solidFill>
                  <a:schemeClr val="bg1">
                    <a:alpha val="70000"/>
                  </a:schemeClr>
                </a:solidFill>
              </a:rPr>
              <a:t>amount</a:t>
            </a:r>
            <a:r>
              <a:rPr lang="pl-PL" sz="22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200" dirty="0" err="1">
                <a:solidFill>
                  <a:schemeClr val="bg1">
                    <a:alpha val="70000"/>
                  </a:schemeClr>
                </a:solidFill>
              </a:rPr>
              <a:t>billed</a:t>
            </a:r>
            <a:r>
              <a:rPr lang="pl-PL" sz="22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200" dirty="0" err="1">
                <a:solidFill>
                  <a:schemeClr val="bg1">
                    <a:alpha val="70000"/>
                  </a:schemeClr>
                </a:solidFill>
              </a:rPr>
              <a:t>matches</a:t>
            </a:r>
            <a:r>
              <a:rPr lang="pl-PL" sz="2200" dirty="0">
                <a:solidFill>
                  <a:schemeClr val="bg1">
                    <a:alpha val="70000"/>
                  </a:schemeClr>
                </a:solidFill>
              </a:rPr>
              <a:t> the </a:t>
            </a:r>
            <a:r>
              <a:rPr lang="pl-PL" sz="2200" dirty="0" err="1">
                <a:solidFill>
                  <a:schemeClr val="bg1">
                    <a:alpha val="70000"/>
                  </a:schemeClr>
                </a:solidFill>
              </a:rPr>
              <a:t>amount</a:t>
            </a:r>
            <a:r>
              <a:rPr lang="pl-PL" sz="2200" dirty="0">
                <a:solidFill>
                  <a:schemeClr val="bg1">
                    <a:alpha val="70000"/>
                  </a:schemeClr>
                </a:solidFill>
              </a:rPr>
              <a:t> the </a:t>
            </a:r>
            <a:r>
              <a:rPr lang="pl-PL" sz="2200" dirty="0" err="1">
                <a:solidFill>
                  <a:schemeClr val="bg1">
                    <a:alpha val="70000"/>
                  </a:schemeClr>
                </a:solidFill>
              </a:rPr>
              <a:t>customer</a:t>
            </a:r>
            <a:r>
              <a:rPr lang="pl-PL" sz="22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200" dirty="0" err="1">
                <a:solidFill>
                  <a:schemeClr val="bg1">
                    <a:alpha val="70000"/>
                  </a:schemeClr>
                </a:solidFill>
              </a:rPr>
              <a:t>is</a:t>
            </a:r>
            <a:r>
              <a:rPr lang="pl-PL" sz="22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200" dirty="0" err="1">
                <a:solidFill>
                  <a:schemeClr val="bg1">
                    <a:alpha val="70000"/>
                  </a:schemeClr>
                </a:solidFill>
              </a:rPr>
              <a:t>accepting</a:t>
            </a:r>
            <a:r>
              <a:rPr lang="pl-PL" sz="22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200" dirty="0" err="1">
                <a:solidFill>
                  <a:schemeClr val="bg1">
                    <a:alpha val="70000"/>
                  </a:schemeClr>
                </a:solidFill>
              </a:rPr>
              <a:t>when</a:t>
            </a:r>
            <a:r>
              <a:rPr lang="pl-PL" sz="22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200" dirty="0" err="1">
                <a:solidFill>
                  <a:schemeClr val="bg1">
                    <a:alpha val="70000"/>
                  </a:schemeClr>
                </a:solidFill>
              </a:rPr>
              <a:t>making</a:t>
            </a:r>
            <a:r>
              <a:rPr lang="pl-PL" sz="2200" dirty="0">
                <a:solidFill>
                  <a:schemeClr val="bg1">
                    <a:alpha val="70000"/>
                  </a:schemeClr>
                </a:solidFill>
              </a:rPr>
              <a:t> a </a:t>
            </a:r>
            <a:r>
              <a:rPr lang="pl-PL" sz="2200" dirty="0" err="1">
                <a:solidFill>
                  <a:schemeClr val="bg1">
                    <a:alpha val="70000"/>
                  </a:schemeClr>
                </a:solidFill>
              </a:rPr>
              <a:t>transaction</a:t>
            </a:r>
            <a:r>
              <a:rPr lang="pl-PL" sz="2200" dirty="0">
                <a:solidFill>
                  <a:schemeClr val="bg1">
                    <a:alpha val="70000"/>
                  </a:schemeClr>
                </a:solidFill>
              </a:rPr>
              <a:t> – </a:t>
            </a:r>
            <a:r>
              <a:rPr lang="pl-PL" sz="2200" dirty="0" err="1">
                <a:solidFill>
                  <a:schemeClr val="bg1">
                    <a:alpha val="70000"/>
                  </a:schemeClr>
                </a:solidFill>
              </a:rPr>
              <a:t>incorrect</a:t>
            </a:r>
            <a:r>
              <a:rPr lang="pl-PL" sz="22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200" dirty="0" err="1">
                <a:solidFill>
                  <a:schemeClr val="bg1">
                    <a:alpha val="70000"/>
                  </a:schemeClr>
                </a:solidFill>
              </a:rPr>
              <a:t>amount</a:t>
            </a:r>
            <a:r>
              <a:rPr lang="pl-PL" sz="22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200" dirty="0" err="1">
                <a:solidFill>
                  <a:schemeClr val="bg1">
                    <a:alpha val="70000"/>
                  </a:schemeClr>
                </a:solidFill>
              </a:rPr>
              <a:t>billed</a:t>
            </a:r>
            <a:r>
              <a:rPr lang="pl-PL" sz="2200" dirty="0">
                <a:solidFill>
                  <a:schemeClr val="bg1">
                    <a:alpha val="70000"/>
                  </a:schemeClr>
                </a:solidFill>
              </a:rPr>
              <a:t> was a </a:t>
            </a:r>
            <a:r>
              <a:rPr lang="pl-PL" sz="2200" dirty="0" err="1">
                <a:solidFill>
                  <a:schemeClr val="bg1">
                    <a:alpha val="70000"/>
                  </a:schemeClr>
                </a:solidFill>
              </a:rPr>
              <a:t>reason</a:t>
            </a:r>
            <a:r>
              <a:rPr lang="pl-PL" sz="2200" dirty="0">
                <a:solidFill>
                  <a:schemeClr val="bg1">
                    <a:alpha val="70000"/>
                  </a:schemeClr>
                </a:solidFill>
              </a:rPr>
              <a:t> for </a:t>
            </a:r>
            <a:r>
              <a:rPr lang="pl-PL" sz="2200" dirty="0" err="1">
                <a:solidFill>
                  <a:schemeClr val="bg1">
                    <a:alpha val="70000"/>
                  </a:schemeClr>
                </a:solidFill>
              </a:rPr>
              <a:t>all</a:t>
            </a:r>
            <a:r>
              <a:rPr lang="pl-PL" sz="22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200" dirty="0" err="1">
                <a:solidFill>
                  <a:schemeClr val="bg1">
                    <a:alpha val="70000"/>
                  </a:schemeClr>
                </a:solidFill>
              </a:rPr>
              <a:t>chargebacks</a:t>
            </a:r>
            <a:r>
              <a:rPr lang="pl-PL" sz="22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200" dirty="0" err="1">
                <a:solidFill>
                  <a:schemeClr val="bg1">
                    <a:alpha val="70000"/>
                  </a:schemeClr>
                </a:solidFill>
              </a:rPr>
              <a:t>filed</a:t>
            </a:r>
            <a:r>
              <a:rPr lang="pl-PL" sz="2200" dirty="0">
                <a:solidFill>
                  <a:schemeClr val="bg1">
                    <a:alpha val="70000"/>
                  </a:schemeClr>
                </a:solidFill>
              </a:rPr>
              <a:t> to </a:t>
            </a:r>
            <a:r>
              <a:rPr lang="pl-PL" sz="2200" dirty="0" err="1">
                <a:solidFill>
                  <a:schemeClr val="bg1">
                    <a:alpha val="70000"/>
                  </a:schemeClr>
                </a:solidFill>
              </a:rPr>
              <a:t>date</a:t>
            </a:r>
            <a:r>
              <a:rPr lang="pl-PL" sz="2200" dirty="0">
                <a:solidFill>
                  <a:schemeClr val="bg1">
                    <a:alpha val="70000"/>
                  </a:schemeClr>
                </a:solidFill>
              </a:rPr>
              <a:t>.</a:t>
            </a:r>
          </a:p>
          <a:p>
            <a:r>
              <a:rPr lang="pl-PL" sz="2200" dirty="0">
                <a:solidFill>
                  <a:schemeClr val="bg1">
                    <a:alpha val="70000"/>
                  </a:schemeClr>
                </a:solidFill>
              </a:rPr>
              <a:t>Monitor </a:t>
            </a:r>
            <a:r>
              <a:rPr lang="pl-PL" sz="2200" dirty="0" err="1">
                <a:solidFill>
                  <a:schemeClr val="bg1">
                    <a:alpha val="70000"/>
                  </a:schemeClr>
                </a:solidFill>
              </a:rPr>
              <a:t>transactions</a:t>
            </a:r>
            <a:r>
              <a:rPr lang="pl-PL" sz="22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200" dirty="0" err="1">
                <a:solidFill>
                  <a:schemeClr val="bg1">
                    <a:alpha val="70000"/>
                  </a:schemeClr>
                </a:solidFill>
              </a:rPr>
              <a:t>made</a:t>
            </a:r>
            <a:r>
              <a:rPr lang="pl-PL" sz="2200" dirty="0">
                <a:solidFill>
                  <a:schemeClr val="bg1">
                    <a:alpha val="70000"/>
                  </a:schemeClr>
                </a:solidFill>
              </a:rPr>
              <a:t> by </a:t>
            </a:r>
            <a:r>
              <a:rPr lang="pl-PL" sz="2200" dirty="0" err="1">
                <a:solidFill>
                  <a:schemeClr val="bg1">
                    <a:alpha val="70000"/>
                  </a:schemeClr>
                </a:solidFill>
              </a:rPr>
              <a:t>customers</a:t>
            </a:r>
            <a:r>
              <a:rPr lang="pl-PL" sz="2200" dirty="0">
                <a:solidFill>
                  <a:schemeClr val="bg1">
                    <a:alpha val="70000"/>
                  </a:schemeClr>
                </a:solidFill>
              </a:rPr>
              <a:t> from Panama, Russia, Turkey and </a:t>
            </a:r>
            <a:r>
              <a:rPr lang="pl-PL" sz="2200" dirty="0" err="1">
                <a:solidFill>
                  <a:schemeClr val="bg1">
                    <a:alpha val="70000"/>
                  </a:schemeClr>
                </a:solidFill>
              </a:rPr>
              <a:t>Thailand</a:t>
            </a:r>
            <a:r>
              <a:rPr lang="pl-PL" sz="2200" dirty="0">
                <a:solidFill>
                  <a:schemeClr val="bg1">
                    <a:alpha val="70000"/>
                  </a:schemeClr>
                </a:solidFill>
              </a:rPr>
              <a:t> – </a:t>
            </a:r>
            <a:r>
              <a:rPr lang="pl-PL" sz="2200" dirty="0" err="1">
                <a:solidFill>
                  <a:schemeClr val="bg1">
                    <a:alpha val="70000"/>
                  </a:schemeClr>
                </a:solidFill>
              </a:rPr>
              <a:t>reducing</a:t>
            </a:r>
            <a:r>
              <a:rPr lang="pl-PL" sz="22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200" dirty="0" err="1">
                <a:solidFill>
                  <a:schemeClr val="bg1">
                    <a:alpha val="70000"/>
                  </a:schemeClr>
                </a:solidFill>
              </a:rPr>
              <a:t>their</a:t>
            </a:r>
            <a:r>
              <a:rPr lang="pl-PL" sz="22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200" dirty="0" err="1">
                <a:solidFill>
                  <a:schemeClr val="bg1">
                    <a:alpha val="70000"/>
                  </a:schemeClr>
                </a:solidFill>
              </a:rPr>
              <a:t>share</a:t>
            </a:r>
            <a:r>
              <a:rPr lang="pl-PL" sz="2200" dirty="0">
                <a:solidFill>
                  <a:schemeClr val="bg1">
                    <a:alpha val="70000"/>
                  </a:schemeClr>
                </a:solidFill>
              </a:rPr>
              <a:t> in </a:t>
            </a:r>
            <a:r>
              <a:rPr lang="pl-PL" sz="2200" dirty="0" err="1">
                <a:solidFill>
                  <a:schemeClr val="bg1">
                    <a:alpha val="70000"/>
                  </a:schemeClr>
                </a:solidFill>
              </a:rPr>
              <a:t>total</a:t>
            </a:r>
            <a:r>
              <a:rPr lang="pl-PL" sz="22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200" dirty="0" err="1">
                <a:solidFill>
                  <a:schemeClr val="bg1">
                    <a:alpha val="70000"/>
                  </a:schemeClr>
                </a:solidFill>
              </a:rPr>
              <a:t>chargebacks</a:t>
            </a:r>
            <a:r>
              <a:rPr lang="pl-PL" sz="2200" dirty="0">
                <a:solidFill>
                  <a:schemeClr val="bg1">
                    <a:alpha val="70000"/>
                  </a:schemeClr>
                </a:solidFill>
              </a:rPr>
              <a:t> to a standard </a:t>
            </a:r>
            <a:r>
              <a:rPr lang="pl-PL" sz="2200" dirty="0" err="1">
                <a:solidFill>
                  <a:schemeClr val="bg1">
                    <a:alpha val="70000"/>
                  </a:schemeClr>
                </a:solidFill>
              </a:rPr>
              <a:t>level</a:t>
            </a:r>
            <a:r>
              <a:rPr lang="pl-PL" sz="2200" dirty="0">
                <a:solidFill>
                  <a:schemeClr val="bg1">
                    <a:alpha val="70000"/>
                  </a:schemeClr>
                </a:solidFill>
              </a:rPr>
              <a:t> (~2%) </a:t>
            </a:r>
            <a:r>
              <a:rPr lang="pl-PL" sz="2200" dirty="0" err="1">
                <a:solidFill>
                  <a:schemeClr val="bg1">
                    <a:alpha val="70000"/>
                  </a:schemeClr>
                </a:solidFill>
              </a:rPr>
              <a:t>would</a:t>
            </a:r>
            <a:r>
              <a:rPr lang="pl-PL" sz="22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200" dirty="0" err="1">
                <a:solidFill>
                  <a:schemeClr val="bg1">
                    <a:alpha val="70000"/>
                  </a:schemeClr>
                </a:solidFill>
              </a:rPr>
              <a:t>decrease</a:t>
            </a:r>
            <a:r>
              <a:rPr lang="pl-PL" sz="2200" dirty="0">
                <a:solidFill>
                  <a:schemeClr val="bg1">
                    <a:alpha val="70000"/>
                  </a:schemeClr>
                </a:solidFill>
              </a:rPr>
              <a:t> the </a:t>
            </a:r>
            <a:r>
              <a:rPr lang="pl-PL" sz="2200" dirty="0" err="1">
                <a:solidFill>
                  <a:schemeClr val="bg1">
                    <a:alpha val="70000"/>
                  </a:schemeClr>
                </a:solidFill>
              </a:rPr>
              <a:t>total</a:t>
            </a:r>
            <a:r>
              <a:rPr lang="pl-PL" sz="22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200" dirty="0" err="1">
                <a:solidFill>
                  <a:schemeClr val="bg1">
                    <a:alpha val="70000"/>
                  </a:schemeClr>
                </a:solidFill>
              </a:rPr>
              <a:t>number</a:t>
            </a:r>
            <a:r>
              <a:rPr lang="pl-PL" sz="2200" dirty="0">
                <a:solidFill>
                  <a:schemeClr val="bg1">
                    <a:alpha val="70000"/>
                  </a:schemeClr>
                </a:solidFill>
              </a:rPr>
              <a:t> of </a:t>
            </a:r>
            <a:r>
              <a:rPr lang="pl-PL" sz="2200" dirty="0" err="1">
                <a:solidFill>
                  <a:schemeClr val="bg1">
                    <a:alpha val="70000"/>
                  </a:schemeClr>
                </a:solidFill>
              </a:rPr>
              <a:t>chargebacks</a:t>
            </a:r>
            <a:r>
              <a:rPr lang="pl-PL" sz="2200" dirty="0">
                <a:solidFill>
                  <a:schemeClr val="bg1">
                    <a:alpha val="70000"/>
                  </a:schemeClr>
                </a:solidFill>
              </a:rPr>
              <a:t> from 318 to 207 (</a:t>
            </a:r>
            <a:r>
              <a:rPr lang="pl-PL" sz="2200" dirty="0" err="1">
                <a:solidFill>
                  <a:schemeClr val="bg1">
                    <a:alpha val="70000"/>
                  </a:schemeClr>
                </a:solidFill>
              </a:rPr>
              <a:t>bringing</a:t>
            </a:r>
            <a:r>
              <a:rPr lang="pl-PL" sz="2200" dirty="0">
                <a:solidFill>
                  <a:schemeClr val="bg1">
                    <a:alpha val="70000"/>
                  </a:schemeClr>
                </a:solidFill>
              </a:rPr>
              <a:t> the ratio of </a:t>
            </a:r>
            <a:r>
              <a:rPr lang="pl-PL" sz="2200" dirty="0" err="1">
                <a:solidFill>
                  <a:schemeClr val="bg1">
                    <a:alpha val="70000"/>
                  </a:schemeClr>
                </a:solidFill>
              </a:rPr>
              <a:t>chargebacks</a:t>
            </a:r>
            <a:r>
              <a:rPr lang="pl-PL" sz="2200" dirty="0">
                <a:solidFill>
                  <a:schemeClr val="bg1">
                    <a:alpha val="70000"/>
                  </a:schemeClr>
                </a:solidFill>
              </a:rPr>
              <a:t> to </a:t>
            </a:r>
            <a:r>
              <a:rPr lang="pl-PL" sz="2200" dirty="0" err="1">
                <a:solidFill>
                  <a:schemeClr val="bg1">
                    <a:alpha val="70000"/>
                  </a:schemeClr>
                </a:solidFill>
              </a:rPr>
              <a:t>all</a:t>
            </a:r>
            <a:r>
              <a:rPr lang="pl-PL" sz="22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200" dirty="0" err="1">
                <a:solidFill>
                  <a:schemeClr val="bg1">
                    <a:alpha val="70000"/>
                  </a:schemeClr>
                </a:solidFill>
              </a:rPr>
              <a:t>transactions</a:t>
            </a:r>
            <a:r>
              <a:rPr lang="pl-PL" sz="2200" dirty="0">
                <a:solidFill>
                  <a:schemeClr val="bg1">
                    <a:alpha val="70000"/>
                  </a:schemeClr>
                </a:solidFill>
              </a:rPr>
              <a:t> down to 0.94%).</a:t>
            </a:r>
          </a:p>
          <a:p>
            <a:r>
              <a:rPr lang="pl-PL" sz="2200" dirty="0">
                <a:solidFill>
                  <a:schemeClr val="bg1">
                    <a:alpha val="70000"/>
                  </a:schemeClr>
                </a:solidFill>
              </a:rPr>
              <a:t>Monitor </a:t>
            </a:r>
            <a:r>
              <a:rPr lang="pl-PL" sz="2200" dirty="0" err="1">
                <a:solidFill>
                  <a:schemeClr val="bg1">
                    <a:alpha val="70000"/>
                  </a:schemeClr>
                </a:solidFill>
              </a:rPr>
              <a:t>suspicious</a:t>
            </a:r>
            <a:r>
              <a:rPr lang="pl-PL" sz="22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200" dirty="0" err="1">
                <a:solidFill>
                  <a:schemeClr val="bg1">
                    <a:alpha val="70000"/>
                  </a:schemeClr>
                </a:solidFill>
              </a:rPr>
              <a:t>behaviour</a:t>
            </a:r>
            <a:r>
              <a:rPr lang="pl-PL" sz="2200" dirty="0">
                <a:solidFill>
                  <a:schemeClr val="bg1">
                    <a:alpha val="70000"/>
                  </a:schemeClr>
                </a:solidFill>
              </a:rPr>
              <a:t> of </a:t>
            </a:r>
            <a:r>
              <a:rPr lang="pl-PL" sz="2200" dirty="0" err="1">
                <a:solidFill>
                  <a:schemeClr val="bg1">
                    <a:alpha val="70000"/>
                  </a:schemeClr>
                </a:solidFill>
              </a:rPr>
              <a:t>customers</a:t>
            </a:r>
            <a:r>
              <a:rPr lang="pl-PL" sz="2200" dirty="0">
                <a:solidFill>
                  <a:schemeClr val="bg1">
                    <a:alpha val="70000"/>
                  </a:schemeClr>
                </a:solidFill>
              </a:rPr>
              <a:t> and </a:t>
            </a:r>
            <a:r>
              <a:rPr lang="pl-PL" sz="2200" dirty="0" err="1">
                <a:solidFill>
                  <a:schemeClr val="bg1">
                    <a:alpha val="70000"/>
                  </a:schemeClr>
                </a:solidFill>
              </a:rPr>
              <a:t>gather</a:t>
            </a:r>
            <a:r>
              <a:rPr lang="pl-PL" sz="22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200" dirty="0" err="1">
                <a:solidFill>
                  <a:schemeClr val="bg1">
                    <a:alpha val="70000"/>
                  </a:schemeClr>
                </a:solidFill>
              </a:rPr>
              <a:t>evidence</a:t>
            </a:r>
            <a:r>
              <a:rPr lang="pl-PL" sz="2200" dirty="0">
                <a:solidFill>
                  <a:schemeClr val="bg1">
                    <a:alpha val="70000"/>
                  </a:schemeClr>
                </a:solidFill>
              </a:rPr>
              <a:t> to </a:t>
            </a:r>
            <a:r>
              <a:rPr lang="pl-PL" sz="2200" dirty="0" err="1">
                <a:solidFill>
                  <a:schemeClr val="bg1">
                    <a:alpha val="70000"/>
                  </a:schemeClr>
                </a:solidFill>
              </a:rPr>
              <a:t>refute</a:t>
            </a:r>
            <a:r>
              <a:rPr lang="pl-PL" sz="2200" dirty="0">
                <a:solidFill>
                  <a:schemeClr val="bg1">
                    <a:alpha val="70000"/>
                  </a:schemeClr>
                </a:solidFill>
              </a:rPr>
              <a:t> the </a:t>
            </a:r>
            <a:r>
              <a:rPr lang="pl-PL" sz="2200" dirty="0" err="1">
                <a:solidFill>
                  <a:schemeClr val="bg1">
                    <a:alpha val="70000"/>
                  </a:schemeClr>
                </a:solidFill>
              </a:rPr>
              <a:t>claims</a:t>
            </a:r>
            <a:r>
              <a:rPr lang="pl-PL" sz="2200" dirty="0">
                <a:solidFill>
                  <a:schemeClr val="bg1">
                    <a:alpha val="70000"/>
                  </a:schemeClr>
                </a:solidFill>
              </a:rPr>
              <a:t> of </a:t>
            </a:r>
            <a:r>
              <a:rPr lang="pl-PL" sz="2200" dirty="0" err="1">
                <a:solidFill>
                  <a:schemeClr val="bg1">
                    <a:alpha val="70000"/>
                  </a:schemeClr>
                </a:solidFill>
              </a:rPr>
              <a:t>known</a:t>
            </a:r>
            <a:r>
              <a:rPr lang="pl-PL" sz="22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200" dirty="0" err="1">
                <a:solidFill>
                  <a:schemeClr val="bg1">
                    <a:alpha val="70000"/>
                  </a:schemeClr>
                </a:solidFill>
              </a:rPr>
              <a:t>offenders</a:t>
            </a:r>
            <a:r>
              <a:rPr lang="pl-PL" sz="2200" dirty="0">
                <a:solidFill>
                  <a:schemeClr val="bg1">
                    <a:alpha val="70000"/>
                  </a:schemeClr>
                </a:solidFill>
              </a:rPr>
              <a:t> – </a:t>
            </a:r>
            <a:r>
              <a:rPr lang="pl-PL" sz="2200" dirty="0" err="1">
                <a:solidFill>
                  <a:schemeClr val="bg1">
                    <a:alpha val="70000"/>
                  </a:schemeClr>
                </a:solidFill>
              </a:rPr>
              <a:t>customers</a:t>
            </a:r>
            <a:r>
              <a:rPr lang="pl-PL" sz="22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200" dirty="0" err="1">
                <a:solidFill>
                  <a:schemeClr val="bg1">
                    <a:alpha val="70000"/>
                  </a:schemeClr>
                </a:solidFill>
              </a:rPr>
              <a:t>commiting</a:t>
            </a:r>
            <a:r>
              <a:rPr lang="pl-PL" sz="22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200" dirty="0" err="1">
                <a:solidFill>
                  <a:schemeClr val="bg1">
                    <a:alpha val="70000"/>
                  </a:schemeClr>
                </a:solidFill>
              </a:rPr>
              <a:t>friendly</a:t>
            </a:r>
            <a:r>
              <a:rPr lang="pl-PL" sz="2200" dirty="0">
                <a:solidFill>
                  <a:schemeClr val="bg1">
                    <a:alpha val="70000"/>
                  </a:schemeClr>
                </a:solidFill>
              </a:rPr>
              <a:t> fraud </a:t>
            </a:r>
            <a:r>
              <a:rPr lang="pl-PL" sz="2200" dirty="0" err="1">
                <a:solidFill>
                  <a:schemeClr val="bg1">
                    <a:alpha val="70000"/>
                  </a:schemeClr>
                </a:solidFill>
              </a:rPr>
              <a:t>will</a:t>
            </a:r>
            <a:r>
              <a:rPr lang="pl-PL" sz="2200" dirty="0">
                <a:solidFill>
                  <a:schemeClr val="bg1">
                    <a:alpha val="70000"/>
                  </a:schemeClr>
                </a:solidFill>
              </a:rPr>
              <a:t> be far less </a:t>
            </a:r>
            <a:r>
              <a:rPr lang="pl-PL" sz="2200" dirty="0" err="1">
                <a:solidFill>
                  <a:schemeClr val="bg1">
                    <a:alpha val="70000"/>
                  </a:schemeClr>
                </a:solidFill>
              </a:rPr>
              <a:t>likely</a:t>
            </a:r>
            <a:r>
              <a:rPr lang="pl-PL" sz="2200" dirty="0">
                <a:solidFill>
                  <a:schemeClr val="bg1">
                    <a:alpha val="70000"/>
                  </a:schemeClr>
                </a:solidFill>
              </a:rPr>
              <a:t> to </a:t>
            </a:r>
            <a:r>
              <a:rPr lang="pl-PL" sz="2200" dirty="0" err="1">
                <a:solidFill>
                  <a:schemeClr val="bg1">
                    <a:alpha val="70000"/>
                  </a:schemeClr>
                </a:solidFill>
              </a:rPr>
              <a:t>get</a:t>
            </a:r>
            <a:r>
              <a:rPr lang="pl-PL" sz="22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200" dirty="0" err="1">
                <a:solidFill>
                  <a:schemeClr val="bg1">
                    <a:alpha val="70000"/>
                  </a:schemeClr>
                </a:solidFill>
              </a:rPr>
              <a:t>their</a:t>
            </a:r>
            <a:r>
              <a:rPr lang="pl-PL" sz="22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200" dirty="0" err="1">
                <a:solidFill>
                  <a:schemeClr val="bg1">
                    <a:alpha val="70000"/>
                  </a:schemeClr>
                </a:solidFill>
              </a:rPr>
              <a:t>chargeback</a:t>
            </a:r>
            <a:r>
              <a:rPr lang="pl-PL" sz="22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200" dirty="0" err="1">
                <a:solidFill>
                  <a:schemeClr val="bg1">
                    <a:alpha val="70000"/>
                  </a:schemeClr>
                </a:solidFill>
              </a:rPr>
              <a:t>claims</a:t>
            </a:r>
            <a:r>
              <a:rPr lang="pl-PL" sz="22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200" dirty="0" err="1">
                <a:solidFill>
                  <a:schemeClr val="bg1">
                    <a:alpha val="70000"/>
                  </a:schemeClr>
                </a:solidFill>
              </a:rPr>
              <a:t>accepted</a:t>
            </a:r>
            <a:r>
              <a:rPr lang="pl-PL" sz="2200" dirty="0">
                <a:solidFill>
                  <a:schemeClr val="bg1">
                    <a:alpha val="70000"/>
                  </a:schemeClr>
                </a:solidFill>
              </a:rPr>
              <a:t> in the </a:t>
            </a:r>
            <a:r>
              <a:rPr lang="pl-PL" sz="2200" dirty="0" err="1">
                <a:solidFill>
                  <a:schemeClr val="bg1">
                    <a:alpha val="70000"/>
                  </a:schemeClr>
                </a:solidFill>
              </a:rPr>
              <a:t>future</a:t>
            </a:r>
            <a:r>
              <a:rPr lang="pl-PL" sz="2200" dirty="0">
                <a:solidFill>
                  <a:schemeClr val="bg1">
                    <a:alpha val="70000"/>
                  </a:schemeClr>
                </a:solidFill>
              </a:rPr>
              <a:t>, </a:t>
            </a:r>
            <a:r>
              <a:rPr lang="pl-PL" sz="2200" dirty="0" err="1">
                <a:solidFill>
                  <a:schemeClr val="bg1">
                    <a:alpha val="70000"/>
                  </a:schemeClr>
                </a:solidFill>
              </a:rPr>
              <a:t>if</a:t>
            </a:r>
            <a:r>
              <a:rPr lang="pl-PL" sz="22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200" dirty="0" err="1">
                <a:solidFill>
                  <a:schemeClr val="bg1">
                    <a:alpha val="70000"/>
                  </a:schemeClr>
                </a:solidFill>
              </a:rPr>
              <a:t>there</a:t>
            </a:r>
            <a:r>
              <a:rPr lang="pl-PL" sz="22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200" dirty="0" err="1">
                <a:solidFill>
                  <a:schemeClr val="bg1">
                    <a:alpha val="70000"/>
                  </a:schemeClr>
                </a:solidFill>
              </a:rPr>
              <a:t>is</a:t>
            </a:r>
            <a:r>
              <a:rPr lang="pl-PL" sz="22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200" dirty="0" err="1">
                <a:solidFill>
                  <a:schemeClr val="bg1">
                    <a:alpha val="70000"/>
                  </a:schemeClr>
                </a:solidFill>
              </a:rPr>
              <a:t>evidence</a:t>
            </a:r>
            <a:r>
              <a:rPr lang="pl-PL" sz="22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200" dirty="0" err="1">
                <a:solidFill>
                  <a:schemeClr val="bg1">
                    <a:alpha val="70000"/>
                  </a:schemeClr>
                </a:solidFill>
              </a:rPr>
              <a:t>they</a:t>
            </a:r>
            <a:r>
              <a:rPr lang="pl-PL" sz="22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200" dirty="0" err="1">
                <a:solidFill>
                  <a:schemeClr val="bg1">
                    <a:alpha val="70000"/>
                  </a:schemeClr>
                </a:solidFill>
              </a:rPr>
              <a:t>had</a:t>
            </a:r>
            <a:r>
              <a:rPr lang="pl-PL" sz="22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200" dirty="0" err="1">
                <a:solidFill>
                  <a:schemeClr val="bg1">
                    <a:alpha val="70000"/>
                  </a:schemeClr>
                </a:solidFill>
              </a:rPr>
              <a:t>filed</a:t>
            </a:r>
            <a:r>
              <a:rPr lang="pl-PL" sz="2200" dirty="0">
                <a:solidFill>
                  <a:schemeClr val="bg1">
                    <a:alpha val="70000"/>
                  </a:schemeClr>
                </a:solidFill>
              </a:rPr>
              <a:t> a </a:t>
            </a:r>
            <a:r>
              <a:rPr lang="pl-PL" sz="2200" dirty="0" err="1">
                <a:solidFill>
                  <a:schemeClr val="bg1">
                    <a:alpha val="70000"/>
                  </a:schemeClr>
                </a:solidFill>
              </a:rPr>
              <a:t>chargeback</a:t>
            </a:r>
            <a:r>
              <a:rPr lang="pl-PL" sz="22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200" dirty="0" err="1">
                <a:solidFill>
                  <a:schemeClr val="bg1">
                    <a:alpha val="70000"/>
                  </a:schemeClr>
                </a:solidFill>
              </a:rPr>
              <a:t>under</a:t>
            </a:r>
            <a:r>
              <a:rPr lang="pl-PL" sz="22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200" dirty="0" err="1">
                <a:solidFill>
                  <a:schemeClr val="bg1">
                    <a:alpha val="70000"/>
                  </a:schemeClr>
                </a:solidFill>
              </a:rPr>
              <a:t>false</a:t>
            </a:r>
            <a:r>
              <a:rPr lang="pl-PL" sz="22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200" dirty="0" err="1">
                <a:solidFill>
                  <a:schemeClr val="bg1">
                    <a:alpha val="70000"/>
                  </a:schemeClr>
                </a:solidFill>
              </a:rPr>
              <a:t>pretences</a:t>
            </a:r>
            <a:r>
              <a:rPr lang="pl-PL" sz="22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200" dirty="0" err="1">
                <a:solidFill>
                  <a:schemeClr val="bg1">
                    <a:alpha val="70000"/>
                  </a:schemeClr>
                </a:solidFill>
              </a:rPr>
              <a:t>before</a:t>
            </a:r>
            <a:r>
              <a:rPr lang="pl-PL" sz="2200" dirty="0">
                <a:solidFill>
                  <a:schemeClr val="bg1">
                    <a:alpha val="70000"/>
                  </a:schemeClr>
                </a:solidFill>
              </a:rPr>
              <a:t>.</a:t>
            </a:r>
          </a:p>
          <a:p>
            <a:r>
              <a:rPr lang="pl-PL" sz="2200" dirty="0" err="1">
                <a:solidFill>
                  <a:schemeClr val="bg1">
                    <a:alpha val="70000"/>
                  </a:schemeClr>
                </a:solidFill>
              </a:rPr>
              <a:t>Investigate</a:t>
            </a:r>
            <a:r>
              <a:rPr lang="pl-PL" sz="22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200" dirty="0" err="1">
                <a:solidFill>
                  <a:schemeClr val="bg1">
                    <a:alpha val="70000"/>
                  </a:schemeClr>
                </a:solidFill>
              </a:rPr>
              <a:t>customers</a:t>
            </a:r>
            <a:r>
              <a:rPr lang="pl-PL" sz="22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200" dirty="0" err="1">
                <a:solidFill>
                  <a:schemeClr val="bg1">
                    <a:alpha val="70000"/>
                  </a:schemeClr>
                </a:solidFill>
              </a:rPr>
              <a:t>making</a:t>
            </a:r>
            <a:r>
              <a:rPr lang="pl-PL" sz="22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200" dirty="0" err="1">
                <a:solidFill>
                  <a:schemeClr val="bg1">
                    <a:alpha val="70000"/>
                  </a:schemeClr>
                </a:solidFill>
              </a:rPr>
              <a:t>transactions</a:t>
            </a:r>
            <a:r>
              <a:rPr lang="pl-PL" sz="2200" dirty="0">
                <a:solidFill>
                  <a:schemeClr val="bg1">
                    <a:alpha val="70000"/>
                  </a:schemeClr>
                </a:solidFill>
              </a:rPr>
              <a:t> from Panama </a:t>
            </a:r>
            <a:r>
              <a:rPr lang="pl-PL" sz="2200" dirty="0" err="1">
                <a:solidFill>
                  <a:schemeClr val="bg1">
                    <a:alpha val="70000"/>
                  </a:schemeClr>
                </a:solidFill>
              </a:rPr>
              <a:t>that</a:t>
            </a:r>
            <a:r>
              <a:rPr lang="pl-PL" sz="22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200" dirty="0" err="1">
                <a:solidFill>
                  <a:schemeClr val="bg1">
                    <a:alpha val="70000"/>
                  </a:schemeClr>
                </a:solidFill>
              </a:rPr>
              <a:t>have</a:t>
            </a:r>
            <a:r>
              <a:rPr lang="pl-PL" sz="22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200" dirty="0" err="1">
                <a:solidFill>
                  <a:schemeClr val="bg1">
                    <a:alpha val="70000"/>
                  </a:schemeClr>
                </a:solidFill>
              </a:rPr>
              <a:t>their</a:t>
            </a:r>
            <a:r>
              <a:rPr lang="pl-PL" sz="22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200" dirty="0" err="1">
                <a:solidFill>
                  <a:schemeClr val="bg1">
                    <a:alpha val="70000"/>
                  </a:schemeClr>
                </a:solidFill>
              </a:rPr>
              <a:t>cards</a:t>
            </a:r>
            <a:r>
              <a:rPr lang="pl-PL" sz="22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200" dirty="0" err="1">
                <a:solidFill>
                  <a:schemeClr val="bg1">
                    <a:alpha val="70000"/>
                  </a:schemeClr>
                </a:solidFill>
              </a:rPr>
              <a:t>registered</a:t>
            </a:r>
            <a:r>
              <a:rPr lang="pl-PL" sz="2200" dirty="0">
                <a:solidFill>
                  <a:schemeClr val="bg1">
                    <a:alpha val="70000"/>
                  </a:schemeClr>
                </a:solidFill>
              </a:rPr>
              <a:t> in the United </a:t>
            </a:r>
            <a:r>
              <a:rPr lang="pl-PL" sz="2200" dirty="0" err="1">
                <a:solidFill>
                  <a:schemeClr val="bg1">
                    <a:alpha val="70000"/>
                  </a:schemeClr>
                </a:solidFill>
              </a:rPr>
              <a:t>States</a:t>
            </a:r>
            <a:r>
              <a:rPr lang="pl-PL" sz="2200" dirty="0">
                <a:solidFill>
                  <a:schemeClr val="bg1">
                    <a:alpha val="70000"/>
                  </a:schemeClr>
                </a:solidFill>
              </a:rPr>
              <a:t> – </a:t>
            </a:r>
            <a:r>
              <a:rPr lang="pl-PL" sz="2200" dirty="0" err="1">
                <a:solidFill>
                  <a:schemeClr val="bg1">
                    <a:alpha val="70000"/>
                  </a:schemeClr>
                </a:solidFill>
              </a:rPr>
              <a:t>it</a:t>
            </a:r>
            <a:r>
              <a:rPr lang="pl-PL" sz="22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200" dirty="0" err="1">
                <a:solidFill>
                  <a:schemeClr val="bg1">
                    <a:alpha val="70000"/>
                  </a:schemeClr>
                </a:solidFill>
              </a:rPr>
              <a:t>is</a:t>
            </a:r>
            <a:r>
              <a:rPr lang="pl-PL" sz="22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200" dirty="0" err="1">
                <a:solidFill>
                  <a:schemeClr val="bg1">
                    <a:alpha val="70000"/>
                  </a:schemeClr>
                </a:solidFill>
              </a:rPr>
              <a:t>likely</a:t>
            </a:r>
            <a:r>
              <a:rPr lang="pl-PL" sz="22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200" dirty="0" err="1">
                <a:solidFill>
                  <a:schemeClr val="bg1">
                    <a:alpha val="70000"/>
                  </a:schemeClr>
                </a:solidFill>
              </a:rPr>
              <a:t>that</a:t>
            </a:r>
            <a:r>
              <a:rPr lang="pl-PL" sz="2200" dirty="0">
                <a:solidFill>
                  <a:schemeClr val="bg1">
                    <a:alpha val="70000"/>
                  </a:schemeClr>
                </a:solidFill>
              </a:rPr>
              <a:t> a </a:t>
            </a:r>
            <a:r>
              <a:rPr lang="pl-PL" sz="2200" dirty="0" err="1">
                <a:solidFill>
                  <a:schemeClr val="bg1">
                    <a:alpha val="70000"/>
                  </a:schemeClr>
                </a:solidFill>
              </a:rPr>
              <a:t>significant</a:t>
            </a:r>
            <a:r>
              <a:rPr lang="pl-PL" sz="22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200" dirty="0" err="1">
                <a:solidFill>
                  <a:schemeClr val="bg1">
                    <a:alpha val="70000"/>
                  </a:schemeClr>
                </a:solidFill>
              </a:rPr>
              <a:t>number</a:t>
            </a:r>
            <a:r>
              <a:rPr lang="pl-PL" sz="2200" dirty="0">
                <a:solidFill>
                  <a:schemeClr val="bg1">
                    <a:alpha val="70000"/>
                  </a:schemeClr>
                </a:solidFill>
              </a:rPr>
              <a:t> of </a:t>
            </a:r>
            <a:r>
              <a:rPr lang="pl-PL" sz="2200" dirty="0" err="1">
                <a:solidFill>
                  <a:schemeClr val="bg1">
                    <a:alpha val="70000"/>
                  </a:schemeClr>
                </a:solidFill>
              </a:rPr>
              <a:t>them</a:t>
            </a:r>
            <a:r>
              <a:rPr lang="pl-PL" sz="22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200" dirty="0" err="1">
                <a:solidFill>
                  <a:schemeClr val="bg1">
                    <a:alpha val="70000"/>
                  </a:schemeClr>
                </a:solidFill>
              </a:rPr>
              <a:t>abuses</a:t>
            </a:r>
            <a:r>
              <a:rPr lang="pl-PL" sz="22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200" dirty="0" err="1">
                <a:solidFill>
                  <a:schemeClr val="bg1">
                    <a:alpha val="70000"/>
                  </a:schemeClr>
                </a:solidFill>
              </a:rPr>
              <a:t>their</a:t>
            </a:r>
            <a:r>
              <a:rPr lang="pl-PL" sz="22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200" dirty="0" err="1">
                <a:solidFill>
                  <a:schemeClr val="bg1">
                    <a:alpha val="70000"/>
                  </a:schemeClr>
                </a:solidFill>
              </a:rPr>
              <a:t>rights</a:t>
            </a:r>
            <a:r>
              <a:rPr lang="pl-PL" sz="2200" dirty="0">
                <a:solidFill>
                  <a:schemeClr val="bg1">
                    <a:alpha val="70000"/>
                  </a:schemeClr>
                </a:solidFill>
              </a:rPr>
              <a:t> to </a:t>
            </a:r>
            <a:r>
              <a:rPr lang="pl-PL" sz="2200" dirty="0" err="1">
                <a:solidFill>
                  <a:schemeClr val="bg1">
                    <a:alpha val="70000"/>
                  </a:schemeClr>
                </a:solidFill>
              </a:rPr>
              <a:t>chargeback</a:t>
            </a:r>
            <a:r>
              <a:rPr lang="pl-PL" sz="22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200" dirty="0" err="1">
                <a:solidFill>
                  <a:schemeClr val="bg1">
                    <a:alpha val="70000"/>
                  </a:schemeClr>
                </a:solidFill>
              </a:rPr>
              <a:t>claims</a:t>
            </a:r>
            <a:r>
              <a:rPr lang="pl-PL" sz="2200" dirty="0">
                <a:solidFill>
                  <a:schemeClr val="bg1">
                    <a:alpha val="70000"/>
                  </a:schemeClr>
                </a:solidFill>
              </a:rPr>
              <a:t>.</a:t>
            </a:r>
          </a:p>
          <a:p>
            <a:endParaRPr lang="pl-PL" sz="2300" dirty="0">
              <a:solidFill>
                <a:schemeClr val="bg1">
                  <a:alpha val="70000"/>
                </a:schemeClr>
              </a:solidFill>
            </a:endParaRPr>
          </a:p>
          <a:p>
            <a:pPr marL="0" indent="0">
              <a:buNone/>
            </a:pPr>
            <a:endParaRPr lang="pl-PL" sz="2300" dirty="0">
              <a:solidFill>
                <a:schemeClr val="bg1">
                  <a:alpha val="70000"/>
                </a:schemeClr>
              </a:solidFill>
            </a:endParaRPr>
          </a:p>
          <a:p>
            <a:endParaRPr lang="pl-PL" sz="2300" dirty="0">
              <a:solidFill>
                <a:schemeClr val="bg1">
                  <a:alpha val="70000"/>
                </a:schemeClr>
              </a:solidFill>
            </a:endParaRPr>
          </a:p>
          <a:p>
            <a:endParaRPr lang="pl-PL" sz="2300" dirty="0">
              <a:solidFill>
                <a:schemeClr val="bg1">
                  <a:alpha val="7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63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78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9DDA4E5-E68D-473F-AB46-C49BAB1B1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58848"/>
            <a:ext cx="10668000" cy="1524000"/>
          </a:xfrm>
        </p:spPr>
        <p:txBody>
          <a:bodyPr/>
          <a:lstStyle/>
          <a:p>
            <a:pPr algn="ctr"/>
            <a:r>
              <a:rPr lang="pl-PL" dirty="0" err="1">
                <a:solidFill>
                  <a:schemeClr val="bg1"/>
                </a:solidFill>
              </a:rPr>
              <a:t>Current</a:t>
            </a:r>
            <a:r>
              <a:rPr lang="pl-PL" dirty="0">
                <a:solidFill>
                  <a:schemeClr val="bg1"/>
                </a:solidFill>
              </a:rPr>
              <a:t> ratio of </a:t>
            </a:r>
            <a:r>
              <a:rPr lang="pl-PL" dirty="0" err="1">
                <a:solidFill>
                  <a:schemeClr val="bg1"/>
                </a:solidFill>
              </a:rPr>
              <a:t>chargebacks</a:t>
            </a:r>
            <a:r>
              <a:rPr lang="pl-PL" dirty="0">
                <a:solidFill>
                  <a:schemeClr val="bg1"/>
                </a:solidFill>
              </a:rPr>
              <a:t> to </a:t>
            </a:r>
            <a:r>
              <a:rPr lang="pl-PL" dirty="0" err="1">
                <a:solidFill>
                  <a:schemeClr val="bg1"/>
                </a:solidFill>
              </a:rPr>
              <a:t>all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successful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transactions</a:t>
            </a:r>
            <a:r>
              <a:rPr lang="pl-PL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DE31737-CCE1-488A-BA37-A7C90DC35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1782848"/>
            <a:ext cx="10668000" cy="381808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l-PL" sz="18000" dirty="0">
                <a:solidFill>
                  <a:schemeClr val="bg1">
                    <a:alpha val="70000"/>
                  </a:schemeClr>
                </a:solidFill>
              </a:rPr>
              <a:t>1.47%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434F6F99-4733-4DBD-A25C-8BCBBFD42E63}"/>
              </a:ext>
            </a:extLst>
          </p:cNvPr>
          <p:cNvSpPr txBox="1"/>
          <p:nvPr/>
        </p:nvSpPr>
        <p:spPr>
          <a:xfrm>
            <a:off x="2641076" y="5267308"/>
            <a:ext cx="6909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err="1">
                <a:solidFill>
                  <a:schemeClr val="bg1"/>
                </a:solidFill>
              </a:rPr>
              <a:t>Efforts</a:t>
            </a:r>
            <a:r>
              <a:rPr lang="pl-PL" sz="2400" dirty="0">
                <a:solidFill>
                  <a:schemeClr val="bg1"/>
                </a:solidFill>
              </a:rPr>
              <a:t> </a:t>
            </a:r>
            <a:r>
              <a:rPr lang="pl-PL" sz="2400" dirty="0" err="1">
                <a:solidFill>
                  <a:schemeClr val="bg1"/>
                </a:solidFill>
              </a:rPr>
              <a:t>should</a:t>
            </a:r>
            <a:r>
              <a:rPr lang="pl-PL" sz="2400" dirty="0">
                <a:solidFill>
                  <a:schemeClr val="bg1"/>
                </a:solidFill>
              </a:rPr>
              <a:t> be </a:t>
            </a:r>
            <a:r>
              <a:rPr lang="pl-PL" sz="2400" dirty="0" err="1">
                <a:solidFill>
                  <a:schemeClr val="bg1"/>
                </a:solidFill>
              </a:rPr>
              <a:t>taken</a:t>
            </a:r>
            <a:r>
              <a:rPr lang="pl-PL" sz="2400" dirty="0">
                <a:solidFill>
                  <a:schemeClr val="bg1"/>
                </a:solidFill>
              </a:rPr>
              <a:t> to </a:t>
            </a:r>
            <a:r>
              <a:rPr lang="pl-PL" sz="2400" dirty="0" err="1">
                <a:solidFill>
                  <a:schemeClr val="bg1"/>
                </a:solidFill>
              </a:rPr>
              <a:t>reduce</a:t>
            </a:r>
            <a:r>
              <a:rPr lang="pl-PL" sz="2400" dirty="0">
                <a:solidFill>
                  <a:schemeClr val="bg1"/>
                </a:solidFill>
              </a:rPr>
              <a:t> </a:t>
            </a:r>
            <a:r>
              <a:rPr lang="pl-PL" sz="2400" dirty="0" err="1">
                <a:solidFill>
                  <a:schemeClr val="bg1"/>
                </a:solidFill>
              </a:rPr>
              <a:t>it</a:t>
            </a:r>
            <a:r>
              <a:rPr lang="pl-PL" sz="2400" dirty="0">
                <a:solidFill>
                  <a:schemeClr val="bg1"/>
                </a:solidFill>
              </a:rPr>
              <a:t> to </a:t>
            </a:r>
            <a:r>
              <a:rPr lang="pl-PL" sz="2400" dirty="0" err="1">
                <a:solidFill>
                  <a:schemeClr val="bg1"/>
                </a:solidFill>
              </a:rPr>
              <a:t>below</a:t>
            </a:r>
            <a:r>
              <a:rPr lang="pl-PL" sz="2400" dirty="0">
                <a:solidFill>
                  <a:schemeClr val="bg1"/>
                </a:solidFill>
              </a:rPr>
              <a:t> 1%</a:t>
            </a:r>
          </a:p>
        </p:txBody>
      </p:sp>
    </p:spTree>
    <p:extLst>
      <p:ext uri="{BB962C8B-B14F-4D97-AF65-F5344CB8AC3E}">
        <p14:creationId xmlns:p14="http://schemas.microsoft.com/office/powerpoint/2010/main" val="2466775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78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F57E4AC-9032-4665-8D3D-1D8AD826C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-174661"/>
            <a:ext cx="10668000" cy="5239821"/>
          </a:xfrm>
        </p:spPr>
        <p:txBody>
          <a:bodyPr>
            <a:normAutofit/>
          </a:bodyPr>
          <a:lstStyle/>
          <a:p>
            <a:r>
              <a:rPr lang="pl-PL" sz="7200" b="1" dirty="0" err="1">
                <a:solidFill>
                  <a:schemeClr val="bg1"/>
                </a:solidFill>
              </a:rPr>
              <a:t>Incorrect</a:t>
            </a:r>
            <a:r>
              <a:rPr lang="pl-PL" sz="7200" b="1" dirty="0">
                <a:solidFill>
                  <a:schemeClr val="bg1"/>
                </a:solidFill>
              </a:rPr>
              <a:t> </a:t>
            </a:r>
            <a:r>
              <a:rPr lang="pl-PL" sz="7200" b="1" dirty="0" err="1">
                <a:solidFill>
                  <a:schemeClr val="bg1"/>
                </a:solidFill>
              </a:rPr>
              <a:t>amount</a:t>
            </a:r>
            <a:r>
              <a:rPr lang="pl-PL" sz="7200" b="1" dirty="0">
                <a:solidFill>
                  <a:schemeClr val="bg1"/>
                </a:solidFill>
              </a:rPr>
              <a:t> </a:t>
            </a:r>
            <a:r>
              <a:rPr lang="pl-PL" sz="7200" b="1" dirty="0" err="1">
                <a:solidFill>
                  <a:schemeClr val="bg1"/>
                </a:solidFill>
              </a:rPr>
              <a:t>billed</a:t>
            </a:r>
            <a:r>
              <a:rPr lang="pl-PL" sz="7200" dirty="0">
                <a:solidFill>
                  <a:schemeClr val="bg1"/>
                </a:solidFill>
              </a:rPr>
              <a:t> </a:t>
            </a:r>
            <a:r>
              <a:rPr lang="pl-PL" dirty="0">
                <a:solidFill>
                  <a:schemeClr val="bg1"/>
                </a:solidFill>
              </a:rPr>
              <a:t>was a </a:t>
            </a:r>
            <a:r>
              <a:rPr lang="pl-PL" dirty="0" err="1">
                <a:solidFill>
                  <a:schemeClr val="bg1"/>
                </a:solidFill>
              </a:rPr>
              <a:t>reason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behind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all</a:t>
            </a:r>
            <a:r>
              <a:rPr lang="pl-PL" dirty="0">
                <a:solidFill>
                  <a:schemeClr val="bg1"/>
                </a:solidFill>
              </a:rPr>
              <a:t> </a:t>
            </a:r>
            <a:br>
              <a:rPr lang="pl-PL" dirty="0">
                <a:solidFill>
                  <a:schemeClr val="bg1"/>
                </a:solidFill>
              </a:rPr>
            </a:br>
            <a:r>
              <a:rPr lang="pl-PL" sz="9600" b="1" dirty="0">
                <a:solidFill>
                  <a:schemeClr val="bg1"/>
                </a:solidFill>
              </a:rPr>
              <a:t>318</a:t>
            </a:r>
            <a:r>
              <a:rPr lang="pl-PL" sz="9600" dirty="0">
                <a:solidFill>
                  <a:schemeClr val="bg1"/>
                </a:solidFill>
              </a:rPr>
              <a:t> </a:t>
            </a:r>
            <a:br>
              <a:rPr lang="pl-PL" dirty="0">
                <a:solidFill>
                  <a:schemeClr val="bg1"/>
                </a:solidFill>
              </a:rPr>
            </a:br>
            <a:r>
              <a:rPr lang="pl-PL" dirty="0" err="1">
                <a:solidFill>
                  <a:schemeClr val="bg1"/>
                </a:solidFill>
              </a:rPr>
              <a:t>reported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chargebacks</a:t>
            </a:r>
            <a:r>
              <a:rPr lang="pl-PL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1B3C63D-6E80-4237-9097-E06DF13C6B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22627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BE78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D0584E3-9C83-40F7-81FE-4A6128D23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10668000" cy="2049780"/>
          </a:xfrm>
        </p:spPr>
        <p:txBody>
          <a:bodyPr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How </a:t>
            </a:r>
            <a:r>
              <a:rPr lang="pl-PL" dirty="0" err="1">
                <a:solidFill>
                  <a:schemeClr val="bg1"/>
                </a:solidFill>
              </a:rPr>
              <a:t>many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chargebacks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has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each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credit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card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filed</a:t>
            </a:r>
            <a:r>
              <a:rPr lang="pl-PL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A2357A13-5C88-4125-9DB9-1A600A107D03}"/>
              </a:ext>
            </a:extLst>
          </p:cNvPr>
          <p:cNvSpPr txBox="1"/>
          <p:nvPr/>
        </p:nvSpPr>
        <p:spPr>
          <a:xfrm>
            <a:off x="6406621" y="1874520"/>
            <a:ext cx="5612130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300" dirty="0">
                <a:solidFill>
                  <a:schemeClr val="bg1"/>
                </a:solidFill>
              </a:rPr>
              <a:t>205 </a:t>
            </a:r>
            <a:r>
              <a:rPr lang="pl-PL" sz="2300" dirty="0" err="1">
                <a:solidFill>
                  <a:schemeClr val="bg1"/>
                </a:solidFill>
              </a:rPr>
              <a:t>unique</a:t>
            </a:r>
            <a:r>
              <a:rPr lang="pl-PL" sz="2300" dirty="0">
                <a:solidFill>
                  <a:schemeClr val="bg1"/>
                </a:solidFill>
              </a:rPr>
              <a:t> </a:t>
            </a:r>
            <a:r>
              <a:rPr lang="pl-PL" sz="2300" dirty="0" err="1">
                <a:solidFill>
                  <a:schemeClr val="bg1"/>
                </a:solidFill>
              </a:rPr>
              <a:t>credit</a:t>
            </a:r>
            <a:r>
              <a:rPr lang="pl-PL" sz="2300" dirty="0">
                <a:solidFill>
                  <a:schemeClr val="bg1"/>
                </a:solidFill>
              </a:rPr>
              <a:t> </a:t>
            </a:r>
            <a:r>
              <a:rPr lang="pl-PL" sz="2300" dirty="0" err="1">
                <a:solidFill>
                  <a:schemeClr val="bg1"/>
                </a:solidFill>
              </a:rPr>
              <a:t>cards</a:t>
            </a:r>
            <a:r>
              <a:rPr lang="pl-PL" sz="2300" dirty="0">
                <a:solidFill>
                  <a:schemeClr val="bg1"/>
                </a:solidFill>
              </a:rPr>
              <a:t> </a:t>
            </a:r>
            <a:r>
              <a:rPr lang="pl-PL" sz="2300" dirty="0" err="1">
                <a:solidFill>
                  <a:schemeClr val="bg1"/>
                </a:solidFill>
              </a:rPr>
              <a:t>responsible</a:t>
            </a:r>
            <a:r>
              <a:rPr lang="pl-PL" sz="2300" dirty="0">
                <a:solidFill>
                  <a:schemeClr val="bg1"/>
                </a:solidFill>
              </a:rPr>
              <a:t> for 318 </a:t>
            </a:r>
            <a:r>
              <a:rPr lang="pl-PL" sz="2300" dirty="0" err="1">
                <a:solidFill>
                  <a:schemeClr val="bg1"/>
                </a:solidFill>
              </a:rPr>
              <a:t>chargeback</a:t>
            </a:r>
            <a:r>
              <a:rPr lang="pl-PL" sz="2300" dirty="0">
                <a:solidFill>
                  <a:schemeClr val="bg1"/>
                </a:solidFill>
              </a:rPr>
              <a:t> </a:t>
            </a:r>
            <a:r>
              <a:rPr lang="pl-PL" sz="2300" dirty="0" err="1">
                <a:solidFill>
                  <a:schemeClr val="bg1"/>
                </a:solidFill>
              </a:rPr>
              <a:t>transactions</a:t>
            </a:r>
            <a:endParaRPr lang="pl-PL" sz="23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23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300" dirty="0">
                <a:solidFill>
                  <a:schemeClr val="bg1"/>
                </a:solidFill>
              </a:rPr>
              <a:t>150 of </a:t>
            </a:r>
            <a:r>
              <a:rPr lang="pl-PL" sz="2300" dirty="0" err="1">
                <a:solidFill>
                  <a:schemeClr val="bg1"/>
                </a:solidFill>
              </a:rPr>
              <a:t>those</a:t>
            </a:r>
            <a:r>
              <a:rPr lang="pl-PL" sz="2300" dirty="0">
                <a:solidFill>
                  <a:schemeClr val="bg1"/>
                </a:solidFill>
              </a:rPr>
              <a:t> </a:t>
            </a:r>
            <a:r>
              <a:rPr lang="pl-PL" sz="2300" dirty="0" err="1">
                <a:solidFill>
                  <a:schemeClr val="bg1"/>
                </a:solidFill>
              </a:rPr>
              <a:t>cards</a:t>
            </a:r>
            <a:r>
              <a:rPr lang="pl-PL" sz="2300" dirty="0">
                <a:solidFill>
                  <a:schemeClr val="bg1"/>
                </a:solidFill>
              </a:rPr>
              <a:t> </a:t>
            </a:r>
            <a:r>
              <a:rPr lang="pl-PL" sz="2300" dirty="0" err="1">
                <a:solidFill>
                  <a:schemeClr val="bg1"/>
                </a:solidFill>
              </a:rPr>
              <a:t>have</a:t>
            </a:r>
            <a:r>
              <a:rPr lang="pl-PL" sz="2300" dirty="0">
                <a:solidFill>
                  <a:schemeClr val="bg1"/>
                </a:solidFill>
              </a:rPr>
              <a:t> </a:t>
            </a:r>
            <a:r>
              <a:rPr lang="pl-PL" sz="2300" dirty="0" err="1">
                <a:solidFill>
                  <a:schemeClr val="bg1"/>
                </a:solidFill>
              </a:rPr>
              <a:t>only</a:t>
            </a:r>
            <a:r>
              <a:rPr lang="pl-PL" sz="2300" dirty="0">
                <a:solidFill>
                  <a:schemeClr val="bg1"/>
                </a:solidFill>
              </a:rPr>
              <a:t> </a:t>
            </a:r>
            <a:r>
              <a:rPr lang="pl-PL" sz="2300" dirty="0" err="1">
                <a:solidFill>
                  <a:schemeClr val="bg1"/>
                </a:solidFill>
              </a:rPr>
              <a:t>filed</a:t>
            </a:r>
            <a:r>
              <a:rPr lang="pl-PL" sz="2300" dirty="0">
                <a:solidFill>
                  <a:schemeClr val="bg1"/>
                </a:solidFill>
              </a:rPr>
              <a:t> one </a:t>
            </a:r>
            <a:r>
              <a:rPr lang="pl-PL" sz="2300" dirty="0" err="1">
                <a:solidFill>
                  <a:schemeClr val="bg1"/>
                </a:solidFill>
              </a:rPr>
              <a:t>chargeback</a:t>
            </a:r>
            <a:r>
              <a:rPr lang="pl-PL" sz="2300" dirty="0">
                <a:solidFill>
                  <a:schemeClr val="bg1"/>
                </a:solidFill>
              </a:rPr>
              <a:t> </a:t>
            </a:r>
            <a:r>
              <a:rPr lang="pl-PL" sz="2300" dirty="0" err="1">
                <a:solidFill>
                  <a:schemeClr val="bg1"/>
                </a:solidFill>
              </a:rPr>
              <a:t>each</a:t>
            </a:r>
            <a:endParaRPr lang="pl-PL" sz="23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23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300" dirty="0">
                <a:solidFill>
                  <a:schemeClr val="bg1"/>
                </a:solidFill>
              </a:rPr>
              <a:t>55 </a:t>
            </a:r>
            <a:r>
              <a:rPr lang="pl-PL" sz="2300" dirty="0" err="1">
                <a:solidFill>
                  <a:schemeClr val="bg1"/>
                </a:solidFill>
              </a:rPr>
              <a:t>credit</a:t>
            </a:r>
            <a:r>
              <a:rPr lang="pl-PL" sz="2300" dirty="0">
                <a:solidFill>
                  <a:schemeClr val="bg1"/>
                </a:solidFill>
              </a:rPr>
              <a:t> </a:t>
            </a:r>
            <a:r>
              <a:rPr lang="pl-PL" sz="2300" dirty="0" err="1">
                <a:solidFill>
                  <a:schemeClr val="bg1"/>
                </a:solidFill>
              </a:rPr>
              <a:t>cards</a:t>
            </a:r>
            <a:r>
              <a:rPr lang="pl-PL" sz="2300" dirty="0">
                <a:solidFill>
                  <a:schemeClr val="bg1"/>
                </a:solidFill>
              </a:rPr>
              <a:t> </a:t>
            </a:r>
            <a:r>
              <a:rPr lang="pl-PL" sz="2300" dirty="0" err="1">
                <a:solidFill>
                  <a:schemeClr val="bg1"/>
                </a:solidFill>
              </a:rPr>
              <a:t>filed</a:t>
            </a:r>
            <a:r>
              <a:rPr lang="pl-PL" sz="2300" dirty="0">
                <a:solidFill>
                  <a:schemeClr val="bg1"/>
                </a:solidFill>
              </a:rPr>
              <a:t> </a:t>
            </a:r>
            <a:r>
              <a:rPr lang="pl-PL" sz="2300" dirty="0" err="1">
                <a:solidFill>
                  <a:schemeClr val="bg1"/>
                </a:solidFill>
              </a:rPr>
              <a:t>multiple</a:t>
            </a:r>
            <a:r>
              <a:rPr lang="pl-PL" sz="2300" dirty="0">
                <a:solidFill>
                  <a:schemeClr val="bg1"/>
                </a:solidFill>
              </a:rPr>
              <a:t> </a:t>
            </a:r>
            <a:r>
              <a:rPr lang="pl-PL" sz="2300" dirty="0" err="1">
                <a:solidFill>
                  <a:schemeClr val="bg1"/>
                </a:solidFill>
              </a:rPr>
              <a:t>chargebacks</a:t>
            </a:r>
            <a:endParaRPr lang="pl-PL" sz="23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23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300" dirty="0" err="1">
                <a:solidFill>
                  <a:schemeClr val="bg1"/>
                </a:solidFill>
              </a:rPr>
              <a:t>Some</a:t>
            </a:r>
            <a:r>
              <a:rPr lang="pl-PL" sz="2300" dirty="0">
                <a:solidFill>
                  <a:schemeClr val="bg1"/>
                </a:solidFill>
              </a:rPr>
              <a:t> of </a:t>
            </a:r>
            <a:r>
              <a:rPr lang="pl-PL" sz="2300" dirty="0" err="1">
                <a:solidFill>
                  <a:schemeClr val="bg1"/>
                </a:solidFill>
              </a:rPr>
              <a:t>them</a:t>
            </a:r>
            <a:r>
              <a:rPr lang="pl-PL" sz="2300" dirty="0">
                <a:solidFill>
                  <a:schemeClr val="bg1"/>
                </a:solidFill>
              </a:rPr>
              <a:t> </a:t>
            </a:r>
            <a:r>
              <a:rPr lang="pl-PL" sz="2300" dirty="0" err="1">
                <a:solidFill>
                  <a:schemeClr val="bg1"/>
                </a:solidFill>
              </a:rPr>
              <a:t>filed</a:t>
            </a:r>
            <a:r>
              <a:rPr lang="pl-PL" sz="2300" dirty="0">
                <a:solidFill>
                  <a:schemeClr val="bg1"/>
                </a:solidFill>
              </a:rPr>
              <a:t> as </a:t>
            </a:r>
            <a:r>
              <a:rPr lang="pl-PL" sz="2300" dirty="0" err="1">
                <a:solidFill>
                  <a:schemeClr val="bg1"/>
                </a:solidFill>
              </a:rPr>
              <a:t>many</a:t>
            </a:r>
            <a:r>
              <a:rPr lang="pl-PL" sz="2300" dirty="0">
                <a:solidFill>
                  <a:schemeClr val="bg1"/>
                </a:solidFill>
              </a:rPr>
              <a:t> as </a:t>
            </a:r>
            <a:r>
              <a:rPr lang="pl-PL" sz="2300" dirty="0" err="1">
                <a:solidFill>
                  <a:schemeClr val="bg1"/>
                </a:solidFill>
              </a:rPr>
              <a:t>six</a:t>
            </a:r>
            <a:r>
              <a:rPr lang="pl-PL" sz="2300" dirty="0">
                <a:solidFill>
                  <a:schemeClr val="bg1"/>
                </a:solidFill>
              </a:rPr>
              <a:t> </a:t>
            </a:r>
            <a:r>
              <a:rPr lang="pl-PL" sz="2300" dirty="0" err="1">
                <a:solidFill>
                  <a:schemeClr val="bg1"/>
                </a:solidFill>
              </a:rPr>
              <a:t>chargebacks</a:t>
            </a:r>
            <a:endParaRPr lang="pl-PL" sz="2300" dirty="0">
              <a:solidFill>
                <a:schemeClr val="bg1"/>
              </a:solidFill>
            </a:endParaRPr>
          </a:p>
        </p:txBody>
      </p:sp>
      <p:pic>
        <p:nvPicPr>
          <p:cNvPr id="26" name="Symbol zastępczy zawartości 25">
            <a:extLst>
              <a:ext uri="{FF2B5EF4-FFF2-40B4-BE49-F238E27FC236}">
                <a16:creationId xmlns:a16="http://schemas.microsoft.com/office/drawing/2014/main" id="{D2A81518-BD3E-447C-9699-541F408583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8264"/>
            <a:ext cx="6936740" cy="5202555"/>
          </a:xfrm>
        </p:spPr>
      </p:pic>
    </p:spTree>
    <p:extLst>
      <p:ext uri="{BB962C8B-B14F-4D97-AF65-F5344CB8AC3E}">
        <p14:creationId xmlns:p14="http://schemas.microsoft.com/office/powerpoint/2010/main" val="251196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BE78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2B028D7-5AC0-4F28-BB9A-4F85B379A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72256"/>
            <a:ext cx="10668000" cy="1524000"/>
          </a:xfrm>
        </p:spPr>
        <p:txBody>
          <a:bodyPr>
            <a:normAutofit/>
          </a:bodyPr>
          <a:lstStyle/>
          <a:p>
            <a:pPr algn="ctr"/>
            <a:r>
              <a:rPr lang="pl-PL" dirty="0" err="1">
                <a:solidFill>
                  <a:schemeClr val="bg1"/>
                </a:solidFill>
              </a:rPr>
              <a:t>Share</a:t>
            </a:r>
            <a:r>
              <a:rPr lang="pl-PL" dirty="0">
                <a:solidFill>
                  <a:schemeClr val="bg1"/>
                </a:solidFill>
              </a:rPr>
              <a:t> of </a:t>
            </a:r>
            <a:r>
              <a:rPr lang="pl-PL" dirty="0" err="1">
                <a:solidFill>
                  <a:schemeClr val="bg1"/>
                </a:solidFill>
              </a:rPr>
              <a:t>countries</a:t>
            </a:r>
            <a:r>
              <a:rPr lang="pl-PL" dirty="0">
                <a:solidFill>
                  <a:schemeClr val="bg1"/>
                </a:solidFill>
              </a:rPr>
              <a:t> in </a:t>
            </a:r>
            <a:r>
              <a:rPr lang="pl-PL" dirty="0" err="1">
                <a:solidFill>
                  <a:schemeClr val="bg1"/>
                </a:solidFill>
              </a:rPr>
              <a:t>chargebacks</a:t>
            </a:r>
            <a:r>
              <a:rPr lang="pl-PL" dirty="0">
                <a:solidFill>
                  <a:schemeClr val="bg1"/>
                </a:solidFill>
              </a:rPr>
              <a:t> and in </a:t>
            </a:r>
            <a:r>
              <a:rPr lang="pl-PL" dirty="0" err="1">
                <a:solidFill>
                  <a:schemeClr val="bg1"/>
                </a:solidFill>
              </a:rPr>
              <a:t>all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successful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transactions</a:t>
            </a:r>
            <a:r>
              <a:rPr lang="pl-PL" dirty="0">
                <a:solidFill>
                  <a:schemeClr val="bg1"/>
                </a:solidFill>
              </a:rPr>
              <a:t>*</a:t>
            </a:r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390BDB1F-F7A8-4C5B-8DA9-BE713CFA51E6}"/>
              </a:ext>
            </a:extLst>
          </p:cNvPr>
          <p:cNvSpPr txBox="1"/>
          <p:nvPr/>
        </p:nvSpPr>
        <p:spPr>
          <a:xfrm>
            <a:off x="6715125" y="1796256"/>
            <a:ext cx="528066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300" dirty="0" err="1">
                <a:solidFill>
                  <a:schemeClr val="bg1"/>
                </a:solidFill>
              </a:rPr>
              <a:t>All</a:t>
            </a:r>
            <a:r>
              <a:rPr lang="pl-PL" sz="2300" dirty="0">
                <a:solidFill>
                  <a:schemeClr val="bg1"/>
                </a:solidFill>
              </a:rPr>
              <a:t> </a:t>
            </a:r>
            <a:r>
              <a:rPr lang="pl-PL" sz="2300" dirty="0" err="1">
                <a:solidFill>
                  <a:schemeClr val="bg1"/>
                </a:solidFill>
              </a:rPr>
              <a:t>countries</a:t>
            </a:r>
            <a:r>
              <a:rPr lang="pl-PL" sz="2300" dirty="0">
                <a:solidFill>
                  <a:schemeClr val="bg1"/>
                </a:solidFill>
              </a:rPr>
              <a:t> </a:t>
            </a:r>
            <a:r>
              <a:rPr lang="pl-PL" sz="2300" dirty="0" err="1">
                <a:solidFill>
                  <a:schemeClr val="bg1"/>
                </a:solidFill>
              </a:rPr>
              <a:t>have</a:t>
            </a:r>
            <a:r>
              <a:rPr lang="pl-PL" sz="2300" dirty="0">
                <a:solidFill>
                  <a:schemeClr val="bg1"/>
                </a:solidFill>
              </a:rPr>
              <a:t> a </a:t>
            </a:r>
            <a:r>
              <a:rPr lang="pl-PL" sz="2300" dirty="0" err="1">
                <a:solidFill>
                  <a:schemeClr val="bg1"/>
                </a:solidFill>
              </a:rPr>
              <a:t>similar</a:t>
            </a:r>
            <a:r>
              <a:rPr lang="pl-PL" sz="2300" dirty="0">
                <a:solidFill>
                  <a:schemeClr val="bg1"/>
                </a:solidFill>
              </a:rPr>
              <a:t> </a:t>
            </a:r>
            <a:r>
              <a:rPr lang="pl-PL" sz="2300" dirty="0" err="1">
                <a:solidFill>
                  <a:schemeClr val="bg1"/>
                </a:solidFill>
              </a:rPr>
              <a:t>share</a:t>
            </a:r>
            <a:r>
              <a:rPr lang="pl-PL" sz="2300" dirty="0">
                <a:solidFill>
                  <a:schemeClr val="bg1"/>
                </a:solidFill>
              </a:rPr>
              <a:t> in </a:t>
            </a:r>
            <a:r>
              <a:rPr lang="pl-PL" sz="2300" dirty="0" err="1">
                <a:solidFill>
                  <a:schemeClr val="bg1"/>
                </a:solidFill>
              </a:rPr>
              <a:t>total</a:t>
            </a:r>
            <a:r>
              <a:rPr lang="pl-PL" sz="2300" dirty="0">
                <a:solidFill>
                  <a:schemeClr val="bg1"/>
                </a:solidFill>
              </a:rPr>
              <a:t> </a:t>
            </a:r>
            <a:r>
              <a:rPr lang="pl-PL" sz="2300" dirty="0" err="1">
                <a:solidFill>
                  <a:schemeClr val="bg1"/>
                </a:solidFill>
              </a:rPr>
              <a:t>transactions</a:t>
            </a:r>
            <a:r>
              <a:rPr lang="pl-PL" sz="2300" dirty="0">
                <a:solidFill>
                  <a:schemeClr val="bg1"/>
                </a:solidFill>
              </a:rPr>
              <a:t> (~2%)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23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300" dirty="0">
                <a:solidFill>
                  <a:schemeClr val="bg1"/>
                </a:solidFill>
              </a:rPr>
              <a:t>The same </a:t>
            </a:r>
            <a:r>
              <a:rPr lang="pl-PL" sz="2300" dirty="0" err="1">
                <a:solidFill>
                  <a:schemeClr val="bg1"/>
                </a:solidFill>
              </a:rPr>
              <a:t>cannot</a:t>
            </a:r>
            <a:r>
              <a:rPr lang="pl-PL" sz="2300" dirty="0">
                <a:solidFill>
                  <a:schemeClr val="bg1"/>
                </a:solidFill>
              </a:rPr>
              <a:t> be </a:t>
            </a:r>
            <a:r>
              <a:rPr lang="pl-PL" sz="2300" dirty="0" err="1">
                <a:solidFill>
                  <a:schemeClr val="bg1"/>
                </a:solidFill>
              </a:rPr>
              <a:t>said</a:t>
            </a:r>
            <a:r>
              <a:rPr lang="pl-PL" sz="2300" dirty="0">
                <a:solidFill>
                  <a:schemeClr val="bg1"/>
                </a:solidFill>
              </a:rPr>
              <a:t> </a:t>
            </a:r>
            <a:r>
              <a:rPr lang="pl-PL" sz="2300" dirty="0" err="1">
                <a:solidFill>
                  <a:schemeClr val="bg1"/>
                </a:solidFill>
              </a:rPr>
              <a:t>about</a:t>
            </a:r>
            <a:r>
              <a:rPr lang="pl-PL" sz="2300" dirty="0">
                <a:solidFill>
                  <a:schemeClr val="bg1"/>
                </a:solidFill>
              </a:rPr>
              <a:t> </a:t>
            </a:r>
            <a:r>
              <a:rPr lang="pl-PL" sz="2300" dirty="0" err="1">
                <a:solidFill>
                  <a:schemeClr val="bg1"/>
                </a:solidFill>
              </a:rPr>
              <a:t>chargebacks</a:t>
            </a:r>
            <a:r>
              <a:rPr lang="pl-PL" sz="2300" dirty="0">
                <a:solidFill>
                  <a:schemeClr val="bg1"/>
                </a:solidFill>
              </a:rPr>
              <a:t>, as </a:t>
            </a:r>
            <a:r>
              <a:rPr lang="pl-PL" sz="2300" dirty="0" err="1">
                <a:solidFill>
                  <a:schemeClr val="bg1"/>
                </a:solidFill>
              </a:rPr>
              <a:t>some</a:t>
            </a:r>
            <a:r>
              <a:rPr lang="pl-PL" sz="2300" dirty="0">
                <a:solidFill>
                  <a:schemeClr val="bg1"/>
                </a:solidFill>
              </a:rPr>
              <a:t> of the </a:t>
            </a:r>
            <a:r>
              <a:rPr lang="pl-PL" sz="2300" dirty="0" err="1">
                <a:solidFill>
                  <a:schemeClr val="bg1"/>
                </a:solidFill>
              </a:rPr>
              <a:t>countries</a:t>
            </a:r>
            <a:r>
              <a:rPr lang="pl-PL" sz="2300" dirty="0">
                <a:solidFill>
                  <a:schemeClr val="bg1"/>
                </a:solidFill>
              </a:rPr>
              <a:t> </a:t>
            </a:r>
            <a:r>
              <a:rPr lang="pl-PL" sz="2300" dirty="0" err="1">
                <a:solidFill>
                  <a:schemeClr val="bg1"/>
                </a:solidFill>
              </a:rPr>
              <a:t>have</a:t>
            </a:r>
            <a:r>
              <a:rPr lang="pl-PL" sz="2300" dirty="0">
                <a:solidFill>
                  <a:schemeClr val="bg1"/>
                </a:solidFill>
              </a:rPr>
              <a:t> a </a:t>
            </a:r>
            <a:r>
              <a:rPr lang="pl-PL" sz="2300" dirty="0" err="1">
                <a:solidFill>
                  <a:schemeClr val="bg1"/>
                </a:solidFill>
              </a:rPr>
              <a:t>significantly</a:t>
            </a:r>
            <a:r>
              <a:rPr lang="pl-PL" sz="2300" dirty="0">
                <a:solidFill>
                  <a:schemeClr val="bg1"/>
                </a:solidFill>
              </a:rPr>
              <a:t> </a:t>
            </a:r>
            <a:r>
              <a:rPr lang="pl-PL" sz="2300" dirty="0" err="1">
                <a:solidFill>
                  <a:schemeClr val="bg1"/>
                </a:solidFill>
              </a:rPr>
              <a:t>larger</a:t>
            </a:r>
            <a:r>
              <a:rPr lang="pl-PL" sz="2300" dirty="0">
                <a:solidFill>
                  <a:schemeClr val="bg1"/>
                </a:solidFill>
              </a:rPr>
              <a:t> </a:t>
            </a:r>
            <a:r>
              <a:rPr lang="pl-PL" sz="2300" dirty="0" err="1">
                <a:solidFill>
                  <a:schemeClr val="bg1"/>
                </a:solidFill>
              </a:rPr>
              <a:t>share</a:t>
            </a:r>
            <a:r>
              <a:rPr lang="pl-PL" sz="2300" dirty="0">
                <a:solidFill>
                  <a:schemeClr val="bg1"/>
                </a:solidFill>
              </a:rPr>
              <a:t> of </a:t>
            </a:r>
            <a:r>
              <a:rPr lang="pl-PL" sz="2300" dirty="0" err="1">
                <a:solidFill>
                  <a:schemeClr val="bg1"/>
                </a:solidFill>
              </a:rPr>
              <a:t>chargebacks</a:t>
            </a:r>
            <a:r>
              <a:rPr lang="pl-PL" sz="2300" dirty="0">
                <a:solidFill>
                  <a:schemeClr val="bg1"/>
                </a:solidFill>
              </a:rPr>
              <a:t> </a:t>
            </a:r>
            <a:r>
              <a:rPr lang="pl-PL" sz="2300" dirty="0" err="1">
                <a:solidFill>
                  <a:schemeClr val="bg1"/>
                </a:solidFill>
              </a:rPr>
              <a:t>than</a:t>
            </a:r>
            <a:r>
              <a:rPr lang="pl-PL" sz="2300" dirty="0">
                <a:solidFill>
                  <a:schemeClr val="bg1"/>
                </a:solidFill>
              </a:rPr>
              <a:t> </a:t>
            </a:r>
            <a:r>
              <a:rPr lang="pl-PL" sz="2300" dirty="0" err="1">
                <a:solidFill>
                  <a:schemeClr val="bg1"/>
                </a:solidFill>
              </a:rPr>
              <a:t>others</a:t>
            </a:r>
            <a:endParaRPr lang="pl-PL" sz="23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23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300" dirty="0">
                <a:solidFill>
                  <a:schemeClr val="bg1"/>
                </a:solidFill>
              </a:rPr>
              <a:t>Panama, Russia, Turkey and </a:t>
            </a:r>
            <a:r>
              <a:rPr lang="pl-PL" sz="2300" dirty="0" err="1">
                <a:solidFill>
                  <a:schemeClr val="bg1"/>
                </a:solidFill>
              </a:rPr>
              <a:t>Thailand</a:t>
            </a:r>
            <a:r>
              <a:rPr lang="pl-PL" sz="2300" dirty="0">
                <a:solidFill>
                  <a:schemeClr val="bg1"/>
                </a:solidFill>
              </a:rPr>
              <a:t> </a:t>
            </a:r>
            <a:r>
              <a:rPr lang="pl-PL" sz="2300" dirty="0" err="1">
                <a:solidFill>
                  <a:schemeClr val="bg1"/>
                </a:solidFill>
              </a:rPr>
              <a:t>all</a:t>
            </a:r>
            <a:r>
              <a:rPr lang="pl-PL" sz="2300" dirty="0">
                <a:solidFill>
                  <a:schemeClr val="bg1"/>
                </a:solidFill>
              </a:rPr>
              <a:t> </a:t>
            </a:r>
            <a:r>
              <a:rPr lang="pl-PL" sz="2300" dirty="0" err="1">
                <a:solidFill>
                  <a:schemeClr val="bg1"/>
                </a:solidFill>
              </a:rPr>
              <a:t>have</a:t>
            </a:r>
            <a:r>
              <a:rPr lang="pl-PL" sz="2300" dirty="0">
                <a:solidFill>
                  <a:schemeClr val="bg1"/>
                </a:solidFill>
              </a:rPr>
              <a:t> a </a:t>
            </a:r>
            <a:r>
              <a:rPr lang="pl-PL" sz="2300" dirty="0" err="1">
                <a:solidFill>
                  <a:schemeClr val="bg1"/>
                </a:solidFill>
              </a:rPr>
              <a:t>chargebacks</a:t>
            </a:r>
            <a:r>
              <a:rPr lang="pl-PL" sz="2300" dirty="0">
                <a:solidFill>
                  <a:schemeClr val="bg1"/>
                </a:solidFill>
              </a:rPr>
              <a:t> </a:t>
            </a:r>
            <a:r>
              <a:rPr lang="pl-PL" sz="2300" dirty="0" err="1">
                <a:solidFill>
                  <a:schemeClr val="bg1"/>
                </a:solidFill>
              </a:rPr>
              <a:t>share</a:t>
            </a:r>
            <a:r>
              <a:rPr lang="pl-PL" sz="2300" dirty="0">
                <a:solidFill>
                  <a:schemeClr val="bg1"/>
                </a:solidFill>
              </a:rPr>
              <a:t> </a:t>
            </a:r>
            <a:r>
              <a:rPr lang="pl-PL" sz="2300" dirty="0" err="1">
                <a:solidFill>
                  <a:schemeClr val="bg1"/>
                </a:solidFill>
              </a:rPr>
              <a:t>at</a:t>
            </a:r>
            <a:r>
              <a:rPr lang="pl-PL" sz="2300" dirty="0">
                <a:solidFill>
                  <a:schemeClr val="bg1"/>
                </a:solidFill>
              </a:rPr>
              <a:t> </a:t>
            </a:r>
            <a:r>
              <a:rPr lang="pl-PL" sz="2300" dirty="0" err="1">
                <a:solidFill>
                  <a:schemeClr val="bg1"/>
                </a:solidFill>
              </a:rPr>
              <a:t>least</a:t>
            </a:r>
            <a:r>
              <a:rPr lang="pl-PL" sz="2300" dirty="0">
                <a:solidFill>
                  <a:schemeClr val="bg1"/>
                </a:solidFill>
              </a:rPr>
              <a:t> 4 </a:t>
            </a:r>
            <a:r>
              <a:rPr lang="pl-PL" sz="2300" dirty="0" err="1">
                <a:solidFill>
                  <a:schemeClr val="bg1"/>
                </a:solidFill>
              </a:rPr>
              <a:t>times</a:t>
            </a:r>
            <a:r>
              <a:rPr lang="pl-PL" sz="2300" dirty="0">
                <a:solidFill>
                  <a:schemeClr val="bg1"/>
                </a:solidFill>
              </a:rPr>
              <a:t> </a:t>
            </a:r>
            <a:r>
              <a:rPr lang="pl-PL" sz="2300" dirty="0" err="1">
                <a:solidFill>
                  <a:schemeClr val="bg1"/>
                </a:solidFill>
              </a:rPr>
              <a:t>greater</a:t>
            </a:r>
            <a:r>
              <a:rPr lang="pl-PL" sz="2300" dirty="0">
                <a:solidFill>
                  <a:schemeClr val="bg1"/>
                </a:solidFill>
              </a:rPr>
              <a:t> </a:t>
            </a:r>
            <a:r>
              <a:rPr lang="pl-PL" sz="2300" dirty="0" err="1">
                <a:solidFill>
                  <a:schemeClr val="bg1"/>
                </a:solidFill>
              </a:rPr>
              <a:t>than</a:t>
            </a:r>
            <a:r>
              <a:rPr lang="pl-PL" sz="2300" dirty="0">
                <a:solidFill>
                  <a:schemeClr val="bg1"/>
                </a:solidFill>
              </a:rPr>
              <a:t> </a:t>
            </a:r>
            <a:r>
              <a:rPr lang="pl-PL" sz="2300" dirty="0" err="1">
                <a:solidFill>
                  <a:schemeClr val="bg1"/>
                </a:solidFill>
              </a:rPr>
              <a:t>their</a:t>
            </a:r>
            <a:r>
              <a:rPr lang="pl-PL" sz="2300" dirty="0">
                <a:solidFill>
                  <a:schemeClr val="bg1"/>
                </a:solidFill>
              </a:rPr>
              <a:t> </a:t>
            </a:r>
            <a:r>
              <a:rPr lang="pl-PL" sz="2300" dirty="0" err="1">
                <a:solidFill>
                  <a:schemeClr val="bg1"/>
                </a:solidFill>
              </a:rPr>
              <a:t>share</a:t>
            </a:r>
            <a:r>
              <a:rPr lang="pl-PL" sz="2300" dirty="0">
                <a:solidFill>
                  <a:schemeClr val="bg1"/>
                </a:solidFill>
              </a:rPr>
              <a:t> in </a:t>
            </a:r>
            <a:r>
              <a:rPr lang="pl-PL" sz="2300" dirty="0" err="1">
                <a:solidFill>
                  <a:schemeClr val="bg1"/>
                </a:solidFill>
              </a:rPr>
              <a:t>total</a:t>
            </a:r>
            <a:r>
              <a:rPr lang="pl-PL" sz="2300" dirty="0">
                <a:solidFill>
                  <a:schemeClr val="bg1"/>
                </a:solidFill>
              </a:rPr>
              <a:t> </a:t>
            </a:r>
            <a:r>
              <a:rPr lang="pl-PL" sz="2300" dirty="0" err="1">
                <a:solidFill>
                  <a:schemeClr val="bg1"/>
                </a:solidFill>
              </a:rPr>
              <a:t>transactions</a:t>
            </a:r>
            <a:endParaRPr lang="pl-PL" sz="2300" dirty="0">
              <a:solidFill>
                <a:schemeClr val="bg1"/>
              </a:solidFill>
            </a:endParaRPr>
          </a:p>
        </p:txBody>
      </p:sp>
      <p:sp>
        <p:nvSpPr>
          <p:cNvPr id="33" name="pole tekstowe 32">
            <a:extLst>
              <a:ext uri="{FF2B5EF4-FFF2-40B4-BE49-F238E27FC236}">
                <a16:creationId xmlns:a16="http://schemas.microsoft.com/office/drawing/2014/main" id="{C3AEFEE8-A313-4531-9301-C96DFD8DDE0B}"/>
              </a:ext>
            </a:extLst>
          </p:cNvPr>
          <p:cNvSpPr txBox="1"/>
          <p:nvPr/>
        </p:nvSpPr>
        <p:spPr>
          <a:xfrm>
            <a:off x="0" y="6634777"/>
            <a:ext cx="77838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>
                <a:solidFill>
                  <a:schemeClr val="bg1"/>
                </a:solidFill>
              </a:rPr>
              <a:t>*</a:t>
            </a:r>
            <a:r>
              <a:rPr lang="pl-PL" sz="1000" dirty="0" err="1">
                <a:solidFill>
                  <a:schemeClr val="bg1"/>
                </a:solidFill>
              </a:rPr>
              <a:t>countries</a:t>
            </a:r>
            <a:r>
              <a:rPr lang="pl-PL" sz="1000" dirty="0">
                <a:solidFill>
                  <a:schemeClr val="bg1"/>
                </a:solidFill>
              </a:rPr>
              <a:t> </a:t>
            </a:r>
            <a:r>
              <a:rPr lang="pl-PL" sz="1000" dirty="0" err="1">
                <a:solidFill>
                  <a:schemeClr val="bg1"/>
                </a:solidFill>
              </a:rPr>
              <a:t>corresponding</a:t>
            </a:r>
            <a:r>
              <a:rPr lang="pl-PL" sz="1000" dirty="0">
                <a:solidFill>
                  <a:schemeClr val="bg1"/>
                </a:solidFill>
              </a:rPr>
              <a:t> to </a:t>
            </a:r>
            <a:r>
              <a:rPr lang="pl-PL" sz="1000" dirty="0" err="1">
                <a:solidFill>
                  <a:schemeClr val="bg1"/>
                </a:solidFill>
              </a:rPr>
              <a:t>customers</a:t>
            </a:r>
            <a:r>
              <a:rPr lang="pl-PL" sz="1000" dirty="0">
                <a:solidFill>
                  <a:schemeClr val="bg1"/>
                </a:solidFill>
              </a:rPr>
              <a:t>’ IP </a:t>
            </a:r>
            <a:r>
              <a:rPr lang="pl-PL" sz="1000" dirty="0" err="1">
                <a:solidFill>
                  <a:schemeClr val="bg1"/>
                </a:solidFill>
              </a:rPr>
              <a:t>addresses</a:t>
            </a:r>
            <a:r>
              <a:rPr lang="pl-PL" sz="1000" dirty="0">
                <a:solidFill>
                  <a:schemeClr val="bg1"/>
                </a:solidFill>
              </a:rPr>
              <a:t>; 20 </a:t>
            </a:r>
            <a:r>
              <a:rPr lang="pl-PL" sz="1000" dirty="0" err="1">
                <a:solidFill>
                  <a:schemeClr val="bg1"/>
                </a:solidFill>
              </a:rPr>
              <a:t>countries</a:t>
            </a:r>
            <a:r>
              <a:rPr lang="pl-PL" sz="1000" dirty="0">
                <a:solidFill>
                  <a:schemeClr val="bg1"/>
                </a:solidFill>
              </a:rPr>
              <a:t> with the </a:t>
            </a:r>
            <a:r>
              <a:rPr lang="pl-PL" sz="1000" dirty="0" err="1">
                <a:solidFill>
                  <a:schemeClr val="bg1"/>
                </a:solidFill>
              </a:rPr>
              <a:t>highest</a:t>
            </a:r>
            <a:r>
              <a:rPr lang="pl-PL" sz="1000" dirty="0">
                <a:solidFill>
                  <a:schemeClr val="bg1"/>
                </a:solidFill>
              </a:rPr>
              <a:t> </a:t>
            </a:r>
            <a:r>
              <a:rPr lang="pl-PL" sz="1000" dirty="0" err="1">
                <a:solidFill>
                  <a:schemeClr val="bg1"/>
                </a:solidFill>
              </a:rPr>
              <a:t>share</a:t>
            </a:r>
            <a:r>
              <a:rPr lang="pl-PL" sz="1000" dirty="0">
                <a:solidFill>
                  <a:schemeClr val="bg1"/>
                </a:solidFill>
              </a:rPr>
              <a:t> of </a:t>
            </a:r>
            <a:r>
              <a:rPr lang="pl-PL" sz="1000" dirty="0" err="1">
                <a:solidFill>
                  <a:schemeClr val="bg1"/>
                </a:solidFill>
              </a:rPr>
              <a:t>chargebacks</a:t>
            </a:r>
            <a:r>
              <a:rPr lang="pl-PL" sz="1000" dirty="0">
                <a:solidFill>
                  <a:schemeClr val="bg1"/>
                </a:solidFill>
              </a:rPr>
              <a:t> </a:t>
            </a:r>
            <a:r>
              <a:rPr lang="pl-PL" sz="1000" dirty="0" err="1">
                <a:solidFill>
                  <a:schemeClr val="bg1"/>
                </a:solidFill>
              </a:rPr>
              <a:t>shown</a:t>
            </a:r>
            <a:endParaRPr lang="pl-PL" sz="1000" dirty="0">
              <a:solidFill>
                <a:schemeClr val="bg1"/>
              </a:solidFill>
            </a:endParaRP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EE882D7E-4831-4055-B42D-C7A863F428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0341"/>
            <a:ext cx="7140539" cy="5355403"/>
          </a:xfrm>
        </p:spPr>
      </p:pic>
    </p:spTree>
    <p:extLst>
      <p:ext uri="{BB962C8B-B14F-4D97-AF65-F5344CB8AC3E}">
        <p14:creationId xmlns:p14="http://schemas.microsoft.com/office/powerpoint/2010/main" val="2885452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78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F2A257D-472B-4388-AE38-9DCAB12DB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57046"/>
            <a:ext cx="10668000" cy="1524000"/>
          </a:xfrm>
        </p:spPr>
        <p:txBody>
          <a:bodyPr/>
          <a:lstStyle/>
          <a:p>
            <a:pPr algn="ctr"/>
            <a:r>
              <a:rPr lang="pl-PL" dirty="0" err="1">
                <a:solidFill>
                  <a:schemeClr val="bg1"/>
                </a:solidFill>
              </a:rPr>
              <a:t>Share</a:t>
            </a:r>
            <a:r>
              <a:rPr lang="pl-PL" dirty="0">
                <a:solidFill>
                  <a:schemeClr val="bg1"/>
                </a:solidFill>
              </a:rPr>
              <a:t> of </a:t>
            </a:r>
            <a:r>
              <a:rPr lang="pl-PL" dirty="0" err="1">
                <a:solidFill>
                  <a:schemeClr val="bg1"/>
                </a:solidFill>
              </a:rPr>
              <a:t>customers</a:t>
            </a:r>
            <a:r>
              <a:rPr lang="pl-PL" dirty="0">
                <a:solidFill>
                  <a:schemeClr val="bg1"/>
                </a:solidFill>
              </a:rPr>
              <a:t>’ </a:t>
            </a:r>
            <a:r>
              <a:rPr lang="pl-PL" dirty="0" err="1">
                <a:solidFill>
                  <a:schemeClr val="bg1"/>
                </a:solidFill>
              </a:rPr>
              <a:t>countries</a:t>
            </a:r>
            <a:r>
              <a:rPr lang="pl-PL" dirty="0">
                <a:solidFill>
                  <a:schemeClr val="bg1"/>
                </a:solidFill>
              </a:rPr>
              <a:t> (%) in </a:t>
            </a:r>
            <a:r>
              <a:rPr lang="pl-PL" dirty="0" err="1">
                <a:solidFill>
                  <a:schemeClr val="bg1"/>
                </a:solidFill>
              </a:rPr>
              <a:t>all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chargebacks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reported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AAFC2F47-65CE-4E56-B78A-1A98AC349509}"/>
              </a:ext>
            </a:extLst>
          </p:cNvPr>
          <p:cNvSpPr txBox="1"/>
          <p:nvPr/>
        </p:nvSpPr>
        <p:spPr>
          <a:xfrm>
            <a:off x="6096000" y="1871596"/>
            <a:ext cx="5734050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300" dirty="0" err="1">
                <a:solidFill>
                  <a:schemeClr val="bg1"/>
                </a:solidFill>
              </a:rPr>
              <a:t>Customers</a:t>
            </a:r>
            <a:r>
              <a:rPr lang="pl-PL" sz="2300" dirty="0">
                <a:solidFill>
                  <a:schemeClr val="bg1"/>
                </a:solidFill>
              </a:rPr>
              <a:t> from </a:t>
            </a:r>
            <a:r>
              <a:rPr lang="pl-PL" sz="2300" dirty="0" err="1">
                <a:solidFill>
                  <a:schemeClr val="bg1"/>
                </a:solidFill>
              </a:rPr>
              <a:t>these</a:t>
            </a:r>
            <a:r>
              <a:rPr lang="pl-PL" sz="2300" dirty="0">
                <a:solidFill>
                  <a:schemeClr val="bg1"/>
                </a:solidFill>
              </a:rPr>
              <a:t> </a:t>
            </a:r>
            <a:r>
              <a:rPr lang="pl-PL" sz="2300" dirty="0" err="1">
                <a:solidFill>
                  <a:schemeClr val="bg1"/>
                </a:solidFill>
              </a:rPr>
              <a:t>four</a:t>
            </a:r>
            <a:r>
              <a:rPr lang="pl-PL" sz="2300" dirty="0">
                <a:solidFill>
                  <a:schemeClr val="bg1"/>
                </a:solidFill>
              </a:rPr>
              <a:t> </a:t>
            </a:r>
            <a:r>
              <a:rPr lang="pl-PL" sz="2300" dirty="0" err="1">
                <a:solidFill>
                  <a:schemeClr val="bg1"/>
                </a:solidFill>
              </a:rPr>
              <a:t>countries</a:t>
            </a:r>
            <a:r>
              <a:rPr lang="pl-PL" sz="2300" dirty="0">
                <a:solidFill>
                  <a:schemeClr val="bg1"/>
                </a:solidFill>
              </a:rPr>
              <a:t> </a:t>
            </a:r>
            <a:r>
              <a:rPr lang="pl-PL" sz="2300" dirty="0" err="1">
                <a:solidFill>
                  <a:schemeClr val="bg1"/>
                </a:solidFill>
              </a:rPr>
              <a:t>were</a:t>
            </a:r>
            <a:r>
              <a:rPr lang="pl-PL" sz="2300" dirty="0">
                <a:solidFill>
                  <a:schemeClr val="bg1"/>
                </a:solidFill>
              </a:rPr>
              <a:t> </a:t>
            </a:r>
            <a:r>
              <a:rPr lang="pl-PL" sz="2300" dirty="0" err="1">
                <a:solidFill>
                  <a:schemeClr val="bg1"/>
                </a:solidFill>
              </a:rPr>
              <a:t>responsible</a:t>
            </a:r>
            <a:r>
              <a:rPr lang="pl-PL" sz="2300" dirty="0">
                <a:solidFill>
                  <a:schemeClr val="bg1"/>
                </a:solidFill>
              </a:rPr>
              <a:t> for 137 of </a:t>
            </a:r>
            <a:r>
              <a:rPr lang="pl-PL" sz="2300" dirty="0" err="1">
                <a:solidFill>
                  <a:schemeClr val="bg1"/>
                </a:solidFill>
              </a:rPr>
              <a:t>reported</a:t>
            </a:r>
            <a:r>
              <a:rPr lang="pl-PL" sz="2300" dirty="0">
                <a:solidFill>
                  <a:schemeClr val="bg1"/>
                </a:solidFill>
              </a:rPr>
              <a:t> </a:t>
            </a:r>
            <a:r>
              <a:rPr lang="pl-PL" sz="2300" dirty="0" err="1">
                <a:solidFill>
                  <a:schemeClr val="bg1"/>
                </a:solidFill>
              </a:rPr>
              <a:t>chargebacks</a:t>
            </a:r>
            <a:r>
              <a:rPr lang="pl-PL" sz="2300" dirty="0">
                <a:solidFill>
                  <a:schemeClr val="bg1"/>
                </a:solidFill>
              </a:rPr>
              <a:t>, </a:t>
            </a:r>
            <a:r>
              <a:rPr lang="pl-PL" sz="2300" dirty="0" err="1">
                <a:solidFill>
                  <a:schemeClr val="bg1"/>
                </a:solidFill>
              </a:rPr>
              <a:t>which</a:t>
            </a:r>
            <a:r>
              <a:rPr lang="pl-PL" sz="2300" dirty="0">
                <a:solidFill>
                  <a:schemeClr val="bg1"/>
                </a:solidFill>
              </a:rPr>
              <a:t> </a:t>
            </a:r>
            <a:r>
              <a:rPr lang="pl-PL" sz="2300" dirty="0" err="1">
                <a:solidFill>
                  <a:schemeClr val="bg1"/>
                </a:solidFill>
              </a:rPr>
              <a:t>makes</a:t>
            </a:r>
            <a:r>
              <a:rPr lang="pl-PL" sz="2300" dirty="0">
                <a:solidFill>
                  <a:schemeClr val="bg1"/>
                </a:solidFill>
              </a:rPr>
              <a:t> </a:t>
            </a:r>
            <a:r>
              <a:rPr lang="pl-PL" sz="2300" dirty="0" err="1">
                <a:solidFill>
                  <a:schemeClr val="bg1"/>
                </a:solidFill>
              </a:rPr>
              <a:t>up</a:t>
            </a:r>
            <a:r>
              <a:rPr lang="pl-PL" sz="2300" dirty="0">
                <a:solidFill>
                  <a:schemeClr val="bg1"/>
                </a:solidFill>
              </a:rPr>
              <a:t> </a:t>
            </a:r>
            <a:r>
              <a:rPr lang="pl-PL" sz="2300" dirty="0" err="1">
                <a:solidFill>
                  <a:schemeClr val="bg1"/>
                </a:solidFill>
              </a:rPr>
              <a:t>more</a:t>
            </a:r>
            <a:r>
              <a:rPr lang="pl-PL" sz="2300" dirty="0">
                <a:solidFill>
                  <a:schemeClr val="bg1"/>
                </a:solidFill>
              </a:rPr>
              <a:t> </a:t>
            </a:r>
            <a:r>
              <a:rPr lang="pl-PL" sz="2300" dirty="0" err="1">
                <a:solidFill>
                  <a:schemeClr val="bg1"/>
                </a:solidFill>
              </a:rPr>
              <a:t>than</a:t>
            </a:r>
            <a:r>
              <a:rPr lang="pl-PL" sz="2300" dirty="0">
                <a:solidFill>
                  <a:schemeClr val="bg1"/>
                </a:solidFill>
              </a:rPr>
              <a:t> 43% of </a:t>
            </a:r>
            <a:r>
              <a:rPr lang="pl-PL" sz="2300" dirty="0" err="1">
                <a:solidFill>
                  <a:schemeClr val="bg1"/>
                </a:solidFill>
              </a:rPr>
              <a:t>all</a:t>
            </a:r>
            <a:r>
              <a:rPr lang="pl-PL" sz="2300" dirty="0">
                <a:solidFill>
                  <a:schemeClr val="bg1"/>
                </a:solidFill>
              </a:rPr>
              <a:t> </a:t>
            </a:r>
            <a:r>
              <a:rPr lang="pl-PL" sz="2300" dirty="0" err="1">
                <a:solidFill>
                  <a:schemeClr val="bg1"/>
                </a:solidFill>
              </a:rPr>
              <a:t>chargebacks</a:t>
            </a:r>
            <a:r>
              <a:rPr lang="pl-PL" sz="2300" dirty="0">
                <a:solidFill>
                  <a:schemeClr val="bg1"/>
                </a:solidFill>
              </a:rPr>
              <a:t> </a:t>
            </a:r>
            <a:r>
              <a:rPr lang="pl-PL" sz="2300" dirty="0" err="1">
                <a:solidFill>
                  <a:schemeClr val="bg1"/>
                </a:solidFill>
              </a:rPr>
              <a:t>filed</a:t>
            </a:r>
            <a:endParaRPr lang="pl-PL" sz="2300" dirty="0">
              <a:solidFill>
                <a:schemeClr val="bg1"/>
              </a:solidFill>
            </a:endParaRPr>
          </a:p>
          <a:p>
            <a:endParaRPr lang="pl-PL" sz="23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300" dirty="0">
                <a:solidFill>
                  <a:schemeClr val="bg1"/>
                </a:solidFill>
              </a:rPr>
              <a:t>Panama </a:t>
            </a:r>
            <a:r>
              <a:rPr lang="pl-PL" sz="2300" dirty="0" err="1">
                <a:solidFill>
                  <a:schemeClr val="bg1"/>
                </a:solidFill>
              </a:rPr>
              <a:t>leads</a:t>
            </a:r>
            <a:r>
              <a:rPr lang="pl-PL" sz="2300" dirty="0">
                <a:solidFill>
                  <a:schemeClr val="bg1"/>
                </a:solidFill>
              </a:rPr>
              <a:t> the </a:t>
            </a:r>
            <a:r>
              <a:rPr lang="pl-PL" sz="2300" dirty="0" err="1">
                <a:solidFill>
                  <a:schemeClr val="bg1"/>
                </a:solidFill>
              </a:rPr>
              <a:t>way</a:t>
            </a:r>
            <a:r>
              <a:rPr lang="pl-PL" sz="2300" dirty="0">
                <a:solidFill>
                  <a:schemeClr val="bg1"/>
                </a:solidFill>
              </a:rPr>
              <a:t> with 47 </a:t>
            </a:r>
            <a:r>
              <a:rPr lang="pl-PL" sz="2300" dirty="0" err="1">
                <a:solidFill>
                  <a:schemeClr val="bg1"/>
                </a:solidFill>
              </a:rPr>
              <a:t>chargebacks</a:t>
            </a:r>
            <a:r>
              <a:rPr lang="pl-PL" sz="2300" dirty="0">
                <a:solidFill>
                  <a:schemeClr val="bg1"/>
                </a:solidFill>
              </a:rPr>
              <a:t>, </a:t>
            </a:r>
            <a:r>
              <a:rPr lang="pl-PL" sz="2300" dirty="0" err="1">
                <a:solidFill>
                  <a:schemeClr val="bg1"/>
                </a:solidFill>
              </a:rPr>
              <a:t>followed</a:t>
            </a:r>
            <a:r>
              <a:rPr lang="pl-PL" sz="2300" dirty="0">
                <a:solidFill>
                  <a:schemeClr val="bg1"/>
                </a:solidFill>
              </a:rPr>
              <a:t> by Russia (33)</a:t>
            </a:r>
          </a:p>
          <a:p>
            <a:endParaRPr lang="pl-PL" sz="23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300" dirty="0" err="1">
                <a:solidFill>
                  <a:schemeClr val="bg1"/>
                </a:solidFill>
              </a:rPr>
              <a:t>Customers</a:t>
            </a:r>
            <a:r>
              <a:rPr lang="pl-PL" sz="2300" dirty="0">
                <a:solidFill>
                  <a:schemeClr val="bg1"/>
                </a:solidFill>
              </a:rPr>
              <a:t> from the </a:t>
            </a:r>
            <a:r>
              <a:rPr lang="pl-PL" sz="2300" dirty="0" err="1">
                <a:solidFill>
                  <a:schemeClr val="bg1"/>
                </a:solidFill>
              </a:rPr>
              <a:t>remaining</a:t>
            </a:r>
            <a:r>
              <a:rPr lang="pl-PL" sz="2300" dirty="0">
                <a:solidFill>
                  <a:schemeClr val="bg1"/>
                </a:solidFill>
              </a:rPr>
              <a:t> 45 </a:t>
            </a:r>
            <a:r>
              <a:rPr lang="pl-PL" sz="2300" dirty="0" err="1">
                <a:solidFill>
                  <a:schemeClr val="bg1"/>
                </a:solidFill>
              </a:rPr>
              <a:t>countries</a:t>
            </a:r>
            <a:r>
              <a:rPr lang="pl-PL" sz="2300" dirty="0">
                <a:solidFill>
                  <a:schemeClr val="bg1"/>
                </a:solidFill>
              </a:rPr>
              <a:t> </a:t>
            </a:r>
            <a:r>
              <a:rPr lang="pl-PL" sz="2300" dirty="0" err="1">
                <a:solidFill>
                  <a:schemeClr val="bg1"/>
                </a:solidFill>
              </a:rPr>
              <a:t>have</a:t>
            </a:r>
            <a:r>
              <a:rPr lang="pl-PL" sz="2300" dirty="0">
                <a:solidFill>
                  <a:schemeClr val="bg1"/>
                </a:solidFill>
              </a:rPr>
              <a:t> </a:t>
            </a:r>
            <a:r>
              <a:rPr lang="pl-PL" sz="2300" dirty="0" err="1">
                <a:solidFill>
                  <a:schemeClr val="bg1"/>
                </a:solidFill>
              </a:rPr>
              <a:t>only</a:t>
            </a:r>
            <a:r>
              <a:rPr lang="pl-PL" sz="2300" dirty="0">
                <a:solidFill>
                  <a:schemeClr val="bg1"/>
                </a:solidFill>
              </a:rPr>
              <a:t> </a:t>
            </a:r>
            <a:r>
              <a:rPr lang="pl-PL" sz="2300" dirty="0" err="1">
                <a:solidFill>
                  <a:schemeClr val="bg1"/>
                </a:solidFill>
              </a:rPr>
              <a:t>filed</a:t>
            </a:r>
            <a:r>
              <a:rPr lang="pl-PL" sz="2300" dirty="0">
                <a:solidFill>
                  <a:schemeClr val="bg1"/>
                </a:solidFill>
              </a:rPr>
              <a:t> 181 </a:t>
            </a:r>
            <a:r>
              <a:rPr lang="pl-PL" sz="2300" dirty="0" err="1">
                <a:solidFill>
                  <a:schemeClr val="bg1"/>
                </a:solidFill>
              </a:rPr>
              <a:t>chargebacks</a:t>
            </a:r>
            <a:r>
              <a:rPr lang="pl-PL" sz="2300" dirty="0">
                <a:solidFill>
                  <a:schemeClr val="bg1"/>
                </a:solidFill>
              </a:rPr>
              <a:t> in </a:t>
            </a:r>
            <a:r>
              <a:rPr lang="pl-PL" sz="2300" dirty="0" err="1">
                <a:solidFill>
                  <a:schemeClr val="bg1"/>
                </a:solidFill>
              </a:rPr>
              <a:t>total</a:t>
            </a:r>
            <a:endParaRPr lang="pl-PL" sz="2300" dirty="0">
              <a:solidFill>
                <a:schemeClr val="bg1"/>
              </a:solidFill>
            </a:endParaRPr>
          </a:p>
          <a:p>
            <a:endParaRPr lang="pl-PL" sz="2300" dirty="0">
              <a:solidFill>
                <a:schemeClr val="bg1"/>
              </a:solidFill>
            </a:endParaRPr>
          </a:p>
          <a:p>
            <a:endParaRPr lang="pl-PL" sz="2300" dirty="0">
              <a:solidFill>
                <a:schemeClr val="bg1"/>
              </a:solidFill>
            </a:endParaRPr>
          </a:p>
        </p:txBody>
      </p:sp>
      <p:pic>
        <p:nvPicPr>
          <p:cNvPr id="44" name="Symbol zastępczy zawartości 43">
            <a:extLst>
              <a:ext uri="{FF2B5EF4-FFF2-40B4-BE49-F238E27FC236}">
                <a16:creationId xmlns:a16="http://schemas.microsoft.com/office/drawing/2014/main" id="{4204B6CC-A095-43DB-BD1D-8C11DE5966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3429" y="1148315"/>
            <a:ext cx="8195111" cy="6146333"/>
          </a:xfrm>
        </p:spPr>
      </p:pic>
    </p:spTree>
    <p:extLst>
      <p:ext uri="{BB962C8B-B14F-4D97-AF65-F5344CB8AC3E}">
        <p14:creationId xmlns:p14="http://schemas.microsoft.com/office/powerpoint/2010/main" val="199803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78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F2A257D-472B-4388-AE38-9DCAB12DB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57046"/>
            <a:ext cx="10668000" cy="1524000"/>
          </a:xfrm>
        </p:spPr>
        <p:txBody>
          <a:bodyPr>
            <a:normAutofit/>
          </a:bodyPr>
          <a:lstStyle/>
          <a:p>
            <a:pPr algn="ctr"/>
            <a:r>
              <a:rPr lang="pl-PL" dirty="0" err="1">
                <a:solidFill>
                  <a:schemeClr val="bg1"/>
                </a:solidFill>
              </a:rPr>
              <a:t>Share</a:t>
            </a:r>
            <a:r>
              <a:rPr lang="pl-PL" dirty="0">
                <a:solidFill>
                  <a:schemeClr val="bg1"/>
                </a:solidFill>
              </a:rPr>
              <a:t> of </a:t>
            </a:r>
            <a:r>
              <a:rPr lang="pl-PL" dirty="0" err="1">
                <a:solidFill>
                  <a:schemeClr val="bg1"/>
                </a:solidFill>
              </a:rPr>
              <a:t>customers</a:t>
            </a:r>
            <a:r>
              <a:rPr lang="pl-PL" dirty="0">
                <a:solidFill>
                  <a:schemeClr val="bg1"/>
                </a:solidFill>
              </a:rPr>
              <a:t>’ </a:t>
            </a:r>
            <a:r>
              <a:rPr lang="pl-PL" dirty="0" err="1">
                <a:solidFill>
                  <a:schemeClr val="bg1"/>
                </a:solidFill>
              </a:rPr>
              <a:t>countries</a:t>
            </a:r>
            <a:r>
              <a:rPr lang="pl-PL" dirty="0">
                <a:solidFill>
                  <a:schemeClr val="bg1"/>
                </a:solidFill>
              </a:rPr>
              <a:t> (%) in </a:t>
            </a:r>
            <a:r>
              <a:rPr lang="pl-PL" dirty="0" err="1">
                <a:solidFill>
                  <a:schemeClr val="bg1"/>
                </a:solidFill>
              </a:rPr>
              <a:t>all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customers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showing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suspisious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activity</a:t>
            </a:r>
            <a:r>
              <a:rPr lang="pl-PL" dirty="0">
                <a:solidFill>
                  <a:schemeClr val="bg1"/>
                </a:solidFill>
              </a:rPr>
              <a:t>*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21E35D9D-C3C7-415B-9DEA-EEFDDEEB0684}"/>
              </a:ext>
            </a:extLst>
          </p:cNvPr>
          <p:cNvSpPr txBox="1"/>
          <p:nvPr/>
        </p:nvSpPr>
        <p:spPr>
          <a:xfrm>
            <a:off x="-82194" y="6657945"/>
            <a:ext cx="12092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>
                <a:solidFill>
                  <a:schemeClr val="bg1"/>
                </a:solidFill>
              </a:rPr>
              <a:t>*</a:t>
            </a:r>
            <a:r>
              <a:rPr lang="pl-PL" sz="1000" dirty="0" err="1">
                <a:solidFill>
                  <a:schemeClr val="bg1"/>
                </a:solidFill>
              </a:rPr>
              <a:t>customers</a:t>
            </a:r>
            <a:r>
              <a:rPr lang="pl-PL" sz="1000" dirty="0">
                <a:solidFill>
                  <a:schemeClr val="bg1"/>
                </a:solidFill>
              </a:rPr>
              <a:t> </a:t>
            </a:r>
            <a:r>
              <a:rPr lang="pl-PL" sz="1000" dirty="0" err="1">
                <a:solidFill>
                  <a:schemeClr val="bg1"/>
                </a:solidFill>
              </a:rPr>
              <a:t>that</a:t>
            </a:r>
            <a:r>
              <a:rPr lang="pl-PL" sz="1000" dirty="0">
                <a:solidFill>
                  <a:schemeClr val="bg1"/>
                </a:solidFill>
              </a:rPr>
              <a:t> </a:t>
            </a:r>
            <a:r>
              <a:rPr lang="pl-PL" sz="1000" dirty="0" err="1">
                <a:solidFill>
                  <a:schemeClr val="bg1"/>
                </a:solidFill>
              </a:rPr>
              <a:t>reported</a:t>
            </a:r>
            <a:r>
              <a:rPr lang="pl-PL" sz="1000" dirty="0">
                <a:solidFill>
                  <a:schemeClr val="bg1"/>
                </a:solidFill>
              </a:rPr>
              <a:t> </a:t>
            </a:r>
            <a:r>
              <a:rPr lang="pl-PL" sz="1000" dirty="0" err="1">
                <a:solidFill>
                  <a:schemeClr val="bg1"/>
                </a:solidFill>
              </a:rPr>
              <a:t>more</a:t>
            </a:r>
            <a:r>
              <a:rPr lang="pl-PL" sz="1000" dirty="0">
                <a:solidFill>
                  <a:schemeClr val="bg1"/>
                </a:solidFill>
              </a:rPr>
              <a:t> </a:t>
            </a:r>
            <a:r>
              <a:rPr lang="pl-PL" sz="1000" dirty="0" err="1">
                <a:solidFill>
                  <a:schemeClr val="bg1"/>
                </a:solidFill>
              </a:rPr>
              <a:t>than</a:t>
            </a:r>
            <a:r>
              <a:rPr lang="pl-PL" sz="1000" dirty="0">
                <a:solidFill>
                  <a:schemeClr val="bg1"/>
                </a:solidFill>
              </a:rPr>
              <a:t> one </a:t>
            </a:r>
            <a:r>
              <a:rPr lang="pl-PL" sz="1000" dirty="0" err="1">
                <a:solidFill>
                  <a:schemeClr val="bg1"/>
                </a:solidFill>
              </a:rPr>
              <a:t>chargeback</a:t>
            </a:r>
            <a:r>
              <a:rPr lang="pl-PL" sz="1000" dirty="0">
                <a:solidFill>
                  <a:schemeClr val="bg1"/>
                </a:solidFill>
              </a:rPr>
              <a:t> and </a:t>
            </a:r>
            <a:r>
              <a:rPr lang="pl-PL" sz="1000" dirty="0" err="1">
                <a:solidFill>
                  <a:schemeClr val="bg1"/>
                </a:solidFill>
              </a:rPr>
              <a:t>their</a:t>
            </a:r>
            <a:r>
              <a:rPr lang="pl-PL" sz="1000" dirty="0">
                <a:solidFill>
                  <a:schemeClr val="bg1"/>
                </a:solidFill>
              </a:rPr>
              <a:t> </a:t>
            </a:r>
            <a:r>
              <a:rPr lang="pl-PL" sz="1000" dirty="0" err="1">
                <a:solidFill>
                  <a:schemeClr val="bg1"/>
                </a:solidFill>
              </a:rPr>
              <a:t>number</a:t>
            </a:r>
            <a:r>
              <a:rPr lang="pl-PL" sz="1000" dirty="0">
                <a:solidFill>
                  <a:schemeClr val="bg1"/>
                </a:solidFill>
              </a:rPr>
              <a:t> of </a:t>
            </a:r>
            <a:r>
              <a:rPr lang="pl-PL" sz="1000" dirty="0" err="1">
                <a:solidFill>
                  <a:schemeClr val="bg1"/>
                </a:solidFill>
              </a:rPr>
              <a:t>normal</a:t>
            </a:r>
            <a:r>
              <a:rPr lang="pl-PL" sz="1000" dirty="0">
                <a:solidFill>
                  <a:schemeClr val="bg1"/>
                </a:solidFill>
              </a:rPr>
              <a:t> </a:t>
            </a:r>
            <a:r>
              <a:rPr lang="pl-PL" sz="1000" dirty="0" err="1">
                <a:solidFill>
                  <a:schemeClr val="bg1"/>
                </a:solidFill>
              </a:rPr>
              <a:t>transactions</a:t>
            </a:r>
            <a:r>
              <a:rPr lang="pl-PL" sz="1000" dirty="0">
                <a:solidFill>
                  <a:schemeClr val="bg1"/>
                </a:solidFill>
              </a:rPr>
              <a:t> was </a:t>
            </a:r>
            <a:r>
              <a:rPr lang="pl-PL" sz="1000" dirty="0" err="1">
                <a:solidFill>
                  <a:schemeClr val="bg1"/>
                </a:solidFill>
              </a:rPr>
              <a:t>lower</a:t>
            </a:r>
            <a:r>
              <a:rPr lang="pl-PL" sz="1000" dirty="0">
                <a:solidFill>
                  <a:schemeClr val="bg1"/>
                </a:solidFill>
              </a:rPr>
              <a:t> </a:t>
            </a:r>
            <a:r>
              <a:rPr lang="pl-PL" sz="1000" dirty="0" err="1">
                <a:solidFill>
                  <a:schemeClr val="bg1"/>
                </a:solidFill>
              </a:rPr>
              <a:t>than</a:t>
            </a:r>
            <a:r>
              <a:rPr lang="pl-PL" sz="1000" dirty="0">
                <a:solidFill>
                  <a:schemeClr val="bg1"/>
                </a:solidFill>
              </a:rPr>
              <a:t> the </a:t>
            </a:r>
            <a:r>
              <a:rPr lang="pl-PL" sz="1000" dirty="0" err="1">
                <a:solidFill>
                  <a:schemeClr val="bg1"/>
                </a:solidFill>
              </a:rPr>
              <a:t>number</a:t>
            </a:r>
            <a:r>
              <a:rPr lang="pl-PL" sz="1000" dirty="0">
                <a:solidFill>
                  <a:schemeClr val="bg1"/>
                </a:solidFill>
              </a:rPr>
              <a:t> of </a:t>
            </a:r>
            <a:r>
              <a:rPr lang="pl-PL" sz="1000" dirty="0" err="1">
                <a:solidFill>
                  <a:schemeClr val="bg1"/>
                </a:solidFill>
              </a:rPr>
              <a:t>chargebacks</a:t>
            </a:r>
            <a:endParaRPr lang="pl-PL" sz="1000" dirty="0">
              <a:solidFill>
                <a:schemeClr val="bg1"/>
              </a:solidFill>
            </a:endParaRPr>
          </a:p>
          <a:p>
            <a:r>
              <a:rPr lang="pl-PL" sz="1000" dirty="0">
                <a:solidFill>
                  <a:schemeClr val="bg1"/>
                </a:solidFill>
              </a:rPr>
              <a:t>   </a:t>
            </a:r>
            <a:endParaRPr lang="pl-PL" sz="1000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F7B93109-929E-41B5-B234-F3371742B033}"/>
              </a:ext>
            </a:extLst>
          </p:cNvPr>
          <p:cNvSpPr txBox="1"/>
          <p:nvPr/>
        </p:nvSpPr>
        <p:spPr>
          <a:xfrm>
            <a:off x="5887091" y="1981841"/>
            <a:ext cx="6030931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300" dirty="0">
                <a:solidFill>
                  <a:schemeClr val="bg1"/>
                </a:solidFill>
              </a:rPr>
              <a:t>54 </a:t>
            </a:r>
            <a:r>
              <a:rPr lang="pl-PL" sz="2300" dirty="0" err="1">
                <a:solidFill>
                  <a:schemeClr val="bg1"/>
                </a:solidFill>
              </a:rPr>
              <a:t>customers</a:t>
            </a:r>
            <a:r>
              <a:rPr lang="pl-PL" sz="2300" dirty="0">
                <a:solidFill>
                  <a:schemeClr val="bg1"/>
                </a:solidFill>
              </a:rPr>
              <a:t> </a:t>
            </a:r>
            <a:r>
              <a:rPr lang="pl-PL" sz="2300" dirty="0" err="1">
                <a:solidFill>
                  <a:schemeClr val="bg1"/>
                </a:solidFill>
              </a:rPr>
              <a:t>that</a:t>
            </a:r>
            <a:r>
              <a:rPr lang="pl-PL" sz="2300" dirty="0">
                <a:solidFill>
                  <a:schemeClr val="bg1"/>
                </a:solidFill>
              </a:rPr>
              <a:t> </a:t>
            </a:r>
            <a:r>
              <a:rPr lang="pl-PL" sz="2300" dirty="0" err="1">
                <a:solidFill>
                  <a:schemeClr val="bg1"/>
                </a:solidFill>
              </a:rPr>
              <a:t>showed</a:t>
            </a:r>
            <a:r>
              <a:rPr lang="pl-PL" sz="2300" dirty="0">
                <a:solidFill>
                  <a:schemeClr val="bg1"/>
                </a:solidFill>
              </a:rPr>
              <a:t> </a:t>
            </a:r>
            <a:r>
              <a:rPr lang="pl-PL" sz="2300" dirty="0" err="1">
                <a:solidFill>
                  <a:schemeClr val="bg1"/>
                </a:solidFill>
              </a:rPr>
              <a:t>suspisious</a:t>
            </a:r>
            <a:r>
              <a:rPr lang="pl-PL" sz="2300" dirty="0">
                <a:solidFill>
                  <a:schemeClr val="bg1"/>
                </a:solidFill>
              </a:rPr>
              <a:t> </a:t>
            </a:r>
            <a:r>
              <a:rPr lang="pl-PL" sz="2300" dirty="0" err="1">
                <a:solidFill>
                  <a:schemeClr val="bg1"/>
                </a:solidFill>
              </a:rPr>
              <a:t>activity</a:t>
            </a:r>
            <a:r>
              <a:rPr lang="pl-PL" sz="2300" dirty="0">
                <a:solidFill>
                  <a:schemeClr val="bg1"/>
                </a:solidFill>
              </a:rPr>
              <a:t> </a:t>
            </a:r>
            <a:r>
              <a:rPr lang="pl-PL" sz="2300" dirty="0" err="1">
                <a:solidFill>
                  <a:schemeClr val="bg1"/>
                </a:solidFill>
              </a:rPr>
              <a:t>were</a:t>
            </a:r>
            <a:r>
              <a:rPr lang="pl-PL" sz="2300" dirty="0">
                <a:solidFill>
                  <a:schemeClr val="bg1"/>
                </a:solidFill>
              </a:rPr>
              <a:t> </a:t>
            </a:r>
            <a:r>
              <a:rPr lang="pl-PL" sz="2300" dirty="0" err="1">
                <a:solidFill>
                  <a:schemeClr val="bg1"/>
                </a:solidFill>
              </a:rPr>
              <a:t>responsible</a:t>
            </a:r>
            <a:r>
              <a:rPr lang="pl-PL" sz="2300" dirty="0">
                <a:solidFill>
                  <a:schemeClr val="bg1"/>
                </a:solidFill>
              </a:rPr>
              <a:t> for 166 </a:t>
            </a:r>
            <a:r>
              <a:rPr lang="pl-PL" sz="2300" dirty="0" err="1">
                <a:solidFill>
                  <a:schemeClr val="bg1"/>
                </a:solidFill>
              </a:rPr>
              <a:t>chargebacks</a:t>
            </a:r>
            <a:r>
              <a:rPr lang="pl-PL" sz="2300" dirty="0">
                <a:solidFill>
                  <a:schemeClr val="bg1"/>
                </a:solidFill>
              </a:rPr>
              <a:t> (53% of the </a:t>
            </a:r>
            <a:r>
              <a:rPr lang="pl-PL" sz="2300" dirty="0" err="1">
                <a:solidFill>
                  <a:schemeClr val="bg1"/>
                </a:solidFill>
              </a:rPr>
              <a:t>total</a:t>
            </a:r>
            <a:r>
              <a:rPr lang="pl-PL" sz="2300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23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300" dirty="0">
                <a:solidFill>
                  <a:schemeClr val="bg1"/>
                </a:solidFill>
              </a:rPr>
              <a:t>38 of </a:t>
            </a:r>
            <a:r>
              <a:rPr lang="pl-PL" sz="2300" dirty="0" err="1">
                <a:solidFill>
                  <a:schemeClr val="bg1"/>
                </a:solidFill>
              </a:rPr>
              <a:t>these</a:t>
            </a:r>
            <a:r>
              <a:rPr lang="pl-PL" sz="2300" dirty="0">
                <a:solidFill>
                  <a:schemeClr val="bg1"/>
                </a:solidFill>
              </a:rPr>
              <a:t> </a:t>
            </a:r>
            <a:r>
              <a:rPr lang="pl-PL" sz="2300" dirty="0" err="1">
                <a:solidFill>
                  <a:schemeClr val="bg1"/>
                </a:solidFill>
              </a:rPr>
              <a:t>customers</a:t>
            </a:r>
            <a:r>
              <a:rPr lang="pl-PL" sz="2300" dirty="0">
                <a:solidFill>
                  <a:schemeClr val="bg1"/>
                </a:solidFill>
              </a:rPr>
              <a:t> </a:t>
            </a:r>
            <a:r>
              <a:rPr lang="pl-PL" sz="2300" dirty="0" err="1">
                <a:solidFill>
                  <a:schemeClr val="bg1"/>
                </a:solidFill>
              </a:rPr>
              <a:t>were</a:t>
            </a:r>
            <a:r>
              <a:rPr lang="pl-PL" sz="2300" dirty="0">
                <a:solidFill>
                  <a:schemeClr val="bg1"/>
                </a:solidFill>
              </a:rPr>
              <a:t> </a:t>
            </a:r>
            <a:r>
              <a:rPr lang="pl-PL" sz="2300" dirty="0" err="1">
                <a:solidFill>
                  <a:schemeClr val="bg1"/>
                </a:solidFill>
              </a:rPr>
              <a:t>making</a:t>
            </a:r>
            <a:r>
              <a:rPr lang="pl-PL" sz="2300" dirty="0">
                <a:solidFill>
                  <a:schemeClr val="bg1"/>
                </a:solidFill>
              </a:rPr>
              <a:t> </a:t>
            </a:r>
            <a:r>
              <a:rPr lang="pl-PL" sz="2300" dirty="0" err="1">
                <a:solidFill>
                  <a:schemeClr val="bg1"/>
                </a:solidFill>
              </a:rPr>
              <a:t>transactions</a:t>
            </a:r>
            <a:r>
              <a:rPr lang="pl-PL" sz="2300" dirty="0">
                <a:solidFill>
                  <a:schemeClr val="bg1"/>
                </a:solidFill>
              </a:rPr>
              <a:t> from </a:t>
            </a:r>
            <a:r>
              <a:rPr lang="pl-PL" sz="2300" dirty="0" err="1">
                <a:solidFill>
                  <a:schemeClr val="bg1"/>
                </a:solidFill>
              </a:rPr>
              <a:t>either</a:t>
            </a:r>
            <a:r>
              <a:rPr lang="pl-PL" sz="2300" dirty="0">
                <a:solidFill>
                  <a:schemeClr val="bg1"/>
                </a:solidFill>
              </a:rPr>
              <a:t> Panama, Russia, Turkey, </a:t>
            </a:r>
            <a:r>
              <a:rPr lang="pl-PL" sz="2300" dirty="0" err="1">
                <a:solidFill>
                  <a:schemeClr val="bg1"/>
                </a:solidFill>
              </a:rPr>
              <a:t>or</a:t>
            </a:r>
            <a:r>
              <a:rPr lang="pl-PL" sz="2300" dirty="0">
                <a:solidFill>
                  <a:schemeClr val="bg1"/>
                </a:solidFill>
              </a:rPr>
              <a:t> </a:t>
            </a:r>
            <a:r>
              <a:rPr lang="pl-PL" sz="2300" dirty="0" err="1">
                <a:solidFill>
                  <a:schemeClr val="bg1"/>
                </a:solidFill>
              </a:rPr>
              <a:t>Thailand</a:t>
            </a:r>
            <a:endParaRPr lang="pl-PL" sz="23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23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300" dirty="0" err="1">
                <a:solidFill>
                  <a:schemeClr val="bg1"/>
                </a:solidFill>
              </a:rPr>
              <a:t>They</a:t>
            </a:r>
            <a:r>
              <a:rPr lang="pl-PL" sz="2300" dirty="0">
                <a:solidFill>
                  <a:schemeClr val="bg1"/>
                </a:solidFill>
              </a:rPr>
              <a:t> </a:t>
            </a:r>
            <a:r>
              <a:rPr lang="pl-PL" sz="2300" dirty="0" err="1">
                <a:solidFill>
                  <a:schemeClr val="bg1"/>
                </a:solidFill>
              </a:rPr>
              <a:t>were</a:t>
            </a:r>
            <a:r>
              <a:rPr lang="pl-PL" sz="2300" dirty="0">
                <a:solidFill>
                  <a:schemeClr val="bg1"/>
                </a:solidFill>
              </a:rPr>
              <a:t> </a:t>
            </a:r>
            <a:r>
              <a:rPr lang="pl-PL" sz="2300" dirty="0" err="1">
                <a:solidFill>
                  <a:schemeClr val="bg1"/>
                </a:solidFill>
              </a:rPr>
              <a:t>responsible</a:t>
            </a:r>
            <a:r>
              <a:rPr lang="pl-PL" sz="2300" dirty="0">
                <a:solidFill>
                  <a:schemeClr val="bg1"/>
                </a:solidFill>
              </a:rPr>
              <a:t> for 121 </a:t>
            </a:r>
            <a:r>
              <a:rPr lang="pl-PL" sz="2300" dirty="0" err="1">
                <a:solidFill>
                  <a:schemeClr val="bg1"/>
                </a:solidFill>
              </a:rPr>
              <a:t>chargebacks</a:t>
            </a:r>
            <a:r>
              <a:rPr lang="pl-PL" sz="2300" dirty="0">
                <a:solidFill>
                  <a:schemeClr val="bg1"/>
                </a:solidFill>
              </a:rPr>
              <a:t> (38% of the </a:t>
            </a:r>
            <a:r>
              <a:rPr lang="pl-PL" sz="2300" dirty="0" err="1">
                <a:solidFill>
                  <a:schemeClr val="bg1"/>
                </a:solidFill>
              </a:rPr>
              <a:t>total</a:t>
            </a:r>
            <a:r>
              <a:rPr lang="pl-PL" sz="2300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D404787C-F169-439E-880F-AFD0312A41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39490" y="1109608"/>
            <a:ext cx="8299858" cy="6224893"/>
          </a:xfrm>
        </p:spPr>
      </p:pic>
    </p:spTree>
    <p:extLst>
      <p:ext uri="{BB962C8B-B14F-4D97-AF65-F5344CB8AC3E}">
        <p14:creationId xmlns:p14="http://schemas.microsoft.com/office/powerpoint/2010/main" val="123272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78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DE99D17-1F2F-4EE9-AEDA-3150C5EC6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93370"/>
            <a:ext cx="10668000" cy="1524000"/>
          </a:xfrm>
        </p:spPr>
        <p:txBody>
          <a:bodyPr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Bank country vs IP country </a:t>
            </a:r>
            <a:r>
              <a:rPr lang="pl-PL" dirty="0" err="1">
                <a:solidFill>
                  <a:schemeClr val="bg1"/>
                </a:solidFill>
              </a:rPr>
              <a:t>mismatch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6B59F0B-804D-4196-B0E5-801E855A2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91640"/>
            <a:ext cx="10668000" cy="3818083"/>
          </a:xfrm>
        </p:spPr>
        <p:txBody>
          <a:bodyPr>
            <a:noAutofit/>
          </a:bodyPr>
          <a:lstStyle/>
          <a:p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There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are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19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customers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whose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credit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cards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are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registered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in a country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that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does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not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match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their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IP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address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.</a:t>
            </a:r>
          </a:p>
          <a:p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All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19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customers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are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from Panama and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have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their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cards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registered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in the US. </a:t>
            </a:r>
          </a:p>
          <a:p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These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19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customers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made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49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successful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transactions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.</a:t>
            </a:r>
          </a:p>
          <a:p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They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filed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chargebacks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in 47 of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them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(96%).</a:t>
            </a:r>
          </a:p>
          <a:p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Coeffcient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of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correlation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between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the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mismatch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of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countries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and the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chargebacks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being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filed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is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0.374,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suggesting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a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possible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relationship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between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these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two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variables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6459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78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33A5E0F-4410-4B44-B08E-4EC0D1873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8820" y="1628898"/>
            <a:ext cx="6096001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Course of action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978CE0C-0A80-465E-B6EA-5091F4774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78826" y="3910767"/>
            <a:ext cx="6096000" cy="152400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3600" kern="1200" dirty="0">
                <a:solidFill>
                  <a:schemeClr val="bg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The following steps should be </a:t>
            </a:r>
            <a:r>
              <a:rPr lang="pl-PL" sz="3600" kern="1200" dirty="0" err="1">
                <a:solidFill>
                  <a:schemeClr val="bg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taken</a:t>
            </a:r>
            <a:r>
              <a:rPr lang="pl-PL" sz="3600" kern="1200" dirty="0">
                <a:solidFill>
                  <a:schemeClr val="bg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 in order</a:t>
            </a:r>
            <a:r>
              <a:rPr lang="en-US" sz="3600" kern="1200" dirty="0">
                <a:solidFill>
                  <a:schemeClr val="bg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 to limit the number of chargebacks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EDD342A-EF89-4827-9C79-749F28490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5578824" cy="6028256"/>
          </a:xfrm>
          <a:custGeom>
            <a:avLst/>
            <a:gdLst>
              <a:gd name="connsiteX0" fmla="*/ 0 w 5578824"/>
              <a:gd name="connsiteY0" fmla="*/ 0 h 6028256"/>
              <a:gd name="connsiteX1" fmla="*/ 3897606 w 5578824"/>
              <a:gd name="connsiteY1" fmla="*/ 0 h 6028256"/>
              <a:gd name="connsiteX2" fmla="*/ 4274232 w 5578824"/>
              <a:gd name="connsiteY2" fmla="*/ 360545 h 6028256"/>
              <a:gd name="connsiteX3" fmla="*/ 4673934 w 5578824"/>
              <a:gd name="connsiteY3" fmla="*/ 738354 h 6028256"/>
              <a:gd name="connsiteX4" fmla="*/ 5421862 w 5578824"/>
              <a:gd name="connsiteY4" fmla="*/ 1773839 h 6028256"/>
              <a:gd name="connsiteX5" fmla="*/ 5469199 w 5578824"/>
              <a:gd name="connsiteY5" fmla="*/ 3329255 h 6028256"/>
              <a:gd name="connsiteX6" fmla="*/ 4741546 w 5578824"/>
              <a:gd name="connsiteY6" fmla="*/ 4877588 h 6028256"/>
              <a:gd name="connsiteX7" fmla="*/ 1325600 w 5578824"/>
              <a:gd name="connsiteY7" fmla="*/ 5980388 h 6028256"/>
              <a:gd name="connsiteX8" fmla="*/ 137593 w 5578824"/>
              <a:gd name="connsiteY8" fmla="*/ 5804042 h 6028256"/>
              <a:gd name="connsiteX9" fmla="*/ 0 w 5578824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9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47A9921-6509-49C2-BEBF-924F28066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5" name="Grafika 4" descr="Scenariusz">
            <a:extLst>
              <a:ext uri="{FF2B5EF4-FFF2-40B4-BE49-F238E27FC236}">
                <a16:creationId xmlns:a16="http://schemas.microsoft.com/office/drawing/2014/main" id="{62CB3507-9FB5-4928-B70A-CB152F1A8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" y="9526"/>
            <a:ext cx="6095999" cy="609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517850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Blush 3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589</Words>
  <Application>Microsoft Office PowerPoint</Application>
  <PresentationFormat>Panoramiczny</PresentationFormat>
  <Paragraphs>50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Avenir Next LT Pro Light</vt:lpstr>
      <vt:lpstr>Sitka Subheading</vt:lpstr>
      <vt:lpstr>PebbleVTI</vt:lpstr>
      <vt:lpstr>Main sources of chargebacks…</vt:lpstr>
      <vt:lpstr>Current ratio of chargebacks to all successful transactions:</vt:lpstr>
      <vt:lpstr>Incorrect amount billed was a reason behind all  318  reported chargebacks.</vt:lpstr>
      <vt:lpstr>How many chargebacks has each credit card filed?</vt:lpstr>
      <vt:lpstr>Share of countries in chargebacks and in all successful transactions*</vt:lpstr>
      <vt:lpstr>Share of customers’ countries (%) in all chargebacks reported</vt:lpstr>
      <vt:lpstr>Share of customers’ countries (%) in all customers showing suspisious activity*</vt:lpstr>
      <vt:lpstr>Bank country vs IP country mismatch</vt:lpstr>
      <vt:lpstr>Course of action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sources of chargebacks…</dc:title>
  <dc:creator>Piotr Żukiewicz</dc:creator>
  <cp:lastModifiedBy>Piotr Żukiewicz</cp:lastModifiedBy>
  <cp:revision>22</cp:revision>
  <dcterms:created xsi:type="dcterms:W3CDTF">2020-11-06T11:52:05Z</dcterms:created>
  <dcterms:modified xsi:type="dcterms:W3CDTF">2020-11-08T15:49:49Z</dcterms:modified>
</cp:coreProperties>
</file>