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1" r:id="rId3"/>
    <p:sldId id="300" r:id="rId4"/>
    <p:sldId id="260" r:id="rId5"/>
    <p:sldId id="302" r:id="rId6"/>
    <p:sldId id="261" r:id="rId7"/>
    <p:sldId id="270" r:id="rId8"/>
    <p:sldId id="296" r:id="rId9"/>
    <p:sldId id="293" r:id="rId10"/>
    <p:sldId id="294" r:id="rId11"/>
    <p:sldId id="288" r:id="rId12"/>
    <p:sldId id="289" r:id="rId13"/>
    <p:sldId id="297" r:id="rId14"/>
    <p:sldId id="272" r:id="rId15"/>
    <p:sldId id="274" r:id="rId16"/>
    <p:sldId id="284" r:id="rId17"/>
    <p:sldId id="285" r:id="rId18"/>
    <p:sldId id="277" r:id="rId19"/>
    <p:sldId id="298" r:id="rId20"/>
    <p:sldId id="295" r:id="rId21"/>
    <p:sldId id="29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B888C-BA64-423E-B7A9-CC8FEFC07627}">
          <p14:sldIdLst>
            <p14:sldId id="259"/>
            <p14:sldId id="301"/>
            <p14:sldId id="300"/>
            <p14:sldId id="260"/>
            <p14:sldId id="302"/>
            <p14:sldId id="261"/>
            <p14:sldId id="270"/>
            <p14:sldId id="296"/>
            <p14:sldId id="293"/>
            <p14:sldId id="294"/>
            <p14:sldId id="288"/>
            <p14:sldId id="289"/>
            <p14:sldId id="297"/>
            <p14:sldId id="272"/>
            <p14:sldId id="274"/>
            <p14:sldId id="284"/>
            <p14:sldId id="285"/>
            <p14:sldId id="277"/>
            <p14:sldId id="298"/>
            <p14:sldId id="295"/>
            <p14:sldId id="299"/>
          </p14:sldIdLst>
        </p14:section>
        <p14:section name="Untitled Section" id="{B6EC85E6-F652-4C7A-8091-213A15EAE4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A0D"/>
    <a:srgbClr val="CC00CC"/>
    <a:srgbClr val="00FF99"/>
    <a:srgbClr val="21CDDF"/>
    <a:srgbClr val="BB9B15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371" autoAdjust="0"/>
  </p:normalViewPr>
  <p:slideViewPr>
    <p:cSldViewPr>
      <p:cViewPr varScale="1">
        <p:scale>
          <a:sx n="91" d="100"/>
          <a:sy n="91" d="100"/>
        </p:scale>
        <p:origin x="208" y="62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2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11/21/18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11/21/18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09" y="-380896"/>
            <a:ext cx="563328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786" y="4000221"/>
            <a:ext cx="11426770" cy="2476407"/>
          </a:xfrm>
        </p:spPr>
        <p:txBody>
          <a:bodyPr anchor="b">
            <a:noAutofit/>
          </a:bodyPr>
          <a:lstStyle>
            <a:lvl1pPr algn="l">
              <a:defRPr sz="6348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109" y="381612"/>
            <a:ext cx="11426288" cy="1142440"/>
          </a:xfrm>
        </p:spPr>
        <p:txBody>
          <a:bodyPr anchor="t">
            <a:noAutofit/>
          </a:bodyPr>
          <a:lstStyle>
            <a:lvl1pPr algn="l">
              <a:defRPr lang="en-US" sz="4232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05" y="3238504"/>
            <a:ext cx="2631152" cy="3809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884" y="-380896"/>
            <a:ext cx="563709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270" y="381375"/>
            <a:ext cx="11426288" cy="6095252"/>
          </a:xfrm>
        </p:spPr>
        <p:txBody>
          <a:bodyPr anchor="ctr"/>
          <a:lstStyle>
            <a:lvl1pPr algn="r">
              <a:defRPr sz="6348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17" y="381374"/>
            <a:ext cx="11426539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983" y="1523814"/>
            <a:ext cx="5710864" cy="4952813"/>
          </a:xfrm>
        </p:spPr>
        <p:txBody>
          <a:bodyPr r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5253" y="1523814"/>
            <a:ext cx="5712304" cy="4952813"/>
          </a:xfrm>
        </p:spPr>
        <p:txBody>
          <a:bodyPr l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/>
          <a:lstStyle/>
          <a:p>
            <a:fld id="{3B9B9059-F1D6-41D0-95CF-D21CAA096B3A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.bin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983" y="381374"/>
            <a:ext cx="11426539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17" y="1523761"/>
            <a:ext cx="11426539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9622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79704"/>
              </p:ext>
            </p:extLst>
          </p:nvPr>
        </p:nvGraphicFramePr>
        <p:xfrm>
          <a:off x="11335127" y="6286515"/>
          <a:ext cx="662968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5127" y="6286515"/>
                        <a:ext cx="662968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436" rtl="0" eaLnBrk="1" latinLnBrk="0" hangingPunct="1">
        <a:spcBef>
          <a:spcPct val="0"/>
        </a:spcBef>
        <a:buNone/>
        <a:defRPr sz="465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436" rtl="0" eaLnBrk="1" latinLnBrk="0" hangingPunct="1">
        <a:spcBef>
          <a:spcPct val="20000"/>
        </a:spcBef>
        <a:buFont typeface="Wingdings" charset="2"/>
        <a:buNone/>
        <a:defRPr sz="3809" kern="1200">
          <a:solidFill>
            <a:schemeClr val="tx2"/>
          </a:solidFill>
          <a:latin typeface="+mn-lt"/>
          <a:ea typeface="+mn-ea"/>
          <a:cs typeface="+mn-cs"/>
        </a:defRPr>
      </a:lvl1pPr>
      <a:lvl2pPr marL="609437" indent="0" algn="l" defTabSz="609436" rtl="0" eaLnBrk="1" latinLnBrk="0" hangingPunct="1">
        <a:spcBef>
          <a:spcPct val="20000"/>
        </a:spcBef>
        <a:buFont typeface="Wingdings" charset="2"/>
        <a:buNone/>
        <a:defRPr sz="3386" kern="1200">
          <a:solidFill>
            <a:schemeClr val="tx2"/>
          </a:solidFill>
          <a:latin typeface="+mn-lt"/>
          <a:ea typeface="+mn-ea"/>
          <a:cs typeface="+mn-cs"/>
        </a:defRPr>
      </a:lvl2pPr>
      <a:lvl3pPr marL="1218872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3pPr>
      <a:lvl4pPr marL="1828308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4pPr>
      <a:lvl5pPr marL="2437743" indent="0" algn="l" defTabSz="609436" rtl="0" eaLnBrk="1" latinLnBrk="0" hangingPunct="1">
        <a:spcBef>
          <a:spcPct val="20000"/>
        </a:spcBef>
        <a:buFont typeface="Wingdings" charset="2"/>
        <a:buNone/>
        <a:defRPr sz="2116" kern="1200">
          <a:solidFill>
            <a:schemeClr val="tx2"/>
          </a:solidFill>
          <a:latin typeface="+mn-lt"/>
          <a:ea typeface="+mn-ea"/>
          <a:cs typeface="+mn-cs"/>
        </a:defRPr>
      </a:lvl5pPr>
      <a:lvl6pPr marL="3351897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333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768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204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72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08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43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79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15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51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8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SQL Server Backup with encryption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Zularbine</a:t>
            </a:r>
            <a:r>
              <a:rPr lang="en-US" dirty="0" smtClean="0"/>
              <a:t> Kamal</a:t>
            </a:r>
          </a:p>
          <a:p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MD and CEO,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</a:rPr>
              <a:t>Ardites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 Bangladesh Ltd.</a:t>
            </a:r>
            <a:endParaRPr lang="en-US" sz="2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How: in general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983" y="1447800"/>
            <a:ext cx="5560030" cy="495286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verify the database name. Optionally, you can select a different database from the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is for reference only. You can perform a database backup for any recovery model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BULK_LOGGED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select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you can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Copy-only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checkbox to create a copy-only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backup.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copy-only backup is not available for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backup type.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radio button.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backup destination.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to add additional backup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and/or destinations.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the contents of an existing backup destination, select it and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2" y="1447801"/>
            <a:ext cx="5426766" cy="4800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279" y="533400"/>
            <a:ext cx="8915400" cy="49530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</a:t>
            </a:r>
            <a:r>
              <a:rPr lang="en-US" dirty="0" smtClean="0"/>
              <a:t>: in media </a:t>
            </a:r>
            <a:r>
              <a:rPr lang="en-US" smtClean="0"/>
              <a:t>option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524000"/>
            <a:ext cx="5181600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view or select the media options, click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Options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Back up to a new media set, and erase all existing backup sets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 new media set name and a media 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section, optionally check: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Verify backup when finished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 checksum before writing to media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For information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checksums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9932"/>
            <a:ext cx="5829299" cy="44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438149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How: </a:t>
            </a:r>
            <a:r>
              <a:rPr lang="en-US" dirty="0" smtClean="0">
                <a:cs typeface="Calibri" panose="020F0502020204030204" pitchFamily="34" charset="0"/>
              </a:rPr>
              <a:t>In backup </a:t>
            </a:r>
            <a:r>
              <a:rPr lang="en-US">
                <a:cs typeface="Calibri" panose="020F0502020204030204" pitchFamily="34" charset="0"/>
              </a:rPr>
              <a:t>Options </a:t>
            </a:r>
            <a:r>
              <a:rPr lang="en-US" smtClean="0">
                <a:cs typeface="Calibri" panose="020F0502020204030204" pitchFamily="34" charset="0"/>
              </a:rPr>
              <a:t>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5943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view or select the backup options,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Options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either accept the default backup set name, or enter a different name for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box, you can optionally enter a description of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when the backup set will expire and can be overwritten without explicitly skipping verification of the expiration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backup 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desired compression level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checkbox.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an encryption algorithm.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Certificate or Asymmetric 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to select an existing Certificate or Asymmetric key.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supported in SQL Server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later. 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133600"/>
            <a:ext cx="56735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8329" y="6901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89012" y="3719510"/>
            <a:ext cx="693420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database master key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</a:t>
            </a:r>
            <a:endParaRPr lang="en-US" sz="1600" dirty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'&lt;master key password&gt;'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dirty="0" smtClean="0"/>
              <a:t>; </a:t>
            </a:r>
            <a:r>
              <a:rPr lang="en-US" dirty="0"/>
              <a:t>GO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052" y="1620619"/>
            <a:ext cx="97536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Databases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master key using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script.</a:t>
            </a: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500" dirty="0"/>
              <a:t>When it is created, the master key is encrypted by using the AES_256 algorithm and a user-supplied password.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787" y="23622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Certificate-----------------------------------</a:t>
            </a:r>
            <a:endParaRPr lang="en-US" sz="1600" dirty="0" smtClean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Backup Encryption Certificate'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0412" y="5619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38895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Certificate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012" y="2362200"/>
            <a:ext cx="7543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 with encryption----------------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N'D:\Database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Backup\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AES_256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0412" y="4857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0412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:3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5212" y="2514600"/>
            <a:ext cx="86106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-----------------Backup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database without compression and encryption---------------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'D:\Database Backup\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BackupTest_with_Noencryption.bak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36612" y="1351746"/>
            <a:ext cx="9220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:4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without compression and encryption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276600"/>
            <a:ext cx="9715144" cy="1447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4212" y="1357341"/>
            <a:ext cx="9677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:5 Compare the database size with and without encryption and compression.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smtClean="0"/>
              <a:t>To prevent Data loss (physical damage, hacking, virus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Protect </a:t>
            </a:r>
            <a:r>
              <a:rPr lang="en-US" dirty="0"/>
              <a:t>losses in brand reputation, customer loyalty, and customer trust</a:t>
            </a:r>
            <a:r>
              <a:rPr lang="en-US" dirty="0" smtClean="0"/>
              <a:t>.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Extra protection of your system. 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Peace of mind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 and recommendation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668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Encrypted Database Backup: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following are restrictions that apply to the encryption options: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If you are using asymmetric key to encrypt the backup data, only asymmetric keys residing in the EKM provider are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SQL Server Express and SQL Server Web do not support encryption during backup.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restoring from an encrypted backup to an instance of SQL Server Express or SQL Server Web is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Previous versions of SQL Server cannot read encrypted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Appending to an existing backup set option is not supported for encrypted backups.</a:t>
            </a:r>
          </a:p>
          <a:p>
            <a:pPr marL="0" indent="0">
              <a:buNone/>
            </a:pP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basics , 3-2-1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smtClean="0"/>
              <a:t>Keep </a:t>
            </a:r>
            <a:r>
              <a:rPr lang="en-US" dirty="0"/>
              <a:t>at least three (3) copies of your data (so no single event will destroy all copies</a:t>
            </a:r>
            <a:r>
              <a:rPr lang="en-US" dirty="0" smtClean="0"/>
              <a:t>);</a:t>
            </a:r>
          </a:p>
          <a:p>
            <a:pPr marL="571500" indent="-571500">
              <a:buFontTx/>
              <a:buChar char="-"/>
            </a:pPr>
            <a:r>
              <a:rPr lang="en-US" dirty="0"/>
              <a:t>Store the data in at least two (2) different formats (i.e. disk, tape, cloud, etc</a:t>
            </a:r>
            <a:r>
              <a:rPr lang="en-US" dirty="0" smtClean="0"/>
              <a:t>.);</a:t>
            </a:r>
          </a:p>
          <a:p>
            <a:pPr marL="571500" indent="-571500">
              <a:buFontTx/>
              <a:buChar char="-"/>
            </a:pPr>
            <a:r>
              <a:rPr lang="en-US" dirty="0"/>
              <a:t>Keep one (1) copy offsite to protect against fire, flood, theft, and other physical disasters.</a:t>
            </a:r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8215"/>
          </a:xfrm>
        </p:spPr>
        <p:txBody>
          <a:bodyPr>
            <a:norm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backup encryption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10591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is supported for backups done by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Managed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additional security for off-site backups.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encrypt during backup, you must specify an encryption algorithm, and an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to secure the encryption key. The following are the supported encryption options: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Algorithm: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The supported encryption algorithms are: AES 128, AES 192, AES 256, and Triple DES</a:t>
            </a:r>
          </a:p>
          <a:p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 certificate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asymmetric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034123"/>
            <a:ext cx="10134600" cy="54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use backup encryption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6612" y="1524000"/>
            <a:ext cx="10287000" cy="44958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Encrypting the database backups helps secure the data: SQL Server provides the option to encrypt the backup data while creating a backup.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supported for backups done by SQL Server Managed Backup to Microsoft Azure, which provides additional security for off-site backups.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feature supports multiple encryption algorithms up to AES 256 bit. This gives you the option to select an algorithm that aligns with your requirements.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7620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Backup encryption operation plan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0412" y="1676400"/>
            <a:ext cx="10287000" cy="34290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Database Master Key of the master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Backup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Certificate.</a:t>
            </a: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Backup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database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always nice to have a backup of the master key that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we’ve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just created.</a:t>
            </a: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:full database backup 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1239" y="1600200"/>
            <a:ext cx="4191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Expand 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Databases and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select a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which you want to backup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database, point to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and then click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 The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 Database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dialog box appears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95" y="1905000"/>
            <a:ext cx="5995403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Template</Template>
  <TotalTime>6327</TotalTime>
  <Words>556</Words>
  <Application>Microsoft Macintosh PowerPoint</Application>
  <PresentationFormat>Custom</PresentationFormat>
  <Paragraphs>112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Century Gothic</vt:lpstr>
      <vt:lpstr>Segoe UI</vt:lpstr>
      <vt:lpstr>Tahoma</vt:lpstr>
      <vt:lpstr>Wingdings</vt:lpstr>
      <vt:lpstr>Arial</vt:lpstr>
      <vt:lpstr>SQLSatOslo 2016</vt:lpstr>
      <vt:lpstr>Image</vt:lpstr>
      <vt:lpstr>SQL Server Backup with encryption</vt:lpstr>
      <vt:lpstr>Why backup</vt:lpstr>
      <vt:lpstr>Backup basics , 3-2-1 rule</vt:lpstr>
      <vt:lpstr>What is backup encryption</vt:lpstr>
      <vt:lpstr>Data life</vt:lpstr>
      <vt:lpstr>Why use backup encryption</vt:lpstr>
      <vt:lpstr>Backup encryption operation plan</vt:lpstr>
      <vt:lpstr>DEMO</vt:lpstr>
      <vt:lpstr>How :full database backup </vt:lpstr>
      <vt:lpstr>How: in general page</vt:lpstr>
      <vt:lpstr>How: in media option page</vt:lpstr>
      <vt:lpstr>How: In backup Options Page</vt:lpstr>
      <vt:lpstr>T-SQL </vt:lpstr>
      <vt:lpstr>How :backup with t-sql</vt:lpstr>
      <vt:lpstr>How :backup with t-sql</vt:lpstr>
      <vt:lpstr>How :backup with t-sql</vt:lpstr>
      <vt:lpstr>How :backup with t-sql</vt:lpstr>
      <vt:lpstr>How :backup with t-sql</vt:lpstr>
      <vt:lpstr>LIMITATIONS</vt:lpstr>
      <vt:lpstr>Limitation and recommendation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 Monitoring &amp; Tuning</dc:title>
  <dc:creator>ismail - [2010]</dc:creator>
  <cp:lastModifiedBy>Microsoft Office User</cp:lastModifiedBy>
  <cp:revision>419</cp:revision>
  <dcterms:created xsi:type="dcterms:W3CDTF">2018-10-20T12:51:56Z</dcterms:created>
  <dcterms:modified xsi:type="dcterms:W3CDTF">2018-11-21T09:14:05Z</dcterms:modified>
</cp:coreProperties>
</file>