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oppi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oppi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2485f5add_2_7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322485f5add_2_7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22485f5add_2_7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22485f5add_2_7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22485f5add_2_7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22485f5add_2_7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2485f5add_2_36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322485f5add_2_36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g322485f5add_2_36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322485f5add_2_36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322485f5add_2_36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322485f5add_2_36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22485f5add_2_38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322485f5add_2_38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322485f5add_2_38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322485f5add_2_38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322485f5add_2_38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322485f5add_2_38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2485f5add_2_10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22485f5add_2_10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322485f5add_2_10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22485f5add_2_10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22485f5add_2_10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322485f5add_2_10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2485f5add_2_12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322485f5add_2_12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322485f5add_2_12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22485f5add_2_12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22485f5add_2_12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322485f5add_2_12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2485f5add_2_16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322485f5add_2_16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322485f5add_2_16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22485f5add_2_16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22485f5add_2_16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322485f5add_2_16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2485f5add_2_19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322485f5add_2_19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322485f5add_2_19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322485f5add_2_19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22485f5add_2_19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322485f5add_2_19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2485f5add_2_23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322485f5add_2_23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322485f5add_2_23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322485f5add_2_23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322485f5add_2_23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322485f5add_2_23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22485f5add_2_27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322485f5add_2_27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322485f5add_2_27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322485f5add_2_27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322485f5add_2_27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322485f5add_2_27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22485f5add_2_30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322485f5add_2_30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322485f5add_2_300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322485f5add_2_30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322485f5add_2_30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322485f5add_2_30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22485f5add_2_33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322485f5add_2_33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322485f5add_2_33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322485f5add_2_33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322485f5add_2_33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322485f5add_2_33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9.jp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3.jpg"/><Relationship Id="rId5" Type="http://schemas.openxmlformats.org/officeDocument/2006/relationships/image" Target="../media/image10.jpg"/><Relationship Id="rId6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8197366" y="0"/>
            <a:ext cx="946635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25"/>
          <p:cNvGrpSpPr/>
          <p:nvPr/>
        </p:nvGrpSpPr>
        <p:grpSpPr>
          <a:xfrm>
            <a:off x="3272867" y="203076"/>
            <a:ext cx="5021267" cy="4737346"/>
            <a:chOff x="0" y="0"/>
            <a:chExt cx="13390046" cy="12632924"/>
          </a:xfrm>
        </p:grpSpPr>
        <p:pic>
          <p:nvPicPr>
            <p:cNvPr id="135" name="Google Shape;135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5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" name="Google Shape;151;p25"/>
          <p:cNvGrpSpPr/>
          <p:nvPr/>
        </p:nvGrpSpPr>
        <p:grpSpPr>
          <a:xfrm>
            <a:off x="552450" y="412142"/>
            <a:ext cx="4375422" cy="4159097"/>
            <a:chOff x="-1" y="-1"/>
            <a:chExt cx="11667792" cy="11090924"/>
          </a:xfrm>
        </p:grpSpPr>
        <p:sp>
          <p:nvSpPr>
            <p:cNvPr id="152" name="Google Shape;152;p25"/>
            <p:cNvSpPr/>
            <p:nvPr/>
          </p:nvSpPr>
          <p:spPr>
            <a:xfrm>
              <a:off x="1931835" y="1354967"/>
              <a:ext cx="9735956" cy="9735956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3" name="Google Shape;153;p25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4" name="Google Shape;154;p25"/>
          <p:cNvSpPr txBox="1"/>
          <p:nvPr/>
        </p:nvSpPr>
        <p:spPr>
          <a:xfrm>
            <a:off x="1156188" y="1652675"/>
            <a:ext cx="2741499" cy="1423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Social Buzz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071809" y="2501851"/>
            <a:ext cx="471233" cy="1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071809" y="1113666"/>
            <a:ext cx="471233" cy="1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071809" y="3890035"/>
            <a:ext cx="471233" cy="13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4"/>
          <p:cNvPicPr preferRelativeResize="0"/>
          <p:nvPr/>
        </p:nvPicPr>
        <p:blipFill rotWithShape="1">
          <a:blip r:embed="rId4">
            <a:alphaModFix/>
          </a:blip>
          <a:srcRect b="1617" l="4068" r="4069" t="1616"/>
          <a:stretch/>
        </p:blipFill>
        <p:spPr>
          <a:xfrm>
            <a:off x="2719149" y="580903"/>
            <a:ext cx="2518377" cy="398169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4"/>
          <p:cNvSpPr txBox="1"/>
          <p:nvPr/>
        </p:nvSpPr>
        <p:spPr>
          <a:xfrm>
            <a:off x="228600" y="2269800"/>
            <a:ext cx="235177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700"/>
          </a:p>
        </p:txBody>
      </p:sp>
      <p:grpSp>
        <p:nvGrpSpPr>
          <p:cNvPr id="433" name="Google Shape;433;p34"/>
          <p:cNvGrpSpPr/>
          <p:nvPr/>
        </p:nvGrpSpPr>
        <p:grpSpPr>
          <a:xfrm>
            <a:off x="163516" y="4740713"/>
            <a:ext cx="4855669" cy="1008540"/>
            <a:chOff x="0" y="0"/>
            <a:chExt cx="12948452" cy="2689439"/>
          </a:xfrm>
        </p:grpSpPr>
        <p:pic>
          <p:nvPicPr>
            <p:cNvPr id="434" name="Google Shape;434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8" name="Google Shape;438;p34"/>
          <p:cNvGrpSpPr/>
          <p:nvPr/>
        </p:nvGrpSpPr>
        <p:grpSpPr>
          <a:xfrm>
            <a:off x="163516" y="-589802"/>
            <a:ext cx="4855669" cy="1008540"/>
            <a:chOff x="0" y="0"/>
            <a:chExt cx="12948452" cy="2689439"/>
          </a:xfrm>
        </p:grpSpPr>
        <p:pic>
          <p:nvPicPr>
            <p:cNvPr id="439" name="Google Shape;439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34"/>
            <p:cNvPicPr preferRelativeResize="0"/>
            <p:nvPr/>
          </p:nvPicPr>
          <p:blipFill rotWithShape="1">
            <a:blip r:embed="rId5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3" name="Google Shape;443;p34"/>
          <p:cNvSpPr txBox="1"/>
          <p:nvPr/>
        </p:nvSpPr>
        <p:spPr>
          <a:xfrm>
            <a:off x="5707083" y="418737"/>
            <a:ext cx="3254100" cy="4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0">
              <a:solidFill>
                <a:srgbClr val="A1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1143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b="0" i="0" sz="1200">
              <a:solidFill>
                <a:srgbClr val="A100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ANALYSIS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Animals and science are the two most popular categories of content, showing that people enjoy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"real-life" and "factual" content the most.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INSIGHT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Food is a common theme with the top 5 categories with "Healthy Eating" ranking the highest. This may give an indication to the audience within your user base. You could use this insight to create a campaign and work with healthy eating brands to boost user engagement.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NEXT STEPS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This ad-hoc analysis is insightful, but it's time to take this analysis into large scale production for real-time understanding of your business. We can show you how to do this.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44" name="Google Shape;444;p34"/>
          <p:cNvGrpSpPr/>
          <p:nvPr/>
        </p:nvGrpSpPr>
        <p:grpSpPr>
          <a:xfrm>
            <a:off x="5790917" y="3482434"/>
            <a:ext cx="2838734" cy="433808"/>
            <a:chOff x="0" y="-47625"/>
            <a:chExt cx="7569956" cy="1156823"/>
          </a:xfrm>
        </p:grpSpPr>
        <p:sp>
          <p:nvSpPr>
            <p:cNvPr id="445" name="Google Shape;445;p34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4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"/>
          <p:cNvSpPr txBox="1"/>
          <p:nvPr/>
        </p:nvSpPr>
        <p:spPr>
          <a:xfrm>
            <a:off x="2710956" y="2776123"/>
            <a:ext cx="2692869" cy="206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sz="700"/>
          </a:p>
        </p:txBody>
      </p:sp>
      <p:grpSp>
        <p:nvGrpSpPr>
          <p:cNvPr id="456" name="Google Shape;456;p35"/>
          <p:cNvGrpSpPr/>
          <p:nvPr/>
        </p:nvGrpSpPr>
        <p:grpSpPr>
          <a:xfrm>
            <a:off x="364214" y="1799612"/>
            <a:ext cx="1773298" cy="1685624"/>
            <a:chOff x="0" y="0"/>
            <a:chExt cx="4728794" cy="4494997"/>
          </a:xfrm>
        </p:grpSpPr>
        <p:sp>
          <p:nvSpPr>
            <p:cNvPr id="457" name="Google Shape;457;p35"/>
            <p:cNvSpPr/>
            <p:nvPr/>
          </p:nvSpPr>
          <p:spPr>
            <a:xfrm>
              <a:off x="782946" y="549149"/>
              <a:ext cx="3945848" cy="3945848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58" name="Google Shape;458;p35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9" name="Google Shape;459;p35"/>
          <p:cNvSpPr txBox="1"/>
          <p:nvPr/>
        </p:nvSpPr>
        <p:spPr>
          <a:xfrm>
            <a:off x="2334538" y="2089188"/>
            <a:ext cx="286491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700"/>
          </a:p>
        </p:txBody>
      </p:sp>
      <p:grpSp>
        <p:nvGrpSpPr>
          <p:cNvPr id="460" name="Google Shape;460;p35"/>
          <p:cNvGrpSpPr/>
          <p:nvPr/>
        </p:nvGrpSpPr>
        <p:grpSpPr>
          <a:xfrm>
            <a:off x="258557" y="-570153"/>
            <a:ext cx="8626888" cy="1008540"/>
            <a:chOff x="0" y="0"/>
            <a:chExt cx="23005033" cy="2689439"/>
          </a:xfrm>
        </p:grpSpPr>
        <p:pic>
          <p:nvPicPr>
            <p:cNvPr id="461" name="Google Shape;461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2" name="Google Shape;462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3" name="Google Shape;463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5" name="Google Shape;465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6" name="Google Shape;466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8" name="Google Shape;468;p35"/>
          <p:cNvGrpSpPr/>
          <p:nvPr/>
        </p:nvGrpSpPr>
        <p:grpSpPr>
          <a:xfrm>
            <a:off x="258557" y="4697185"/>
            <a:ext cx="8626888" cy="1008540"/>
            <a:chOff x="0" y="0"/>
            <a:chExt cx="23005033" cy="2689439"/>
          </a:xfrm>
        </p:grpSpPr>
        <p:pic>
          <p:nvPicPr>
            <p:cNvPr id="469" name="Google Shape;469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" name="Google Shape;470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2" name="Google Shape;472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Google Shape;473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Google Shape;474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" name="Google Shape;475;p35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6"/>
          <p:cNvGrpSpPr/>
          <p:nvPr/>
        </p:nvGrpSpPr>
        <p:grpSpPr>
          <a:xfrm>
            <a:off x="1460796" y="1642651"/>
            <a:ext cx="4336722" cy="1881419"/>
            <a:chOff x="0" y="0"/>
            <a:chExt cx="11564591" cy="5017118"/>
          </a:xfrm>
        </p:grpSpPr>
        <p:sp>
          <p:nvSpPr>
            <p:cNvPr id="164" name="Google Shape;164;p26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Today's agenda</a:t>
              </a:r>
              <a:endParaRPr sz="700"/>
            </a:p>
          </p:txBody>
        </p:sp>
        <p:sp>
          <p:nvSpPr>
            <p:cNvPr id="165" name="Google Shape;165;p26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recap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Analytics team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Insights</a:t>
              </a:r>
              <a:endParaRPr sz="700"/>
            </a:p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Summary</a:t>
              </a:r>
              <a:endParaRPr sz="700"/>
            </a:p>
          </p:txBody>
        </p:sp>
      </p:grpSp>
      <p:grpSp>
        <p:nvGrpSpPr>
          <p:cNvPr id="166" name="Google Shape;166;p26"/>
          <p:cNvGrpSpPr/>
          <p:nvPr/>
        </p:nvGrpSpPr>
        <p:grpSpPr>
          <a:xfrm>
            <a:off x="7653621" y="-842575"/>
            <a:ext cx="1772754" cy="1685151"/>
            <a:chOff x="0" y="0"/>
            <a:chExt cx="4727344" cy="4493736"/>
          </a:xfrm>
        </p:grpSpPr>
        <p:sp>
          <p:nvSpPr>
            <p:cNvPr id="167" name="Google Shape;167;p2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8" name="Google Shape;168;p2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26"/>
          <p:cNvGrpSpPr/>
          <p:nvPr/>
        </p:nvGrpSpPr>
        <p:grpSpPr>
          <a:xfrm>
            <a:off x="6805035" y="1729175"/>
            <a:ext cx="1772754" cy="1685151"/>
            <a:chOff x="0" y="0"/>
            <a:chExt cx="4727344" cy="4493736"/>
          </a:xfrm>
        </p:grpSpPr>
        <p:sp>
          <p:nvSpPr>
            <p:cNvPr id="170" name="Google Shape;170;p2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1" name="Google Shape;171;p2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26"/>
          <p:cNvGrpSpPr/>
          <p:nvPr/>
        </p:nvGrpSpPr>
        <p:grpSpPr>
          <a:xfrm>
            <a:off x="5956449" y="4300924"/>
            <a:ext cx="1772754" cy="1685151"/>
            <a:chOff x="0" y="0"/>
            <a:chExt cx="4727344" cy="4493736"/>
          </a:xfrm>
        </p:grpSpPr>
        <p:sp>
          <p:nvSpPr>
            <p:cNvPr id="173" name="Google Shape;173;p26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4" name="Google Shape;174;p26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p26"/>
          <p:cNvGrpSpPr/>
          <p:nvPr/>
        </p:nvGrpSpPr>
        <p:grpSpPr>
          <a:xfrm>
            <a:off x="-463778" y="203076"/>
            <a:ext cx="1126900" cy="4737346"/>
            <a:chOff x="0" y="0"/>
            <a:chExt cx="3005065" cy="12632924"/>
          </a:xfrm>
        </p:grpSpPr>
        <p:pic>
          <p:nvPicPr>
            <p:cNvPr id="176" name="Google Shape;176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6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7"/>
          <p:cNvGrpSpPr/>
          <p:nvPr/>
        </p:nvGrpSpPr>
        <p:grpSpPr>
          <a:xfrm>
            <a:off x="258557" y="292301"/>
            <a:ext cx="8626888" cy="4558900"/>
            <a:chOff x="0" y="0"/>
            <a:chExt cx="23005033" cy="12157065"/>
          </a:xfrm>
        </p:grpSpPr>
        <p:pic>
          <p:nvPicPr>
            <p:cNvPr id="189" name="Google Shape;189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155875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311751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7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467626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27"/>
          <p:cNvSpPr/>
          <p:nvPr/>
        </p:nvSpPr>
        <p:spPr>
          <a:xfrm>
            <a:off x="2473448" y="1002792"/>
            <a:ext cx="5671142" cy="3137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7"/>
          <p:cNvPicPr preferRelativeResize="0"/>
          <p:nvPr/>
        </p:nvPicPr>
        <p:blipFill rotWithShape="1">
          <a:blip r:embed="rId4">
            <a:alphaModFix/>
          </a:blip>
          <a:srcRect b="320" l="0" r="0" t="0"/>
          <a:stretch/>
        </p:blipFill>
        <p:spPr>
          <a:xfrm rot="10799999">
            <a:off x="991524" y="954834"/>
            <a:ext cx="3226952" cy="323383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7"/>
          <p:cNvSpPr txBox="1"/>
          <p:nvPr/>
        </p:nvSpPr>
        <p:spPr>
          <a:xfrm>
            <a:off x="1484507" y="1967850"/>
            <a:ext cx="2240987" cy="12311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Recap</a:t>
            </a:r>
            <a:endParaRPr sz="700"/>
          </a:p>
        </p:txBody>
      </p:sp>
      <p:sp>
        <p:nvSpPr>
          <p:cNvPr id="220" name="Google Shape;220;p27"/>
          <p:cNvSpPr txBox="1"/>
          <p:nvPr/>
        </p:nvSpPr>
        <p:spPr>
          <a:xfrm>
            <a:off x="4218476" y="1200150"/>
            <a:ext cx="37443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Buzz is a fast growing technology unicorn that need to adapt quickly to it’s global scale.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Accenture has begun a 3 month POC Focusing on these tasks: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2921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audit of Social Buzz’s big data practice</a:t>
            </a:r>
            <a:endParaRPr/>
          </a:p>
          <a:p>
            <a:pPr indent="-279400" lvl="0" marL="2921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 for a successful IPO</a:t>
            </a:r>
            <a:endParaRPr/>
          </a:p>
          <a:p>
            <a:pPr indent="-279400" lvl="0" marL="2921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to find Social Buzz’s top 5 most popular categories of content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8"/>
          <p:cNvGrpSpPr/>
          <p:nvPr/>
        </p:nvGrpSpPr>
        <p:grpSpPr>
          <a:xfrm>
            <a:off x="4572000" y="4097848"/>
            <a:ext cx="1772754" cy="1685151"/>
            <a:chOff x="0" y="0"/>
            <a:chExt cx="4727344" cy="4493736"/>
          </a:xfrm>
        </p:grpSpPr>
        <p:sp>
          <p:nvSpPr>
            <p:cNvPr id="230" name="Google Shape;230;p2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1" name="Google Shape;231;p28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" name="Google Shape;232;p28"/>
          <p:cNvSpPr/>
          <p:nvPr/>
        </p:nvSpPr>
        <p:spPr>
          <a:xfrm>
            <a:off x="0" y="0"/>
            <a:ext cx="4982241" cy="5143500"/>
          </a:xfrm>
          <a:prstGeom prst="rect">
            <a:avLst/>
          </a:prstGeom>
          <a:solidFill>
            <a:srgbClr val="A100FF"/>
          </a:solidFill>
          <a:ln cap="flat" cmpd="sng" w="9525">
            <a:solidFill>
              <a:srgbClr val="A1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28"/>
          <p:cNvGrpSpPr/>
          <p:nvPr/>
        </p:nvGrpSpPr>
        <p:grpSpPr>
          <a:xfrm>
            <a:off x="-73140" y="203076"/>
            <a:ext cx="1126900" cy="4737346"/>
            <a:chOff x="0" y="0"/>
            <a:chExt cx="3005065" cy="12632924"/>
          </a:xfrm>
        </p:grpSpPr>
        <p:pic>
          <p:nvPicPr>
            <p:cNvPr id="234" name="Google Shape;234;p2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2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28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" name="Google Shape;238;p28"/>
          <p:cNvGrpSpPr/>
          <p:nvPr/>
        </p:nvGrpSpPr>
        <p:grpSpPr>
          <a:xfrm>
            <a:off x="649344" y="674280"/>
            <a:ext cx="1777172" cy="1706549"/>
            <a:chOff x="0" y="-1"/>
            <a:chExt cx="4739124" cy="4550798"/>
          </a:xfrm>
        </p:grpSpPr>
        <p:sp>
          <p:nvSpPr>
            <p:cNvPr id="239" name="Google Shape;239;p28"/>
            <p:cNvSpPr/>
            <p:nvPr/>
          </p:nvSpPr>
          <p:spPr>
            <a:xfrm>
              <a:off x="0" y="656398"/>
              <a:ext cx="3894399" cy="3894399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0" name="Google Shape;240;p28"/>
            <p:cNvPicPr preferRelativeResize="0"/>
            <p:nvPr/>
          </p:nvPicPr>
          <p:blipFill rotWithShape="1">
            <a:blip r:embed="rId5">
              <a:alphaModFix/>
            </a:blip>
            <a:srcRect b="320" l="0" r="0" t="0"/>
            <a:stretch/>
          </p:blipFill>
          <p:spPr>
            <a:xfrm rot="-5115457">
              <a:off x="686267" y="150511"/>
              <a:ext cx="3894400" cy="39027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" name="Google Shape;241;p28"/>
          <p:cNvGrpSpPr/>
          <p:nvPr/>
        </p:nvGrpSpPr>
        <p:grpSpPr>
          <a:xfrm>
            <a:off x="7993134" y="-530674"/>
            <a:ext cx="1772754" cy="1685151"/>
            <a:chOff x="0" y="0"/>
            <a:chExt cx="4727344" cy="4493736"/>
          </a:xfrm>
        </p:grpSpPr>
        <p:sp>
          <p:nvSpPr>
            <p:cNvPr id="242" name="Google Shape;242;p28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3" name="Google Shape;243;p28"/>
            <p:cNvPicPr preferRelativeResize="0"/>
            <p:nvPr/>
          </p:nvPicPr>
          <p:blipFill rotWithShape="1">
            <a:blip r:embed="rId3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4" name="Google Shape;244;p28"/>
          <p:cNvPicPr preferRelativeResize="0"/>
          <p:nvPr/>
        </p:nvPicPr>
        <p:blipFill rotWithShape="1">
          <a:blip r:embed="rId6">
            <a:alphaModFix/>
          </a:blip>
          <a:srcRect b="0" l="24693" r="24692" t="0"/>
          <a:stretch/>
        </p:blipFill>
        <p:spPr>
          <a:xfrm>
            <a:off x="5503742" y="514350"/>
            <a:ext cx="3125908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8"/>
          <p:cNvSpPr txBox="1"/>
          <p:nvPr/>
        </p:nvSpPr>
        <p:spPr>
          <a:xfrm>
            <a:off x="1534869" y="1154477"/>
            <a:ext cx="289343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sz="700"/>
          </a:p>
        </p:txBody>
      </p:sp>
      <p:sp>
        <p:nvSpPr>
          <p:cNvPr id="246" name="Google Shape;246;p28"/>
          <p:cNvSpPr txBox="1"/>
          <p:nvPr/>
        </p:nvSpPr>
        <p:spPr>
          <a:xfrm>
            <a:off x="847272" y="2480870"/>
            <a:ext cx="39663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 </a:t>
            </a:r>
            <a:r>
              <a:rPr lang="en" sz="2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100000</a:t>
            </a: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posts per day</a:t>
            </a:r>
            <a:endParaRPr sz="7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36,500,000</a:t>
            </a: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pieces</a:t>
            </a: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of content per year!</a:t>
            </a:r>
            <a:endParaRPr sz="7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 how to capitalize on it when there is so much?</a:t>
            </a:r>
            <a:endParaRPr sz="7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to find Social Buzz’s top 5 most popular categories of content </a:t>
            </a:r>
            <a:endParaRPr sz="7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9"/>
          <p:cNvGrpSpPr/>
          <p:nvPr/>
        </p:nvGrpSpPr>
        <p:grpSpPr>
          <a:xfrm>
            <a:off x="253361" y="203076"/>
            <a:ext cx="4969922" cy="4737346"/>
            <a:chOff x="0" y="0"/>
            <a:chExt cx="13253125" cy="12632924"/>
          </a:xfrm>
        </p:grpSpPr>
        <p:pic>
          <p:nvPicPr>
            <p:cNvPr id="256" name="Google Shape;256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9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8" name="Google Shape;268;p29"/>
          <p:cNvSpPr/>
          <p:nvPr/>
        </p:nvSpPr>
        <p:spPr>
          <a:xfrm>
            <a:off x="1055372" y="912763"/>
            <a:ext cx="3375407" cy="33179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/>
          <p:nvPr/>
        </p:nvSpPr>
        <p:spPr>
          <a:xfrm>
            <a:off x="5912899" y="635365"/>
            <a:ext cx="1042568" cy="1042569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9"/>
          <p:cNvGrpSpPr/>
          <p:nvPr/>
        </p:nvGrpSpPr>
        <p:grpSpPr>
          <a:xfrm>
            <a:off x="5705758" y="525428"/>
            <a:ext cx="1093667" cy="1061541"/>
            <a:chOff x="-23042" y="66269"/>
            <a:chExt cx="6542159" cy="6349987"/>
          </a:xfrm>
        </p:grpSpPr>
        <p:sp>
          <p:nvSpPr>
            <p:cNvPr id="271" name="Google Shape;271;p29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86465" l="-136824" r="-84956" t="-28773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29"/>
          <p:cNvSpPr/>
          <p:nvPr/>
        </p:nvSpPr>
        <p:spPr>
          <a:xfrm>
            <a:off x="5912899" y="2110974"/>
            <a:ext cx="1042568" cy="1042568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29"/>
          <p:cNvGrpSpPr/>
          <p:nvPr/>
        </p:nvGrpSpPr>
        <p:grpSpPr>
          <a:xfrm>
            <a:off x="5705758" y="2001037"/>
            <a:ext cx="1093667" cy="1061541"/>
            <a:chOff x="-23042" y="66269"/>
            <a:chExt cx="6542158" cy="6349987"/>
          </a:xfrm>
        </p:grpSpPr>
        <p:sp>
          <p:nvSpPr>
            <p:cNvPr id="275" name="Google Shape;275;p29"/>
            <p:cNvSpPr/>
            <p:nvPr/>
          </p:nvSpPr>
          <p:spPr>
            <a:xfrm>
              <a:off x="-23042" y="119185"/>
              <a:ext cx="6542158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166616" l="-162887" r="-160680" t="-16677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29"/>
          <p:cNvSpPr/>
          <p:nvPr/>
        </p:nvSpPr>
        <p:spPr>
          <a:xfrm>
            <a:off x="5912899" y="3586582"/>
            <a:ext cx="1042568" cy="1042568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4928870" y="0"/>
                  <a:pt x="6350000" y="1421130"/>
                  <a:pt x="6350000" y="3175000"/>
                </a:cubicBezTo>
                <a:cubicBezTo>
                  <a:pt x="6350000" y="4928870"/>
                  <a:pt x="4928870" y="6350000"/>
                  <a:pt x="3175000" y="6350000"/>
                </a:cubicBezTo>
                <a:cubicBezTo>
                  <a:pt x="1421130" y="6350000"/>
                  <a:pt x="0" y="4928870"/>
                  <a:pt x="0" y="3175000"/>
                </a:cubicBezTo>
                <a:cubicBezTo>
                  <a:pt x="0" y="1421130"/>
                  <a:pt x="1421130" y="0"/>
                  <a:pt x="3175000" y="0"/>
                </a:cubicBez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Google Shape;278;p29"/>
          <p:cNvGrpSpPr/>
          <p:nvPr/>
        </p:nvGrpSpPr>
        <p:grpSpPr>
          <a:xfrm>
            <a:off x="5705758" y="3476644"/>
            <a:ext cx="1093667" cy="1061541"/>
            <a:chOff x="-23042" y="66269"/>
            <a:chExt cx="6542159" cy="6349987"/>
          </a:xfrm>
        </p:grpSpPr>
        <p:sp>
          <p:nvSpPr>
            <p:cNvPr id="279" name="Google Shape;279;p29"/>
            <p:cNvSpPr/>
            <p:nvPr/>
          </p:nvSpPr>
          <p:spPr>
            <a:xfrm>
              <a:off x="-23042" y="119185"/>
              <a:ext cx="6542159" cy="6244242"/>
            </a:xfrm>
            <a:custGeom>
              <a:rect b="b" l="l" r="r" t="t"/>
              <a:pathLst>
                <a:path extrusionOk="0"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-93991" l="-164249" r="-22900" t="1916"/>
              </a:stretch>
            </a:blipFill>
            <a:ln cap="flat" cmpd="sng" w="9525">
              <a:solidFill>
                <a:srgbClr val="00BA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2850" lIns="45725" spcFirstLastPara="1" rIns="45725" wrap="square" tIns="228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73038" y="66269"/>
              <a:ext cx="6350000" cy="6349987"/>
            </a:xfrm>
            <a:custGeom>
              <a:rect b="b" l="l" r="r" t="t"/>
              <a:pathLst>
                <a:path extrusionOk="0"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29"/>
          <p:cNvSpPr txBox="1"/>
          <p:nvPr/>
        </p:nvSpPr>
        <p:spPr>
          <a:xfrm>
            <a:off x="1335254" y="1665900"/>
            <a:ext cx="280613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Analytics team</a:t>
            </a:r>
            <a:endParaRPr sz="700"/>
          </a:p>
        </p:txBody>
      </p:sp>
      <p:sp>
        <p:nvSpPr>
          <p:cNvPr id="282" name="Google Shape;282;p29"/>
          <p:cNvSpPr txBox="1"/>
          <p:nvPr/>
        </p:nvSpPr>
        <p:spPr>
          <a:xfrm>
            <a:off x="7124700" y="857250"/>
            <a:ext cx="20193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Zulekha Mohamed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Analyst</a:t>
            </a:r>
            <a:endParaRPr sz="700"/>
          </a:p>
        </p:txBody>
      </p:sp>
      <p:sp>
        <p:nvSpPr>
          <p:cNvPr id="283" name="Google Shape;283;p29"/>
          <p:cNvSpPr txBox="1"/>
          <p:nvPr/>
        </p:nvSpPr>
        <p:spPr>
          <a:xfrm>
            <a:off x="7156840" y="2350702"/>
            <a:ext cx="2019300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Marcus Rompton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Principle</a:t>
            </a:r>
            <a:endParaRPr sz="700"/>
          </a:p>
        </p:txBody>
      </p:sp>
      <p:sp>
        <p:nvSpPr>
          <p:cNvPr id="284" name="Google Shape;284;p29"/>
          <p:cNvSpPr txBox="1"/>
          <p:nvPr/>
        </p:nvSpPr>
        <p:spPr>
          <a:xfrm>
            <a:off x="7156840" y="3844154"/>
            <a:ext cx="2019300" cy="477053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Flemming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Chief Technical Architect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00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0"/>
          <p:cNvGrpSpPr/>
          <p:nvPr/>
        </p:nvGrpSpPr>
        <p:grpSpPr>
          <a:xfrm>
            <a:off x="222648" y="203076"/>
            <a:ext cx="5021267" cy="4737346"/>
            <a:chOff x="0" y="0"/>
            <a:chExt cx="13390046" cy="12632924"/>
          </a:xfrm>
        </p:grpSpPr>
        <p:pic>
          <p:nvPicPr>
            <p:cNvPr id="294" name="Google Shape;294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10231" t="0"/>
            <a:stretch/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30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30"/>
          <p:cNvGrpSpPr/>
          <p:nvPr/>
        </p:nvGrpSpPr>
        <p:grpSpPr>
          <a:xfrm>
            <a:off x="951696" y="513946"/>
            <a:ext cx="927481" cy="890624"/>
            <a:chOff x="0" y="0"/>
            <a:chExt cx="2473282" cy="2374997"/>
          </a:xfrm>
        </p:grpSpPr>
        <p:sp>
          <p:nvSpPr>
            <p:cNvPr id="305" name="Google Shape;305;p30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6" name="Google Shape;306;p3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" name="Google Shape;307;p30"/>
          <p:cNvGrpSpPr/>
          <p:nvPr/>
        </p:nvGrpSpPr>
        <p:grpSpPr>
          <a:xfrm>
            <a:off x="1879377" y="1319990"/>
            <a:ext cx="927481" cy="890624"/>
            <a:chOff x="0" y="0"/>
            <a:chExt cx="2473282" cy="2374997"/>
          </a:xfrm>
        </p:grpSpPr>
        <p:sp>
          <p:nvSpPr>
            <p:cNvPr id="308" name="Google Shape;308;p30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9" name="Google Shape;309;p3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0" name="Google Shape;310;p30"/>
          <p:cNvGrpSpPr/>
          <p:nvPr/>
        </p:nvGrpSpPr>
        <p:grpSpPr>
          <a:xfrm>
            <a:off x="2807059" y="2126034"/>
            <a:ext cx="927481" cy="890624"/>
            <a:chOff x="0" y="0"/>
            <a:chExt cx="2473282" cy="2374997"/>
          </a:xfrm>
        </p:grpSpPr>
        <p:sp>
          <p:nvSpPr>
            <p:cNvPr id="311" name="Google Shape;311;p30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2" name="Google Shape;312;p3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3" name="Google Shape;313;p30"/>
          <p:cNvGrpSpPr/>
          <p:nvPr/>
        </p:nvGrpSpPr>
        <p:grpSpPr>
          <a:xfrm>
            <a:off x="3734740" y="2932078"/>
            <a:ext cx="927481" cy="890624"/>
            <a:chOff x="0" y="0"/>
            <a:chExt cx="2473282" cy="2374997"/>
          </a:xfrm>
        </p:grpSpPr>
        <p:sp>
          <p:nvSpPr>
            <p:cNvPr id="314" name="Google Shape;314;p30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5" name="Google Shape;315;p3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" name="Google Shape;316;p30"/>
          <p:cNvGrpSpPr/>
          <p:nvPr/>
        </p:nvGrpSpPr>
        <p:grpSpPr>
          <a:xfrm>
            <a:off x="4662422" y="3738122"/>
            <a:ext cx="927481" cy="890624"/>
            <a:chOff x="0" y="0"/>
            <a:chExt cx="2473282" cy="2374997"/>
          </a:xfrm>
        </p:grpSpPr>
        <p:sp>
          <p:nvSpPr>
            <p:cNvPr id="317" name="Google Shape;317;p30"/>
            <p:cNvSpPr/>
            <p:nvPr/>
          </p:nvSpPr>
          <p:spPr>
            <a:xfrm>
              <a:off x="0" y="342565"/>
              <a:ext cx="2032432" cy="203243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8" name="Google Shape;318;p30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9" name="Google Shape;319;p30"/>
          <p:cNvSpPr txBox="1"/>
          <p:nvPr/>
        </p:nvSpPr>
        <p:spPr>
          <a:xfrm>
            <a:off x="5333909" y="514350"/>
            <a:ext cx="332127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sz="700"/>
          </a:p>
        </p:txBody>
      </p:sp>
      <p:sp>
        <p:nvSpPr>
          <p:cNvPr id="320" name="Google Shape;320;p30"/>
          <p:cNvSpPr txBox="1"/>
          <p:nvPr/>
        </p:nvSpPr>
        <p:spPr>
          <a:xfrm>
            <a:off x="1315472" y="686179"/>
            <a:ext cx="614744" cy="4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/>
          </a:p>
        </p:txBody>
      </p:sp>
      <p:sp>
        <p:nvSpPr>
          <p:cNvPr id="321" name="Google Shape;321;p30"/>
          <p:cNvSpPr txBox="1"/>
          <p:nvPr/>
        </p:nvSpPr>
        <p:spPr>
          <a:xfrm>
            <a:off x="2267323" y="1492022"/>
            <a:ext cx="614744" cy="4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/>
          </a:p>
        </p:txBody>
      </p:sp>
      <p:sp>
        <p:nvSpPr>
          <p:cNvPr id="322" name="Google Shape;322;p30"/>
          <p:cNvSpPr txBox="1"/>
          <p:nvPr/>
        </p:nvSpPr>
        <p:spPr>
          <a:xfrm>
            <a:off x="5054112" y="3914310"/>
            <a:ext cx="614743" cy="4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/>
          </a:p>
        </p:txBody>
      </p:sp>
      <p:sp>
        <p:nvSpPr>
          <p:cNvPr id="323" name="Google Shape;323;p30"/>
          <p:cNvSpPr txBox="1"/>
          <p:nvPr/>
        </p:nvSpPr>
        <p:spPr>
          <a:xfrm>
            <a:off x="4096940" y="3102383"/>
            <a:ext cx="614743" cy="4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/>
          </a:p>
        </p:txBody>
      </p:sp>
      <p:sp>
        <p:nvSpPr>
          <p:cNvPr id="324" name="Google Shape;324;p30"/>
          <p:cNvSpPr txBox="1"/>
          <p:nvPr/>
        </p:nvSpPr>
        <p:spPr>
          <a:xfrm>
            <a:off x="3198375" y="2302626"/>
            <a:ext cx="614743" cy="47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/>
          </a:p>
        </p:txBody>
      </p:sp>
      <p:sp>
        <p:nvSpPr>
          <p:cNvPr id="325" name="Google Shape;325;p30"/>
          <p:cNvSpPr txBox="1"/>
          <p:nvPr/>
        </p:nvSpPr>
        <p:spPr>
          <a:xfrm>
            <a:off x="2047896" y="600534"/>
            <a:ext cx="2524104" cy="32316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Understanding</a:t>
            </a:r>
            <a:endParaRPr sz="700"/>
          </a:p>
        </p:txBody>
      </p:sp>
      <p:sp>
        <p:nvSpPr>
          <p:cNvPr id="326" name="Google Shape;326;p30"/>
          <p:cNvSpPr txBox="1"/>
          <p:nvPr/>
        </p:nvSpPr>
        <p:spPr>
          <a:xfrm>
            <a:off x="3079131" y="1427515"/>
            <a:ext cx="2524103" cy="32316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Cleaning		</a:t>
            </a:r>
            <a:endParaRPr sz="700"/>
          </a:p>
        </p:txBody>
      </p:sp>
      <p:sp>
        <p:nvSpPr>
          <p:cNvPr id="327" name="Google Shape;327;p30"/>
          <p:cNvSpPr txBox="1"/>
          <p:nvPr/>
        </p:nvSpPr>
        <p:spPr>
          <a:xfrm>
            <a:off x="4115821" y="2210614"/>
            <a:ext cx="252410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Modelling</a:t>
            </a:r>
            <a:endParaRPr sz="700"/>
          </a:p>
        </p:txBody>
      </p:sp>
      <p:sp>
        <p:nvSpPr>
          <p:cNvPr id="328" name="Google Shape;328;p30"/>
          <p:cNvSpPr txBox="1"/>
          <p:nvPr/>
        </p:nvSpPr>
        <p:spPr>
          <a:xfrm>
            <a:off x="4907817" y="3082312"/>
            <a:ext cx="2524104" cy="32316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sz="700"/>
          </a:p>
        </p:txBody>
      </p:sp>
      <p:sp>
        <p:nvSpPr>
          <p:cNvPr id="329" name="Google Shape;329;p30"/>
          <p:cNvSpPr txBox="1"/>
          <p:nvPr/>
        </p:nvSpPr>
        <p:spPr>
          <a:xfrm>
            <a:off x="5878297" y="3987889"/>
            <a:ext cx="252410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Uncover Insights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3579" y="3240403"/>
            <a:ext cx="1486110" cy="440879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1"/>
          <p:cNvSpPr txBox="1"/>
          <p:nvPr/>
        </p:nvSpPr>
        <p:spPr>
          <a:xfrm>
            <a:off x="514350" y="430458"/>
            <a:ext cx="231806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  <a:endParaRPr sz="700"/>
          </a:p>
        </p:txBody>
      </p:sp>
      <p:grpSp>
        <p:nvGrpSpPr>
          <p:cNvPr id="340" name="Google Shape;340;p31"/>
          <p:cNvGrpSpPr/>
          <p:nvPr/>
        </p:nvGrpSpPr>
        <p:grpSpPr>
          <a:xfrm>
            <a:off x="258556" y="3905250"/>
            <a:ext cx="8626888" cy="1008540"/>
            <a:chOff x="0" y="0"/>
            <a:chExt cx="23005033" cy="2689439"/>
          </a:xfrm>
        </p:grpSpPr>
        <p:pic>
          <p:nvPicPr>
            <p:cNvPr id="341" name="Google Shape;341;p3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3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3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3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3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3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31"/>
            <p:cNvPicPr preferRelativeResize="0"/>
            <p:nvPr/>
          </p:nvPicPr>
          <p:blipFill rotWithShape="1">
            <a:blip r:embed="rId4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8" name="Google Shape;34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6092" y="3240154"/>
            <a:ext cx="1486110" cy="440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171" y="3240154"/>
            <a:ext cx="1486109" cy="44087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1"/>
          <p:cNvSpPr txBox="1"/>
          <p:nvPr/>
        </p:nvSpPr>
        <p:spPr>
          <a:xfrm>
            <a:off x="416082" y="2312254"/>
            <a:ext cx="2514600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Categories</a:t>
            </a:r>
            <a:endParaRPr sz="700"/>
          </a:p>
        </p:txBody>
      </p:sp>
      <p:sp>
        <p:nvSpPr>
          <p:cNvPr id="351" name="Google Shape;351;p31"/>
          <p:cNvSpPr txBox="1"/>
          <p:nvPr/>
        </p:nvSpPr>
        <p:spPr>
          <a:xfrm>
            <a:off x="3121850" y="2265448"/>
            <a:ext cx="2514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Favorite Category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5870043" y="2270659"/>
            <a:ext cx="2514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Number of Posts</a:t>
            </a:r>
            <a:endParaRPr sz="700"/>
          </a:p>
        </p:txBody>
      </p:sp>
      <p:sp>
        <p:nvSpPr>
          <p:cNvPr id="353" name="Google Shape;353;p31"/>
          <p:cNvSpPr txBox="1"/>
          <p:nvPr/>
        </p:nvSpPr>
        <p:spPr>
          <a:xfrm>
            <a:off x="416082" y="1480003"/>
            <a:ext cx="25146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2000">
              <a:solidFill>
                <a:srgbClr val="A1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1"/>
          <p:cNvSpPr txBox="1"/>
          <p:nvPr/>
        </p:nvSpPr>
        <p:spPr>
          <a:xfrm>
            <a:off x="3048202" y="1480000"/>
            <a:ext cx="2514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endParaRPr sz="2000">
              <a:solidFill>
                <a:srgbClr val="A1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5870636" y="1606550"/>
            <a:ext cx="2514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A100FF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endParaRPr sz="2000">
              <a:solidFill>
                <a:srgbClr val="A1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32"/>
          <p:cNvGrpSpPr/>
          <p:nvPr/>
        </p:nvGrpSpPr>
        <p:grpSpPr>
          <a:xfrm>
            <a:off x="277607" y="4745493"/>
            <a:ext cx="8626888" cy="1008540"/>
            <a:chOff x="0" y="0"/>
            <a:chExt cx="23005033" cy="2689439"/>
          </a:xfrm>
        </p:grpSpPr>
        <p:pic>
          <p:nvPicPr>
            <p:cNvPr id="365" name="Google Shape;365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" name="Google Shape;372;p32"/>
          <p:cNvGrpSpPr/>
          <p:nvPr/>
        </p:nvGrpSpPr>
        <p:grpSpPr>
          <a:xfrm rot="1153642">
            <a:off x="489727" y="4407187"/>
            <a:ext cx="1772754" cy="1685151"/>
            <a:chOff x="0" y="0"/>
            <a:chExt cx="4727344" cy="4493736"/>
          </a:xfrm>
        </p:grpSpPr>
        <p:sp>
          <p:nvSpPr>
            <p:cNvPr id="373" name="Google Shape;373;p3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4" name="Google Shape;374;p32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5" name="Google Shape;375;p32"/>
          <p:cNvGrpSpPr/>
          <p:nvPr/>
        </p:nvGrpSpPr>
        <p:grpSpPr>
          <a:xfrm>
            <a:off x="327875" y="-355119"/>
            <a:ext cx="8626888" cy="1008540"/>
            <a:chOff x="0" y="0"/>
            <a:chExt cx="23005033" cy="2689439"/>
          </a:xfrm>
        </p:grpSpPr>
        <p:pic>
          <p:nvPicPr>
            <p:cNvPr id="376" name="Google Shape;376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32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3" name="Google Shape;383;p32"/>
          <p:cNvSpPr/>
          <p:nvPr/>
        </p:nvSpPr>
        <p:spPr>
          <a:xfrm>
            <a:off x="0" y="0"/>
            <a:ext cx="1193241" cy="51435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32"/>
          <p:cNvGrpSpPr/>
          <p:nvPr/>
        </p:nvGrpSpPr>
        <p:grpSpPr>
          <a:xfrm>
            <a:off x="8257623" y="-842575"/>
            <a:ext cx="1772754" cy="1685151"/>
            <a:chOff x="0" y="0"/>
            <a:chExt cx="4727344" cy="4493736"/>
          </a:xfrm>
        </p:grpSpPr>
        <p:sp>
          <p:nvSpPr>
            <p:cNvPr id="385" name="Google Shape;385;p32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86" name="Google Shape;386;p32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7" name="Google Shape;38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9175" y="752950"/>
            <a:ext cx="5899174" cy="36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33"/>
          <p:cNvGrpSpPr/>
          <p:nvPr/>
        </p:nvGrpSpPr>
        <p:grpSpPr>
          <a:xfrm>
            <a:off x="277607" y="4745493"/>
            <a:ext cx="8626888" cy="1008540"/>
            <a:chOff x="0" y="0"/>
            <a:chExt cx="23005033" cy="2689439"/>
          </a:xfrm>
        </p:grpSpPr>
        <p:pic>
          <p:nvPicPr>
            <p:cNvPr id="397" name="Google Shape;397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3" name="Google Shape;403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4" name="Google Shape;404;p33"/>
          <p:cNvGrpSpPr/>
          <p:nvPr/>
        </p:nvGrpSpPr>
        <p:grpSpPr>
          <a:xfrm rot="1153642">
            <a:off x="489727" y="4407187"/>
            <a:ext cx="1772754" cy="1685151"/>
            <a:chOff x="0" y="0"/>
            <a:chExt cx="4727344" cy="4493736"/>
          </a:xfrm>
        </p:grpSpPr>
        <p:sp>
          <p:nvSpPr>
            <p:cNvPr id="405" name="Google Shape;405;p33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6" name="Google Shape;406;p3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7" name="Google Shape;407;p33"/>
          <p:cNvGrpSpPr/>
          <p:nvPr/>
        </p:nvGrpSpPr>
        <p:grpSpPr>
          <a:xfrm>
            <a:off x="327876" y="-617691"/>
            <a:ext cx="8626888" cy="1008540"/>
            <a:chOff x="0" y="0"/>
            <a:chExt cx="23005033" cy="2689439"/>
          </a:xfrm>
        </p:grpSpPr>
        <p:pic>
          <p:nvPicPr>
            <p:cNvPr id="408" name="Google Shape;408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4" name="Google Shape;414;p33"/>
            <p:cNvPicPr preferRelativeResize="0"/>
            <p:nvPr/>
          </p:nvPicPr>
          <p:blipFill rotWithShape="1">
            <a:blip r:embed="rId3">
              <a:alphaModFix amt="80000"/>
            </a:blip>
            <a:srcRect b="0" l="0" r="0" t="0"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5" name="Google Shape;415;p33"/>
          <p:cNvSpPr/>
          <p:nvPr/>
        </p:nvSpPr>
        <p:spPr>
          <a:xfrm>
            <a:off x="0" y="0"/>
            <a:ext cx="1193241" cy="5143500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33"/>
          <p:cNvGrpSpPr/>
          <p:nvPr/>
        </p:nvGrpSpPr>
        <p:grpSpPr>
          <a:xfrm>
            <a:off x="8257623" y="-842575"/>
            <a:ext cx="1772754" cy="1685151"/>
            <a:chOff x="0" y="0"/>
            <a:chExt cx="4727344" cy="4493736"/>
          </a:xfrm>
        </p:grpSpPr>
        <p:sp>
          <p:nvSpPr>
            <p:cNvPr id="417" name="Google Shape;417;p33"/>
            <p:cNvSpPr/>
            <p:nvPr/>
          </p:nvSpPr>
          <p:spPr>
            <a:xfrm>
              <a:off x="644072" y="410464"/>
              <a:ext cx="4083272" cy="4083272"/>
            </a:xfrm>
            <a:custGeom>
              <a:rect b="b" l="l" r="r" t="t"/>
              <a:pathLst>
                <a:path extrusionOk="0" h="6350000" w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18" name="Google Shape;418;p33"/>
            <p:cNvPicPr preferRelativeResize="0"/>
            <p:nvPr/>
          </p:nvPicPr>
          <p:blipFill rotWithShape="1">
            <a:blip r:embed="rId4">
              <a:alphaModFix/>
            </a:blip>
            <a:srcRect b="320" l="0" r="0" t="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9" name="Google Shape;41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1400" y="487525"/>
            <a:ext cx="6130749" cy="39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