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ebas Neue Bold" panose="020B0604020202020204" charset="0"/>
      <p:regular r:id="rId11"/>
    </p:embeddedFont>
    <p:embeddedFont>
      <p:font typeface="Calibri" panose="020F0502020204030204" pitchFamily="3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Bold" panose="00000800000000000000"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25" d="100"/>
          <a:sy n="25" d="100"/>
        </p:scale>
        <p:origin x="1956" y="7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9118420" y="1028700"/>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Freeform 7"/>
          <p:cNvSpPr/>
          <p:nvPr/>
        </p:nvSpPr>
        <p:spPr>
          <a:xfrm flipH="1">
            <a:off x="2167110" y="6092153"/>
            <a:ext cx="3780670" cy="831747"/>
          </a:xfrm>
          <a:custGeom>
            <a:avLst/>
            <a:gdLst/>
            <a:ahLst/>
            <a:cxnLst/>
            <a:rect l="l" t="t" r="r" b="b"/>
            <a:pathLst>
              <a:path w="3780670" h="831747">
                <a:moveTo>
                  <a:pt x="3780671" y="0"/>
                </a:moveTo>
                <a:lnTo>
                  <a:pt x="0" y="0"/>
                </a:lnTo>
                <a:lnTo>
                  <a:pt x="0" y="831748"/>
                </a:lnTo>
                <a:lnTo>
                  <a:pt x="3780671" y="831748"/>
                </a:lnTo>
                <a:lnTo>
                  <a:pt x="378067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662884" y="2265046"/>
            <a:ext cx="1466439" cy="1511793"/>
          </a:xfrm>
          <a:custGeom>
            <a:avLst/>
            <a:gdLst/>
            <a:ahLst/>
            <a:cxnLst/>
            <a:rect l="l" t="t" r="r" b="b"/>
            <a:pathLst>
              <a:path w="1466439" h="1511793">
                <a:moveTo>
                  <a:pt x="0" y="0"/>
                </a:moveTo>
                <a:lnTo>
                  <a:pt x="1466439" y="0"/>
                </a:lnTo>
                <a:lnTo>
                  <a:pt x="1466439" y="1511793"/>
                </a:lnTo>
                <a:lnTo>
                  <a:pt x="0" y="15117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7827542" y="5815154"/>
            <a:ext cx="1316458" cy="1385746"/>
          </a:xfrm>
          <a:custGeom>
            <a:avLst/>
            <a:gdLst/>
            <a:ahLst/>
            <a:cxnLst/>
            <a:rect l="l" t="t" r="r" b="b"/>
            <a:pathLst>
              <a:path w="1316458" h="1385746">
                <a:moveTo>
                  <a:pt x="0" y="0"/>
                </a:moveTo>
                <a:lnTo>
                  <a:pt x="1316458" y="0"/>
                </a:lnTo>
                <a:lnTo>
                  <a:pt x="1316458" y="1385746"/>
                </a:lnTo>
                <a:lnTo>
                  <a:pt x="0" y="13857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2351422" y="2512696"/>
            <a:ext cx="8619169" cy="2529607"/>
          </a:xfrm>
          <a:prstGeom prst="rect">
            <a:avLst/>
          </a:prstGeom>
        </p:spPr>
        <p:txBody>
          <a:bodyPr lIns="0" tIns="0" rIns="0" bIns="0" rtlCol="0" anchor="t">
            <a:spAutoFit/>
          </a:bodyPr>
          <a:lstStyle/>
          <a:p>
            <a:pPr>
              <a:lnSpc>
                <a:spcPts val="9574"/>
              </a:lnSpc>
            </a:pPr>
            <a:r>
              <a:rPr lang="en-US" sz="10186">
                <a:solidFill>
                  <a:srgbClr val="946C0A"/>
                </a:solidFill>
                <a:latin typeface="Bebas Neue Bold"/>
              </a:rPr>
              <a:t>COnsumer behaviour</a:t>
            </a:r>
          </a:p>
        </p:txBody>
      </p:sp>
      <p:sp>
        <p:nvSpPr>
          <p:cNvPr id="11" name="TextBox 11"/>
          <p:cNvSpPr txBox="1"/>
          <p:nvPr/>
        </p:nvSpPr>
        <p:spPr>
          <a:xfrm>
            <a:off x="2351422" y="5048250"/>
            <a:ext cx="4546768" cy="598875"/>
          </a:xfrm>
          <a:prstGeom prst="rect">
            <a:avLst/>
          </a:prstGeom>
        </p:spPr>
        <p:txBody>
          <a:bodyPr lIns="0" tIns="0" rIns="0" bIns="0" rtlCol="0" anchor="t">
            <a:spAutoFit/>
          </a:bodyPr>
          <a:lstStyle/>
          <a:p>
            <a:pPr>
              <a:lnSpc>
                <a:spcPts val="4627"/>
              </a:lnSpc>
            </a:pPr>
            <a:r>
              <a:rPr lang="en-US" sz="3305">
                <a:solidFill>
                  <a:srgbClr val="946C0A"/>
                </a:solidFill>
                <a:latin typeface="Poppins"/>
              </a:rPr>
              <a:t>by Zulfa Irbah</a:t>
            </a:r>
          </a:p>
        </p:txBody>
      </p:sp>
      <p:sp>
        <p:nvSpPr>
          <p:cNvPr id="12" name="TextBox 12"/>
          <p:cNvSpPr txBox="1"/>
          <p:nvPr/>
        </p:nvSpPr>
        <p:spPr>
          <a:xfrm>
            <a:off x="2351422" y="6179290"/>
            <a:ext cx="2520716" cy="562225"/>
          </a:xfrm>
          <a:prstGeom prst="rect">
            <a:avLst/>
          </a:prstGeom>
        </p:spPr>
        <p:txBody>
          <a:bodyPr lIns="0" tIns="0" rIns="0" bIns="0" rtlCol="0" anchor="t">
            <a:spAutoFit/>
          </a:bodyPr>
          <a:lstStyle/>
          <a:p>
            <a:pPr algn="ctr">
              <a:lnSpc>
                <a:spcPts val="4381"/>
              </a:lnSpc>
            </a:pPr>
            <a:r>
              <a:rPr lang="en-US" sz="3129" dirty="0">
                <a:solidFill>
                  <a:srgbClr val="FFF4EA"/>
                </a:solidFill>
                <a:latin typeface="Poppins"/>
              </a:rPr>
              <a:t> 13/12/2023</a:t>
            </a:r>
          </a:p>
        </p:txBody>
      </p:sp>
      <p:sp>
        <p:nvSpPr>
          <p:cNvPr id="13" name="Freeform 13"/>
          <p:cNvSpPr/>
          <p:nvPr/>
        </p:nvSpPr>
        <p:spPr>
          <a:xfrm flipH="1">
            <a:off x="10631304" y="3104795"/>
            <a:ext cx="7269040" cy="6806465"/>
          </a:xfrm>
          <a:custGeom>
            <a:avLst/>
            <a:gdLst/>
            <a:ahLst/>
            <a:cxnLst/>
            <a:rect l="l" t="t" r="r" b="b"/>
            <a:pathLst>
              <a:path w="7269040" h="6806465">
                <a:moveTo>
                  <a:pt x="7269040" y="0"/>
                </a:moveTo>
                <a:lnTo>
                  <a:pt x="0" y="0"/>
                </a:lnTo>
                <a:lnTo>
                  <a:pt x="0" y="6806465"/>
                </a:lnTo>
                <a:lnTo>
                  <a:pt x="7269040" y="6806465"/>
                </a:lnTo>
                <a:lnTo>
                  <a:pt x="726904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10069183" y="1039483"/>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625234" y="2858558"/>
            <a:ext cx="14753855" cy="1049986"/>
          </a:xfrm>
          <a:prstGeom prst="rect">
            <a:avLst/>
          </a:prstGeom>
        </p:spPr>
        <p:txBody>
          <a:bodyPr lIns="0" tIns="0" rIns="0" bIns="0" rtlCol="0" anchor="t">
            <a:spAutoFit/>
          </a:bodyPr>
          <a:lstStyle/>
          <a:p>
            <a:pPr algn="ctr">
              <a:lnSpc>
                <a:spcPts val="7655"/>
              </a:lnSpc>
            </a:pPr>
            <a:r>
              <a:rPr lang="en-US" sz="8144">
                <a:solidFill>
                  <a:srgbClr val="946C0A"/>
                </a:solidFill>
                <a:latin typeface="Bebas Neue Bold"/>
              </a:rPr>
              <a:t>What is consumer behaviour?</a:t>
            </a:r>
          </a:p>
        </p:txBody>
      </p:sp>
      <p:sp>
        <p:nvSpPr>
          <p:cNvPr id="8" name="TextBox 8"/>
          <p:cNvSpPr txBox="1"/>
          <p:nvPr/>
        </p:nvSpPr>
        <p:spPr>
          <a:xfrm>
            <a:off x="1964290" y="4106140"/>
            <a:ext cx="14414799" cy="2573395"/>
          </a:xfrm>
          <a:prstGeom prst="rect">
            <a:avLst/>
          </a:prstGeom>
        </p:spPr>
        <p:txBody>
          <a:bodyPr lIns="0" tIns="0" rIns="0" bIns="0" rtlCol="0" anchor="t">
            <a:spAutoFit/>
          </a:bodyPr>
          <a:lstStyle/>
          <a:p>
            <a:pPr>
              <a:lnSpc>
                <a:spcPts val="5040"/>
              </a:lnSpc>
            </a:pPr>
            <a:r>
              <a:rPr lang="en-US" sz="3600">
                <a:solidFill>
                  <a:srgbClr val="946C0A"/>
                </a:solidFill>
                <a:latin typeface="Poppins"/>
              </a:rPr>
              <a:t>Consumer behavior refers to the actions and decisions that individuals or households make when they choose, buy, use, and dispose of products or services. It is a multi-stage process influenced by psychological, sociological, and cultural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10069183" y="1039483"/>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73645" y="1520778"/>
            <a:ext cx="14753855" cy="1049986"/>
          </a:xfrm>
          <a:prstGeom prst="rect">
            <a:avLst/>
          </a:prstGeom>
        </p:spPr>
        <p:txBody>
          <a:bodyPr lIns="0" tIns="0" rIns="0" bIns="0" rtlCol="0" anchor="t">
            <a:spAutoFit/>
          </a:bodyPr>
          <a:lstStyle/>
          <a:p>
            <a:pPr>
              <a:lnSpc>
                <a:spcPts val="7655"/>
              </a:lnSpc>
            </a:pPr>
            <a:r>
              <a:rPr lang="en-US" sz="8144">
                <a:solidFill>
                  <a:srgbClr val="946C0A"/>
                </a:solidFill>
                <a:latin typeface="Bebas Neue Bold"/>
              </a:rPr>
              <a:t>Consumer behaviour definition by experts</a:t>
            </a:r>
          </a:p>
        </p:txBody>
      </p:sp>
      <p:sp>
        <p:nvSpPr>
          <p:cNvPr id="8" name="TextBox 8"/>
          <p:cNvSpPr txBox="1"/>
          <p:nvPr/>
        </p:nvSpPr>
        <p:spPr>
          <a:xfrm>
            <a:off x="5044999" y="7622301"/>
            <a:ext cx="12214301" cy="1545573"/>
          </a:xfrm>
          <a:prstGeom prst="rect">
            <a:avLst/>
          </a:prstGeom>
        </p:spPr>
        <p:txBody>
          <a:bodyPr lIns="0" tIns="0" rIns="0" bIns="0" rtlCol="0" anchor="t">
            <a:spAutoFit/>
          </a:bodyPr>
          <a:lstStyle/>
          <a:p>
            <a:pPr algn="just">
              <a:lnSpc>
                <a:spcPts val="4060"/>
              </a:lnSpc>
            </a:pPr>
            <a:r>
              <a:rPr lang="en-US" sz="2900">
                <a:solidFill>
                  <a:srgbClr val="946C0A"/>
                </a:solidFill>
                <a:latin typeface="Poppins"/>
              </a:rPr>
              <a:t>Consumer buying behaviour “refers to the buying behaviour of final consumers, both individuals and households, who buy goods and services for personal consumption” (Kumar, 2010, p.218). </a:t>
            </a:r>
          </a:p>
        </p:txBody>
      </p:sp>
      <p:sp>
        <p:nvSpPr>
          <p:cNvPr id="9" name="TextBox 9"/>
          <p:cNvSpPr txBox="1"/>
          <p:nvPr/>
        </p:nvSpPr>
        <p:spPr>
          <a:xfrm>
            <a:off x="4909755" y="3868686"/>
            <a:ext cx="12214301" cy="1545573"/>
          </a:xfrm>
          <a:prstGeom prst="rect">
            <a:avLst/>
          </a:prstGeom>
        </p:spPr>
        <p:txBody>
          <a:bodyPr lIns="0" tIns="0" rIns="0" bIns="0" rtlCol="0" anchor="t">
            <a:spAutoFit/>
          </a:bodyPr>
          <a:lstStyle/>
          <a:p>
            <a:pPr algn="just">
              <a:lnSpc>
                <a:spcPts val="4060"/>
              </a:lnSpc>
            </a:pPr>
            <a:r>
              <a:rPr lang="en-US" sz="2900">
                <a:solidFill>
                  <a:srgbClr val="946C0A"/>
                </a:solidFill>
                <a:latin typeface="Poppins"/>
              </a:rPr>
              <a:t>“The behaviour that consumers display in searching for, purchasing, using, evaluating, and disposing of products and services that they expect will satisfy their needs. (Schiffman, 2007)</a:t>
            </a:r>
          </a:p>
        </p:txBody>
      </p:sp>
      <p:sp>
        <p:nvSpPr>
          <p:cNvPr id="10" name="TextBox 10"/>
          <p:cNvSpPr txBox="1"/>
          <p:nvPr/>
        </p:nvSpPr>
        <p:spPr>
          <a:xfrm>
            <a:off x="1028700" y="5743353"/>
            <a:ext cx="12214301" cy="1545573"/>
          </a:xfrm>
          <a:prstGeom prst="rect">
            <a:avLst/>
          </a:prstGeom>
        </p:spPr>
        <p:txBody>
          <a:bodyPr lIns="0" tIns="0" rIns="0" bIns="0" rtlCol="0" anchor="t">
            <a:spAutoFit/>
          </a:bodyPr>
          <a:lstStyle/>
          <a:p>
            <a:pPr algn="just">
              <a:lnSpc>
                <a:spcPts val="4060"/>
              </a:lnSpc>
            </a:pPr>
            <a:r>
              <a:rPr lang="en-US" sz="2900">
                <a:solidFill>
                  <a:srgbClr val="946C0A"/>
                </a:solidFill>
                <a:latin typeface="Poppins"/>
              </a:rPr>
              <a:t>A set of activities which involves the purchase and use of goods and services which resulted from the customers’ emotional and mental needs and behavioural responses. (Stallworth,2008) </a:t>
            </a:r>
          </a:p>
        </p:txBody>
      </p:sp>
      <p:sp>
        <p:nvSpPr>
          <p:cNvPr id="11" name="TextBox 11"/>
          <p:cNvSpPr txBox="1"/>
          <p:nvPr/>
        </p:nvSpPr>
        <p:spPr>
          <a:xfrm>
            <a:off x="1028700" y="2704113"/>
            <a:ext cx="12214301" cy="1031223"/>
          </a:xfrm>
          <a:prstGeom prst="rect">
            <a:avLst/>
          </a:prstGeom>
        </p:spPr>
        <p:txBody>
          <a:bodyPr lIns="0" tIns="0" rIns="0" bIns="0" rtlCol="0" anchor="t">
            <a:spAutoFit/>
          </a:bodyPr>
          <a:lstStyle/>
          <a:p>
            <a:pPr algn="just">
              <a:lnSpc>
                <a:spcPts val="4060"/>
              </a:lnSpc>
            </a:pPr>
            <a:r>
              <a:rPr lang="en-US" sz="2900">
                <a:solidFill>
                  <a:srgbClr val="946C0A"/>
                </a:solidFill>
                <a:latin typeface="Poppins"/>
              </a:rPr>
              <a:t>Consumer behaviour is the study of how people buy, what they buy, when they buy and why they buy. (Kotler, 1994)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10069183" y="1039483"/>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298365" y="4527709"/>
            <a:ext cx="15691269" cy="3024772"/>
          </a:xfrm>
          <a:prstGeom prst="rect">
            <a:avLst/>
          </a:prstGeom>
        </p:spPr>
        <p:txBody>
          <a:bodyPr lIns="0" tIns="0" rIns="0" bIns="0" rtlCol="0" anchor="t">
            <a:spAutoFit/>
          </a:bodyPr>
          <a:lstStyle/>
          <a:p>
            <a:pPr>
              <a:lnSpc>
                <a:spcPts val="3952"/>
              </a:lnSpc>
              <a:spcBef>
                <a:spcPct val="0"/>
              </a:spcBef>
            </a:pPr>
            <a:r>
              <a:rPr lang="en-US" sz="2823">
                <a:solidFill>
                  <a:srgbClr val="946C0A"/>
                </a:solidFill>
                <a:latin typeface="Poppins"/>
              </a:rPr>
              <a:t>Knowing about consumer behavior is crucial because it helps businesses understand the thought processes, preferences, and decision-making processes of their target audience, allowing them to create effective marketing strategies, design innovative products, retain customers, minimize risks, build strong brand relationships, and adapt to changing market trends</a:t>
            </a:r>
          </a:p>
          <a:p>
            <a:pPr algn="ctr">
              <a:lnSpc>
                <a:spcPts val="3952"/>
              </a:lnSpc>
              <a:spcBef>
                <a:spcPct val="0"/>
              </a:spcBef>
            </a:pPr>
            <a:endParaRPr lang="en-US" sz="2823">
              <a:solidFill>
                <a:srgbClr val="946C0A"/>
              </a:solidFill>
              <a:latin typeface="Poppins"/>
            </a:endParaRPr>
          </a:p>
        </p:txBody>
      </p:sp>
      <p:sp>
        <p:nvSpPr>
          <p:cNvPr id="8" name="TextBox 8"/>
          <p:cNvSpPr txBox="1"/>
          <p:nvPr/>
        </p:nvSpPr>
        <p:spPr>
          <a:xfrm>
            <a:off x="1326055" y="2582374"/>
            <a:ext cx="14753855" cy="2031061"/>
          </a:xfrm>
          <a:prstGeom prst="rect">
            <a:avLst/>
          </a:prstGeom>
        </p:spPr>
        <p:txBody>
          <a:bodyPr lIns="0" tIns="0" rIns="0" bIns="0" rtlCol="0" anchor="t">
            <a:spAutoFit/>
          </a:bodyPr>
          <a:lstStyle/>
          <a:p>
            <a:pPr>
              <a:lnSpc>
                <a:spcPts val="7655"/>
              </a:lnSpc>
            </a:pPr>
            <a:r>
              <a:rPr lang="en-US" sz="8144">
                <a:solidFill>
                  <a:srgbClr val="946C0A"/>
                </a:solidFill>
                <a:latin typeface="Bebas Neue Bold"/>
              </a:rPr>
              <a:t>Why is it important for a marketer </a:t>
            </a:r>
          </a:p>
          <a:p>
            <a:pPr>
              <a:lnSpc>
                <a:spcPts val="7655"/>
              </a:lnSpc>
            </a:pPr>
            <a:r>
              <a:rPr lang="en-US" sz="8144">
                <a:solidFill>
                  <a:srgbClr val="946C0A"/>
                </a:solidFill>
                <a:latin typeface="Bebas Neue Bold"/>
              </a:rPr>
              <a:t>to understand consumer behavior?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sp>
        <p:nvSpPr>
          <p:cNvPr id="2" name="Freeform 2"/>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43450" y="1059678"/>
            <a:ext cx="16382255" cy="8229600"/>
            <a:chOff x="0" y="0"/>
            <a:chExt cx="4314668" cy="2167467"/>
          </a:xfrm>
        </p:grpSpPr>
        <p:sp>
          <p:nvSpPr>
            <p:cNvPr id="4" name="Freeform 4"/>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5" name="TextBox 5"/>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6" name="Freeform 6"/>
          <p:cNvSpPr/>
          <p:nvPr/>
        </p:nvSpPr>
        <p:spPr>
          <a:xfrm>
            <a:off x="1778177" y="2767716"/>
            <a:ext cx="3424058" cy="4763907"/>
          </a:xfrm>
          <a:custGeom>
            <a:avLst/>
            <a:gdLst/>
            <a:ahLst/>
            <a:cxnLst/>
            <a:rect l="l" t="t" r="r" b="b"/>
            <a:pathLst>
              <a:path w="3424058" h="4763907">
                <a:moveTo>
                  <a:pt x="0" y="0"/>
                </a:moveTo>
                <a:lnTo>
                  <a:pt x="3424058" y="0"/>
                </a:lnTo>
                <a:lnTo>
                  <a:pt x="3424058" y="4763908"/>
                </a:lnTo>
                <a:lnTo>
                  <a:pt x="0" y="47639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3619852" y="2466573"/>
            <a:ext cx="3572119" cy="4969905"/>
          </a:xfrm>
          <a:custGeom>
            <a:avLst/>
            <a:gdLst/>
            <a:ahLst/>
            <a:cxnLst/>
            <a:rect l="l" t="t" r="r" b="b"/>
            <a:pathLst>
              <a:path w="3572119" h="4969905">
                <a:moveTo>
                  <a:pt x="0" y="0"/>
                </a:moveTo>
                <a:lnTo>
                  <a:pt x="3572119" y="0"/>
                </a:lnTo>
                <a:lnTo>
                  <a:pt x="3572119" y="4969904"/>
                </a:lnTo>
                <a:lnTo>
                  <a:pt x="0" y="49699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6996516" y="794857"/>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616456" y="2435595"/>
            <a:ext cx="3669879" cy="814046"/>
            <a:chOff x="0" y="0"/>
            <a:chExt cx="4893172" cy="1085395"/>
          </a:xfrm>
        </p:grpSpPr>
        <p:sp>
          <p:nvSpPr>
            <p:cNvPr id="10" name="Freeform 10"/>
            <p:cNvSpPr/>
            <p:nvPr/>
          </p:nvSpPr>
          <p:spPr>
            <a:xfrm>
              <a:off x="0" y="0"/>
              <a:ext cx="4893172" cy="1085395"/>
            </a:xfrm>
            <a:custGeom>
              <a:avLst/>
              <a:gdLst/>
              <a:ahLst/>
              <a:cxnLst/>
              <a:rect l="l" t="t" r="r" b="b"/>
              <a:pathLst>
                <a:path w="4893172" h="1085395">
                  <a:moveTo>
                    <a:pt x="0" y="0"/>
                  </a:moveTo>
                  <a:lnTo>
                    <a:pt x="4893172" y="0"/>
                  </a:lnTo>
                  <a:lnTo>
                    <a:pt x="4893172" y="1085395"/>
                  </a:lnTo>
                  <a:lnTo>
                    <a:pt x="0" y="10853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028188" y="122615"/>
              <a:ext cx="3644468" cy="840164"/>
              <a:chOff x="0" y="0"/>
              <a:chExt cx="1028459" cy="237092"/>
            </a:xfrm>
          </p:grpSpPr>
          <p:sp>
            <p:nvSpPr>
              <p:cNvPr id="12" name="Freeform 12"/>
              <p:cNvSpPr/>
              <p:nvPr/>
            </p:nvSpPr>
            <p:spPr>
              <a:xfrm>
                <a:off x="0" y="0"/>
                <a:ext cx="1028459" cy="237092"/>
              </a:xfrm>
              <a:custGeom>
                <a:avLst/>
                <a:gdLst/>
                <a:ahLst/>
                <a:cxnLst/>
                <a:rect l="l" t="t" r="r" b="b"/>
                <a:pathLst>
                  <a:path w="1028459" h="237092">
                    <a:moveTo>
                      <a:pt x="0" y="0"/>
                    </a:moveTo>
                    <a:lnTo>
                      <a:pt x="1028459" y="0"/>
                    </a:lnTo>
                    <a:lnTo>
                      <a:pt x="1028459" y="237092"/>
                    </a:lnTo>
                    <a:lnTo>
                      <a:pt x="0" y="237092"/>
                    </a:lnTo>
                    <a:close/>
                  </a:path>
                </a:pathLst>
              </a:custGeom>
              <a:solidFill>
                <a:srgbClr val="F1B35B"/>
              </a:solidFill>
            </p:spPr>
          </p:sp>
          <p:sp>
            <p:nvSpPr>
              <p:cNvPr id="13" name="TextBox 13"/>
              <p:cNvSpPr txBox="1"/>
              <p:nvPr/>
            </p:nvSpPr>
            <p:spPr>
              <a:xfrm>
                <a:off x="0" y="-76200"/>
                <a:ext cx="1028459" cy="313292"/>
              </a:xfrm>
              <a:prstGeom prst="rect">
                <a:avLst/>
              </a:prstGeom>
            </p:spPr>
            <p:txBody>
              <a:bodyPr lIns="50800" tIns="50800" rIns="50800" bIns="50800" rtlCol="0" anchor="ctr"/>
              <a:lstStyle/>
              <a:p>
                <a:pPr algn="ctr">
                  <a:lnSpc>
                    <a:spcPts val="3525"/>
                  </a:lnSpc>
                </a:pPr>
                <a:endParaRPr/>
              </a:p>
            </p:txBody>
          </p:sp>
        </p:grpSp>
      </p:grpSp>
      <p:sp>
        <p:nvSpPr>
          <p:cNvPr id="14" name="TextBox 14"/>
          <p:cNvSpPr txBox="1"/>
          <p:nvPr/>
        </p:nvSpPr>
        <p:spPr>
          <a:xfrm>
            <a:off x="1203168" y="1269228"/>
            <a:ext cx="16615806" cy="1162122"/>
          </a:xfrm>
          <a:prstGeom prst="rect">
            <a:avLst/>
          </a:prstGeom>
        </p:spPr>
        <p:txBody>
          <a:bodyPr lIns="0" tIns="0" rIns="0" bIns="0" rtlCol="0" anchor="t">
            <a:spAutoFit/>
          </a:bodyPr>
          <a:lstStyle/>
          <a:p>
            <a:pPr>
              <a:lnSpc>
                <a:spcPts val="8407"/>
              </a:lnSpc>
            </a:pPr>
            <a:r>
              <a:rPr lang="en-US" sz="8944">
                <a:solidFill>
                  <a:srgbClr val="946C0A"/>
                </a:solidFill>
                <a:latin typeface="Bebas Neue Bold"/>
              </a:rPr>
              <a:t>Factors Influencing Consumer Behavior:</a:t>
            </a:r>
          </a:p>
        </p:txBody>
      </p:sp>
      <p:sp>
        <p:nvSpPr>
          <p:cNvPr id="15" name="TextBox 15"/>
          <p:cNvSpPr txBox="1"/>
          <p:nvPr/>
        </p:nvSpPr>
        <p:spPr>
          <a:xfrm>
            <a:off x="2278227" y="2681011"/>
            <a:ext cx="2784054" cy="321286"/>
          </a:xfrm>
          <a:prstGeom prst="rect">
            <a:avLst/>
          </a:prstGeom>
        </p:spPr>
        <p:txBody>
          <a:bodyPr lIns="0" tIns="0" rIns="0" bIns="0" rtlCol="0" anchor="t">
            <a:spAutoFit/>
          </a:bodyPr>
          <a:lstStyle/>
          <a:p>
            <a:pPr>
              <a:lnSpc>
                <a:spcPts val="2442"/>
              </a:lnSpc>
            </a:pPr>
            <a:r>
              <a:rPr lang="en-US" sz="2018">
                <a:solidFill>
                  <a:srgbClr val="FFFFFF"/>
                </a:solidFill>
                <a:latin typeface="Poppins"/>
              </a:rPr>
              <a:t>Psychological Factors</a:t>
            </a:r>
          </a:p>
        </p:txBody>
      </p:sp>
      <p:grpSp>
        <p:nvGrpSpPr>
          <p:cNvPr id="16" name="Group 16"/>
          <p:cNvGrpSpPr/>
          <p:nvPr/>
        </p:nvGrpSpPr>
        <p:grpSpPr>
          <a:xfrm>
            <a:off x="13528935" y="2347446"/>
            <a:ext cx="3789322" cy="840541"/>
            <a:chOff x="0" y="0"/>
            <a:chExt cx="5052430" cy="1120721"/>
          </a:xfrm>
        </p:grpSpPr>
        <p:sp>
          <p:nvSpPr>
            <p:cNvPr id="17" name="Freeform 17"/>
            <p:cNvSpPr/>
            <p:nvPr/>
          </p:nvSpPr>
          <p:spPr>
            <a:xfrm>
              <a:off x="0" y="0"/>
              <a:ext cx="5052430" cy="1120721"/>
            </a:xfrm>
            <a:custGeom>
              <a:avLst/>
              <a:gdLst/>
              <a:ahLst/>
              <a:cxnLst/>
              <a:rect l="l" t="t" r="r" b="b"/>
              <a:pathLst>
                <a:path w="5052430" h="1120721">
                  <a:moveTo>
                    <a:pt x="0" y="0"/>
                  </a:moveTo>
                  <a:lnTo>
                    <a:pt x="5052430" y="0"/>
                  </a:lnTo>
                  <a:lnTo>
                    <a:pt x="5052430" y="1120721"/>
                  </a:lnTo>
                  <a:lnTo>
                    <a:pt x="0" y="11207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a:off x="1061653" y="126606"/>
              <a:ext cx="3763084" cy="867508"/>
              <a:chOff x="0" y="0"/>
              <a:chExt cx="1028459" cy="237092"/>
            </a:xfrm>
          </p:grpSpPr>
          <p:sp>
            <p:nvSpPr>
              <p:cNvPr id="19" name="Freeform 19"/>
              <p:cNvSpPr/>
              <p:nvPr/>
            </p:nvSpPr>
            <p:spPr>
              <a:xfrm>
                <a:off x="0" y="0"/>
                <a:ext cx="1028459" cy="237092"/>
              </a:xfrm>
              <a:custGeom>
                <a:avLst/>
                <a:gdLst/>
                <a:ahLst/>
                <a:cxnLst/>
                <a:rect l="l" t="t" r="r" b="b"/>
                <a:pathLst>
                  <a:path w="1028459" h="237092">
                    <a:moveTo>
                      <a:pt x="0" y="0"/>
                    </a:moveTo>
                    <a:lnTo>
                      <a:pt x="1028459" y="0"/>
                    </a:lnTo>
                    <a:lnTo>
                      <a:pt x="1028459" y="237092"/>
                    </a:lnTo>
                    <a:lnTo>
                      <a:pt x="0" y="237092"/>
                    </a:lnTo>
                    <a:close/>
                  </a:path>
                </a:pathLst>
              </a:custGeom>
              <a:solidFill>
                <a:srgbClr val="F1B35B"/>
              </a:solidFill>
            </p:spPr>
          </p:sp>
          <p:sp>
            <p:nvSpPr>
              <p:cNvPr id="20" name="TextBox 20"/>
              <p:cNvSpPr txBox="1"/>
              <p:nvPr/>
            </p:nvSpPr>
            <p:spPr>
              <a:xfrm>
                <a:off x="0" y="-76200"/>
                <a:ext cx="1028459" cy="313292"/>
              </a:xfrm>
              <a:prstGeom prst="rect">
                <a:avLst/>
              </a:prstGeom>
            </p:spPr>
            <p:txBody>
              <a:bodyPr lIns="50800" tIns="50800" rIns="50800" bIns="50800" rtlCol="0" anchor="ctr"/>
              <a:lstStyle/>
              <a:p>
                <a:pPr algn="ctr">
                  <a:lnSpc>
                    <a:spcPts val="3525"/>
                  </a:lnSpc>
                </a:pPr>
                <a:endParaRPr/>
              </a:p>
            </p:txBody>
          </p:sp>
        </p:grpSp>
      </p:grpSp>
      <p:sp>
        <p:nvSpPr>
          <p:cNvPr id="21" name="TextBox 21"/>
          <p:cNvSpPr txBox="1"/>
          <p:nvPr/>
        </p:nvSpPr>
        <p:spPr>
          <a:xfrm>
            <a:off x="14195306" y="2550241"/>
            <a:ext cx="2679428" cy="406376"/>
          </a:xfrm>
          <a:prstGeom prst="rect">
            <a:avLst/>
          </a:prstGeom>
        </p:spPr>
        <p:txBody>
          <a:bodyPr lIns="0" tIns="0" rIns="0" bIns="0" rtlCol="0" anchor="t">
            <a:spAutoFit/>
          </a:bodyPr>
          <a:lstStyle/>
          <a:p>
            <a:pPr>
              <a:lnSpc>
                <a:spcPts val="3047"/>
              </a:lnSpc>
            </a:pPr>
            <a:r>
              <a:rPr lang="en-US" sz="2518">
                <a:solidFill>
                  <a:srgbClr val="FFFFFF"/>
                </a:solidFill>
                <a:latin typeface="Poppins"/>
              </a:rPr>
              <a:t>Personal Factors </a:t>
            </a:r>
          </a:p>
        </p:txBody>
      </p:sp>
      <p:sp>
        <p:nvSpPr>
          <p:cNvPr id="22" name="Freeform 22"/>
          <p:cNvSpPr/>
          <p:nvPr/>
        </p:nvSpPr>
        <p:spPr>
          <a:xfrm>
            <a:off x="5571881" y="2582704"/>
            <a:ext cx="3572119" cy="4969905"/>
          </a:xfrm>
          <a:custGeom>
            <a:avLst/>
            <a:gdLst/>
            <a:ahLst/>
            <a:cxnLst/>
            <a:rect l="l" t="t" r="r" b="b"/>
            <a:pathLst>
              <a:path w="3572119" h="4969905">
                <a:moveTo>
                  <a:pt x="0" y="0"/>
                </a:moveTo>
                <a:lnTo>
                  <a:pt x="3572119" y="0"/>
                </a:lnTo>
                <a:lnTo>
                  <a:pt x="3572119" y="4969905"/>
                </a:lnTo>
                <a:lnTo>
                  <a:pt x="0" y="4969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3" name="Group 23"/>
          <p:cNvGrpSpPr/>
          <p:nvPr/>
        </p:nvGrpSpPr>
        <p:grpSpPr>
          <a:xfrm>
            <a:off x="5583442" y="2435595"/>
            <a:ext cx="3560558" cy="789797"/>
            <a:chOff x="0" y="0"/>
            <a:chExt cx="4747411" cy="1053062"/>
          </a:xfrm>
        </p:grpSpPr>
        <p:sp>
          <p:nvSpPr>
            <p:cNvPr id="24" name="Freeform 24"/>
            <p:cNvSpPr/>
            <p:nvPr/>
          </p:nvSpPr>
          <p:spPr>
            <a:xfrm>
              <a:off x="0" y="0"/>
              <a:ext cx="4747411" cy="1053062"/>
            </a:xfrm>
            <a:custGeom>
              <a:avLst/>
              <a:gdLst/>
              <a:ahLst/>
              <a:cxnLst/>
              <a:rect l="l" t="t" r="r" b="b"/>
              <a:pathLst>
                <a:path w="4747411" h="1053062">
                  <a:moveTo>
                    <a:pt x="0" y="0"/>
                  </a:moveTo>
                  <a:lnTo>
                    <a:pt x="4747411" y="0"/>
                  </a:lnTo>
                  <a:lnTo>
                    <a:pt x="4747411" y="1053062"/>
                  </a:lnTo>
                  <a:lnTo>
                    <a:pt x="0" y="1053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5" name="Group 25"/>
            <p:cNvGrpSpPr/>
            <p:nvPr/>
          </p:nvGrpSpPr>
          <p:grpSpPr>
            <a:xfrm>
              <a:off x="997560" y="118963"/>
              <a:ext cx="3535904" cy="815136"/>
              <a:chOff x="0" y="0"/>
              <a:chExt cx="1028459" cy="237092"/>
            </a:xfrm>
          </p:grpSpPr>
          <p:sp>
            <p:nvSpPr>
              <p:cNvPr id="26" name="Freeform 26"/>
              <p:cNvSpPr/>
              <p:nvPr/>
            </p:nvSpPr>
            <p:spPr>
              <a:xfrm>
                <a:off x="0" y="0"/>
                <a:ext cx="1028459" cy="237092"/>
              </a:xfrm>
              <a:custGeom>
                <a:avLst/>
                <a:gdLst/>
                <a:ahLst/>
                <a:cxnLst/>
                <a:rect l="l" t="t" r="r" b="b"/>
                <a:pathLst>
                  <a:path w="1028459" h="237092">
                    <a:moveTo>
                      <a:pt x="0" y="0"/>
                    </a:moveTo>
                    <a:lnTo>
                      <a:pt x="1028459" y="0"/>
                    </a:lnTo>
                    <a:lnTo>
                      <a:pt x="1028459" y="237092"/>
                    </a:lnTo>
                    <a:lnTo>
                      <a:pt x="0" y="237092"/>
                    </a:lnTo>
                    <a:close/>
                  </a:path>
                </a:pathLst>
              </a:custGeom>
              <a:solidFill>
                <a:srgbClr val="F1B35B"/>
              </a:solidFill>
            </p:spPr>
          </p:sp>
          <p:sp>
            <p:nvSpPr>
              <p:cNvPr id="27" name="TextBox 27"/>
              <p:cNvSpPr txBox="1"/>
              <p:nvPr/>
            </p:nvSpPr>
            <p:spPr>
              <a:xfrm>
                <a:off x="0" y="-76200"/>
                <a:ext cx="1028459" cy="313292"/>
              </a:xfrm>
              <a:prstGeom prst="rect">
                <a:avLst/>
              </a:prstGeom>
            </p:spPr>
            <p:txBody>
              <a:bodyPr lIns="50800" tIns="50800" rIns="50800" bIns="50800" rtlCol="0" anchor="ctr"/>
              <a:lstStyle/>
              <a:p>
                <a:pPr algn="ctr">
                  <a:lnSpc>
                    <a:spcPts val="3525"/>
                  </a:lnSpc>
                </a:pPr>
                <a:endParaRPr/>
              </a:p>
            </p:txBody>
          </p:sp>
        </p:grpSp>
      </p:grpSp>
      <p:sp>
        <p:nvSpPr>
          <p:cNvPr id="28" name="TextBox 28"/>
          <p:cNvSpPr txBox="1"/>
          <p:nvPr/>
        </p:nvSpPr>
        <p:spPr>
          <a:xfrm>
            <a:off x="6434194" y="2613018"/>
            <a:ext cx="2291017" cy="406376"/>
          </a:xfrm>
          <a:prstGeom prst="rect">
            <a:avLst/>
          </a:prstGeom>
        </p:spPr>
        <p:txBody>
          <a:bodyPr lIns="0" tIns="0" rIns="0" bIns="0" rtlCol="0" anchor="t">
            <a:spAutoFit/>
          </a:bodyPr>
          <a:lstStyle/>
          <a:p>
            <a:pPr>
              <a:lnSpc>
                <a:spcPts val="3047"/>
              </a:lnSpc>
            </a:pPr>
            <a:r>
              <a:rPr lang="en-US" sz="2518">
                <a:solidFill>
                  <a:srgbClr val="FFFFFF"/>
                </a:solidFill>
                <a:latin typeface="Poppins"/>
              </a:rPr>
              <a:t>Social Factors</a:t>
            </a:r>
          </a:p>
        </p:txBody>
      </p:sp>
      <p:sp>
        <p:nvSpPr>
          <p:cNvPr id="29" name="Freeform 29"/>
          <p:cNvSpPr/>
          <p:nvPr/>
        </p:nvSpPr>
        <p:spPr>
          <a:xfrm>
            <a:off x="9334578" y="2578816"/>
            <a:ext cx="3970169" cy="5523714"/>
          </a:xfrm>
          <a:custGeom>
            <a:avLst/>
            <a:gdLst/>
            <a:ahLst/>
            <a:cxnLst/>
            <a:rect l="l" t="t" r="r" b="b"/>
            <a:pathLst>
              <a:path w="3970169" h="5523714">
                <a:moveTo>
                  <a:pt x="0" y="0"/>
                </a:moveTo>
                <a:lnTo>
                  <a:pt x="3970169" y="0"/>
                </a:lnTo>
                <a:lnTo>
                  <a:pt x="3970169" y="5523714"/>
                </a:lnTo>
                <a:lnTo>
                  <a:pt x="0" y="55237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0" name="Group 30"/>
          <p:cNvGrpSpPr/>
          <p:nvPr/>
        </p:nvGrpSpPr>
        <p:grpSpPr>
          <a:xfrm>
            <a:off x="9260775" y="2341363"/>
            <a:ext cx="4106235" cy="910838"/>
            <a:chOff x="0" y="0"/>
            <a:chExt cx="5474980" cy="1214450"/>
          </a:xfrm>
        </p:grpSpPr>
        <p:sp>
          <p:nvSpPr>
            <p:cNvPr id="31" name="Freeform 31"/>
            <p:cNvSpPr/>
            <p:nvPr/>
          </p:nvSpPr>
          <p:spPr>
            <a:xfrm>
              <a:off x="0" y="0"/>
              <a:ext cx="5474980" cy="1214450"/>
            </a:xfrm>
            <a:custGeom>
              <a:avLst/>
              <a:gdLst/>
              <a:ahLst/>
              <a:cxnLst/>
              <a:rect l="l" t="t" r="r" b="b"/>
              <a:pathLst>
                <a:path w="5474980" h="1214450">
                  <a:moveTo>
                    <a:pt x="0" y="0"/>
                  </a:moveTo>
                  <a:lnTo>
                    <a:pt x="5474980" y="0"/>
                  </a:lnTo>
                  <a:lnTo>
                    <a:pt x="5474980" y="1214450"/>
                  </a:lnTo>
                  <a:lnTo>
                    <a:pt x="0" y="1214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a:off x="1150442" y="137195"/>
              <a:ext cx="4077803" cy="940061"/>
              <a:chOff x="0" y="0"/>
              <a:chExt cx="1028459" cy="237092"/>
            </a:xfrm>
          </p:grpSpPr>
          <p:sp>
            <p:nvSpPr>
              <p:cNvPr id="33" name="Freeform 33"/>
              <p:cNvSpPr/>
              <p:nvPr/>
            </p:nvSpPr>
            <p:spPr>
              <a:xfrm>
                <a:off x="0" y="0"/>
                <a:ext cx="1028459" cy="237092"/>
              </a:xfrm>
              <a:custGeom>
                <a:avLst/>
                <a:gdLst/>
                <a:ahLst/>
                <a:cxnLst/>
                <a:rect l="l" t="t" r="r" b="b"/>
                <a:pathLst>
                  <a:path w="1028459" h="237092">
                    <a:moveTo>
                      <a:pt x="0" y="0"/>
                    </a:moveTo>
                    <a:lnTo>
                      <a:pt x="1028459" y="0"/>
                    </a:lnTo>
                    <a:lnTo>
                      <a:pt x="1028459" y="237092"/>
                    </a:lnTo>
                    <a:lnTo>
                      <a:pt x="0" y="237092"/>
                    </a:lnTo>
                    <a:close/>
                  </a:path>
                </a:pathLst>
              </a:custGeom>
              <a:solidFill>
                <a:srgbClr val="F1B35B"/>
              </a:solidFill>
            </p:spPr>
          </p:sp>
          <p:sp>
            <p:nvSpPr>
              <p:cNvPr id="34" name="TextBox 34"/>
              <p:cNvSpPr txBox="1"/>
              <p:nvPr/>
            </p:nvSpPr>
            <p:spPr>
              <a:xfrm>
                <a:off x="0" y="-76200"/>
                <a:ext cx="1028459" cy="313292"/>
              </a:xfrm>
              <a:prstGeom prst="rect">
                <a:avLst/>
              </a:prstGeom>
            </p:spPr>
            <p:txBody>
              <a:bodyPr lIns="50800" tIns="50800" rIns="50800" bIns="50800" rtlCol="0" anchor="ctr"/>
              <a:lstStyle/>
              <a:p>
                <a:pPr algn="ctr">
                  <a:lnSpc>
                    <a:spcPts val="3525"/>
                  </a:lnSpc>
                </a:pPr>
                <a:endParaRPr/>
              </a:p>
            </p:txBody>
          </p:sp>
        </p:grpSp>
      </p:grpSp>
      <p:sp>
        <p:nvSpPr>
          <p:cNvPr id="35" name="TextBox 35"/>
          <p:cNvSpPr txBox="1"/>
          <p:nvPr/>
        </p:nvSpPr>
        <p:spPr>
          <a:xfrm>
            <a:off x="10152765" y="2595921"/>
            <a:ext cx="2668219" cy="406376"/>
          </a:xfrm>
          <a:prstGeom prst="rect">
            <a:avLst/>
          </a:prstGeom>
        </p:spPr>
        <p:txBody>
          <a:bodyPr lIns="0" tIns="0" rIns="0" bIns="0" rtlCol="0" anchor="t">
            <a:spAutoFit/>
          </a:bodyPr>
          <a:lstStyle/>
          <a:p>
            <a:pPr>
              <a:lnSpc>
                <a:spcPts val="3047"/>
              </a:lnSpc>
            </a:pPr>
            <a:r>
              <a:rPr lang="en-US" sz="2518">
                <a:solidFill>
                  <a:srgbClr val="FFFFFF"/>
                </a:solidFill>
                <a:latin typeface="Poppins"/>
              </a:rPr>
              <a:t>Cultural Factors</a:t>
            </a:r>
          </a:p>
        </p:txBody>
      </p:sp>
      <p:sp>
        <p:nvSpPr>
          <p:cNvPr id="36" name="TextBox 36"/>
          <p:cNvSpPr txBox="1"/>
          <p:nvPr/>
        </p:nvSpPr>
        <p:spPr>
          <a:xfrm>
            <a:off x="9511071" y="3320485"/>
            <a:ext cx="3549595" cy="4453128"/>
          </a:xfrm>
          <a:prstGeom prst="rect">
            <a:avLst/>
          </a:prstGeom>
        </p:spPr>
        <p:txBody>
          <a:bodyPr lIns="0" tIns="0" rIns="0" bIns="0" rtlCol="0" anchor="t">
            <a:spAutoFit/>
          </a:bodyPr>
          <a:lstStyle/>
          <a:p>
            <a:pPr marL="431801" lvl="1" indent="-215900">
              <a:lnSpc>
                <a:spcPts val="2280"/>
              </a:lnSpc>
              <a:buFont typeface="Arial"/>
              <a:buChar char="•"/>
            </a:pPr>
            <a:r>
              <a:rPr lang="en-US" sz="2000">
                <a:solidFill>
                  <a:srgbClr val="946C0A"/>
                </a:solidFill>
                <a:latin typeface="Poppins"/>
              </a:rPr>
              <a:t>Culture</a:t>
            </a:r>
          </a:p>
          <a:p>
            <a:pPr marL="431801" lvl="1" indent="-215900">
              <a:lnSpc>
                <a:spcPts val="2280"/>
              </a:lnSpc>
              <a:buFont typeface="Arial"/>
              <a:buChar char="•"/>
            </a:pPr>
            <a:r>
              <a:rPr lang="en-US" sz="2000">
                <a:solidFill>
                  <a:srgbClr val="946C0A"/>
                </a:solidFill>
                <a:latin typeface="Poppins"/>
              </a:rPr>
              <a:t>Subculture.</a:t>
            </a:r>
          </a:p>
          <a:p>
            <a:pPr marL="388620" lvl="1" indent="-194310">
              <a:lnSpc>
                <a:spcPts val="2052"/>
              </a:lnSpc>
              <a:buFont typeface="Arial"/>
              <a:buChar char="•"/>
            </a:pPr>
            <a:r>
              <a:rPr lang="en-US" sz="1800">
                <a:solidFill>
                  <a:srgbClr val="946C0A"/>
                </a:solidFill>
                <a:latin typeface="Poppins"/>
              </a:rPr>
              <a:t>Social class</a:t>
            </a:r>
          </a:p>
          <a:p>
            <a:pPr>
              <a:lnSpc>
                <a:spcPts val="2052"/>
              </a:lnSpc>
            </a:pPr>
            <a:endParaRPr lang="en-US" sz="1800">
              <a:solidFill>
                <a:srgbClr val="946C0A"/>
              </a:solidFill>
              <a:latin typeface="Poppins"/>
            </a:endParaRPr>
          </a:p>
          <a:p>
            <a:pPr algn="ctr">
              <a:lnSpc>
                <a:spcPts val="2052"/>
              </a:lnSpc>
            </a:pPr>
            <a:r>
              <a:rPr lang="en-US" sz="1800">
                <a:solidFill>
                  <a:srgbClr val="946C0A"/>
                </a:solidFill>
                <a:latin typeface="Poppins"/>
              </a:rPr>
              <a:t>Cultural values, beliefs, and customs shape individuals' preferences and choices. Understanding these cultural factors is essential for businesses to effectively tailor their marketing strategies and products to different consumer segments, taking into account the diverse influences on consumer behavior.</a:t>
            </a:r>
          </a:p>
          <a:p>
            <a:pPr algn="ctr">
              <a:lnSpc>
                <a:spcPts val="2052"/>
              </a:lnSpc>
            </a:pPr>
            <a:endParaRPr lang="en-US" sz="1800">
              <a:solidFill>
                <a:srgbClr val="946C0A"/>
              </a:solidFill>
              <a:latin typeface="Poppins"/>
            </a:endParaRPr>
          </a:p>
        </p:txBody>
      </p:sp>
      <p:sp>
        <p:nvSpPr>
          <p:cNvPr id="37" name="TextBox 37"/>
          <p:cNvSpPr txBox="1"/>
          <p:nvPr/>
        </p:nvSpPr>
        <p:spPr>
          <a:xfrm>
            <a:off x="13938588" y="3209439"/>
            <a:ext cx="3192864" cy="4226170"/>
          </a:xfrm>
          <a:prstGeom prst="rect">
            <a:avLst/>
          </a:prstGeom>
        </p:spPr>
        <p:txBody>
          <a:bodyPr lIns="0" tIns="0" rIns="0" bIns="0" rtlCol="0" anchor="t">
            <a:spAutoFit/>
          </a:bodyPr>
          <a:lstStyle/>
          <a:p>
            <a:pPr marL="380263" lvl="1" indent="-190132">
              <a:lnSpc>
                <a:spcPts val="2007"/>
              </a:lnSpc>
              <a:buFont typeface="Arial"/>
              <a:buChar char="•"/>
            </a:pPr>
            <a:r>
              <a:rPr lang="en-US" sz="1761">
                <a:solidFill>
                  <a:srgbClr val="946C0A"/>
                </a:solidFill>
                <a:latin typeface="Poppins"/>
              </a:rPr>
              <a:t>Occupation</a:t>
            </a:r>
          </a:p>
          <a:p>
            <a:pPr marL="380263" lvl="1" indent="-190132">
              <a:lnSpc>
                <a:spcPts val="2007"/>
              </a:lnSpc>
              <a:buFont typeface="Arial"/>
              <a:buChar char="•"/>
            </a:pPr>
            <a:r>
              <a:rPr lang="en-US" sz="1761">
                <a:solidFill>
                  <a:srgbClr val="946C0A"/>
                </a:solidFill>
                <a:latin typeface="Poppins"/>
              </a:rPr>
              <a:t>Age and life cycle stage</a:t>
            </a:r>
          </a:p>
          <a:p>
            <a:pPr marL="380263" lvl="1" indent="-190132">
              <a:lnSpc>
                <a:spcPts val="2007"/>
              </a:lnSpc>
              <a:buFont typeface="Arial"/>
              <a:buChar char="•"/>
            </a:pPr>
            <a:r>
              <a:rPr lang="en-US" sz="1761">
                <a:solidFill>
                  <a:srgbClr val="946C0A"/>
                </a:solidFill>
                <a:latin typeface="Poppins"/>
              </a:rPr>
              <a:t>Economic situation </a:t>
            </a:r>
          </a:p>
          <a:p>
            <a:pPr marL="380263" lvl="1" indent="-190132">
              <a:lnSpc>
                <a:spcPts val="2007"/>
              </a:lnSpc>
              <a:buFont typeface="Arial"/>
              <a:buChar char="•"/>
            </a:pPr>
            <a:r>
              <a:rPr lang="en-US" sz="1761">
                <a:solidFill>
                  <a:srgbClr val="946C0A"/>
                </a:solidFill>
                <a:latin typeface="Poppins"/>
              </a:rPr>
              <a:t>Lifestyle</a:t>
            </a:r>
          </a:p>
          <a:p>
            <a:pPr marL="380263" lvl="1" indent="-190132">
              <a:lnSpc>
                <a:spcPts val="2007"/>
              </a:lnSpc>
              <a:buFont typeface="Arial"/>
              <a:buChar char="•"/>
            </a:pPr>
            <a:r>
              <a:rPr lang="en-US" sz="1761">
                <a:solidFill>
                  <a:srgbClr val="946C0A"/>
                </a:solidFill>
                <a:latin typeface="Poppins"/>
              </a:rPr>
              <a:t>Personality and self-concept </a:t>
            </a:r>
          </a:p>
          <a:p>
            <a:pPr>
              <a:lnSpc>
                <a:spcPts val="2235"/>
              </a:lnSpc>
            </a:pPr>
            <a:endParaRPr lang="en-US" sz="1761">
              <a:solidFill>
                <a:srgbClr val="946C0A"/>
              </a:solidFill>
              <a:latin typeface="Poppins"/>
            </a:endParaRPr>
          </a:p>
          <a:p>
            <a:pPr algn="ctr">
              <a:lnSpc>
                <a:spcPts val="1779"/>
              </a:lnSpc>
            </a:pPr>
            <a:r>
              <a:rPr lang="en-US" sz="1561">
                <a:solidFill>
                  <a:srgbClr val="946C0A"/>
                </a:solidFill>
                <a:latin typeface="Poppins"/>
              </a:rPr>
              <a:t>By comprehending these factors, businesses can develop more effective marketing strategies, create products that better meet consumer needs, and ultimately improve their competitiveness in the market</a:t>
            </a:r>
          </a:p>
          <a:p>
            <a:pPr>
              <a:lnSpc>
                <a:spcPts val="2235"/>
              </a:lnSpc>
            </a:pPr>
            <a:endParaRPr lang="en-US" sz="1561">
              <a:solidFill>
                <a:srgbClr val="946C0A"/>
              </a:solidFill>
              <a:latin typeface="Poppins"/>
            </a:endParaRPr>
          </a:p>
          <a:p>
            <a:pPr>
              <a:lnSpc>
                <a:spcPts val="2235"/>
              </a:lnSpc>
            </a:pPr>
            <a:endParaRPr lang="en-US" sz="1561">
              <a:solidFill>
                <a:srgbClr val="946C0A"/>
              </a:solidFill>
              <a:latin typeface="Poppins"/>
            </a:endParaRPr>
          </a:p>
          <a:p>
            <a:pPr algn="ctr">
              <a:lnSpc>
                <a:spcPts val="2815"/>
              </a:lnSpc>
            </a:pPr>
            <a:endParaRPr lang="en-US" sz="1561">
              <a:solidFill>
                <a:srgbClr val="946C0A"/>
              </a:solidFill>
              <a:latin typeface="Poppins"/>
            </a:endParaRPr>
          </a:p>
        </p:txBody>
      </p:sp>
      <p:sp>
        <p:nvSpPr>
          <p:cNvPr id="38" name="TextBox 38"/>
          <p:cNvSpPr txBox="1"/>
          <p:nvPr/>
        </p:nvSpPr>
        <p:spPr>
          <a:xfrm>
            <a:off x="1840511" y="3610190"/>
            <a:ext cx="3221770" cy="3437523"/>
          </a:xfrm>
          <a:prstGeom prst="rect">
            <a:avLst/>
          </a:prstGeom>
        </p:spPr>
        <p:txBody>
          <a:bodyPr lIns="0" tIns="0" rIns="0" bIns="0" rtlCol="0" anchor="t">
            <a:spAutoFit/>
          </a:bodyPr>
          <a:lstStyle/>
          <a:p>
            <a:pPr marL="478989" lvl="1" indent="-239494">
              <a:lnSpc>
                <a:spcPts val="2529"/>
              </a:lnSpc>
              <a:buFont typeface="Arial"/>
              <a:buChar char="•"/>
            </a:pPr>
            <a:r>
              <a:rPr lang="en-US" sz="2218" dirty="0">
                <a:solidFill>
                  <a:srgbClr val="946C0A"/>
                </a:solidFill>
                <a:latin typeface="Poppins"/>
              </a:rPr>
              <a:t> motivation</a:t>
            </a:r>
          </a:p>
          <a:p>
            <a:pPr marL="478989" lvl="1" indent="-239494">
              <a:lnSpc>
                <a:spcPts val="2529"/>
              </a:lnSpc>
              <a:buFont typeface="Arial"/>
              <a:buChar char="•"/>
            </a:pPr>
            <a:r>
              <a:rPr lang="en-US" sz="2218" dirty="0">
                <a:solidFill>
                  <a:srgbClr val="946C0A"/>
                </a:solidFill>
                <a:latin typeface="Poppins"/>
              </a:rPr>
              <a:t> perception</a:t>
            </a:r>
          </a:p>
          <a:p>
            <a:pPr marL="478989" lvl="1" indent="-239494">
              <a:lnSpc>
                <a:spcPts val="2529"/>
              </a:lnSpc>
              <a:buFont typeface="Arial"/>
              <a:buChar char="•"/>
            </a:pPr>
            <a:r>
              <a:rPr lang="en-US" sz="2218" dirty="0">
                <a:solidFill>
                  <a:srgbClr val="946C0A"/>
                </a:solidFill>
                <a:latin typeface="Poppins"/>
              </a:rPr>
              <a:t> learning</a:t>
            </a:r>
          </a:p>
          <a:p>
            <a:pPr marL="478989" lvl="1" indent="-239494">
              <a:lnSpc>
                <a:spcPts val="2529"/>
              </a:lnSpc>
              <a:buFont typeface="Arial"/>
              <a:buChar char="•"/>
            </a:pPr>
            <a:r>
              <a:rPr lang="en-US" sz="2218" dirty="0">
                <a:solidFill>
                  <a:srgbClr val="946C0A"/>
                </a:solidFill>
                <a:latin typeface="Poppins"/>
              </a:rPr>
              <a:t> beliefs</a:t>
            </a:r>
          </a:p>
          <a:p>
            <a:pPr>
              <a:lnSpc>
                <a:spcPts val="2871"/>
              </a:lnSpc>
            </a:pPr>
            <a:endParaRPr lang="en-US" sz="2218" dirty="0">
              <a:solidFill>
                <a:srgbClr val="946C0A"/>
              </a:solidFill>
              <a:latin typeface="Poppins"/>
            </a:endParaRPr>
          </a:p>
          <a:p>
            <a:pPr algn="ctr">
              <a:lnSpc>
                <a:spcPts val="1938"/>
              </a:lnSpc>
            </a:pPr>
            <a:r>
              <a:rPr lang="en-US" sz="1700" dirty="0">
                <a:solidFill>
                  <a:srgbClr val="946C0A"/>
                </a:solidFill>
                <a:latin typeface="Poppins"/>
              </a:rPr>
              <a:t>Psychological factors play a significant role in shaping consumer behavior, as they influence a consumer's decision-making and purchasing decisions.</a:t>
            </a:r>
          </a:p>
          <a:p>
            <a:pPr>
              <a:lnSpc>
                <a:spcPts val="2871"/>
              </a:lnSpc>
            </a:pPr>
            <a:endParaRPr lang="en-US" sz="1700" dirty="0">
              <a:solidFill>
                <a:srgbClr val="946C0A"/>
              </a:solidFill>
              <a:latin typeface="Poppins"/>
            </a:endParaRPr>
          </a:p>
        </p:txBody>
      </p:sp>
      <p:sp>
        <p:nvSpPr>
          <p:cNvPr id="39" name="TextBox 39"/>
          <p:cNvSpPr txBox="1"/>
          <p:nvPr/>
        </p:nvSpPr>
        <p:spPr>
          <a:xfrm>
            <a:off x="5571881" y="3330010"/>
            <a:ext cx="3468141" cy="3357133"/>
          </a:xfrm>
          <a:prstGeom prst="rect">
            <a:avLst/>
          </a:prstGeom>
        </p:spPr>
        <p:txBody>
          <a:bodyPr lIns="0" tIns="0" rIns="0" bIns="0" rtlCol="0" anchor="t">
            <a:spAutoFit/>
          </a:bodyPr>
          <a:lstStyle/>
          <a:p>
            <a:pPr marL="392631" lvl="1" indent="-196315">
              <a:lnSpc>
                <a:spcPts val="2073"/>
              </a:lnSpc>
              <a:buFont typeface="Arial"/>
              <a:buChar char="•"/>
            </a:pPr>
            <a:r>
              <a:rPr lang="en-US" sz="1818">
                <a:solidFill>
                  <a:srgbClr val="946C0A"/>
                </a:solidFill>
                <a:latin typeface="Poppins"/>
              </a:rPr>
              <a:t>Family</a:t>
            </a:r>
          </a:p>
          <a:p>
            <a:pPr marL="392631" lvl="1" indent="-196315">
              <a:lnSpc>
                <a:spcPts val="2073"/>
              </a:lnSpc>
              <a:buFont typeface="Arial"/>
              <a:buChar char="•"/>
            </a:pPr>
            <a:r>
              <a:rPr lang="en-US" sz="1818">
                <a:solidFill>
                  <a:srgbClr val="946C0A"/>
                </a:solidFill>
                <a:latin typeface="Poppins"/>
              </a:rPr>
              <a:t>Reference Group</a:t>
            </a:r>
          </a:p>
          <a:p>
            <a:pPr marL="392631" lvl="1" indent="-196315">
              <a:lnSpc>
                <a:spcPts val="2073"/>
              </a:lnSpc>
              <a:buFont typeface="Arial"/>
              <a:buChar char="•"/>
            </a:pPr>
            <a:r>
              <a:rPr lang="en-US" sz="1818">
                <a:solidFill>
                  <a:srgbClr val="946C0A"/>
                </a:solidFill>
                <a:latin typeface="Poppins"/>
              </a:rPr>
              <a:t>Social Roles</a:t>
            </a:r>
          </a:p>
          <a:p>
            <a:pPr marL="392631" lvl="1" indent="-196315">
              <a:lnSpc>
                <a:spcPts val="2073"/>
              </a:lnSpc>
              <a:buFont typeface="Arial"/>
              <a:buChar char="•"/>
            </a:pPr>
            <a:r>
              <a:rPr lang="en-US" sz="1818">
                <a:solidFill>
                  <a:srgbClr val="946C0A"/>
                </a:solidFill>
                <a:latin typeface="Poppins"/>
              </a:rPr>
              <a:t>Status in society</a:t>
            </a:r>
          </a:p>
          <a:p>
            <a:pPr marL="392631" lvl="1" indent="-196315">
              <a:lnSpc>
                <a:spcPts val="2073"/>
              </a:lnSpc>
              <a:buFont typeface="Arial"/>
              <a:buChar char="•"/>
            </a:pPr>
            <a:r>
              <a:rPr lang="en-US" sz="1818">
                <a:solidFill>
                  <a:srgbClr val="946C0A"/>
                </a:solidFill>
                <a:latin typeface="Poppins"/>
              </a:rPr>
              <a:t>Friends</a:t>
            </a:r>
          </a:p>
          <a:p>
            <a:pPr>
              <a:lnSpc>
                <a:spcPts val="2073"/>
              </a:lnSpc>
            </a:pPr>
            <a:endParaRPr lang="en-US" sz="1818">
              <a:solidFill>
                <a:srgbClr val="946C0A"/>
              </a:solidFill>
              <a:latin typeface="Poppins"/>
            </a:endParaRPr>
          </a:p>
          <a:p>
            <a:pPr algn="ctr">
              <a:lnSpc>
                <a:spcPts val="2073"/>
              </a:lnSpc>
            </a:pPr>
            <a:r>
              <a:rPr lang="en-US" sz="1818">
                <a:solidFill>
                  <a:srgbClr val="946C0A"/>
                </a:solidFill>
                <a:latin typeface="Poppins"/>
              </a:rPr>
              <a:t>Understanding these social factors is essential for businesses to develop effective marketing strategies and tailor their products to meet the diverse influences on consumer behavior.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116310" y="1028700"/>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289126" y="1268083"/>
            <a:ext cx="12085377" cy="1181551"/>
          </a:xfrm>
          <a:prstGeom prst="rect">
            <a:avLst/>
          </a:prstGeom>
        </p:spPr>
        <p:txBody>
          <a:bodyPr lIns="0" tIns="0" rIns="0" bIns="0" rtlCol="0" anchor="t">
            <a:spAutoFit/>
          </a:bodyPr>
          <a:lstStyle/>
          <a:p>
            <a:pPr algn="ctr">
              <a:lnSpc>
                <a:spcPts val="8689"/>
              </a:lnSpc>
            </a:pPr>
            <a:r>
              <a:rPr lang="en-US" sz="9244">
                <a:solidFill>
                  <a:srgbClr val="946C0A"/>
                </a:solidFill>
                <a:latin typeface="Bebas Neue Bold"/>
              </a:rPr>
              <a:t>Online consumer behaviour</a:t>
            </a:r>
          </a:p>
        </p:txBody>
      </p:sp>
      <p:sp>
        <p:nvSpPr>
          <p:cNvPr id="8" name="TextBox 8"/>
          <p:cNvSpPr txBox="1"/>
          <p:nvPr/>
        </p:nvSpPr>
        <p:spPr>
          <a:xfrm>
            <a:off x="1084079" y="2648154"/>
            <a:ext cx="8087610" cy="3149538"/>
          </a:xfrm>
          <a:prstGeom prst="rect">
            <a:avLst/>
          </a:prstGeom>
        </p:spPr>
        <p:txBody>
          <a:bodyPr lIns="0" tIns="0" rIns="0" bIns="0" rtlCol="0" anchor="t">
            <a:spAutoFit/>
          </a:bodyPr>
          <a:lstStyle/>
          <a:p>
            <a:pPr algn="just">
              <a:lnSpc>
                <a:spcPts val="3084"/>
              </a:lnSpc>
            </a:pPr>
            <a:r>
              <a:rPr lang="en-US" sz="2549">
                <a:solidFill>
                  <a:srgbClr val="946C0A"/>
                </a:solidFill>
                <a:latin typeface="Poppins"/>
              </a:rPr>
              <a:t>With the rise of e-commerce, understanding online consumer behavior is crucial. Online consumer behavior refers to the process of how consumers make decisions to purchase products in e-commerce. It encompasses various aspects, including information search, product evaluation, purchasing decisions, and post-purchase evaluations. </a:t>
            </a:r>
          </a:p>
        </p:txBody>
      </p:sp>
      <p:sp>
        <p:nvSpPr>
          <p:cNvPr id="9" name="TextBox 9"/>
          <p:cNvSpPr txBox="1"/>
          <p:nvPr/>
        </p:nvSpPr>
        <p:spPr>
          <a:xfrm>
            <a:off x="9144000" y="5365749"/>
            <a:ext cx="8011783" cy="3892551"/>
          </a:xfrm>
          <a:prstGeom prst="rect">
            <a:avLst/>
          </a:prstGeom>
        </p:spPr>
        <p:txBody>
          <a:bodyPr lIns="0" tIns="0" rIns="0" bIns="0" rtlCol="0" anchor="t">
            <a:spAutoFit/>
          </a:bodyPr>
          <a:lstStyle/>
          <a:p>
            <a:pPr algn="just">
              <a:lnSpc>
                <a:spcPts val="3084"/>
              </a:lnSpc>
            </a:pPr>
            <a:r>
              <a:rPr lang="en-US" sz="2549">
                <a:solidFill>
                  <a:srgbClr val="946C0A"/>
                </a:solidFill>
                <a:latin typeface="Poppins"/>
              </a:rPr>
              <a:t>Factors such as website usability, convenience, easy access across devices, online reviews, and social media influence play a significant role in shaping consumers' decisions in the digital age.</a:t>
            </a:r>
          </a:p>
          <a:p>
            <a:pPr algn="just">
              <a:lnSpc>
                <a:spcPts val="3084"/>
              </a:lnSpc>
            </a:pPr>
            <a:r>
              <a:rPr lang="en-US" sz="2549">
                <a:solidFill>
                  <a:srgbClr val="946C0A"/>
                </a:solidFill>
                <a:latin typeface="Poppins"/>
              </a:rPr>
              <a:t>Understanding these factors is essential for businesses to create effective e-commerce strategies, improve customer satisfaction, and enhance the overall online shopping experience</a:t>
            </a:r>
          </a:p>
          <a:p>
            <a:pPr algn="just">
              <a:lnSpc>
                <a:spcPts val="2963"/>
              </a:lnSpc>
            </a:pPr>
            <a:endParaRPr lang="en-US" sz="2549">
              <a:solidFill>
                <a:srgbClr val="946C0A"/>
              </a:solidFill>
              <a:latin typeface="Poppins"/>
            </a:endParaRPr>
          </a:p>
          <a:p>
            <a:pPr algn="just">
              <a:lnSpc>
                <a:spcPts val="2963"/>
              </a:lnSpc>
            </a:pPr>
            <a:endParaRPr lang="en-US" sz="2549">
              <a:solidFill>
                <a:srgbClr val="946C0A"/>
              </a:solidFill>
              <a:latin typeface="Poppins"/>
            </a:endParaRPr>
          </a:p>
        </p:txBody>
      </p:sp>
      <p:sp>
        <p:nvSpPr>
          <p:cNvPr id="10" name="Freeform 10"/>
          <p:cNvSpPr/>
          <p:nvPr/>
        </p:nvSpPr>
        <p:spPr>
          <a:xfrm>
            <a:off x="1328510" y="1431008"/>
            <a:ext cx="2380569" cy="523725"/>
          </a:xfrm>
          <a:custGeom>
            <a:avLst/>
            <a:gdLst/>
            <a:ahLst/>
            <a:cxnLst/>
            <a:rect l="l" t="t" r="r" b="b"/>
            <a:pathLst>
              <a:path w="2380569" h="523725">
                <a:moveTo>
                  <a:pt x="0" y="0"/>
                </a:moveTo>
                <a:lnTo>
                  <a:pt x="2380569" y="0"/>
                </a:lnTo>
                <a:lnTo>
                  <a:pt x="2380569" y="523725"/>
                </a:lnTo>
                <a:lnTo>
                  <a:pt x="0" y="523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9477500" y="4396849"/>
            <a:ext cx="764465" cy="752043"/>
          </a:xfrm>
          <a:custGeom>
            <a:avLst/>
            <a:gdLst/>
            <a:ahLst/>
            <a:cxnLst/>
            <a:rect l="l" t="t" r="r" b="b"/>
            <a:pathLst>
              <a:path w="764465" h="752043">
                <a:moveTo>
                  <a:pt x="0" y="0"/>
                </a:moveTo>
                <a:lnTo>
                  <a:pt x="764465" y="0"/>
                </a:lnTo>
                <a:lnTo>
                  <a:pt x="764465" y="752042"/>
                </a:lnTo>
                <a:lnTo>
                  <a:pt x="0" y="7520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8084733" y="5563024"/>
            <a:ext cx="764465" cy="752043"/>
          </a:xfrm>
          <a:custGeom>
            <a:avLst/>
            <a:gdLst/>
            <a:ahLst/>
            <a:cxnLst/>
            <a:rect l="l" t="t" r="r" b="b"/>
            <a:pathLst>
              <a:path w="764465" h="752043">
                <a:moveTo>
                  <a:pt x="0" y="0"/>
                </a:moveTo>
                <a:lnTo>
                  <a:pt x="764465" y="0"/>
                </a:lnTo>
                <a:lnTo>
                  <a:pt x="764465" y="752043"/>
                </a:lnTo>
                <a:lnTo>
                  <a:pt x="0" y="7520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040483" y="1223489"/>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115122" y="1337789"/>
            <a:ext cx="20573624" cy="652075"/>
          </a:xfrm>
          <a:prstGeom prst="rect">
            <a:avLst/>
          </a:prstGeom>
        </p:spPr>
        <p:txBody>
          <a:bodyPr lIns="0" tIns="0" rIns="0" bIns="0" rtlCol="0" anchor="t">
            <a:spAutoFit/>
          </a:bodyPr>
          <a:lstStyle/>
          <a:p>
            <a:pPr algn="ctr">
              <a:lnSpc>
                <a:spcPts val="4734"/>
              </a:lnSpc>
            </a:pPr>
            <a:r>
              <a:rPr lang="en-US" sz="5036">
                <a:solidFill>
                  <a:srgbClr val="946C0A"/>
                </a:solidFill>
                <a:latin typeface="Bebas Neue Bold"/>
              </a:rPr>
              <a:t>Let’s take a look at some cases of consumer behavior and how to identify it:</a:t>
            </a:r>
          </a:p>
        </p:txBody>
      </p:sp>
      <p:sp>
        <p:nvSpPr>
          <p:cNvPr id="8" name="TextBox 8"/>
          <p:cNvSpPr txBox="1"/>
          <p:nvPr/>
        </p:nvSpPr>
        <p:spPr>
          <a:xfrm>
            <a:off x="952872" y="2227582"/>
            <a:ext cx="14402313" cy="768388"/>
          </a:xfrm>
          <a:prstGeom prst="rect">
            <a:avLst/>
          </a:prstGeom>
        </p:spPr>
        <p:txBody>
          <a:bodyPr lIns="0" tIns="0" rIns="0" bIns="0" rtlCol="0" anchor="t">
            <a:spAutoFit/>
          </a:bodyPr>
          <a:lstStyle/>
          <a:p>
            <a:pPr algn="just">
              <a:lnSpc>
                <a:spcPts val="2989"/>
              </a:lnSpc>
            </a:pPr>
            <a:r>
              <a:rPr lang="en-US" sz="2470">
                <a:solidFill>
                  <a:srgbClr val="946C0A"/>
                </a:solidFill>
                <a:latin typeface="Poppins Bold"/>
              </a:rPr>
              <a:t>Product preferences:</a:t>
            </a:r>
            <a:r>
              <a:rPr lang="en-US" sz="2470">
                <a:solidFill>
                  <a:srgbClr val="946C0A"/>
                </a:solidFill>
                <a:latin typeface="Poppins"/>
              </a:rPr>
              <a:t> Observe people's choices of products in stores or online. This can help you identify their preferences for brands, features, or prices.</a:t>
            </a:r>
          </a:p>
        </p:txBody>
      </p:sp>
      <p:sp>
        <p:nvSpPr>
          <p:cNvPr id="9" name="TextBox 9"/>
          <p:cNvSpPr txBox="1"/>
          <p:nvPr/>
        </p:nvSpPr>
        <p:spPr>
          <a:xfrm>
            <a:off x="952872" y="3366100"/>
            <a:ext cx="14402313" cy="806388"/>
          </a:xfrm>
          <a:prstGeom prst="rect">
            <a:avLst/>
          </a:prstGeom>
        </p:spPr>
        <p:txBody>
          <a:bodyPr lIns="0" tIns="0" rIns="0" bIns="0" rtlCol="0" anchor="t">
            <a:spAutoFit/>
          </a:bodyPr>
          <a:lstStyle/>
          <a:p>
            <a:pPr algn="just">
              <a:lnSpc>
                <a:spcPts val="3084"/>
              </a:lnSpc>
            </a:pPr>
            <a:r>
              <a:rPr lang="en-US" sz="2549">
                <a:solidFill>
                  <a:srgbClr val="946C0A"/>
                </a:solidFill>
                <a:latin typeface="Poppins Bold"/>
              </a:rPr>
              <a:t>Purchasing patterns:</a:t>
            </a:r>
            <a:r>
              <a:rPr lang="en-US" sz="2549">
                <a:solidFill>
                  <a:srgbClr val="946C0A"/>
                </a:solidFill>
                <a:latin typeface="Poppins"/>
              </a:rPr>
              <a:t> Observe the buying behavior of individuals, such as their tendency to impulse buy or compare prices before making a purchase.</a:t>
            </a:r>
          </a:p>
        </p:txBody>
      </p:sp>
      <p:sp>
        <p:nvSpPr>
          <p:cNvPr id="10" name="TextBox 10"/>
          <p:cNvSpPr txBox="1"/>
          <p:nvPr/>
        </p:nvSpPr>
        <p:spPr>
          <a:xfrm>
            <a:off x="885825" y="4658262"/>
            <a:ext cx="14536408" cy="806388"/>
          </a:xfrm>
          <a:prstGeom prst="rect">
            <a:avLst/>
          </a:prstGeom>
        </p:spPr>
        <p:txBody>
          <a:bodyPr lIns="0" tIns="0" rIns="0" bIns="0" rtlCol="0" anchor="t">
            <a:spAutoFit/>
          </a:bodyPr>
          <a:lstStyle/>
          <a:p>
            <a:pPr algn="just">
              <a:lnSpc>
                <a:spcPts val="3084"/>
              </a:lnSpc>
            </a:pPr>
            <a:r>
              <a:rPr lang="en-US" sz="2549">
                <a:solidFill>
                  <a:srgbClr val="946C0A"/>
                </a:solidFill>
                <a:latin typeface="Poppins Bold"/>
              </a:rPr>
              <a:t>Shopping frequency:</a:t>
            </a:r>
            <a:r>
              <a:rPr lang="en-US" sz="2549">
                <a:solidFill>
                  <a:srgbClr val="946C0A"/>
                </a:solidFill>
                <a:latin typeface="Poppins"/>
              </a:rPr>
              <a:t> Notice how often people visit stores or websites to make purchases. This can indicate their level of engagement with the product or service</a:t>
            </a:r>
          </a:p>
        </p:txBody>
      </p:sp>
      <p:sp>
        <p:nvSpPr>
          <p:cNvPr id="11" name="TextBox 11"/>
          <p:cNvSpPr txBox="1"/>
          <p:nvPr/>
        </p:nvSpPr>
        <p:spPr>
          <a:xfrm>
            <a:off x="1028700" y="5691101"/>
            <a:ext cx="14393533" cy="1196913"/>
          </a:xfrm>
          <a:prstGeom prst="rect">
            <a:avLst/>
          </a:prstGeom>
        </p:spPr>
        <p:txBody>
          <a:bodyPr lIns="0" tIns="0" rIns="0" bIns="0" rtlCol="0" anchor="t">
            <a:spAutoFit/>
          </a:bodyPr>
          <a:lstStyle/>
          <a:p>
            <a:pPr algn="just">
              <a:lnSpc>
                <a:spcPts val="3084"/>
              </a:lnSpc>
            </a:pPr>
            <a:r>
              <a:rPr lang="en-US" sz="2549">
                <a:solidFill>
                  <a:srgbClr val="946C0A"/>
                </a:solidFill>
                <a:latin typeface="Poppins Bold"/>
              </a:rPr>
              <a:t>In-store behavior: </a:t>
            </a:r>
            <a:r>
              <a:rPr lang="en-US" sz="2549">
                <a:solidFill>
                  <a:srgbClr val="946C0A"/>
                </a:solidFill>
                <a:latin typeface="Poppins"/>
              </a:rPr>
              <a:t>Observe customers' interactions with products, such as how they touch, feel, or try out items before making a purchase. This can help you understand their decision-making process and preferences</a:t>
            </a:r>
          </a:p>
        </p:txBody>
      </p:sp>
      <p:sp>
        <p:nvSpPr>
          <p:cNvPr id="12" name="TextBox 12"/>
          <p:cNvSpPr txBox="1"/>
          <p:nvPr/>
        </p:nvSpPr>
        <p:spPr>
          <a:xfrm>
            <a:off x="1028700" y="7116613"/>
            <a:ext cx="15199281" cy="1196913"/>
          </a:xfrm>
          <a:prstGeom prst="rect">
            <a:avLst/>
          </a:prstGeom>
        </p:spPr>
        <p:txBody>
          <a:bodyPr lIns="0" tIns="0" rIns="0" bIns="0" rtlCol="0" anchor="t">
            <a:spAutoFit/>
          </a:bodyPr>
          <a:lstStyle/>
          <a:p>
            <a:pPr algn="just">
              <a:lnSpc>
                <a:spcPts val="3084"/>
              </a:lnSpc>
            </a:pPr>
            <a:r>
              <a:rPr lang="en-US" sz="2549">
                <a:solidFill>
                  <a:srgbClr val="946C0A"/>
                </a:solidFill>
                <a:latin typeface="Poppins Bold"/>
              </a:rPr>
              <a:t>Social media engagement: </a:t>
            </a:r>
            <a:r>
              <a:rPr lang="en-US" sz="2549">
                <a:solidFill>
                  <a:srgbClr val="946C0A"/>
                </a:solidFill>
                <a:latin typeface="Poppins"/>
              </a:rPr>
              <a:t>Monitor how people interact with a brand's social media content, such as likes, comments, and shares. This can provide insights into their attitudes and opinions about the brand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sp>
        <p:nvSpPr>
          <p:cNvPr id="2" name="TextBox 2"/>
          <p:cNvSpPr txBox="1"/>
          <p:nvPr/>
        </p:nvSpPr>
        <p:spPr>
          <a:xfrm>
            <a:off x="1294493" y="3390900"/>
            <a:ext cx="15699013" cy="3094693"/>
          </a:xfrm>
          <a:prstGeom prst="rect">
            <a:avLst/>
          </a:prstGeom>
        </p:spPr>
        <p:txBody>
          <a:bodyPr wrap="square" lIns="0" tIns="0" rIns="0" bIns="0" rtlCol="0" anchor="t">
            <a:spAutoFit/>
          </a:bodyPr>
          <a:lstStyle/>
          <a:p>
            <a:pPr>
              <a:lnSpc>
                <a:spcPts val="4502"/>
              </a:lnSpc>
            </a:pPr>
            <a:endParaRPr lang="en-US" sz="5400" dirty="0">
              <a:solidFill>
                <a:srgbClr val="FFF4EA"/>
              </a:solidFill>
              <a:latin typeface="Bebas Neue Bold"/>
            </a:endParaRPr>
          </a:p>
          <a:p>
            <a:pPr>
              <a:lnSpc>
                <a:spcPts val="4502"/>
              </a:lnSpc>
            </a:pPr>
            <a:r>
              <a:rPr lang="en-US" sz="5400" dirty="0">
                <a:solidFill>
                  <a:srgbClr val="FFF4EA"/>
                </a:solidFill>
                <a:latin typeface="Bebas Neue Bold"/>
              </a:rPr>
              <a:t>References:</a:t>
            </a:r>
          </a:p>
          <a:p>
            <a:pPr>
              <a:lnSpc>
                <a:spcPts val="2541"/>
              </a:lnSpc>
            </a:pPr>
            <a:r>
              <a:rPr lang="en-US" sz="2704" dirty="0" err="1">
                <a:solidFill>
                  <a:srgbClr val="FFF4EA"/>
                </a:solidFill>
                <a:latin typeface="Poppins"/>
              </a:rPr>
              <a:t>Koltler</a:t>
            </a:r>
            <a:r>
              <a:rPr lang="en-US" sz="2704" dirty="0">
                <a:solidFill>
                  <a:srgbClr val="FFF4EA"/>
                </a:solidFill>
                <a:latin typeface="Poppins"/>
              </a:rPr>
              <a:t>, P. (1994) “Marketing Management –Analysis, Planning, Implementation and Control”,  </a:t>
            </a:r>
            <a:r>
              <a:rPr lang="en-US" sz="2704" dirty="0" err="1">
                <a:solidFill>
                  <a:srgbClr val="FFF4EA"/>
                </a:solidFill>
                <a:latin typeface="Poppins"/>
              </a:rPr>
              <a:t>Prencice</a:t>
            </a:r>
            <a:r>
              <a:rPr lang="en-US" sz="2704" dirty="0">
                <a:solidFill>
                  <a:srgbClr val="FFF4EA"/>
                </a:solidFill>
                <a:latin typeface="Poppins"/>
              </a:rPr>
              <a:t>-Hall Inc.</a:t>
            </a:r>
          </a:p>
          <a:p>
            <a:pPr>
              <a:lnSpc>
                <a:spcPts val="2541"/>
              </a:lnSpc>
            </a:pPr>
            <a:r>
              <a:rPr lang="en-US" sz="2704" dirty="0">
                <a:solidFill>
                  <a:srgbClr val="FFF4EA"/>
                </a:solidFill>
                <a:latin typeface="Poppins"/>
              </a:rPr>
              <a:t>Kumar, P. (2010) “Marketing of Hospitality &amp; Tourism Services” Tata McGraw-Hill Education</a:t>
            </a:r>
          </a:p>
          <a:p>
            <a:pPr>
              <a:lnSpc>
                <a:spcPts val="2541"/>
              </a:lnSpc>
            </a:pPr>
            <a:r>
              <a:rPr lang="en-US" sz="2704" dirty="0">
                <a:solidFill>
                  <a:srgbClr val="FFF4EA"/>
                </a:solidFill>
                <a:latin typeface="Poppins"/>
              </a:rPr>
              <a:t>Schiffman, L., Hansen H. and Kanuk L. (2007) “Consumer </a:t>
            </a:r>
            <a:r>
              <a:rPr lang="en-US" sz="2704" dirty="0" err="1">
                <a:solidFill>
                  <a:srgbClr val="FFF4EA"/>
                </a:solidFill>
                <a:latin typeface="Poppins"/>
              </a:rPr>
              <a:t>Behaviour</a:t>
            </a:r>
            <a:r>
              <a:rPr lang="en-US" sz="2704" dirty="0">
                <a:solidFill>
                  <a:srgbClr val="FFF4EA"/>
                </a:solidFill>
                <a:latin typeface="Poppins"/>
              </a:rPr>
              <a:t>: A European Outlook”, London: Pearson Education</a:t>
            </a:r>
          </a:p>
          <a:p>
            <a:pPr>
              <a:lnSpc>
                <a:spcPts val="2541"/>
              </a:lnSpc>
            </a:pPr>
            <a:r>
              <a:rPr lang="en-US" sz="2704" dirty="0">
                <a:solidFill>
                  <a:srgbClr val="FFF4EA"/>
                </a:solidFill>
                <a:latin typeface="Poppins"/>
              </a:rPr>
              <a:t>Stallworth, P. (2008) “Consumer </a:t>
            </a:r>
            <a:r>
              <a:rPr lang="en-US" sz="2704" dirty="0" err="1">
                <a:solidFill>
                  <a:srgbClr val="FFF4EA"/>
                </a:solidFill>
                <a:latin typeface="Poppins"/>
              </a:rPr>
              <a:t>behaviour</a:t>
            </a:r>
            <a:r>
              <a:rPr lang="en-US" sz="2704" dirty="0">
                <a:solidFill>
                  <a:srgbClr val="FFF4EA"/>
                </a:solidFill>
                <a:latin typeface="Poppins"/>
              </a:rPr>
              <a:t> and marketing strategic”, online, pp.9.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6BF79"/>
        </a:solidFill>
        <a:effectLst/>
      </p:bgPr>
    </p:bg>
    <p:spTree>
      <p:nvGrpSpPr>
        <p:cNvPr id="1" name=""/>
        <p:cNvGrpSpPr/>
        <p:nvPr/>
      </p:nvGrpSpPr>
      <p:grpSpPr>
        <a:xfrm>
          <a:off x="0" y="0"/>
          <a:ext cx="0" cy="0"/>
          <a:chOff x="0" y="0"/>
          <a:chExt cx="0" cy="0"/>
        </a:xfrm>
      </p:grpSpPr>
      <p:grpSp>
        <p:nvGrpSpPr>
          <p:cNvPr id="2" name="Group 2"/>
          <p:cNvGrpSpPr/>
          <p:nvPr/>
        </p:nvGrpSpPr>
        <p:grpSpPr>
          <a:xfrm>
            <a:off x="952872" y="1028700"/>
            <a:ext cx="16382255" cy="8229600"/>
            <a:chOff x="0" y="0"/>
            <a:chExt cx="4314668" cy="2167467"/>
          </a:xfrm>
        </p:grpSpPr>
        <p:sp>
          <p:nvSpPr>
            <p:cNvPr id="3" name="Freeform 3"/>
            <p:cNvSpPr/>
            <p:nvPr/>
          </p:nvSpPr>
          <p:spPr>
            <a:xfrm>
              <a:off x="0" y="0"/>
              <a:ext cx="4314668" cy="2167467"/>
            </a:xfrm>
            <a:custGeom>
              <a:avLst/>
              <a:gdLst/>
              <a:ahLst/>
              <a:cxnLst/>
              <a:rect l="l" t="t" r="r" b="b"/>
              <a:pathLst>
                <a:path w="4314668" h="2167467">
                  <a:moveTo>
                    <a:pt x="0" y="0"/>
                  </a:moveTo>
                  <a:lnTo>
                    <a:pt x="4314668" y="0"/>
                  </a:lnTo>
                  <a:lnTo>
                    <a:pt x="4314668" y="2167467"/>
                  </a:lnTo>
                  <a:lnTo>
                    <a:pt x="0" y="2167467"/>
                  </a:lnTo>
                  <a:close/>
                </a:path>
              </a:pathLst>
            </a:custGeom>
            <a:solidFill>
              <a:srgbClr val="FFFFFF"/>
            </a:solidFill>
          </p:spPr>
        </p:sp>
        <p:sp>
          <p:nvSpPr>
            <p:cNvPr id="4" name="TextBox 4"/>
            <p:cNvSpPr txBox="1"/>
            <p:nvPr/>
          </p:nvSpPr>
          <p:spPr>
            <a:xfrm>
              <a:off x="0" y="-76200"/>
              <a:ext cx="4314668" cy="2243667"/>
            </a:xfrm>
            <a:prstGeom prst="rect">
              <a:avLst/>
            </a:prstGeom>
          </p:spPr>
          <p:txBody>
            <a:bodyPr lIns="50800" tIns="50800" rIns="50800" bIns="50800" rtlCol="0" anchor="ctr"/>
            <a:lstStyle/>
            <a:p>
              <a:pPr algn="ctr">
                <a:lnSpc>
                  <a:spcPts val="3525"/>
                </a:lnSpc>
              </a:pPr>
              <a:endParaRPr/>
            </a:p>
          </p:txBody>
        </p:sp>
      </p:grpSp>
      <p:sp>
        <p:nvSpPr>
          <p:cNvPr id="5" name="Freeform 5"/>
          <p:cNvSpPr/>
          <p:nvPr/>
        </p:nvSpPr>
        <p:spPr>
          <a:xfrm>
            <a:off x="952872" y="1039483"/>
            <a:ext cx="8218817" cy="8218817"/>
          </a:xfrm>
          <a:custGeom>
            <a:avLst/>
            <a:gdLst/>
            <a:ahLst/>
            <a:cxnLst/>
            <a:rect l="l" t="t" r="r" b="b"/>
            <a:pathLst>
              <a:path w="8218817" h="8218817">
                <a:moveTo>
                  <a:pt x="0" y="0"/>
                </a:moveTo>
                <a:lnTo>
                  <a:pt x="8218818" y="0"/>
                </a:lnTo>
                <a:lnTo>
                  <a:pt x="8218818"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6" name="Freeform 6"/>
          <p:cNvSpPr/>
          <p:nvPr/>
        </p:nvSpPr>
        <p:spPr>
          <a:xfrm>
            <a:off x="9256623" y="1039483"/>
            <a:ext cx="8218817" cy="8218817"/>
          </a:xfrm>
          <a:custGeom>
            <a:avLst/>
            <a:gdLst/>
            <a:ahLst/>
            <a:cxnLst/>
            <a:rect l="l" t="t" r="r" b="b"/>
            <a:pathLst>
              <a:path w="8218817" h="8218817">
                <a:moveTo>
                  <a:pt x="0" y="0"/>
                </a:moveTo>
                <a:lnTo>
                  <a:pt x="8218817" y="0"/>
                </a:lnTo>
                <a:lnTo>
                  <a:pt x="8218817" y="8218817"/>
                </a:lnTo>
                <a:lnTo>
                  <a:pt x="0" y="8218817"/>
                </a:lnTo>
                <a:lnTo>
                  <a:pt x="0" y="0"/>
                </a:lnTo>
                <a:close/>
              </a:path>
            </a:pathLst>
          </a:custGeom>
          <a:blipFill>
            <a:blip r:embed="rId2">
              <a:alphaModFix amt="2500"/>
              <a:extLst>
                <a:ext uri="{96DAC541-7B7A-43D3-8B79-37D633B846F1}">
                  <asvg:svgBlip xmlns:asvg="http://schemas.microsoft.com/office/drawing/2016/SVG/main" r:embed="rId3"/>
                </a:ext>
              </a:extLst>
            </a:blip>
            <a:stretch>
              <a:fillRect/>
            </a:stretch>
          </a:blipFill>
        </p:spPr>
      </p:sp>
      <p:sp>
        <p:nvSpPr>
          <p:cNvPr id="7" name="Freeform 7"/>
          <p:cNvSpPr/>
          <p:nvPr/>
        </p:nvSpPr>
        <p:spPr>
          <a:xfrm>
            <a:off x="13227828" y="3128147"/>
            <a:ext cx="1322854" cy="679616"/>
          </a:xfrm>
          <a:custGeom>
            <a:avLst/>
            <a:gdLst/>
            <a:ahLst/>
            <a:cxnLst/>
            <a:rect l="l" t="t" r="r" b="b"/>
            <a:pathLst>
              <a:path w="1322854" h="679616">
                <a:moveTo>
                  <a:pt x="0" y="0"/>
                </a:moveTo>
                <a:lnTo>
                  <a:pt x="1322854" y="0"/>
                </a:lnTo>
                <a:lnTo>
                  <a:pt x="1322854" y="679616"/>
                </a:lnTo>
                <a:lnTo>
                  <a:pt x="0" y="679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2914295" y="2365297"/>
            <a:ext cx="2380569" cy="523725"/>
          </a:xfrm>
          <a:custGeom>
            <a:avLst/>
            <a:gdLst/>
            <a:ahLst/>
            <a:cxnLst/>
            <a:rect l="l" t="t" r="r" b="b"/>
            <a:pathLst>
              <a:path w="2380569" h="523725">
                <a:moveTo>
                  <a:pt x="0" y="0"/>
                </a:moveTo>
                <a:lnTo>
                  <a:pt x="2380569" y="0"/>
                </a:lnTo>
                <a:lnTo>
                  <a:pt x="2380569" y="523725"/>
                </a:lnTo>
                <a:lnTo>
                  <a:pt x="0" y="5237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176010" y="3652022"/>
            <a:ext cx="16161227" cy="2820540"/>
          </a:xfrm>
          <a:prstGeom prst="rect">
            <a:avLst/>
          </a:prstGeom>
        </p:spPr>
        <p:txBody>
          <a:bodyPr lIns="0" tIns="0" rIns="0" bIns="0" rtlCol="0" anchor="t">
            <a:spAutoFit/>
          </a:bodyPr>
          <a:lstStyle/>
          <a:p>
            <a:pPr algn="ctr">
              <a:lnSpc>
                <a:spcPts val="20609"/>
              </a:lnSpc>
            </a:pPr>
            <a:r>
              <a:rPr lang="en-US" sz="21924">
                <a:solidFill>
                  <a:srgbClr val="946C0A"/>
                </a:solidFill>
                <a:latin typeface="Bebas Neue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796</Words>
  <Application>Microsoft Office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Bebas Neue Bold</vt:lpstr>
      <vt:lpstr>Arial</vt:lpstr>
      <vt:lpstr>Poppins Bold</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dc:title>
  <dc:creator>zulfa irbah</dc:creator>
  <cp:lastModifiedBy>Zulfa</cp:lastModifiedBy>
  <cp:revision>2</cp:revision>
  <dcterms:created xsi:type="dcterms:W3CDTF">2006-08-16T00:00:00Z</dcterms:created>
  <dcterms:modified xsi:type="dcterms:W3CDTF">2023-12-24T04:42:13Z</dcterms:modified>
  <dc:identifier>DAF23oyC5cQ</dc:identifier>
</cp:coreProperties>
</file>